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2" r:id="rId2"/>
    <p:sldId id="257" r:id="rId3"/>
    <p:sldId id="281" r:id="rId4"/>
    <p:sldId id="282" r:id="rId5"/>
    <p:sldId id="283" r:id="rId6"/>
    <p:sldId id="285" r:id="rId7"/>
    <p:sldId id="260" r:id="rId8"/>
    <p:sldId id="287" r:id="rId9"/>
    <p:sldId id="288" r:id="rId10"/>
    <p:sldId id="289" r:id="rId11"/>
    <p:sldId id="286" r:id="rId12"/>
    <p:sldId id="284" r:id="rId13"/>
    <p:sldId id="262" r:id="rId14"/>
    <p:sldId id="264" r:id="rId15"/>
    <p:sldId id="266" r:id="rId16"/>
    <p:sldId id="268" r:id="rId17"/>
    <p:sldId id="269" r:id="rId18"/>
    <p:sldId id="27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02F0F-22AA-4753-AC34-0C835E69F5EF}" type="datetimeFigureOut">
              <a:rPr lang="en-IN" smtClean="0"/>
              <a:t>16-02-2025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D40AA1-082E-4681-BAE5-BD221E457A46}" type="slidenum">
              <a:rPr lang="en-IN" smtClean="0"/>
              <a:t>‹#›</a:t>
            </a:fld>
            <a:endParaRPr lang="en-IN"/>
          </a:p>
        </p:txBody>
      </p:sp>
    </p:spTree>
    <p:extLst>
      <p:ext uri="{BB962C8B-B14F-4D97-AF65-F5344CB8AC3E}">
        <p14:creationId xmlns:p14="http://schemas.microsoft.com/office/powerpoint/2010/main" val="311776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skill up-skill re-skill</a:t>
            </a:r>
          </a:p>
        </p:txBody>
      </p:sp>
      <p:sp>
        <p:nvSpPr>
          <p:cNvPr id="5" name="Slide Number Placeholder 4"/>
          <p:cNvSpPr>
            <a:spLocks noGrp="1"/>
          </p:cNvSpPr>
          <p:nvPr>
            <p:ph type="sldNum" sz="quarter" idx="5"/>
          </p:nvPr>
        </p:nvSpPr>
        <p:spPr/>
        <p:txBody>
          <a:bodyPr/>
          <a:lstStyle/>
          <a:p>
            <a:fld id="{EEE57952-1A80-46FA-8548-9774038396A1}" type="slidenum">
              <a:rPr lang="en-IN" smtClean="0"/>
              <a:pPr/>
              <a:t>3</a:t>
            </a:fld>
            <a:endParaRPr lang="en-IN"/>
          </a:p>
        </p:txBody>
      </p:sp>
    </p:spTree>
    <p:extLst>
      <p:ext uri="{BB962C8B-B14F-4D97-AF65-F5344CB8AC3E}">
        <p14:creationId xmlns:p14="http://schemas.microsoft.com/office/powerpoint/2010/main" val="279269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microsoft.com/en-us/download/details.aspx?id=58494" TargetMode="External"/><Relationship Id="rId2" Type="http://schemas.openxmlformats.org/officeDocument/2006/relationships/hyperlink" Target="https://www.cxtoday.com/customer-data-platform/gartner-magic-quadrant-for-analytics-and-business-intelligence-abi-platforms-2024/"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learn.microsoft.com/en-us/rest/api/power-bi/" TargetMode="External"/><Relationship Id="rId3" Type="http://schemas.openxmlformats.org/officeDocument/2006/relationships/hyperlink" Target="https://learn.microsoft.com/en-us/power-bi/fundamentals/desktop-what-is-desktop" TargetMode="External"/><Relationship Id="rId7" Type="http://schemas.openxmlformats.org/officeDocument/2006/relationships/hyperlink" Target="https://learn.microsoft.com/en-us/power-bi/developer/visuals/develop-power-bi-visuals" TargetMode="External"/><Relationship Id="rId2" Type="http://schemas.openxmlformats.org/officeDocument/2006/relationships/hyperlink" Target="https://learn.microsoft.com/en-us/power-bi/consumer/end-user-consumer" TargetMode="External"/><Relationship Id="rId1" Type="http://schemas.openxmlformats.org/officeDocument/2006/relationships/slideLayout" Target="../slideLayouts/slideLayout2.xml"/><Relationship Id="rId6" Type="http://schemas.openxmlformats.org/officeDocument/2006/relationships/hyperlink" Target="https://learn.microsoft.com/en-us/power-bi/developer/embedded/embedded-analytics-power-bi" TargetMode="External"/><Relationship Id="rId5" Type="http://schemas.openxmlformats.org/officeDocument/2006/relationships/hyperlink" Target="https://learn.microsoft.com/en-us/fabric/admin/microsoft-fabric-admin" TargetMode="External"/><Relationship Id="rId4" Type="http://schemas.openxmlformats.org/officeDocument/2006/relationships/hyperlink" Target="https://learn.microsoft.com/en-us/power-bi/paginated-reports/paginated-reports-report-builder-power-b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en-us/fabric/get-started/microsoft-fabric-overvie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52BC-187B-991B-1DB8-5A8C61F8113B}"/>
              </a:ext>
            </a:extLst>
          </p:cNvPr>
          <p:cNvSpPr>
            <a:spLocks noGrp="1"/>
          </p:cNvSpPr>
          <p:nvPr>
            <p:ph type="ctrTitle"/>
          </p:nvPr>
        </p:nvSpPr>
        <p:spPr/>
        <p:txBody>
          <a:bodyPr/>
          <a:lstStyle/>
          <a:p>
            <a:r>
              <a:rPr lang="en-US" dirty="0"/>
              <a:t>Introduction to Power BI</a:t>
            </a:r>
            <a:endParaRPr lang="en-IN" dirty="0"/>
          </a:p>
        </p:txBody>
      </p:sp>
      <p:sp>
        <p:nvSpPr>
          <p:cNvPr id="3" name="Subtitle 2">
            <a:extLst>
              <a:ext uri="{FF2B5EF4-FFF2-40B4-BE49-F238E27FC236}">
                <a16:creationId xmlns:a16="http://schemas.microsoft.com/office/drawing/2014/main" id="{56B7387B-F73D-ED89-4753-393A4295421B}"/>
              </a:ext>
            </a:extLst>
          </p:cNvPr>
          <p:cNvSpPr>
            <a:spLocks noGrp="1"/>
          </p:cNvSpPr>
          <p:nvPr>
            <p:ph type="subTitle" idx="1"/>
          </p:nvPr>
        </p:nvSpPr>
        <p:spPr/>
        <p:txBody>
          <a:bodyPr/>
          <a:lstStyle/>
          <a:p>
            <a:r>
              <a:rPr lang="en-US" dirty="0"/>
              <a:t>Raghu Prasad K S</a:t>
            </a:r>
          </a:p>
          <a:p>
            <a:r>
              <a:rPr lang="en-US" dirty="0"/>
              <a:t>CEO</a:t>
            </a:r>
          </a:p>
          <a:p>
            <a:r>
              <a:rPr lang="en-US" dirty="0"/>
              <a:t>www.Kaushalya.tech</a:t>
            </a:r>
            <a:endParaRPr lang="en-IN" dirty="0"/>
          </a:p>
        </p:txBody>
      </p:sp>
      <p:pic>
        <p:nvPicPr>
          <p:cNvPr id="1026" name="Picture 2" descr="Unleashing the Potential of Microsoft Power BI -">
            <a:extLst>
              <a:ext uri="{FF2B5EF4-FFF2-40B4-BE49-F238E27FC236}">
                <a16:creationId xmlns:a16="http://schemas.microsoft.com/office/drawing/2014/main" id="{07F2EE74-7F3B-ABF5-F52D-D98DB5A5B8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658"/>
            <a:ext cx="9144000" cy="2233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212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69133-D729-A51C-D221-5F3C68AA8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D57379-7FB8-DAA1-FC6D-574D9D75489C}"/>
              </a:ext>
            </a:extLst>
          </p:cNvPr>
          <p:cNvSpPr>
            <a:spLocks noGrp="1"/>
          </p:cNvSpPr>
          <p:nvPr>
            <p:ph type="title"/>
          </p:nvPr>
        </p:nvSpPr>
        <p:spPr/>
        <p:txBody>
          <a:bodyPr>
            <a:normAutofit fontScale="90000"/>
          </a:bodyPr>
          <a:lstStyle/>
          <a:p>
            <a:r>
              <a:rPr lang="en-US" dirty="0"/>
              <a:t>On-Premise Reporting with Report Server</a:t>
            </a:r>
            <a:endParaRPr dirty="0"/>
          </a:p>
        </p:txBody>
      </p:sp>
      <p:sp>
        <p:nvSpPr>
          <p:cNvPr id="3" name="Content Placeholder 2">
            <a:extLst>
              <a:ext uri="{FF2B5EF4-FFF2-40B4-BE49-F238E27FC236}">
                <a16:creationId xmlns:a16="http://schemas.microsoft.com/office/drawing/2014/main" id="{7CE6961E-7270-9B77-E4A1-8410366C1A67}"/>
              </a:ext>
            </a:extLst>
          </p:cNvPr>
          <p:cNvSpPr>
            <a:spLocks noGrp="1"/>
          </p:cNvSpPr>
          <p:nvPr>
            <p:ph idx="1"/>
          </p:nvPr>
        </p:nvSpPr>
        <p:spPr/>
        <p:txBody>
          <a:bodyPr>
            <a:normAutofit/>
          </a:bodyPr>
          <a:lstStyle/>
          <a:p>
            <a:pPr algn="l"/>
            <a:r>
              <a:rPr lang="en-US" sz="2000" b="0" i="0" dirty="0">
                <a:solidFill>
                  <a:srgbClr val="161616"/>
                </a:solidFill>
                <a:effectLst/>
                <a:latin typeface="Segoe UI" panose="020B0502040204020203" pitchFamily="34" charset="0"/>
              </a:rPr>
              <a:t>What if you need to keep your reports on premises, say, behind a firewall? Read on.</a:t>
            </a:r>
          </a:p>
          <a:p>
            <a:pPr algn="l"/>
            <a:r>
              <a:rPr lang="en-US" sz="2000" b="0" i="0" dirty="0">
                <a:solidFill>
                  <a:srgbClr val="161616"/>
                </a:solidFill>
                <a:effectLst/>
                <a:latin typeface="Segoe UI" panose="020B0502040204020203" pitchFamily="34" charset="0"/>
              </a:rPr>
              <a:t>You can create, deploy, and manage Power BI reports in Power BI Desktop, and paginated reports in Report Builder, with the ready-to-use tools and services that Power BI Report Server provides.</a:t>
            </a:r>
          </a:p>
          <a:p>
            <a:br>
              <a:rPr lang="en-US" b="0" i="0" dirty="0">
                <a:solidFill>
                  <a:srgbClr val="161616"/>
                </a:solidFill>
                <a:effectLst/>
                <a:latin typeface="Segoe UI" panose="020B0502040204020203" pitchFamily="34" charset="0"/>
              </a:rPr>
            </a:br>
            <a:endParaRPr lang="en-US" b="0" i="0" dirty="0">
              <a:solidFill>
                <a:srgbClr val="161616"/>
              </a:solidFill>
              <a:effectLst/>
              <a:latin typeface="Segoe UI" panose="020B0502040204020203" pitchFamily="34" charset="0"/>
            </a:endParaRPr>
          </a:p>
        </p:txBody>
      </p:sp>
      <p:pic>
        <p:nvPicPr>
          <p:cNvPr id="5" name="Picture 4">
            <a:extLst>
              <a:ext uri="{FF2B5EF4-FFF2-40B4-BE49-F238E27FC236}">
                <a16:creationId xmlns:a16="http://schemas.microsoft.com/office/drawing/2014/main" id="{5C359229-E73D-E7A8-27E1-988F2912F57B}"/>
              </a:ext>
            </a:extLst>
          </p:cNvPr>
          <p:cNvPicPr>
            <a:picLocks noChangeAspect="1"/>
          </p:cNvPicPr>
          <p:nvPr/>
        </p:nvPicPr>
        <p:blipFill>
          <a:blip r:embed="rId2"/>
          <a:stretch>
            <a:fillRect/>
          </a:stretch>
        </p:blipFill>
        <p:spPr>
          <a:xfrm>
            <a:off x="2080954" y="3273245"/>
            <a:ext cx="5906324" cy="3458058"/>
          </a:xfrm>
          <a:prstGeom prst="rect">
            <a:avLst/>
          </a:prstGeom>
        </p:spPr>
      </p:pic>
    </p:spTree>
    <p:extLst>
      <p:ext uri="{BB962C8B-B14F-4D97-AF65-F5344CB8AC3E}">
        <p14:creationId xmlns:p14="http://schemas.microsoft.com/office/powerpoint/2010/main" val="238516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5D9E7-02FB-ABFA-111F-1F82D2EC91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AA1DA-CED7-36F3-A949-7AE7C76FFDF0}"/>
              </a:ext>
            </a:extLst>
          </p:cNvPr>
          <p:cNvSpPr>
            <a:spLocks noGrp="1"/>
          </p:cNvSpPr>
          <p:nvPr>
            <p:ph type="title"/>
          </p:nvPr>
        </p:nvSpPr>
        <p:spPr/>
        <p:txBody>
          <a:bodyPr/>
          <a:lstStyle/>
          <a:p>
            <a:r>
              <a:rPr dirty="0"/>
              <a:t>Data Modeling</a:t>
            </a:r>
          </a:p>
        </p:txBody>
      </p:sp>
      <p:sp>
        <p:nvSpPr>
          <p:cNvPr id="3" name="Content Placeholder 2">
            <a:extLst>
              <a:ext uri="{FF2B5EF4-FFF2-40B4-BE49-F238E27FC236}">
                <a16:creationId xmlns:a16="http://schemas.microsoft.com/office/drawing/2014/main" id="{4B445C25-AFAB-8D02-4F4F-70CAB2B6A087}"/>
              </a:ext>
            </a:extLst>
          </p:cNvPr>
          <p:cNvSpPr>
            <a:spLocks noGrp="1"/>
          </p:cNvSpPr>
          <p:nvPr>
            <p:ph idx="1"/>
          </p:nvPr>
        </p:nvSpPr>
        <p:spPr/>
        <p:txBody>
          <a:bodyPr/>
          <a:lstStyle/>
          <a:p>
            <a:r>
              <a:t>Importance of data modeling</a:t>
            </a:r>
          </a:p>
          <a:p>
            <a:r>
              <a:t>Creating and managing relationships</a:t>
            </a:r>
          </a:p>
          <a:p>
            <a:r>
              <a:t>Introduction to DAX (Data Analysis Expressions)</a:t>
            </a:r>
          </a:p>
          <a:p>
            <a:r>
              <a:t>Building calculated columns and measures</a:t>
            </a:r>
          </a:p>
        </p:txBody>
      </p:sp>
    </p:spTree>
    <p:extLst>
      <p:ext uri="{BB962C8B-B14F-4D97-AF65-F5344CB8AC3E}">
        <p14:creationId xmlns:p14="http://schemas.microsoft.com/office/powerpoint/2010/main" val="75629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9BE1C-70D8-6C05-A4C9-E3D4C9D91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46325-AEDE-6D69-15BA-98783250E0A8}"/>
              </a:ext>
            </a:extLst>
          </p:cNvPr>
          <p:cNvSpPr>
            <a:spLocks noGrp="1"/>
          </p:cNvSpPr>
          <p:nvPr>
            <p:ph type="title"/>
          </p:nvPr>
        </p:nvSpPr>
        <p:spPr/>
        <p:txBody>
          <a:bodyPr/>
          <a:lstStyle/>
          <a:p>
            <a:r>
              <a:rPr lang="en-US" dirty="0"/>
              <a:t>Gartner Magic Quadrant</a:t>
            </a:r>
            <a:endParaRPr dirty="0"/>
          </a:p>
        </p:txBody>
      </p:sp>
      <p:sp>
        <p:nvSpPr>
          <p:cNvPr id="3" name="Content Placeholder 2">
            <a:extLst>
              <a:ext uri="{FF2B5EF4-FFF2-40B4-BE49-F238E27FC236}">
                <a16:creationId xmlns:a16="http://schemas.microsoft.com/office/drawing/2014/main" id="{94A1875B-8D0C-C777-AF5F-5FDF75AFF7A0}"/>
              </a:ext>
            </a:extLst>
          </p:cNvPr>
          <p:cNvSpPr>
            <a:spLocks noGrp="1"/>
          </p:cNvSpPr>
          <p:nvPr>
            <p:ph idx="1"/>
          </p:nvPr>
        </p:nvSpPr>
        <p:spPr/>
        <p:txBody>
          <a:bodyPr/>
          <a:lstStyle/>
          <a:p>
            <a:pPr marL="0" indent="0">
              <a:buNone/>
            </a:pPr>
            <a:endParaRPr dirty="0"/>
          </a:p>
        </p:txBody>
      </p:sp>
      <p:pic>
        <p:nvPicPr>
          <p:cNvPr id="5" name="Picture 4">
            <a:extLst>
              <a:ext uri="{FF2B5EF4-FFF2-40B4-BE49-F238E27FC236}">
                <a16:creationId xmlns:a16="http://schemas.microsoft.com/office/drawing/2014/main" id="{5112E858-60D0-945B-3932-B84B3019D077}"/>
              </a:ext>
            </a:extLst>
          </p:cNvPr>
          <p:cNvPicPr>
            <a:picLocks noChangeAspect="1"/>
          </p:cNvPicPr>
          <p:nvPr/>
        </p:nvPicPr>
        <p:blipFill>
          <a:blip r:embed="rId2"/>
          <a:stretch>
            <a:fillRect/>
          </a:stretch>
        </p:blipFill>
        <p:spPr>
          <a:xfrm>
            <a:off x="580103" y="1681316"/>
            <a:ext cx="7718323" cy="4444847"/>
          </a:xfrm>
          <a:prstGeom prst="rect">
            <a:avLst/>
          </a:prstGeom>
        </p:spPr>
      </p:pic>
    </p:spTree>
    <p:extLst>
      <p:ext uri="{BB962C8B-B14F-4D97-AF65-F5344CB8AC3E}">
        <p14:creationId xmlns:p14="http://schemas.microsoft.com/office/powerpoint/2010/main" val="776405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Visualizations and Dashboards</a:t>
            </a:r>
          </a:p>
        </p:txBody>
      </p:sp>
      <p:sp>
        <p:nvSpPr>
          <p:cNvPr id="3" name="Content Placeholder 2"/>
          <p:cNvSpPr>
            <a:spLocks noGrp="1"/>
          </p:cNvSpPr>
          <p:nvPr>
            <p:ph idx="1"/>
          </p:nvPr>
        </p:nvSpPr>
        <p:spPr/>
        <p:txBody>
          <a:bodyPr/>
          <a:lstStyle/>
          <a:p>
            <a:r>
              <a:t>Creating visualizations: bar charts, line graphs, pie charts</a:t>
            </a:r>
          </a:p>
          <a:p>
            <a:r>
              <a:t>Customizing visuals (formatting, interactions, filters)</a:t>
            </a:r>
          </a:p>
          <a:p>
            <a:r>
              <a:t>Adding slicers and bookmarks</a:t>
            </a:r>
          </a:p>
          <a:p>
            <a:r>
              <a:t>Designing dashboards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Advanced DAX</a:t>
            </a:r>
          </a:p>
        </p:txBody>
      </p:sp>
      <p:sp>
        <p:nvSpPr>
          <p:cNvPr id="3" name="Content Placeholder 2"/>
          <p:cNvSpPr>
            <a:spLocks noGrp="1"/>
          </p:cNvSpPr>
          <p:nvPr>
            <p:ph idx="1"/>
          </p:nvPr>
        </p:nvSpPr>
        <p:spPr/>
        <p:txBody>
          <a:bodyPr/>
          <a:lstStyle/>
          <a:p>
            <a:r>
              <a:rPr dirty="0"/>
              <a:t>Time intelligence functions (e.g., YTD, MTD calculations)</a:t>
            </a:r>
          </a:p>
          <a:p>
            <a:r>
              <a:rPr dirty="0"/>
              <a:t>Using variables in DAX formulas</a:t>
            </a:r>
          </a:p>
          <a:p>
            <a:r>
              <a:rPr dirty="0"/>
              <a:t>Advanced calculations and performance optimization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Power BI Service</a:t>
            </a:r>
          </a:p>
        </p:txBody>
      </p:sp>
      <p:sp>
        <p:nvSpPr>
          <p:cNvPr id="3" name="Content Placeholder 2"/>
          <p:cNvSpPr>
            <a:spLocks noGrp="1"/>
          </p:cNvSpPr>
          <p:nvPr>
            <p:ph idx="1"/>
          </p:nvPr>
        </p:nvSpPr>
        <p:spPr/>
        <p:txBody>
          <a:bodyPr/>
          <a:lstStyle/>
          <a:p>
            <a:r>
              <a:t>Publishing reports to Power BI Service</a:t>
            </a:r>
          </a:p>
          <a:p>
            <a:r>
              <a:t>Sharing dashboards and collaborating with teams</a:t>
            </a:r>
          </a:p>
          <a:p>
            <a:r>
              <a:t>Scheduling data refreshes</a:t>
            </a:r>
          </a:p>
          <a:p>
            <a:r>
              <a:t>Introduction to Power BI apps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Integration and Case Studies</a:t>
            </a:r>
          </a:p>
        </p:txBody>
      </p:sp>
      <p:sp>
        <p:nvSpPr>
          <p:cNvPr id="3" name="Content Placeholder 2"/>
          <p:cNvSpPr>
            <a:spLocks noGrp="1"/>
          </p:cNvSpPr>
          <p:nvPr>
            <p:ph idx="1"/>
          </p:nvPr>
        </p:nvSpPr>
        <p:spPr/>
        <p:txBody>
          <a:bodyPr/>
          <a:lstStyle/>
          <a:p>
            <a:r>
              <a:t>Integrating Power BI with Excel, Teams, and other tools</a:t>
            </a:r>
          </a:p>
          <a:p>
            <a:r>
              <a:t>Embedding Power BI reports in applications</a:t>
            </a:r>
          </a:p>
          <a:p>
            <a:r>
              <a:t>Case study: Building a project from scratch</a:t>
            </a:r>
          </a:p>
          <a:p>
            <a:r>
              <a:t>Q&amp;A and wrap-up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endParaRPr dirty="0"/>
          </a:p>
        </p:txBody>
      </p:sp>
      <p:sp>
        <p:nvSpPr>
          <p:cNvPr id="3" name="Content Placeholder 2"/>
          <p:cNvSpPr>
            <a:spLocks noGrp="1"/>
          </p:cNvSpPr>
          <p:nvPr>
            <p:ph idx="1"/>
          </p:nvPr>
        </p:nvSpPr>
        <p:spPr/>
        <p:txBody>
          <a:bodyPr/>
          <a:lstStyle/>
          <a:p>
            <a:r>
              <a:rPr lang="en-US" dirty="0"/>
              <a:t>Download and install Power BI Desktop</a:t>
            </a:r>
          </a:p>
          <a:p>
            <a:r>
              <a:rPr lang="en-US" dirty="0"/>
              <a:t>Hands-on session</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dirty="0"/>
          </a:p>
        </p:txBody>
      </p:sp>
      <p:sp>
        <p:nvSpPr>
          <p:cNvPr id="3" name="Content Placeholder 2"/>
          <p:cNvSpPr>
            <a:spLocks noGrp="1"/>
          </p:cNvSpPr>
          <p:nvPr>
            <p:ph idx="1"/>
          </p:nvPr>
        </p:nvSpPr>
        <p:spPr/>
        <p:txBody>
          <a:bodyPr>
            <a:normAutofit/>
          </a:bodyPr>
          <a:lstStyle/>
          <a:p>
            <a:r>
              <a:rPr lang="en-US" dirty="0">
                <a:hlinkClick r:id="rId2"/>
              </a:rPr>
              <a:t>https://www.cxtoday.com/customer-data-platform/gartner-magic-quadrant-for-analytics-and-business-intelligence-abi-platforms-2024/</a:t>
            </a:r>
            <a:endParaRPr lang="en-US" dirty="0"/>
          </a:p>
          <a:p>
            <a:r>
              <a:rPr lang="en-US" dirty="0">
                <a:hlinkClick r:id="rId3"/>
              </a:rPr>
              <a:t>https://www.microsoft.com/en-us/download/details.aspx?id=58494</a:t>
            </a:r>
            <a:endParaRPr lang="en-US" dirty="0"/>
          </a:p>
          <a:p>
            <a:r>
              <a:rPr lang="en-US" dirty="0"/>
              <a:t>https://learn.microsoft.com/en-us/power-bi/fundamentals/power-bi-overview</a:t>
            </a:r>
          </a:p>
          <a:p>
            <a:endParaRPr lang="en-IN" dirty="0"/>
          </a:p>
          <a:p>
            <a:endParaRPr lang="en-IN" dirty="0"/>
          </a:p>
          <a:p>
            <a:endParaRPr dirty="0"/>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dirty="0"/>
          </a:p>
        </p:txBody>
      </p:sp>
      <p:sp>
        <p:nvSpPr>
          <p:cNvPr id="3" name="Content Placeholder 2"/>
          <p:cNvSpPr>
            <a:spLocks noGrp="1"/>
          </p:cNvSpPr>
          <p:nvPr>
            <p:ph idx="1"/>
          </p:nvPr>
        </p:nvSpPr>
        <p:spPr/>
        <p:txBody>
          <a:bodyPr>
            <a:normAutofit lnSpcReduction="10000"/>
          </a:bodyPr>
          <a:lstStyle/>
          <a:p>
            <a:r>
              <a:rPr lang="en-US" dirty="0"/>
              <a:t>Introduction to Power BI</a:t>
            </a:r>
            <a:r>
              <a:rPr dirty="0"/>
              <a:t> </a:t>
            </a:r>
            <a:endParaRPr lang="en-US" dirty="0"/>
          </a:p>
          <a:p>
            <a:r>
              <a:rPr lang="en-US" dirty="0"/>
              <a:t>Power BI Components</a:t>
            </a:r>
          </a:p>
          <a:p>
            <a:r>
              <a:rPr lang="en-US" dirty="0"/>
              <a:t>Data Modelling</a:t>
            </a:r>
          </a:p>
          <a:p>
            <a:r>
              <a:rPr lang="en-US" dirty="0"/>
              <a:t>Gartner Magic Quadrant</a:t>
            </a:r>
          </a:p>
          <a:p>
            <a:r>
              <a:rPr dirty="0"/>
              <a:t>Build data models and visualizations</a:t>
            </a:r>
          </a:p>
          <a:p>
            <a:r>
              <a:rPr lang="en-US" dirty="0"/>
              <a:t>Introduction to </a:t>
            </a:r>
            <a:r>
              <a:rPr dirty="0"/>
              <a:t>DAX</a:t>
            </a:r>
            <a:endParaRPr lang="en-US" dirty="0"/>
          </a:p>
          <a:p>
            <a:r>
              <a:rPr lang="en-US" dirty="0"/>
              <a:t>Power BI Services</a:t>
            </a:r>
            <a:endParaRPr dirty="0"/>
          </a:p>
          <a:p>
            <a:r>
              <a:rPr lang="en-US" dirty="0"/>
              <a:t>Getting Started with Power BI</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4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30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23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Consultancy</a:t>
            </a:r>
            <a:r>
              <a:rPr lang="en-IN" sz="2175"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Consultant to vendor of Atal Tinkering Lab/ECIL-ECIT, </a:t>
            </a:r>
            <a:r>
              <a:rPr lang="en-IN" dirty="0" err="1">
                <a:latin typeface="Arial" panose="020B0604020202020204" pitchFamily="34" charset="0"/>
                <a:cs typeface="Arial" panose="020B0604020202020204" pitchFamily="34" charset="0"/>
              </a:rPr>
              <a:t>Incarnus</a:t>
            </a:r>
            <a:r>
              <a:rPr lang="en-IN" dirty="0">
                <a:latin typeface="Arial" panose="020B0604020202020204" pitchFamily="34" charset="0"/>
                <a:cs typeface="Arial" panose="020B0604020202020204" pitchFamily="34" charset="0"/>
              </a:rPr>
              <a:t> – Healthcare Service Provider, </a:t>
            </a:r>
            <a:r>
              <a:rPr lang="en-US" dirty="0">
                <a:latin typeface="Arial" panose="020B0604020202020204" pitchFamily="34" charset="0"/>
                <a:cs typeface="Arial" panose="020B0604020202020204" pitchFamily="34" charset="0"/>
              </a:rPr>
              <a:t>Automation Spectrum Pty </a:t>
            </a:r>
            <a:r>
              <a:rPr lang="en-US" dirty="0" err="1">
                <a:latin typeface="Arial" panose="020B0604020202020204" pitchFamily="34" charset="0"/>
                <a:cs typeface="Arial" panose="020B0604020202020204" pitchFamily="34" charset="0"/>
              </a:rPr>
              <a:t>Ltd,Australia</a:t>
            </a:r>
            <a:r>
              <a:rPr lang="en-US"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Tech </a:t>
            </a:r>
            <a:r>
              <a:rPr lang="en-IN" dirty="0" err="1">
                <a:latin typeface="Arial" panose="020B0604020202020204" pitchFamily="34" charset="0"/>
                <a:cs typeface="Arial" panose="020B0604020202020204" pitchFamily="34" charset="0"/>
              </a:rPr>
              <a:t>Varaha,Bengaluru</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(MEAN/MERN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Intelligence and block </a:t>
            </a:r>
            <a:r>
              <a:rPr lang="en-IN" dirty="0" err="1">
                <a:latin typeface="Arial" panose="020B0604020202020204" pitchFamily="34" charset="0"/>
                <a:cs typeface="Arial" panose="020B0604020202020204" pitchFamily="34" charset="0"/>
              </a:rPr>
              <a:t>chain,Tableau,Power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BI,Cloud</a:t>
            </a:r>
            <a:r>
              <a:rPr lang="en-IN" dirty="0">
                <a:latin typeface="Arial" panose="020B0604020202020204" pitchFamily="34" charset="0"/>
                <a:cs typeface="Arial" panose="020B0604020202020204" pitchFamily="34" charset="0"/>
              </a:rPr>
              <a:t> Computing</a:t>
            </a:r>
          </a:p>
          <a:p>
            <a:r>
              <a:rPr lang="en-IN" b="1" dirty="0">
                <a:latin typeface="Arial" panose="020B0604020202020204" pitchFamily="34" charset="0"/>
                <a:cs typeface="Arial" panose="020B0604020202020204" pitchFamily="34" charset="0"/>
              </a:rPr>
              <a:t>Corporate Customers</a:t>
            </a:r>
            <a:r>
              <a:rPr lang="en-IN" dirty="0">
                <a:latin typeface="Arial" panose="020B0604020202020204" pitchFamily="34" charset="0"/>
                <a:cs typeface="Arial" panose="020B0604020202020204" pitchFamily="34" charset="0"/>
              </a:rPr>
              <a:t> – IQVIA,ITC </a:t>
            </a:r>
            <a:r>
              <a:rPr lang="en-IN" dirty="0" err="1">
                <a:latin typeface="Arial" panose="020B0604020202020204" pitchFamily="34" charset="0"/>
                <a:cs typeface="Arial" panose="020B0604020202020204" pitchFamily="34" charset="0"/>
              </a:rPr>
              <a:t>Infotech,Philips,L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system,Netwoven,SkillUpRight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Academic Customers </a:t>
            </a:r>
            <a:r>
              <a:rPr lang="en-IN" dirty="0">
                <a:latin typeface="Arial" panose="020B0604020202020204" pitchFamily="34" charset="0"/>
                <a:cs typeface="Arial" panose="020B0604020202020204" pitchFamily="34" charset="0"/>
              </a:rPr>
              <a:t>– New Horizon College of </a:t>
            </a:r>
            <a:r>
              <a:rPr lang="en-IN" dirty="0" err="1">
                <a:latin typeface="Arial" panose="020B0604020202020204" pitchFamily="34" charset="0"/>
                <a:cs typeface="Arial" panose="020B0604020202020204" pitchFamily="34" charset="0"/>
              </a:rPr>
              <a:t>Engineering,BGS-IT,Sindhi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Sagar </a:t>
            </a:r>
            <a:r>
              <a:rPr lang="en-IN" dirty="0" err="1">
                <a:latin typeface="Arial" panose="020B0604020202020204" pitchFamily="34" charset="0"/>
                <a:cs typeface="Arial" panose="020B0604020202020204" pitchFamily="34" charset="0"/>
              </a:rPr>
              <a:t>University,Acharya</a:t>
            </a:r>
            <a:r>
              <a:rPr lang="en-IN" dirty="0">
                <a:latin typeface="Arial" panose="020B0604020202020204" pitchFamily="34" charset="0"/>
                <a:cs typeface="Arial" panose="020B0604020202020204" pitchFamily="34" charset="0"/>
              </a:rPr>
              <a:t> Institute of </a:t>
            </a:r>
            <a:r>
              <a:rPr lang="en-IN" dirty="0" err="1">
                <a:latin typeface="Arial" panose="020B0604020202020204" pitchFamily="34" charset="0"/>
                <a:cs typeface="Arial" panose="020B0604020202020204" pitchFamily="34" charset="0"/>
              </a:rPr>
              <a:t>Technology,NIE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Mysore,NIT</a:t>
            </a:r>
            <a:r>
              <a:rPr lang="en-IN" dirty="0">
                <a:latin typeface="Arial" panose="020B0604020202020204" pitchFamily="34" charset="0"/>
                <a:cs typeface="Arial" panose="020B0604020202020204" pitchFamily="34" charset="0"/>
              </a:rPr>
              <a:t>-Imphal, AMC College, </a:t>
            </a:r>
            <a:r>
              <a:rPr lang="en-IN" dirty="0" err="1">
                <a:latin typeface="Arial" panose="020B0604020202020204" pitchFamily="34" charset="0"/>
                <a:cs typeface="Arial" panose="020B0604020202020204" pitchFamily="34" charset="0"/>
              </a:rPr>
              <a:t>Kristu</a:t>
            </a:r>
            <a:r>
              <a:rPr lang="en-IN" dirty="0">
                <a:latin typeface="Arial" panose="020B0604020202020204" pitchFamily="34" charset="0"/>
                <a:cs typeface="Arial" panose="020B0604020202020204" pitchFamily="34" charset="0"/>
              </a:rPr>
              <a:t> Jayanti </a:t>
            </a:r>
            <a:r>
              <a:rPr lang="en-IN" dirty="0" err="1">
                <a:latin typeface="Arial" panose="020B0604020202020204" pitchFamily="34" charset="0"/>
                <a:cs typeface="Arial" panose="020B0604020202020204" pitchFamily="34" charset="0"/>
              </a:rPr>
              <a:t>College,SIT,SVIT</a:t>
            </a:r>
            <a:r>
              <a:rPr lang="en-IN" dirty="0">
                <a:latin typeface="Arial" panose="020B0604020202020204" pitchFamily="34" charset="0"/>
                <a:cs typeface="Arial" panose="020B0604020202020204" pitchFamily="34" charset="0"/>
              </a:rPr>
              <a:t> etc</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289F-FE72-47CA-5A0D-D2898700F2DE}"/>
              </a:ext>
            </a:extLst>
          </p:cNvPr>
          <p:cNvSpPr>
            <a:spLocks noGrp="1"/>
          </p:cNvSpPr>
          <p:nvPr>
            <p:ph type="title"/>
          </p:nvPr>
        </p:nvSpPr>
        <p:spPr/>
        <p:txBody>
          <a:bodyPr/>
          <a:lstStyle/>
          <a:p>
            <a:r>
              <a:rPr lang="en-US" dirty="0"/>
              <a:t>What is Power BI</a:t>
            </a:r>
            <a:endParaRPr lang="en-IN" dirty="0"/>
          </a:p>
        </p:txBody>
      </p:sp>
      <p:sp>
        <p:nvSpPr>
          <p:cNvPr id="3" name="Content Placeholder 2">
            <a:extLst>
              <a:ext uri="{FF2B5EF4-FFF2-40B4-BE49-F238E27FC236}">
                <a16:creationId xmlns:a16="http://schemas.microsoft.com/office/drawing/2014/main" id="{CB8381E2-DE51-798B-E661-BA202AEB679D}"/>
              </a:ext>
            </a:extLst>
          </p:cNvPr>
          <p:cNvSpPr>
            <a:spLocks noGrp="1"/>
          </p:cNvSpPr>
          <p:nvPr>
            <p:ph idx="1"/>
          </p:nvPr>
        </p:nvSpPr>
        <p:spPr/>
        <p:txBody>
          <a:bodyPr>
            <a:normAutofit fontScale="70000" lnSpcReduction="20000"/>
          </a:bodyPr>
          <a:lstStyle/>
          <a:p>
            <a:r>
              <a:rPr lang="en-US" dirty="0"/>
              <a:t>Power BI is a </a:t>
            </a:r>
            <a:r>
              <a:rPr lang="en-US" b="1" dirty="0"/>
              <a:t>business intelligence (BI) and data visualization tool</a:t>
            </a:r>
            <a:r>
              <a:rPr lang="en-US" dirty="0"/>
              <a:t> developed by </a:t>
            </a:r>
            <a:r>
              <a:rPr lang="en-US" b="1" dirty="0"/>
              <a:t>Microsoft</a:t>
            </a:r>
            <a:r>
              <a:rPr lang="en-US" dirty="0"/>
              <a:t>. </a:t>
            </a:r>
          </a:p>
          <a:p>
            <a:r>
              <a:rPr lang="en-US" dirty="0"/>
              <a:t>It enables users to connect to multiple data sources, transform data, create interactive reports, and share insights across organizations. </a:t>
            </a:r>
          </a:p>
          <a:p>
            <a:r>
              <a:rPr lang="en-US" dirty="0"/>
              <a:t>Power BI is widely used for </a:t>
            </a:r>
            <a:r>
              <a:rPr lang="en-US" b="1" dirty="0"/>
              <a:t>data analysis, reporting, and decision-making</a:t>
            </a:r>
            <a:r>
              <a:rPr lang="en-US" dirty="0"/>
              <a:t>.</a:t>
            </a:r>
          </a:p>
          <a:p>
            <a:r>
              <a:rPr lang="en-US" b="0" i="0" dirty="0">
                <a:solidFill>
                  <a:srgbClr val="161616"/>
                </a:solidFill>
                <a:effectLst/>
                <a:latin typeface="Segoe UI" panose="020B0502040204020203" pitchFamily="34" charset="0"/>
              </a:rPr>
              <a:t>Power BI is a collection of software services, apps, and connectors that work together to turn your unrelated sources of data into coherent, visually immersive, and interactive insights. Your data might be an Excel spreadsheet, or a collection of cloud-based and on-premises hybrid data warehouses. Power BI lets you easily connect to your data sources, visualize and discover what's important, and share that with anyone or everyone you want.</a:t>
            </a:r>
            <a:endParaRPr lang="en-IN" dirty="0"/>
          </a:p>
        </p:txBody>
      </p:sp>
    </p:spTree>
    <p:extLst>
      <p:ext uri="{BB962C8B-B14F-4D97-AF65-F5344CB8AC3E}">
        <p14:creationId xmlns:p14="http://schemas.microsoft.com/office/powerpoint/2010/main" val="835219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802A0-6B42-8756-5908-4102CC844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2FB906-7EB7-2382-3F80-718FEF314BC7}"/>
              </a:ext>
            </a:extLst>
          </p:cNvPr>
          <p:cNvSpPr>
            <a:spLocks noGrp="1"/>
          </p:cNvSpPr>
          <p:nvPr>
            <p:ph type="title"/>
          </p:nvPr>
        </p:nvSpPr>
        <p:spPr/>
        <p:txBody>
          <a:bodyPr/>
          <a:lstStyle/>
          <a:p>
            <a:r>
              <a:rPr lang="en-US" dirty="0"/>
              <a:t>Key Components of Power BI</a:t>
            </a:r>
            <a:endParaRPr lang="en-IN" dirty="0"/>
          </a:p>
        </p:txBody>
      </p:sp>
      <p:sp>
        <p:nvSpPr>
          <p:cNvPr id="3" name="Content Placeholder 2">
            <a:extLst>
              <a:ext uri="{FF2B5EF4-FFF2-40B4-BE49-F238E27FC236}">
                <a16:creationId xmlns:a16="http://schemas.microsoft.com/office/drawing/2014/main" id="{A63BEFB7-1E64-091E-3113-0918215489BE}"/>
              </a:ext>
            </a:extLst>
          </p:cNvPr>
          <p:cNvSpPr>
            <a:spLocks noGrp="1"/>
          </p:cNvSpPr>
          <p:nvPr>
            <p:ph idx="1"/>
          </p:nvPr>
        </p:nvSpPr>
        <p:spPr/>
        <p:txBody>
          <a:bodyPr>
            <a:noAutofit/>
          </a:bodyPr>
          <a:lstStyle/>
          <a:p>
            <a:pPr marL="0" indent="0">
              <a:buNone/>
            </a:pPr>
            <a:r>
              <a:rPr lang="en-US" sz="1600" b="1" dirty="0"/>
              <a:t>Key Components of Power BI</a:t>
            </a:r>
          </a:p>
          <a:p>
            <a:pPr marL="0" indent="0">
              <a:buNone/>
            </a:pPr>
            <a:r>
              <a:rPr lang="en-US" sz="1600" dirty="0"/>
              <a:t>Power BI consists of several components that work together:</a:t>
            </a:r>
            <a:endParaRPr lang="en-US" sz="1600" b="1" dirty="0"/>
          </a:p>
          <a:p>
            <a:pPr marL="0" indent="0">
              <a:buNone/>
            </a:pPr>
            <a:r>
              <a:rPr lang="en-US" sz="1600" b="1" dirty="0"/>
              <a:t>1. Power BI Desktop (Windows Application)</a:t>
            </a:r>
          </a:p>
          <a:p>
            <a:pPr marL="0" indent="0">
              <a:buNone/>
            </a:pPr>
            <a:r>
              <a:rPr lang="en-US" sz="1600" dirty="0"/>
              <a:t>A </a:t>
            </a:r>
            <a:r>
              <a:rPr lang="en-US" sz="1600" b="1" dirty="0"/>
              <a:t>free</a:t>
            </a:r>
            <a:r>
              <a:rPr lang="en-US" sz="1600" dirty="0"/>
              <a:t> application for creating reports and dashboards.</a:t>
            </a:r>
          </a:p>
          <a:p>
            <a:pPr marL="0" indent="0">
              <a:buNone/>
            </a:pPr>
            <a:r>
              <a:rPr lang="en-US" sz="1600" dirty="0"/>
              <a:t>Users can connect to multiple data sources, clean and transform data, and create interactive visualizations.</a:t>
            </a:r>
            <a:endParaRPr lang="en-US" sz="1600" b="1" dirty="0"/>
          </a:p>
          <a:p>
            <a:pPr marL="0" indent="0">
              <a:buNone/>
            </a:pPr>
            <a:r>
              <a:rPr lang="en-US" sz="1600" b="1" dirty="0"/>
              <a:t>2. Power BI Service (Cloud-Based)</a:t>
            </a:r>
          </a:p>
          <a:p>
            <a:pPr marL="0" indent="0">
              <a:buNone/>
            </a:pPr>
            <a:r>
              <a:rPr lang="en-US" sz="1600" dirty="0"/>
              <a:t>A cloud-based </a:t>
            </a:r>
            <a:r>
              <a:rPr lang="en-US" sz="1600" b="1" dirty="0"/>
              <a:t>SaaS platform</a:t>
            </a:r>
            <a:r>
              <a:rPr lang="en-US" sz="1600" dirty="0"/>
              <a:t> for publishing, sharing, and collaborating on reports and dashboards.</a:t>
            </a:r>
          </a:p>
          <a:p>
            <a:pPr marL="0" indent="0">
              <a:buNone/>
            </a:pPr>
            <a:r>
              <a:rPr lang="en-US" sz="1600" dirty="0"/>
              <a:t>Provides features like </a:t>
            </a:r>
            <a:r>
              <a:rPr lang="en-US" sz="1600" b="1" dirty="0"/>
              <a:t>scheduled data refresh, AI-powered insights, and security controls</a:t>
            </a:r>
            <a:r>
              <a:rPr lang="en-US" sz="1600" dirty="0"/>
              <a:t>.</a:t>
            </a:r>
            <a:endParaRPr lang="en-US" sz="1600" b="1" dirty="0"/>
          </a:p>
          <a:p>
            <a:pPr marL="0" indent="0">
              <a:buNone/>
            </a:pPr>
            <a:r>
              <a:rPr lang="en-US" sz="1600" b="1" dirty="0"/>
              <a:t>3. Power BI Mobile (iOS, Android, Windows)</a:t>
            </a:r>
          </a:p>
          <a:p>
            <a:pPr marL="0" indent="0">
              <a:buNone/>
            </a:pPr>
            <a:r>
              <a:rPr lang="en-US" sz="1600" dirty="0"/>
              <a:t>A mobile application to </a:t>
            </a:r>
            <a:r>
              <a:rPr lang="en-US" sz="1600" b="1" dirty="0"/>
              <a:t>view and interact</a:t>
            </a:r>
            <a:r>
              <a:rPr lang="en-US" sz="1600" dirty="0"/>
              <a:t> with reports and dashboards on the go.</a:t>
            </a:r>
            <a:endParaRPr lang="en-US" sz="1600" b="1" dirty="0"/>
          </a:p>
          <a:p>
            <a:pPr marL="0" indent="0">
              <a:buNone/>
            </a:pPr>
            <a:r>
              <a:rPr lang="en-US" sz="1600" b="1" dirty="0"/>
              <a:t>4. Power BI Gateway</a:t>
            </a:r>
          </a:p>
          <a:p>
            <a:pPr marL="0" indent="0">
              <a:buNone/>
            </a:pPr>
            <a:r>
              <a:rPr lang="en-US" sz="1600" dirty="0"/>
              <a:t>A tool for </a:t>
            </a:r>
            <a:r>
              <a:rPr lang="en-US" sz="1600" b="1" dirty="0"/>
              <a:t>connecting on-premises data sources</a:t>
            </a:r>
            <a:r>
              <a:rPr lang="en-US" sz="1600" dirty="0"/>
              <a:t> (like SQL Server, Excel) to Power BI Service.</a:t>
            </a:r>
          </a:p>
          <a:p>
            <a:pPr marL="0" indent="0">
              <a:buNone/>
            </a:pPr>
            <a:r>
              <a:rPr lang="en-US" sz="1600" dirty="0"/>
              <a:t>Ensures secure and automatic data refresh.</a:t>
            </a:r>
            <a:endParaRPr lang="en-US" sz="1600" b="1" dirty="0"/>
          </a:p>
          <a:p>
            <a:pPr marL="0" indent="0">
              <a:buNone/>
            </a:pPr>
            <a:r>
              <a:rPr lang="en-US" sz="1600" b="1" dirty="0"/>
              <a:t>5. Power BI Embedded</a:t>
            </a:r>
          </a:p>
          <a:p>
            <a:pPr marL="0" indent="0">
              <a:buNone/>
            </a:pPr>
            <a:r>
              <a:rPr lang="en-US" sz="1600" dirty="0"/>
              <a:t>A service for </a:t>
            </a:r>
            <a:r>
              <a:rPr lang="en-US" sz="1600" b="1" dirty="0"/>
              <a:t>integrating Power BI reports and dashboards</a:t>
            </a:r>
            <a:r>
              <a:rPr lang="en-US" sz="1600" dirty="0"/>
              <a:t> into web applications.</a:t>
            </a:r>
          </a:p>
        </p:txBody>
      </p:sp>
    </p:spTree>
    <p:extLst>
      <p:ext uri="{BB962C8B-B14F-4D97-AF65-F5344CB8AC3E}">
        <p14:creationId xmlns:p14="http://schemas.microsoft.com/office/powerpoint/2010/main" val="302488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6D1BA-234A-E7C9-C9F3-FC10F85E1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B6616-DB2E-07C4-0560-6A22115A167E}"/>
              </a:ext>
            </a:extLst>
          </p:cNvPr>
          <p:cNvSpPr>
            <a:spLocks noGrp="1"/>
          </p:cNvSpPr>
          <p:nvPr>
            <p:ph type="title"/>
          </p:nvPr>
        </p:nvSpPr>
        <p:spPr/>
        <p:txBody>
          <a:bodyPr/>
          <a:lstStyle/>
          <a:p>
            <a:r>
              <a:rPr lang="en-US" dirty="0"/>
              <a:t>Key Components of Power BI</a:t>
            </a:r>
            <a:endParaRPr lang="en-IN" dirty="0"/>
          </a:p>
        </p:txBody>
      </p:sp>
      <p:sp>
        <p:nvSpPr>
          <p:cNvPr id="3" name="Content Placeholder 2">
            <a:extLst>
              <a:ext uri="{FF2B5EF4-FFF2-40B4-BE49-F238E27FC236}">
                <a16:creationId xmlns:a16="http://schemas.microsoft.com/office/drawing/2014/main" id="{91EB252D-2007-C386-A305-DA25C204634F}"/>
              </a:ext>
            </a:extLst>
          </p:cNvPr>
          <p:cNvSpPr>
            <a:spLocks noGrp="1"/>
          </p:cNvSpPr>
          <p:nvPr>
            <p:ph idx="1"/>
          </p:nvPr>
        </p:nvSpPr>
        <p:spPr/>
        <p:txBody>
          <a:bodyPr>
            <a:noAutofit/>
          </a:bodyPr>
          <a:lstStyle/>
          <a:p>
            <a:pPr marL="0" indent="0">
              <a:buNone/>
            </a:pPr>
            <a:endParaRPr lang="en-US" sz="1600" dirty="0"/>
          </a:p>
        </p:txBody>
      </p:sp>
      <p:pic>
        <p:nvPicPr>
          <p:cNvPr id="7" name="Picture 6">
            <a:extLst>
              <a:ext uri="{FF2B5EF4-FFF2-40B4-BE49-F238E27FC236}">
                <a16:creationId xmlns:a16="http://schemas.microsoft.com/office/drawing/2014/main" id="{5365C5B8-D43F-79E3-37CC-8920CA08B807}"/>
              </a:ext>
            </a:extLst>
          </p:cNvPr>
          <p:cNvPicPr>
            <a:picLocks noChangeAspect="1"/>
          </p:cNvPicPr>
          <p:nvPr/>
        </p:nvPicPr>
        <p:blipFill>
          <a:blip r:embed="rId2"/>
          <a:stretch>
            <a:fillRect/>
          </a:stretch>
        </p:blipFill>
        <p:spPr>
          <a:xfrm>
            <a:off x="380415" y="1417638"/>
            <a:ext cx="8383170" cy="4296375"/>
          </a:xfrm>
          <a:prstGeom prst="rect">
            <a:avLst/>
          </a:prstGeom>
        </p:spPr>
      </p:pic>
    </p:spTree>
    <p:extLst>
      <p:ext uri="{BB962C8B-B14F-4D97-AF65-F5344CB8AC3E}">
        <p14:creationId xmlns:p14="http://schemas.microsoft.com/office/powerpoint/2010/main" val="403069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BI Roles</a:t>
            </a:r>
            <a:endParaRPr dirty="0"/>
          </a:p>
        </p:txBody>
      </p:sp>
      <p:sp>
        <p:nvSpPr>
          <p:cNvPr id="3" name="Content Placeholder 2"/>
          <p:cNvSpPr>
            <a:spLocks noGrp="1"/>
          </p:cNvSpPr>
          <p:nvPr>
            <p:ph idx="1"/>
          </p:nvPr>
        </p:nvSpPr>
        <p:spPr/>
        <p:txBody>
          <a:bodyPr>
            <a:normAutofit fontScale="70000" lnSpcReduction="20000"/>
          </a:bodyPr>
          <a:lstStyle/>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for </a:t>
            </a:r>
            <a:r>
              <a:rPr lang="en-US" b="0" i="1" u="none" strike="noStrike" dirty="0">
                <a:solidFill>
                  <a:srgbClr val="161616"/>
                </a:solidFill>
                <a:effectLst/>
                <a:latin typeface="Segoe UI" panose="020B0502040204020203" pitchFamily="34" charset="0"/>
                <a:hlinkClick r:id="rId2"/>
              </a:rPr>
              <a:t>business users</a:t>
            </a:r>
            <a:endParaRPr lang="en-US" b="0" i="0" dirty="0">
              <a:solidFill>
                <a:srgbClr val="161616"/>
              </a:solidFill>
              <a:effectLst/>
              <a:latin typeface="Segoe UI" panose="020B0502040204020203" pitchFamily="34" charset="0"/>
            </a:endParaRP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Desktop for </a:t>
            </a:r>
            <a:r>
              <a:rPr lang="en-US" b="0" i="1" u="none" strike="noStrike" dirty="0">
                <a:solidFill>
                  <a:srgbClr val="161616"/>
                </a:solidFill>
                <a:effectLst/>
                <a:latin typeface="Segoe UI" panose="020B0502040204020203" pitchFamily="34" charset="0"/>
                <a:hlinkClick r:id="rId3"/>
              </a:rPr>
              <a:t>report creators</a:t>
            </a:r>
            <a:endParaRPr lang="en-US" b="0" i="0" dirty="0">
              <a:solidFill>
                <a:srgbClr val="161616"/>
              </a:solidFill>
              <a:effectLst/>
              <a:latin typeface="Segoe UI" panose="020B0502040204020203" pitchFamily="34" charset="0"/>
            </a:endParaRP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Report Builder for </a:t>
            </a:r>
            <a:r>
              <a:rPr lang="en-US" b="0" i="1" u="none" strike="noStrike" dirty="0">
                <a:solidFill>
                  <a:srgbClr val="161616"/>
                </a:solidFill>
                <a:effectLst/>
                <a:latin typeface="Segoe UI" panose="020B0502040204020203" pitchFamily="34" charset="0"/>
                <a:hlinkClick r:id="rId4"/>
              </a:rPr>
              <a:t>enterprise report creators</a:t>
            </a:r>
            <a:endParaRPr lang="en-US" b="0" i="0" dirty="0">
              <a:solidFill>
                <a:srgbClr val="161616"/>
              </a:solidFill>
              <a:effectLst/>
              <a:latin typeface="Segoe UI" panose="020B0502040204020203" pitchFamily="34" charset="0"/>
            </a:endParaRP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for </a:t>
            </a:r>
            <a:r>
              <a:rPr lang="en-US" b="0" i="1" u="none" strike="noStrike" dirty="0">
                <a:solidFill>
                  <a:srgbClr val="161616"/>
                </a:solidFill>
                <a:effectLst/>
                <a:latin typeface="Segoe UI" panose="020B0502040204020203" pitchFamily="34" charset="0"/>
                <a:hlinkClick r:id="rId5"/>
              </a:rPr>
              <a:t>administrators</a:t>
            </a:r>
            <a:endParaRPr lang="en-US" b="0" i="0" dirty="0">
              <a:solidFill>
                <a:srgbClr val="161616"/>
              </a:solidFill>
              <a:effectLst/>
              <a:latin typeface="Segoe UI" panose="020B0502040204020203" pitchFamily="34" charset="0"/>
            </a:endParaRPr>
          </a:p>
          <a:p>
            <a:pPr algn="l">
              <a:spcBef>
                <a:spcPts val="1200"/>
              </a:spcBef>
              <a:spcAft>
                <a:spcPts val="1200"/>
              </a:spcAft>
              <a:buFont typeface="Arial" panose="020B0604020202020204" pitchFamily="34" charset="0"/>
              <a:buChar char="•"/>
            </a:pPr>
            <a:r>
              <a:rPr lang="en-US" b="0" i="0" dirty="0">
                <a:solidFill>
                  <a:srgbClr val="161616"/>
                </a:solidFill>
                <a:effectLst/>
                <a:latin typeface="Segoe UI" panose="020B0502040204020203" pitchFamily="34" charset="0"/>
              </a:rPr>
              <a:t>Power BI for </a:t>
            </a:r>
            <a:r>
              <a:rPr lang="en-US" b="0" i="1" dirty="0">
                <a:solidFill>
                  <a:srgbClr val="161616"/>
                </a:solidFill>
                <a:effectLst/>
                <a:latin typeface="Segoe UI" panose="020B0502040204020203" pitchFamily="34" charset="0"/>
              </a:rPr>
              <a:t>developers</a:t>
            </a:r>
            <a:endParaRPr lang="en-US" b="0" i="0" dirty="0">
              <a:solidFill>
                <a:srgbClr val="161616"/>
              </a:solidFill>
              <a:effectLst/>
              <a:latin typeface="Segoe UI" panose="020B0502040204020203" pitchFamily="34" charset="0"/>
            </a:endParaRPr>
          </a:p>
          <a:p>
            <a:pPr marL="742950" lvl="1" indent="-285750" algn="l">
              <a:spcBef>
                <a:spcPts val="1200"/>
              </a:spcBef>
              <a:spcAft>
                <a:spcPts val="1200"/>
              </a:spcAft>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6"/>
              </a:rPr>
              <a:t>What is Power BI embedded analytics?</a:t>
            </a:r>
            <a:endParaRPr lang="en-US" b="0" i="0" dirty="0">
              <a:solidFill>
                <a:srgbClr val="161616"/>
              </a:solidFill>
              <a:effectLst/>
              <a:latin typeface="Segoe UI" panose="020B0502040204020203" pitchFamily="34" charset="0"/>
            </a:endParaRPr>
          </a:p>
          <a:p>
            <a:pPr marL="742950" lvl="1" indent="-285750" algn="l">
              <a:spcBef>
                <a:spcPts val="1200"/>
              </a:spcBef>
              <a:spcAft>
                <a:spcPts val="1200"/>
              </a:spcAft>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7"/>
              </a:rPr>
              <a:t>Create your own visuals in Power BI</a:t>
            </a:r>
            <a:endParaRPr lang="en-US" b="0" i="0" dirty="0">
              <a:solidFill>
                <a:srgbClr val="161616"/>
              </a:solidFill>
              <a:effectLst/>
              <a:latin typeface="Segoe UI" panose="020B0502040204020203" pitchFamily="34" charset="0"/>
            </a:endParaRPr>
          </a:p>
          <a:p>
            <a:pPr marL="742950" lvl="1" indent="-285750" algn="l">
              <a:spcBef>
                <a:spcPts val="1200"/>
              </a:spcBef>
              <a:spcAft>
                <a:spcPts val="1200"/>
              </a:spcAft>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8"/>
              </a:rPr>
              <a:t>What can developers do with the Power BI API?</a:t>
            </a:r>
            <a:endParaRPr lang="en-US" b="0" i="0" dirty="0">
              <a:solidFill>
                <a:srgbClr val="161616"/>
              </a:solidFill>
              <a:effectLst/>
              <a:latin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C919A-22F6-36F7-3E42-24349070F5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7DBE4-5E7C-4E7E-9E85-6EA870C0BED8}"/>
              </a:ext>
            </a:extLst>
          </p:cNvPr>
          <p:cNvSpPr>
            <a:spLocks noGrp="1"/>
          </p:cNvSpPr>
          <p:nvPr>
            <p:ph type="title"/>
          </p:nvPr>
        </p:nvSpPr>
        <p:spPr/>
        <p:txBody>
          <a:bodyPr/>
          <a:lstStyle/>
          <a:p>
            <a:r>
              <a:rPr lang="en-US" dirty="0"/>
              <a:t>Workflow in Power BI</a:t>
            </a:r>
            <a:endParaRPr dirty="0"/>
          </a:p>
        </p:txBody>
      </p:sp>
      <p:sp>
        <p:nvSpPr>
          <p:cNvPr id="3" name="Content Placeholder 2">
            <a:extLst>
              <a:ext uri="{FF2B5EF4-FFF2-40B4-BE49-F238E27FC236}">
                <a16:creationId xmlns:a16="http://schemas.microsoft.com/office/drawing/2014/main" id="{5EA18301-AD7F-247A-45C7-50262C2C4230}"/>
              </a:ext>
            </a:extLst>
          </p:cNvPr>
          <p:cNvSpPr>
            <a:spLocks noGrp="1"/>
          </p:cNvSpPr>
          <p:nvPr>
            <p:ph idx="1"/>
          </p:nvPr>
        </p:nvSpPr>
        <p:spPr/>
        <p:txBody>
          <a:bodyPr>
            <a:normAutofit fontScale="92500" lnSpcReduction="10000"/>
          </a:bodyPr>
          <a:lstStyle/>
          <a:p>
            <a:pPr algn="l"/>
            <a:r>
              <a:rPr lang="en-US" b="0" i="0" dirty="0">
                <a:solidFill>
                  <a:srgbClr val="161616"/>
                </a:solidFill>
                <a:effectLst/>
                <a:latin typeface="Segoe UI" panose="020B0502040204020203" pitchFamily="34" charset="0"/>
              </a:rPr>
              <a:t>One common workflow in Power BI begins by connecting to data sources in Power BI Desktop and building a report. You then publish that report from Power BI Desktop to the Power BI service, and share it so business users in the Power BI service and on mobile devices can view and interact with the report.</a:t>
            </a:r>
          </a:p>
          <a:p>
            <a:pPr algn="l"/>
            <a:r>
              <a:rPr lang="en-US" b="0" i="0" dirty="0">
                <a:solidFill>
                  <a:srgbClr val="161616"/>
                </a:solidFill>
                <a:effectLst/>
                <a:latin typeface="Segoe UI" panose="020B0502040204020203" pitchFamily="34" charset="0"/>
              </a:rPr>
              <a:t>This workflow is common, and shows how the three main Power BI elements complement one another.</a:t>
            </a:r>
          </a:p>
        </p:txBody>
      </p:sp>
    </p:spTree>
    <p:extLst>
      <p:ext uri="{BB962C8B-B14F-4D97-AF65-F5344CB8AC3E}">
        <p14:creationId xmlns:p14="http://schemas.microsoft.com/office/powerpoint/2010/main" val="372236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667A2-8219-DE7E-75C4-F25726A12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AD3C2-3B02-65D1-F2A0-12B1F6B4C456}"/>
              </a:ext>
            </a:extLst>
          </p:cNvPr>
          <p:cNvSpPr>
            <a:spLocks noGrp="1"/>
          </p:cNvSpPr>
          <p:nvPr>
            <p:ph type="title"/>
          </p:nvPr>
        </p:nvSpPr>
        <p:spPr/>
        <p:txBody>
          <a:bodyPr/>
          <a:lstStyle/>
          <a:p>
            <a:r>
              <a:rPr lang="en-US" dirty="0"/>
              <a:t>Microsoft Fabrics</a:t>
            </a:r>
            <a:endParaRPr dirty="0"/>
          </a:p>
        </p:txBody>
      </p:sp>
      <p:sp>
        <p:nvSpPr>
          <p:cNvPr id="3" name="Content Placeholder 2">
            <a:extLst>
              <a:ext uri="{FF2B5EF4-FFF2-40B4-BE49-F238E27FC236}">
                <a16:creationId xmlns:a16="http://schemas.microsoft.com/office/drawing/2014/main" id="{ADBC4BF0-04F8-1992-A4CC-841AC2F8AFE7}"/>
              </a:ext>
            </a:extLst>
          </p:cNvPr>
          <p:cNvSpPr>
            <a:spLocks noGrp="1"/>
          </p:cNvSpPr>
          <p:nvPr>
            <p:ph idx="1"/>
          </p:nvPr>
        </p:nvSpPr>
        <p:spPr/>
        <p:txBody>
          <a:bodyPr>
            <a:normAutofit fontScale="62500" lnSpcReduction="20000"/>
          </a:bodyPr>
          <a:lstStyle/>
          <a:p>
            <a:pPr algn="l"/>
            <a:r>
              <a:rPr lang="en-US" b="0" i="0" u="none" strike="noStrike" dirty="0">
                <a:solidFill>
                  <a:srgbClr val="161616"/>
                </a:solidFill>
                <a:effectLst/>
                <a:latin typeface="Segoe UI" panose="020B0502040204020203" pitchFamily="34" charset="0"/>
                <a:hlinkClick r:id="rId2"/>
              </a:rPr>
              <a:t>Microsoft Fabric</a:t>
            </a:r>
            <a:r>
              <a:rPr lang="en-US" b="0" i="0" dirty="0">
                <a:solidFill>
                  <a:srgbClr val="161616"/>
                </a:solidFill>
                <a:effectLst/>
                <a:latin typeface="Segoe UI" panose="020B0502040204020203" pitchFamily="34" charset="0"/>
              </a:rPr>
              <a:t> is an offering that combines data + services in a unified environment, making it easier to perform analysis and analytics on various sets of data. </a:t>
            </a:r>
            <a:r>
              <a:rPr lang="en-US" b="1" i="0" dirty="0">
                <a:solidFill>
                  <a:srgbClr val="161616"/>
                </a:solidFill>
                <a:effectLst/>
                <a:latin typeface="Segoe UI" panose="020B0502040204020203" pitchFamily="34" charset="0"/>
              </a:rPr>
              <a:t>Power BI</a:t>
            </a:r>
            <a:r>
              <a:rPr lang="en-US" b="0" i="0" dirty="0">
                <a:solidFill>
                  <a:srgbClr val="161616"/>
                </a:solidFill>
                <a:effectLst/>
                <a:latin typeface="Segoe UI" panose="020B0502040204020203" pitchFamily="34" charset="0"/>
              </a:rPr>
              <a:t> is an example of one of the </a:t>
            </a:r>
            <a:r>
              <a:rPr lang="en-US" b="0" i="1" dirty="0">
                <a:solidFill>
                  <a:srgbClr val="161616"/>
                </a:solidFill>
                <a:effectLst/>
                <a:latin typeface="Segoe UI" panose="020B0502040204020203" pitchFamily="34" charset="0"/>
              </a:rPr>
              <a:t>services</a:t>
            </a:r>
            <a:r>
              <a:rPr lang="en-US" b="0" i="0" dirty="0">
                <a:solidFill>
                  <a:srgbClr val="161616"/>
                </a:solidFill>
                <a:effectLst/>
                <a:latin typeface="Segoe UI" panose="020B0502040204020203" pitchFamily="34" charset="0"/>
              </a:rPr>
              <a:t> that's integrated with Microsoft Fabric, and your organization's </a:t>
            </a:r>
            <a:r>
              <a:rPr lang="en-US" b="1" i="0" dirty="0" err="1">
                <a:solidFill>
                  <a:srgbClr val="161616"/>
                </a:solidFill>
                <a:effectLst/>
                <a:latin typeface="Segoe UI" panose="020B0502040204020203" pitchFamily="34" charset="0"/>
              </a:rPr>
              <a:t>OneLake</a:t>
            </a:r>
            <a:r>
              <a:rPr lang="en-US" b="0" i="0" dirty="0">
                <a:solidFill>
                  <a:srgbClr val="161616"/>
                </a:solidFill>
                <a:effectLst/>
                <a:latin typeface="Segoe UI" panose="020B0502040204020203" pitchFamily="34" charset="0"/>
              </a:rPr>
              <a:t> data store is an example of the </a:t>
            </a:r>
            <a:r>
              <a:rPr lang="en-US" b="0" i="1" dirty="0">
                <a:solidFill>
                  <a:srgbClr val="161616"/>
                </a:solidFill>
                <a:effectLst/>
                <a:latin typeface="Segoe UI" panose="020B0502040204020203" pitchFamily="34" charset="0"/>
              </a:rPr>
              <a:t>data</a:t>
            </a:r>
            <a:r>
              <a:rPr lang="en-US" b="0" i="0" dirty="0">
                <a:solidFill>
                  <a:srgbClr val="161616"/>
                </a:solidFill>
                <a:effectLst/>
                <a:latin typeface="Segoe UI" panose="020B0502040204020203" pitchFamily="34" charset="0"/>
              </a:rPr>
              <a:t> that can be used, analyzed, or visualized. Large organizations find Microsoft Fabric particularly useful, since it can corral and then bring greater value to large stores of data, then using services (like Power BI) to bring such data to business life.</a:t>
            </a:r>
          </a:p>
          <a:p>
            <a:pPr algn="l"/>
            <a:r>
              <a:rPr lang="en-US" b="0" i="0" dirty="0">
                <a:solidFill>
                  <a:srgbClr val="161616"/>
                </a:solidFill>
                <a:effectLst/>
                <a:latin typeface="Segoe UI" panose="020B0502040204020203" pitchFamily="34" charset="0"/>
              </a:rPr>
              <a:t>Administration of Power BI is now handled by Microsoft Fabric, but your favorite tools like the </a:t>
            </a:r>
            <a:r>
              <a:rPr lang="en-US" b="1" i="0" dirty="0">
                <a:solidFill>
                  <a:srgbClr val="161616"/>
                </a:solidFill>
                <a:effectLst/>
                <a:latin typeface="Segoe UI" panose="020B0502040204020203" pitchFamily="34" charset="0"/>
              </a:rPr>
              <a:t>Power BI service</a:t>
            </a:r>
            <a:r>
              <a:rPr lang="en-US" b="0" i="0" dirty="0">
                <a:solidFill>
                  <a:srgbClr val="161616"/>
                </a:solidFill>
                <a:effectLst/>
                <a:latin typeface="Segoe UI" panose="020B0502040204020203" pitchFamily="34" charset="0"/>
              </a:rPr>
              <a:t> and </a:t>
            </a:r>
            <a:r>
              <a:rPr lang="en-US" b="1" i="0" dirty="0">
                <a:solidFill>
                  <a:srgbClr val="161616"/>
                </a:solidFill>
                <a:effectLst/>
                <a:latin typeface="Segoe UI" panose="020B0502040204020203" pitchFamily="34" charset="0"/>
              </a:rPr>
              <a:t>Power BI Desktop</a:t>
            </a:r>
            <a:r>
              <a:rPr lang="en-US" b="0" i="0" dirty="0">
                <a:solidFill>
                  <a:srgbClr val="161616"/>
                </a:solidFill>
                <a:effectLst/>
                <a:latin typeface="Segoe UI" panose="020B0502040204020203" pitchFamily="34" charset="0"/>
              </a:rPr>
              <a:t> still operate like they always have - as a service that can turn your data, whether in </a:t>
            </a:r>
            <a:r>
              <a:rPr lang="en-US" b="0" i="0" dirty="0" err="1">
                <a:solidFill>
                  <a:srgbClr val="161616"/>
                </a:solidFill>
                <a:effectLst/>
                <a:latin typeface="Segoe UI" panose="020B0502040204020203" pitchFamily="34" charset="0"/>
              </a:rPr>
              <a:t>OneLake</a:t>
            </a:r>
            <a:r>
              <a:rPr lang="en-US" b="0" i="0" dirty="0">
                <a:solidFill>
                  <a:srgbClr val="161616"/>
                </a:solidFill>
                <a:effectLst/>
                <a:latin typeface="Segoe UI" panose="020B0502040204020203" pitchFamily="34" charset="0"/>
              </a:rPr>
              <a:t> or in Excel, into powerful business intelligence insights.</a:t>
            </a:r>
          </a:p>
          <a:p>
            <a:br>
              <a:rPr lang="en-US" b="0" i="0" dirty="0">
                <a:solidFill>
                  <a:srgbClr val="161616"/>
                </a:solidFill>
                <a:effectLst/>
                <a:latin typeface="Segoe UI" panose="020B0502040204020203" pitchFamily="34" charset="0"/>
              </a:rPr>
            </a:br>
            <a:endParaRPr lang="en-US" b="0" i="0" dirty="0">
              <a:solidFill>
                <a:srgbClr val="161616"/>
              </a:solidFill>
              <a:effectLst/>
              <a:latin typeface="Segoe UI" panose="020B0502040204020203" pitchFamily="34" charset="0"/>
            </a:endParaRPr>
          </a:p>
        </p:txBody>
      </p:sp>
    </p:spTree>
    <p:extLst>
      <p:ext uri="{BB962C8B-B14F-4D97-AF65-F5344CB8AC3E}">
        <p14:creationId xmlns:p14="http://schemas.microsoft.com/office/powerpoint/2010/main" val="3708141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1125</Words>
  <Application>Microsoft Office PowerPoint</Application>
  <PresentationFormat>On-screen Show (4:3)</PresentationFormat>
  <Paragraphs>104</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Segoe UI</vt:lpstr>
      <vt:lpstr>Office Theme</vt:lpstr>
      <vt:lpstr>Introduction to Power BI</vt:lpstr>
      <vt:lpstr>Agenda</vt:lpstr>
      <vt:lpstr>Introduction</vt:lpstr>
      <vt:lpstr>What is Power BI</vt:lpstr>
      <vt:lpstr>Key Components of Power BI</vt:lpstr>
      <vt:lpstr>Key Components of Power BI</vt:lpstr>
      <vt:lpstr>Power BI Roles</vt:lpstr>
      <vt:lpstr>Workflow in Power BI</vt:lpstr>
      <vt:lpstr>Microsoft Fabrics</vt:lpstr>
      <vt:lpstr>On-Premise Reporting with Report Server</vt:lpstr>
      <vt:lpstr>Data Modeling</vt:lpstr>
      <vt:lpstr>Gartner Magic Quadrant</vt:lpstr>
      <vt:lpstr>Visualizations and Dashboards</vt:lpstr>
      <vt:lpstr>Advanced DAX</vt:lpstr>
      <vt:lpstr>Power BI Service</vt:lpstr>
      <vt:lpstr>Integration and Case Studies</vt:lpstr>
      <vt:lpstr>Getting Started</vt:lpstr>
      <vt:lpstr>Reference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raghu prasad konandur</cp:lastModifiedBy>
  <cp:revision>29</cp:revision>
  <dcterms:created xsi:type="dcterms:W3CDTF">2013-01-27T09:14:16Z</dcterms:created>
  <dcterms:modified xsi:type="dcterms:W3CDTF">2025-02-16T13:26:36Z</dcterms:modified>
  <cp:category/>
</cp:coreProperties>
</file>