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453" r:id="rId3"/>
    <p:sldId id="285" r:id="rId4"/>
    <p:sldId id="286" r:id="rId5"/>
    <p:sldId id="279" r:id="rId6"/>
    <p:sldId id="280" r:id="rId7"/>
    <p:sldId id="287" r:id="rId8"/>
    <p:sldId id="262" r:id="rId9"/>
    <p:sldId id="269" r:id="rId10"/>
    <p:sldId id="257" r:id="rId11"/>
    <p:sldId id="271" r:id="rId12"/>
    <p:sldId id="272" r:id="rId13"/>
    <p:sldId id="273" r:id="rId14"/>
    <p:sldId id="260" r:id="rId15"/>
    <p:sldId id="261" r:id="rId16"/>
    <p:sldId id="274" r:id="rId17"/>
    <p:sldId id="259" r:id="rId18"/>
    <p:sldId id="258" r:id="rId19"/>
    <p:sldId id="263" r:id="rId20"/>
    <p:sldId id="264" r:id="rId21"/>
    <p:sldId id="265" r:id="rId22"/>
    <p:sldId id="266" r:id="rId23"/>
    <p:sldId id="267" r:id="rId24"/>
    <p:sldId id="276" r:id="rId25"/>
    <p:sldId id="284" r:id="rId26"/>
    <p:sldId id="282"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345" autoAdjust="0"/>
  </p:normalViewPr>
  <p:slideViewPr>
    <p:cSldViewPr snapToGrid="0">
      <p:cViewPr varScale="1">
        <p:scale>
          <a:sx n="81" d="100"/>
          <a:sy n="81" d="100"/>
        </p:scale>
        <p:origin x="725" y="5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163CFDB-6FE7-4DB9-AC46-EABFEB0255DF}" type="datetimeFigureOut">
              <a:rPr lang="en-US" smtClean="0"/>
              <a:pPr/>
              <a:t>2/26/2020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53EE9FF-524A-43BD-B755-4EF387847E8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wiki.python.org/moin/OrganizationsUsingPython"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data-flair.training/blogs/install-python-windows/" TargetMode="External"/><Relationship Id="rId2" Type="http://schemas.openxmlformats.org/officeDocument/2006/relationships/slide" Target="../slides/slide23.xml"/><Relationship Id="rId1" Type="http://schemas.openxmlformats.org/officeDocument/2006/relationships/notesMaster" Target="../notesMasters/notesMaster1.xml"/><Relationship Id="rId5" Type="http://schemas.openxmlformats.org/officeDocument/2006/relationships/hyperlink" Target="https://www.python.org/" TargetMode="External"/><Relationship Id="rId4" Type="http://schemas.openxmlformats.org/officeDocument/2006/relationships/hyperlink" Target="https://data-flair.training/blogs/machine-learning-tutorials-home/"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docs.python.org/faq/windows.html"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iki.python.org/moin/PythonImplementations"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www.datacareer.ch/blog/success-of-python-and-r-evidence-from-google-trends/"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en.wikipedia.org/wiki/List_of_Python_software"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
        <p:cNvGrpSpPr/>
        <p:nvPr/>
      </p:nvGrpSpPr>
      <p:grpSpPr>
        <a:xfrm>
          <a:off x="0" y="0"/>
          <a:ext cx="0" cy="0"/>
          <a:chOff x="0" y="0"/>
          <a:chExt cx="0" cy="0"/>
        </a:xfrm>
      </p:grpSpPr>
      <p:sp>
        <p:nvSpPr>
          <p:cNvPr id="30" name="Shape 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 name="Shape 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5056082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hlinkClick r:id="rId3"/>
              </a:rPr>
              <a:t>https://wiki.python.org/moin/OrganizationsUsingPython</a:t>
            </a:r>
            <a:endParaRPr lang="en-US" dirty="0"/>
          </a:p>
        </p:txBody>
      </p:sp>
      <p:sp>
        <p:nvSpPr>
          <p:cNvPr id="4" name="Slide Number Placeholder 3"/>
          <p:cNvSpPr>
            <a:spLocks noGrp="1"/>
          </p:cNvSpPr>
          <p:nvPr>
            <p:ph type="sldNum" sz="quarter" idx="10"/>
          </p:nvPr>
        </p:nvSpPr>
        <p:spPr/>
        <p:txBody>
          <a:bodyPr/>
          <a:lstStyle/>
          <a:p>
            <a:fld id="{353EE9FF-524A-43BD-B755-4EF387847E8D}" type="slidenum">
              <a:rPr lang="en-US" smtClean="0"/>
              <a:pPr/>
              <a:t>18</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pPr fontAlgn="base"/>
            <a:r>
              <a:rPr lang="en-US" sz="1200" b="0" i="0" kern="1200" dirty="0">
                <a:solidFill>
                  <a:schemeClr val="tx1"/>
                </a:solidFill>
                <a:latin typeface="+mn-lt"/>
                <a:ea typeface="+mn-ea"/>
                <a:cs typeface="+mn-cs"/>
              </a:rPr>
              <a:t>Advantages of Python</a:t>
            </a:r>
          </a:p>
          <a:p>
            <a:pPr fontAlgn="base"/>
            <a:r>
              <a:rPr lang="en-US" sz="1200" b="0" i="0" kern="1200" dirty="0">
                <a:solidFill>
                  <a:schemeClr val="tx1"/>
                </a:solidFill>
                <a:latin typeface="+mn-lt"/>
                <a:ea typeface="+mn-ea"/>
                <a:cs typeface="+mn-cs"/>
              </a:rPr>
              <a:t>Let’s see how Python dominates over other languages.</a:t>
            </a:r>
          </a:p>
          <a:p>
            <a:pPr fontAlgn="base"/>
            <a:r>
              <a:rPr lang="en-US" sz="1200" b="0" i="0" kern="1200" dirty="0">
                <a:solidFill>
                  <a:schemeClr val="tx1"/>
                </a:solidFill>
                <a:latin typeface="+mn-lt"/>
                <a:ea typeface="+mn-ea"/>
                <a:cs typeface="+mn-cs"/>
              </a:rPr>
              <a:t>1. Extensive Libraries</a:t>
            </a:r>
          </a:p>
          <a:p>
            <a:pPr fontAlgn="base"/>
            <a:r>
              <a:rPr lang="en-US" sz="1200" b="0" i="0" kern="1200" dirty="0">
                <a:solidFill>
                  <a:schemeClr val="tx1"/>
                </a:solidFill>
                <a:latin typeface="+mn-lt"/>
                <a:ea typeface="+mn-ea"/>
                <a:cs typeface="+mn-cs"/>
              </a:rPr>
              <a:t>Python downloads with an extensive library and it </a:t>
            </a:r>
            <a:r>
              <a:rPr lang="en-US" sz="1200" b="0" i="1" kern="1200" dirty="0">
                <a:solidFill>
                  <a:schemeClr val="tx1"/>
                </a:solidFill>
                <a:latin typeface="+mn-lt"/>
                <a:ea typeface="+mn-ea"/>
                <a:cs typeface="+mn-cs"/>
              </a:rPr>
              <a:t>contain code for various purposes like regular expressions, documentation-generation, unit-testing, web browsers, threading, databases, CGI, email, image manipulation, and more.</a:t>
            </a:r>
            <a:r>
              <a:rPr lang="en-US" sz="1200" b="0" i="0" kern="1200" dirty="0">
                <a:solidFill>
                  <a:schemeClr val="tx1"/>
                </a:solidFill>
                <a:latin typeface="+mn-lt"/>
                <a:ea typeface="+mn-ea"/>
                <a:cs typeface="+mn-cs"/>
              </a:rPr>
              <a:t> So, we don’t have to write the complete code for that manually.</a:t>
            </a:r>
          </a:p>
          <a:p>
            <a:pPr fontAlgn="base"/>
            <a:r>
              <a:rPr lang="en-US" sz="1200" b="0" i="0" kern="1200" dirty="0">
                <a:solidFill>
                  <a:schemeClr val="tx1"/>
                </a:solidFill>
                <a:latin typeface="+mn-lt"/>
                <a:ea typeface="+mn-ea"/>
                <a:cs typeface="+mn-cs"/>
              </a:rPr>
              <a:t>2. Extensible</a:t>
            </a:r>
          </a:p>
          <a:p>
            <a:pPr fontAlgn="base"/>
            <a:r>
              <a:rPr lang="en-US" sz="1200" b="0" i="0" kern="1200" dirty="0">
                <a:solidFill>
                  <a:schemeClr val="tx1"/>
                </a:solidFill>
                <a:latin typeface="+mn-lt"/>
                <a:ea typeface="+mn-ea"/>
                <a:cs typeface="+mn-cs"/>
              </a:rPr>
              <a:t>As we have seen earlier, Python can be</a:t>
            </a:r>
            <a:r>
              <a:rPr lang="en-US" sz="1200" b="1" i="0" kern="1200" dirty="0">
                <a:solidFill>
                  <a:schemeClr val="tx1"/>
                </a:solidFill>
                <a:latin typeface="+mn-lt"/>
                <a:ea typeface="+mn-ea"/>
                <a:cs typeface="+mn-cs"/>
              </a:rPr>
              <a:t> extended to other languages</a:t>
            </a:r>
            <a:r>
              <a:rPr lang="en-US" sz="1200" b="0" i="0" kern="1200" dirty="0">
                <a:solidFill>
                  <a:schemeClr val="tx1"/>
                </a:solidFill>
                <a:latin typeface="+mn-lt"/>
                <a:ea typeface="+mn-ea"/>
                <a:cs typeface="+mn-cs"/>
              </a:rPr>
              <a:t>. You can write some of your code in languages like C++ or C. This comes in handy, especially in projects.</a:t>
            </a:r>
          </a:p>
          <a:p>
            <a:pPr fontAlgn="base"/>
            <a:r>
              <a:rPr lang="en-US" sz="1200" b="0" i="0" kern="1200" dirty="0">
                <a:solidFill>
                  <a:schemeClr val="tx1"/>
                </a:solidFill>
                <a:latin typeface="+mn-lt"/>
                <a:ea typeface="+mn-ea"/>
                <a:cs typeface="+mn-cs"/>
              </a:rPr>
              <a:t>3. Embeddable</a:t>
            </a:r>
          </a:p>
          <a:p>
            <a:pPr fontAlgn="base"/>
            <a:r>
              <a:rPr lang="en-US" sz="1200" b="0" i="0" kern="1200" dirty="0">
                <a:solidFill>
                  <a:schemeClr val="tx1"/>
                </a:solidFill>
                <a:latin typeface="+mn-lt"/>
                <a:ea typeface="+mn-ea"/>
                <a:cs typeface="+mn-cs"/>
              </a:rPr>
              <a:t>Complimentary to extensibility, Python is embeddable as well. You can put your Python code in your source code of a different language, like C++. This lets us add </a:t>
            </a:r>
            <a:r>
              <a:rPr lang="en-US" sz="1200" b="1" i="0" kern="1200" dirty="0">
                <a:solidFill>
                  <a:schemeClr val="tx1"/>
                </a:solidFill>
                <a:latin typeface="+mn-lt"/>
                <a:ea typeface="+mn-ea"/>
                <a:cs typeface="+mn-cs"/>
              </a:rPr>
              <a:t>scripting capabilities</a:t>
            </a:r>
            <a:r>
              <a:rPr lang="en-US" sz="1200" b="0" i="0" kern="1200" dirty="0">
                <a:solidFill>
                  <a:schemeClr val="tx1"/>
                </a:solidFill>
                <a:latin typeface="+mn-lt"/>
                <a:ea typeface="+mn-ea"/>
                <a:cs typeface="+mn-cs"/>
              </a:rPr>
              <a:t> to our code in the other language.</a:t>
            </a:r>
          </a:p>
          <a:p>
            <a:pPr fontAlgn="base"/>
            <a:r>
              <a:rPr lang="en-US" sz="1200" b="0" i="0" kern="1200" dirty="0">
                <a:solidFill>
                  <a:schemeClr val="tx1"/>
                </a:solidFill>
                <a:latin typeface="+mn-lt"/>
                <a:ea typeface="+mn-ea"/>
                <a:cs typeface="+mn-cs"/>
              </a:rPr>
              <a:t>4. Improved Productivity</a:t>
            </a:r>
          </a:p>
          <a:p>
            <a:pPr fontAlgn="base"/>
            <a:r>
              <a:rPr lang="en-US" sz="1200" b="0" i="0" kern="1200" dirty="0">
                <a:solidFill>
                  <a:schemeClr val="tx1"/>
                </a:solidFill>
                <a:latin typeface="+mn-lt"/>
                <a:ea typeface="+mn-ea"/>
                <a:cs typeface="+mn-cs"/>
              </a:rPr>
              <a:t>The language’s simplicity and extensive libraries render programmers</a:t>
            </a:r>
            <a:r>
              <a:rPr lang="en-US" sz="1200" b="1" i="0" kern="1200" dirty="0">
                <a:solidFill>
                  <a:schemeClr val="tx1"/>
                </a:solidFill>
                <a:latin typeface="+mn-lt"/>
                <a:ea typeface="+mn-ea"/>
                <a:cs typeface="+mn-cs"/>
              </a:rPr>
              <a:t> more productive</a:t>
            </a:r>
            <a:r>
              <a:rPr lang="en-US" sz="1200" b="0" i="0" kern="1200" dirty="0">
                <a:solidFill>
                  <a:schemeClr val="tx1"/>
                </a:solidFill>
                <a:latin typeface="+mn-lt"/>
                <a:ea typeface="+mn-ea"/>
                <a:cs typeface="+mn-cs"/>
              </a:rPr>
              <a:t> than languages like Java and C++ do. Also, the fact that you need to write less and get more things done.</a:t>
            </a:r>
          </a:p>
          <a:p>
            <a:pPr fontAlgn="base"/>
            <a:r>
              <a:rPr lang="en-US" sz="1200" b="0" i="0" kern="1200" dirty="0">
                <a:solidFill>
                  <a:schemeClr val="tx1"/>
                </a:solidFill>
                <a:latin typeface="+mn-lt"/>
                <a:ea typeface="+mn-ea"/>
                <a:cs typeface="+mn-cs"/>
              </a:rPr>
              <a:t>5. IOT Opportunities</a:t>
            </a:r>
          </a:p>
          <a:p>
            <a:pPr fontAlgn="base"/>
            <a:r>
              <a:rPr lang="en-US" sz="1200" b="0" i="0" kern="1200" dirty="0">
                <a:solidFill>
                  <a:schemeClr val="tx1"/>
                </a:solidFill>
                <a:latin typeface="+mn-lt"/>
                <a:ea typeface="+mn-ea"/>
                <a:cs typeface="+mn-cs"/>
              </a:rPr>
              <a:t>Since Python forms the basis of new platforms like Raspberry Pi, it finds the future bright for the Internet Of Things. This is a way to connect the language with the real world.</a:t>
            </a:r>
          </a:p>
          <a:p>
            <a:pPr fontAlgn="base"/>
            <a:r>
              <a:rPr lang="en-US" sz="1200" b="0" i="0" kern="1200" dirty="0">
                <a:solidFill>
                  <a:schemeClr val="tx1"/>
                </a:solidFill>
                <a:latin typeface="+mn-lt"/>
                <a:ea typeface="+mn-ea"/>
                <a:cs typeface="+mn-cs"/>
              </a:rPr>
              <a:t>6. Simple and Easy</a:t>
            </a:r>
          </a:p>
          <a:p>
            <a:pPr fontAlgn="base"/>
            <a:r>
              <a:rPr lang="en-US" sz="1200" b="0" i="0" kern="1200" dirty="0">
                <a:solidFill>
                  <a:schemeClr val="tx1"/>
                </a:solidFill>
                <a:latin typeface="+mn-lt"/>
                <a:ea typeface="+mn-ea"/>
                <a:cs typeface="+mn-cs"/>
              </a:rPr>
              <a:t>When working with Java, you may have to create a class to print </a:t>
            </a:r>
            <a:r>
              <a:rPr lang="en-US" sz="1200" b="1" i="0" kern="1200" dirty="0">
                <a:solidFill>
                  <a:schemeClr val="tx1"/>
                </a:solidFill>
                <a:latin typeface="+mn-lt"/>
                <a:ea typeface="+mn-ea"/>
                <a:cs typeface="+mn-cs"/>
              </a:rPr>
              <a:t>‘Hello World’</a:t>
            </a:r>
            <a:r>
              <a:rPr lang="en-US" sz="1200" b="0" i="0" kern="1200" dirty="0">
                <a:solidFill>
                  <a:schemeClr val="tx1"/>
                </a:solidFill>
                <a:latin typeface="+mn-lt"/>
                <a:ea typeface="+mn-ea"/>
                <a:cs typeface="+mn-cs"/>
              </a:rPr>
              <a:t>. But in Python, just a print statement will do. It is also quite </a:t>
            </a:r>
            <a:r>
              <a:rPr lang="en-US" sz="1200" b="1" i="0" kern="1200" dirty="0">
                <a:solidFill>
                  <a:schemeClr val="tx1"/>
                </a:solidFill>
                <a:latin typeface="+mn-lt"/>
                <a:ea typeface="+mn-ea"/>
                <a:cs typeface="+mn-cs"/>
              </a:rPr>
              <a:t>easy to learn</a:t>
            </a:r>
            <a:r>
              <a:rPr lang="en-US" sz="1200" b="0" i="0" kern="1200" dirty="0">
                <a:solidFill>
                  <a:schemeClr val="tx1"/>
                </a:solidFill>
                <a:latin typeface="+mn-lt"/>
                <a:ea typeface="+mn-ea"/>
                <a:cs typeface="+mn-cs"/>
              </a:rPr>
              <a:t>,</a:t>
            </a:r>
            <a:r>
              <a:rPr lang="en-US" sz="1200" b="1" i="0" kern="1200" dirty="0">
                <a:solidFill>
                  <a:schemeClr val="tx1"/>
                </a:solidFill>
                <a:latin typeface="+mn-lt"/>
                <a:ea typeface="+mn-ea"/>
                <a:cs typeface="+mn-cs"/>
              </a:rPr>
              <a:t> understand</a:t>
            </a:r>
            <a:r>
              <a:rPr lang="en-US" sz="1200" b="0" i="0" kern="1200" dirty="0">
                <a:solidFill>
                  <a:schemeClr val="tx1"/>
                </a:solidFill>
                <a:latin typeface="+mn-lt"/>
                <a:ea typeface="+mn-ea"/>
                <a:cs typeface="+mn-cs"/>
              </a:rPr>
              <a:t>, and </a:t>
            </a:r>
            <a:r>
              <a:rPr lang="en-US" sz="1200" b="1" i="0" kern="1200" dirty="0">
                <a:solidFill>
                  <a:schemeClr val="tx1"/>
                </a:solidFill>
                <a:latin typeface="+mn-lt"/>
                <a:ea typeface="+mn-ea"/>
                <a:cs typeface="+mn-cs"/>
              </a:rPr>
              <a:t>code</a:t>
            </a:r>
            <a:r>
              <a:rPr lang="en-US" sz="1200" b="0" i="0" kern="1200" dirty="0">
                <a:solidFill>
                  <a:schemeClr val="tx1"/>
                </a:solidFill>
                <a:latin typeface="+mn-lt"/>
                <a:ea typeface="+mn-ea"/>
                <a:cs typeface="+mn-cs"/>
              </a:rPr>
              <a:t>. This is why when people pick up Python, they have a hard time adjusting to other more verbose languages like Java.</a:t>
            </a:r>
          </a:p>
          <a:p>
            <a:pPr fontAlgn="base"/>
            <a:r>
              <a:rPr lang="en-US" sz="1200" b="0" i="0" kern="1200" dirty="0">
                <a:solidFill>
                  <a:schemeClr val="tx1"/>
                </a:solidFill>
                <a:latin typeface="+mn-lt"/>
                <a:ea typeface="+mn-ea"/>
                <a:cs typeface="+mn-cs"/>
              </a:rPr>
              <a:t>7. Readable</a:t>
            </a:r>
          </a:p>
          <a:p>
            <a:pPr fontAlgn="base"/>
            <a:r>
              <a:rPr lang="en-US" sz="1200" b="0" i="0" kern="1200" dirty="0">
                <a:solidFill>
                  <a:schemeClr val="tx1"/>
                </a:solidFill>
                <a:latin typeface="+mn-lt"/>
                <a:ea typeface="+mn-ea"/>
                <a:cs typeface="+mn-cs"/>
              </a:rPr>
              <a:t>Because it is not such a verbose language, reading Python is much like reading English. This is the reason why it is so easy to learn, understand, and code. It also does not need curly braces to define blocks, and </a:t>
            </a:r>
            <a:r>
              <a:rPr lang="en-US" sz="1200" b="1" i="0" kern="1200" dirty="0">
                <a:solidFill>
                  <a:schemeClr val="tx1"/>
                </a:solidFill>
                <a:latin typeface="+mn-lt"/>
                <a:ea typeface="+mn-ea"/>
                <a:cs typeface="+mn-cs"/>
              </a:rPr>
              <a:t>indentation is mandatory</a:t>
            </a:r>
            <a:r>
              <a:rPr lang="en-US" sz="1200" b="0" i="0" kern="1200" dirty="0">
                <a:solidFill>
                  <a:schemeClr val="tx1"/>
                </a:solidFill>
                <a:latin typeface="+mn-lt"/>
                <a:ea typeface="+mn-ea"/>
                <a:cs typeface="+mn-cs"/>
              </a:rPr>
              <a:t>. This further aids the readability of the code.</a:t>
            </a:r>
          </a:p>
          <a:p>
            <a:pPr fontAlgn="base"/>
            <a:r>
              <a:rPr lang="en-US" sz="1200" b="0" i="0" kern="1200" dirty="0">
                <a:solidFill>
                  <a:schemeClr val="tx1"/>
                </a:solidFill>
                <a:latin typeface="+mn-lt"/>
                <a:ea typeface="+mn-ea"/>
                <a:cs typeface="+mn-cs"/>
              </a:rPr>
              <a:t>8. Object-Oriented</a:t>
            </a:r>
          </a:p>
          <a:p>
            <a:pPr fontAlgn="base"/>
            <a:r>
              <a:rPr lang="en-US" sz="1200" b="0" i="0" kern="1200" dirty="0">
                <a:solidFill>
                  <a:schemeClr val="tx1"/>
                </a:solidFill>
                <a:latin typeface="+mn-lt"/>
                <a:ea typeface="+mn-ea"/>
                <a:cs typeface="+mn-cs"/>
              </a:rPr>
              <a:t>This language supports both the </a:t>
            </a:r>
            <a:r>
              <a:rPr lang="en-US" sz="1200" b="1" i="0" kern="1200" dirty="0">
                <a:solidFill>
                  <a:schemeClr val="tx1"/>
                </a:solidFill>
                <a:latin typeface="+mn-lt"/>
                <a:ea typeface="+mn-ea"/>
                <a:cs typeface="+mn-cs"/>
              </a:rPr>
              <a:t>procedural and object-oriented</a:t>
            </a:r>
            <a:r>
              <a:rPr lang="en-US" sz="1200" b="0" i="0" kern="1200" dirty="0">
                <a:solidFill>
                  <a:schemeClr val="tx1"/>
                </a:solidFill>
                <a:latin typeface="+mn-lt"/>
                <a:ea typeface="+mn-ea"/>
                <a:cs typeface="+mn-cs"/>
              </a:rPr>
              <a:t> programming paradigms. While functions help us with code reusability, classes and objects let us model the real world. A class allows the </a:t>
            </a:r>
            <a:r>
              <a:rPr lang="en-US" sz="1200" b="1" i="0" kern="1200" dirty="0">
                <a:solidFill>
                  <a:schemeClr val="tx1"/>
                </a:solidFill>
                <a:latin typeface="+mn-lt"/>
                <a:ea typeface="+mn-ea"/>
                <a:cs typeface="+mn-cs"/>
              </a:rPr>
              <a:t>encapsulation of data</a:t>
            </a:r>
            <a:r>
              <a:rPr lang="en-US" sz="1200" b="0" i="0" kern="1200" dirty="0">
                <a:solidFill>
                  <a:schemeClr val="tx1"/>
                </a:solidFill>
                <a:latin typeface="+mn-lt"/>
                <a:ea typeface="+mn-ea"/>
                <a:cs typeface="+mn-cs"/>
              </a:rPr>
              <a:t> and functions into one.</a:t>
            </a:r>
          </a:p>
          <a:p>
            <a:pPr fontAlgn="base"/>
            <a:r>
              <a:rPr lang="en-US" sz="1200" b="0" i="0" kern="1200" dirty="0">
                <a:solidFill>
                  <a:schemeClr val="tx1"/>
                </a:solidFill>
                <a:latin typeface="+mn-lt"/>
                <a:ea typeface="+mn-ea"/>
                <a:cs typeface="+mn-cs"/>
              </a:rPr>
              <a:t>9. Free and Open-Source</a:t>
            </a:r>
          </a:p>
          <a:p>
            <a:pPr fontAlgn="base"/>
            <a:r>
              <a:rPr lang="en-US" sz="1200" b="0" i="0" kern="1200" dirty="0">
                <a:solidFill>
                  <a:schemeClr val="tx1"/>
                </a:solidFill>
                <a:latin typeface="+mn-lt"/>
                <a:ea typeface="+mn-ea"/>
                <a:cs typeface="+mn-cs"/>
              </a:rPr>
              <a:t>Like we said earlier, Python is </a:t>
            </a:r>
            <a:r>
              <a:rPr lang="en-US" sz="1200" b="1" i="0" kern="1200" dirty="0">
                <a:solidFill>
                  <a:schemeClr val="tx1"/>
                </a:solidFill>
                <a:latin typeface="+mn-lt"/>
                <a:ea typeface="+mn-ea"/>
                <a:cs typeface="+mn-cs"/>
              </a:rPr>
              <a:t>freely available</a:t>
            </a:r>
            <a:r>
              <a:rPr lang="en-US" sz="1200" b="0" i="0" kern="1200" dirty="0">
                <a:solidFill>
                  <a:schemeClr val="tx1"/>
                </a:solidFill>
                <a:latin typeface="+mn-lt"/>
                <a:ea typeface="+mn-ea"/>
                <a:cs typeface="+mn-cs"/>
              </a:rPr>
              <a:t>. But not only can you </a:t>
            </a:r>
            <a:r>
              <a:rPr lang="en-US" sz="1200" b="1" i="1" u="none" strike="noStrike" kern="1200" dirty="0">
                <a:solidFill>
                  <a:schemeClr val="tx1"/>
                </a:solidFill>
                <a:latin typeface="+mn-lt"/>
                <a:ea typeface="+mn-ea"/>
                <a:cs typeface="+mn-cs"/>
                <a:hlinkClick r:id="rId3"/>
              </a:rPr>
              <a:t>download Python</a:t>
            </a:r>
            <a:r>
              <a:rPr lang="en-US" sz="1200" b="0" i="0" kern="1200" dirty="0">
                <a:solidFill>
                  <a:schemeClr val="tx1"/>
                </a:solidFill>
                <a:latin typeface="+mn-lt"/>
                <a:ea typeface="+mn-ea"/>
                <a:cs typeface="+mn-cs"/>
              </a:rPr>
              <a:t> for free, but you can also download its source code, make changes to it, and even distribute it. It downloads with an extensive collection of libraries to help you with your tasks.</a:t>
            </a:r>
          </a:p>
          <a:p>
            <a:pPr fontAlgn="base"/>
            <a:r>
              <a:rPr lang="en-US" sz="1200" b="0" i="0" kern="1200" dirty="0">
                <a:solidFill>
                  <a:schemeClr val="tx1"/>
                </a:solidFill>
                <a:latin typeface="+mn-lt"/>
                <a:ea typeface="+mn-ea"/>
                <a:cs typeface="+mn-cs"/>
              </a:rPr>
              <a:t>10. Portable</a:t>
            </a:r>
          </a:p>
          <a:p>
            <a:pPr fontAlgn="base"/>
            <a:r>
              <a:rPr lang="en-US" sz="1200" b="0" i="0" kern="1200" dirty="0">
                <a:solidFill>
                  <a:schemeClr val="tx1"/>
                </a:solidFill>
                <a:latin typeface="+mn-lt"/>
                <a:ea typeface="+mn-ea"/>
                <a:cs typeface="+mn-cs"/>
              </a:rPr>
              <a:t>When you code your project in a language like C++, you may need to make some changes to it if you want to run it on another platform. But it isn’t the same with Python. Here, you need to</a:t>
            </a:r>
            <a:r>
              <a:rPr lang="en-US" sz="1200" b="1" i="0" kern="1200" dirty="0">
                <a:solidFill>
                  <a:schemeClr val="tx1"/>
                </a:solidFill>
                <a:latin typeface="+mn-lt"/>
                <a:ea typeface="+mn-ea"/>
                <a:cs typeface="+mn-cs"/>
              </a:rPr>
              <a:t> code only once</a:t>
            </a:r>
            <a:r>
              <a:rPr lang="en-US" sz="1200" b="0" i="0" kern="1200" dirty="0">
                <a:solidFill>
                  <a:schemeClr val="tx1"/>
                </a:solidFill>
                <a:latin typeface="+mn-lt"/>
                <a:ea typeface="+mn-ea"/>
                <a:cs typeface="+mn-cs"/>
              </a:rPr>
              <a:t>, and you can run it anywhere. This is called </a:t>
            </a:r>
            <a:r>
              <a:rPr lang="en-US" sz="1200" b="1" i="0" kern="1200" dirty="0">
                <a:solidFill>
                  <a:schemeClr val="tx1"/>
                </a:solidFill>
                <a:latin typeface="+mn-lt"/>
                <a:ea typeface="+mn-ea"/>
                <a:cs typeface="+mn-cs"/>
              </a:rPr>
              <a:t>Write Once Run Anywhere (WORA)</a:t>
            </a:r>
            <a:r>
              <a:rPr lang="en-US" sz="1200" b="0" i="0" kern="1200" dirty="0">
                <a:solidFill>
                  <a:schemeClr val="tx1"/>
                </a:solidFill>
                <a:latin typeface="+mn-lt"/>
                <a:ea typeface="+mn-ea"/>
                <a:cs typeface="+mn-cs"/>
              </a:rPr>
              <a:t>. However, you need to be careful enough not to include any system-dependent features.</a:t>
            </a:r>
          </a:p>
          <a:p>
            <a:pPr fontAlgn="base"/>
            <a:r>
              <a:rPr lang="en-US" sz="1200" b="0" i="0" kern="1200" dirty="0">
                <a:solidFill>
                  <a:schemeClr val="tx1"/>
                </a:solidFill>
                <a:latin typeface="+mn-lt"/>
                <a:ea typeface="+mn-ea"/>
                <a:cs typeface="+mn-cs"/>
              </a:rPr>
              <a:t>11. Interpreted</a:t>
            </a:r>
          </a:p>
          <a:p>
            <a:pPr fontAlgn="base"/>
            <a:r>
              <a:rPr lang="en-US" sz="1200" b="0" i="0" kern="1200" dirty="0">
                <a:solidFill>
                  <a:schemeClr val="tx1"/>
                </a:solidFill>
                <a:latin typeface="+mn-lt"/>
                <a:ea typeface="+mn-ea"/>
                <a:cs typeface="+mn-cs"/>
              </a:rPr>
              <a:t>Lastly, we will say that it is an interpreted language. Since statements are executed one by one, </a:t>
            </a:r>
            <a:r>
              <a:rPr lang="en-US" sz="1200" b="1" i="0" kern="1200" dirty="0">
                <a:solidFill>
                  <a:schemeClr val="tx1"/>
                </a:solidFill>
                <a:latin typeface="+mn-lt"/>
                <a:ea typeface="+mn-ea"/>
                <a:cs typeface="+mn-cs"/>
              </a:rPr>
              <a:t>debugging is easier</a:t>
            </a:r>
            <a:r>
              <a:rPr lang="en-US" sz="1200" b="0" i="0" kern="1200" dirty="0">
                <a:solidFill>
                  <a:schemeClr val="tx1"/>
                </a:solidFill>
                <a:latin typeface="+mn-lt"/>
                <a:ea typeface="+mn-ea"/>
                <a:cs typeface="+mn-cs"/>
              </a:rPr>
              <a:t> than in compiled languages.</a:t>
            </a:r>
          </a:p>
          <a:p>
            <a:pPr fontAlgn="base"/>
            <a:r>
              <a:rPr lang="en-US" sz="1200" b="0" i="1" kern="1200" dirty="0">
                <a:solidFill>
                  <a:schemeClr val="tx1"/>
                </a:solidFill>
                <a:latin typeface="+mn-lt"/>
                <a:ea typeface="+mn-ea"/>
                <a:cs typeface="+mn-cs"/>
              </a:rPr>
              <a:t>Any doubts till now in the advantages of Python? Mention in the comment section.</a:t>
            </a:r>
            <a:endParaRPr lang="en-US" sz="1200" b="0" i="0" kern="1200" dirty="0">
              <a:solidFill>
                <a:schemeClr val="tx1"/>
              </a:solidFill>
              <a:latin typeface="+mn-lt"/>
              <a:ea typeface="+mn-ea"/>
              <a:cs typeface="+mn-cs"/>
            </a:endParaRPr>
          </a:p>
          <a:p>
            <a:pPr fontAlgn="base"/>
            <a:r>
              <a:rPr lang="en-US" sz="1200" b="0" i="0" kern="1200" dirty="0">
                <a:solidFill>
                  <a:schemeClr val="tx1"/>
                </a:solidFill>
                <a:latin typeface="+mn-lt"/>
                <a:ea typeface="+mn-ea"/>
                <a:cs typeface="+mn-cs"/>
              </a:rPr>
              <a:t>Advantages of Python Over Other Languages</a:t>
            </a:r>
          </a:p>
          <a:p>
            <a:pPr fontAlgn="base"/>
            <a:r>
              <a:rPr lang="en-US" sz="1200" b="0" i="0" kern="1200" dirty="0">
                <a:solidFill>
                  <a:schemeClr val="tx1"/>
                </a:solidFill>
                <a:latin typeface="+mn-lt"/>
                <a:ea typeface="+mn-ea"/>
                <a:cs typeface="+mn-cs"/>
              </a:rPr>
              <a:t>1. Less Coding</a:t>
            </a:r>
          </a:p>
          <a:p>
            <a:pPr fontAlgn="base"/>
            <a:r>
              <a:rPr lang="en-US" sz="1200" b="0" i="0" kern="1200" dirty="0">
                <a:solidFill>
                  <a:schemeClr val="tx1"/>
                </a:solidFill>
                <a:latin typeface="+mn-lt"/>
                <a:ea typeface="+mn-ea"/>
                <a:cs typeface="+mn-cs"/>
              </a:rPr>
              <a:t>Almost all of the tasks done in Python requires less coding when the same task is done in other languages. Python also has an awesome standard library support, so you don’t have to search for any third-party libraries to get your job done. This is the reason that many people suggest learning Python to beginners.</a:t>
            </a:r>
          </a:p>
          <a:p>
            <a:pPr fontAlgn="base"/>
            <a:r>
              <a:rPr lang="en-US" sz="1200" b="0" i="0" kern="1200" dirty="0">
                <a:solidFill>
                  <a:schemeClr val="tx1"/>
                </a:solidFill>
                <a:latin typeface="+mn-lt"/>
                <a:ea typeface="+mn-ea"/>
                <a:cs typeface="+mn-cs"/>
              </a:rPr>
              <a:t>2. Affordable</a:t>
            </a:r>
          </a:p>
          <a:p>
            <a:pPr fontAlgn="base"/>
            <a:r>
              <a:rPr lang="en-US" sz="1200" b="0" i="0" kern="1200" dirty="0">
                <a:solidFill>
                  <a:schemeClr val="tx1"/>
                </a:solidFill>
                <a:latin typeface="+mn-lt"/>
                <a:ea typeface="+mn-ea"/>
                <a:cs typeface="+mn-cs"/>
              </a:rPr>
              <a:t>Python is free therefore individuals, small companies or big organizations can leverage the free available resources to build applications. Python is popular and widely used so it gives you better community support.</a:t>
            </a:r>
          </a:p>
          <a:p>
            <a:pPr fontAlgn="base"/>
            <a:r>
              <a:rPr lang="en-US" sz="1200" b="1" i="1" kern="1200" dirty="0">
                <a:solidFill>
                  <a:schemeClr val="tx1"/>
                </a:solidFill>
                <a:latin typeface="+mn-lt"/>
                <a:ea typeface="+mn-ea"/>
                <a:cs typeface="+mn-cs"/>
              </a:rPr>
              <a:t>The 2019 </a:t>
            </a:r>
            <a:r>
              <a:rPr lang="en-US" sz="1200" b="1" i="1" kern="1200" dirty="0" err="1">
                <a:solidFill>
                  <a:schemeClr val="tx1"/>
                </a:solidFill>
                <a:latin typeface="+mn-lt"/>
                <a:ea typeface="+mn-ea"/>
                <a:cs typeface="+mn-cs"/>
              </a:rPr>
              <a:t>Github</a:t>
            </a:r>
            <a:r>
              <a:rPr lang="en-US" sz="1200" b="1" i="1" kern="1200" dirty="0">
                <a:solidFill>
                  <a:schemeClr val="tx1"/>
                </a:solidFill>
                <a:latin typeface="+mn-lt"/>
                <a:ea typeface="+mn-ea"/>
                <a:cs typeface="+mn-cs"/>
              </a:rPr>
              <a:t> annual survey showed us that Python has overtaken Java in the most popular programming language category.</a:t>
            </a:r>
            <a:endParaRPr lang="en-US" sz="1200" b="0" i="0" kern="1200" dirty="0">
              <a:solidFill>
                <a:schemeClr val="tx1"/>
              </a:solidFill>
              <a:latin typeface="+mn-lt"/>
              <a:ea typeface="+mn-ea"/>
              <a:cs typeface="+mn-cs"/>
            </a:endParaRPr>
          </a:p>
          <a:p>
            <a:pPr fontAlgn="base"/>
            <a:r>
              <a:rPr lang="en-US" sz="1200" b="0" i="0" kern="1200" dirty="0">
                <a:solidFill>
                  <a:schemeClr val="tx1"/>
                </a:solidFill>
                <a:latin typeface="+mn-lt"/>
                <a:ea typeface="+mn-ea"/>
                <a:cs typeface="+mn-cs"/>
              </a:rPr>
              <a:t>3. Python is for Everyone</a:t>
            </a:r>
          </a:p>
          <a:p>
            <a:pPr fontAlgn="base"/>
            <a:r>
              <a:rPr lang="en-US" sz="1200" b="0" i="0" kern="1200" dirty="0">
                <a:solidFill>
                  <a:schemeClr val="tx1"/>
                </a:solidFill>
                <a:latin typeface="+mn-lt"/>
                <a:ea typeface="+mn-ea"/>
                <a:cs typeface="+mn-cs"/>
              </a:rPr>
              <a:t>Python code can run on any machine whether it is Linux, Mac or Windows. Programmers need to learn different languages for different jobs but with Python, you can professionally build web apps, perform data analysis and </a:t>
            </a:r>
            <a:r>
              <a:rPr lang="en-US" sz="1200" b="1" i="1" u="none" strike="noStrike" kern="1200" dirty="0">
                <a:solidFill>
                  <a:schemeClr val="tx1"/>
                </a:solidFill>
                <a:latin typeface="+mn-lt"/>
                <a:ea typeface="+mn-ea"/>
                <a:cs typeface="+mn-cs"/>
                <a:hlinkClick r:id="rId4"/>
              </a:rPr>
              <a:t>machine learning</a:t>
            </a:r>
            <a:r>
              <a:rPr lang="en-US" sz="1200" b="0" i="0" kern="1200" dirty="0">
                <a:solidFill>
                  <a:schemeClr val="tx1"/>
                </a:solidFill>
                <a:latin typeface="+mn-lt"/>
                <a:ea typeface="+mn-ea"/>
                <a:cs typeface="+mn-cs"/>
              </a:rPr>
              <a:t>, automate things, do web scraping and also build games and powerful visualizations. It is an all-rounder programming language.</a:t>
            </a:r>
          </a:p>
          <a:p>
            <a:pPr fontAlgn="base"/>
            <a:r>
              <a:rPr lang="en-US" sz="1200" b="0" i="0" kern="1200" dirty="0">
                <a:solidFill>
                  <a:schemeClr val="tx1"/>
                </a:solidFill>
                <a:latin typeface="+mn-lt"/>
                <a:ea typeface="+mn-ea"/>
                <a:cs typeface="+mn-cs"/>
              </a:rPr>
              <a:t>Disadvantages of Python</a:t>
            </a:r>
          </a:p>
          <a:p>
            <a:pPr fontAlgn="base"/>
            <a:r>
              <a:rPr lang="en-US" sz="1200" b="0" i="0" kern="1200" dirty="0">
                <a:solidFill>
                  <a:schemeClr val="tx1"/>
                </a:solidFill>
                <a:latin typeface="+mn-lt"/>
                <a:ea typeface="+mn-ea"/>
                <a:cs typeface="+mn-cs"/>
              </a:rPr>
              <a:t>So far, we’ve seen why Python is a great choice for your project. But if you choose it, you should be aware of its consequences as well. Let’s now see the downsides of choosing Python over another language.</a:t>
            </a:r>
          </a:p>
          <a:p>
            <a:pPr fontAlgn="base"/>
            <a:r>
              <a:rPr lang="en-US" sz="1200" b="0" i="0" kern="1200" dirty="0">
                <a:solidFill>
                  <a:schemeClr val="tx1"/>
                </a:solidFill>
                <a:latin typeface="+mn-lt"/>
                <a:ea typeface="+mn-ea"/>
                <a:cs typeface="+mn-cs"/>
              </a:rPr>
              <a:t>1. Speed Limitations</a:t>
            </a:r>
          </a:p>
          <a:p>
            <a:pPr fontAlgn="base"/>
            <a:r>
              <a:rPr lang="en-US" sz="1200" b="0" i="0" kern="1200" dirty="0">
                <a:solidFill>
                  <a:schemeClr val="tx1"/>
                </a:solidFill>
                <a:latin typeface="+mn-lt"/>
                <a:ea typeface="+mn-ea"/>
                <a:cs typeface="+mn-cs"/>
              </a:rPr>
              <a:t>We have seen that Python code is executed line by line. But since </a:t>
            </a:r>
            <a:r>
              <a:rPr lang="en-US" sz="1200" b="0" i="0" u="none" strike="noStrike" kern="1200" dirty="0">
                <a:solidFill>
                  <a:schemeClr val="tx1"/>
                </a:solidFill>
                <a:latin typeface="+mn-lt"/>
                <a:ea typeface="+mn-ea"/>
                <a:cs typeface="+mn-cs"/>
                <a:hlinkClick r:id="rId5"/>
              </a:rPr>
              <a:t>Python</a:t>
            </a:r>
            <a:r>
              <a:rPr lang="en-US" sz="1200" b="0" i="0" kern="1200" dirty="0">
                <a:solidFill>
                  <a:schemeClr val="tx1"/>
                </a:solidFill>
                <a:latin typeface="+mn-lt"/>
                <a:ea typeface="+mn-ea"/>
                <a:cs typeface="+mn-cs"/>
              </a:rPr>
              <a:t> is interpreted, it often results in </a:t>
            </a:r>
            <a:r>
              <a:rPr lang="en-US" sz="1200" b="1" i="0" kern="1200" dirty="0">
                <a:solidFill>
                  <a:schemeClr val="tx1"/>
                </a:solidFill>
                <a:latin typeface="+mn-lt"/>
                <a:ea typeface="+mn-ea"/>
                <a:cs typeface="+mn-cs"/>
              </a:rPr>
              <a:t>slow execution</a:t>
            </a:r>
            <a:r>
              <a:rPr lang="en-US" sz="1200" b="0" i="0" kern="1200" dirty="0">
                <a:solidFill>
                  <a:schemeClr val="tx1"/>
                </a:solidFill>
                <a:latin typeface="+mn-lt"/>
                <a:ea typeface="+mn-ea"/>
                <a:cs typeface="+mn-cs"/>
              </a:rPr>
              <a:t>. This, however, isn’t a problem unless speed is a focal point for the project. In other words, unless high speed is a requirement, the benefits offered by Python are enough to distract us from its speed limitations.</a:t>
            </a:r>
          </a:p>
          <a:p>
            <a:pPr fontAlgn="base"/>
            <a:r>
              <a:rPr lang="en-US" sz="1200" b="0" i="0" kern="1200" dirty="0">
                <a:solidFill>
                  <a:schemeClr val="tx1"/>
                </a:solidFill>
                <a:latin typeface="+mn-lt"/>
                <a:ea typeface="+mn-ea"/>
                <a:cs typeface="+mn-cs"/>
              </a:rPr>
              <a:t>2. Weak in Mobile Computing and Browsers</a:t>
            </a:r>
          </a:p>
          <a:p>
            <a:pPr fontAlgn="base"/>
            <a:r>
              <a:rPr lang="en-US" sz="1200" b="0" i="0" kern="1200" dirty="0">
                <a:solidFill>
                  <a:schemeClr val="tx1"/>
                </a:solidFill>
                <a:latin typeface="+mn-lt"/>
                <a:ea typeface="+mn-ea"/>
                <a:cs typeface="+mn-cs"/>
              </a:rPr>
              <a:t>While it serves as an excellent server-side language, Python is much rarely seen on the </a:t>
            </a:r>
            <a:r>
              <a:rPr lang="en-US" sz="1200" b="1" i="0" kern="1200" dirty="0">
                <a:solidFill>
                  <a:schemeClr val="tx1"/>
                </a:solidFill>
                <a:latin typeface="+mn-lt"/>
                <a:ea typeface="+mn-ea"/>
                <a:cs typeface="+mn-cs"/>
              </a:rPr>
              <a:t>client-side</a:t>
            </a:r>
            <a:r>
              <a:rPr lang="en-US" sz="1200" b="0" i="0" kern="1200" dirty="0">
                <a:solidFill>
                  <a:schemeClr val="tx1"/>
                </a:solidFill>
                <a:latin typeface="+mn-lt"/>
                <a:ea typeface="+mn-ea"/>
                <a:cs typeface="+mn-cs"/>
              </a:rPr>
              <a:t>. Besides that, it is rarely ever used to implement </a:t>
            </a:r>
            <a:r>
              <a:rPr lang="en-US" sz="1200" b="0" i="0" kern="1200" dirty="0" err="1">
                <a:solidFill>
                  <a:schemeClr val="tx1"/>
                </a:solidFill>
                <a:latin typeface="+mn-lt"/>
                <a:ea typeface="+mn-ea"/>
                <a:cs typeface="+mn-cs"/>
              </a:rPr>
              <a:t>smartphone</a:t>
            </a:r>
            <a:r>
              <a:rPr lang="en-US" sz="1200" b="0" i="0" kern="1200" dirty="0">
                <a:solidFill>
                  <a:schemeClr val="tx1"/>
                </a:solidFill>
                <a:latin typeface="+mn-lt"/>
                <a:ea typeface="+mn-ea"/>
                <a:cs typeface="+mn-cs"/>
              </a:rPr>
              <a:t>-based applications. One such application is called </a:t>
            </a:r>
            <a:r>
              <a:rPr lang="en-US" sz="1200" b="1" i="0" kern="1200" dirty="0" err="1">
                <a:solidFill>
                  <a:schemeClr val="tx1"/>
                </a:solidFill>
                <a:latin typeface="+mn-lt"/>
                <a:ea typeface="+mn-ea"/>
                <a:cs typeface="+mn-cs"/>
              </a:rPr>
              <a:t>Carbonnelle</a:t>
            </a:r>
            <a:r>
              <a:rPr lang="en-US" sz="1200" b="0" i="0" kern="1200" dirty="0">
                <a:solidFill>
                  <a:schemeClr val="tx1"/>
                </a:solidFill>
                <a:latin typeface="+mn-lt"/>
                <a:ea typeface="+mn-ea"/>
                <a:cs typeface="+mn-cs"/>
              </a:rPr>
              <a:t>.</a:t>
            </a:r>
          </a:p>
          <a:p>
            <a:pPr fontAlgn="base"/>
            <a:r>
              <a:rPr lang="en-US" sz="1200" b="0" i="0" kern="1200" dirty="0">
                <a:solidFill>
                  <a:schemeClr val="tx1"/>
                </a:solidFill>
                <a:latin typeface="+mn-lt"/>
                <a:ea typeface="+mn-ea"/>
                <a:cs typeface="+mn-cs"/>
              </a:rPr>
              <a:t>The reason it is not so famous despite the existence of </a:t>
            </a:r>
            <a:r>
              <a:rPr lang="en-US" sz="1200" b="0" i="0" kern="1200" dirty="0" err="1">
                <a:solidFill>
                  <a:schemeClr val="tx1"/>
                </a:solidFill>
                <a:latin typeface="+mn-lt"/>
                <a:ea typeface="+mn-ea"/>
                <a:cs typeface="+mn-cs"/>
              </a:rPr>
              <a:t>Brython</a:t>
            </a:r>
            <a:r>
              <a:rPr lang="en-US" sz="1200" b="0" i="0" kern="1200" dirty="0">
                <a:solidFill>
                  <a:schemeClr val="tx1"/>
                </a:solidFill>
                <a:latin typeface="+mn-lt"/>
                <a:ea typeface="+mn-ea"/>
                <a:cs typeface="+mn-cs"/>
              </a:rPr>
              <a:t> is that it isn’t that secure.</a:t>
            </a:r>
          </a:p>
          <a:p>
            <a:pPr fontAlgn="base"/>
            <a:r>
              <a:rPr lang="en-US" sz="1200" b="0" i="0" kern="1200" dirty="0">
                <a:solidFill>
                  <a:schemeClr val="tx1"/>
                </a:solidFill>
                <a:latin typeface="+mn-lt"/>
                <a:ea typeface="+mn-ea"/>
                <a:cs typeface="+mn-cs"/>
              </a:rPr>
              <a:t>3. Design Restrictions</a:t>
            </a:r>
          </a:p>
          <a:p>
            <a:pPr fontAlgn="base"/>
            <a:r>
              <a:rPr lang="en-US" sz="1200" b="0" i="0" kern="1200" dirty="0">
                <a:solidFill>
                  <a:schemeClr val="tx1"/>
                </a:solidFill>
                <a:latin typeface="+mn-lt"/>
                <a:ea typeface="+mn-ea"/>
                <a:cs typeface="+mn-cs"/>
              </a:rPr>
              <a:t>As you know, Python is </a:t>
            </a:r>
            <a:r>
              <a:rPr lang="en-US" sz="1200" b="1" i="0" kern="1200" dirty="0">
                <a:solidFill>
                  <a:schemeClr val="tx1"/>
                </a:solidFill>
                <a:latin typeface="+mn-lt"/>
                <a:ea typeface="+mn-ea"/>
                <a:cs typeface="+mn-cs"/>
              </a:rPr>
              <a:t>dynamically-typed</a:t>
            </a:r>
            <a:r>
              <a:rPr lang="en-US" sz="1200" b="0" i="0" kern="1200" dirty="0">
                <a:solidFill>
                  <a:schemeClr val="tx1"/>
                </a:solidFill>
                <a:latin typeface="+mn-lt"/>
                <a:ea typeface="+mn-ea"/>
                <a:cs typeface="+mn-cs"/>
              </a:rPr>
              <a:t>. This means that you don’t need to declare the type of variable while writing the code. It uses </a:t>
            </a:r>
            <a:r>
              <a:rPr lang="en-US" sz="1200" b="1" i="0" kern="1200" dirty="0">
                <a:solidFill>
                  <a:schemeClr val="tx1"/>
                </a:solidFill>
                <a:latin typeface="+mn-lt"/>
                <a:ea typeface="+mn-ea"/>
                <a:cs typeface="+mn-cs"/>
              </a:rPr>
              <a:t>duck-typing</a:t>
            </a:r>
            <a:r>
              <a:rPr lang="en-US" sz="1200" b="0" i="0" kern="1200" dirty="0">
                <a:solidFill>
                  <a:schemeClr val="tx1"/>
                </a:solidFill>
                <a:latin typeface="+mn-lt"/>
                <a:ea typeface="+mn-ea"/>
                <a:cs typeface="+mn-cs"/>
              </a:rPr>
              <a:t>. But wait, what’s that? Well, it just means that if it looks like a duck, it must be a duck. While this is easy on the programmers during coding, it can</a:t>
            </a:r>
            <a:r>
              <a:rPr lang="en-US" sz="1200" b="1" i="0" kern="1200" dirty="0">
                <a:solidFill>
                  <a:schemeClr val="tx1"/>
                </a:solidFill>
                <a:latin typeface="+mn-lt"/>
                <a:ea typeface="+mn-ea"/>
                <a:cs typeface="+mn-cs"/>
              </a:rPr>
              <a:t> raise run-time errors</a:t>
            </a:r>
            <a:r>
              <a:rPr lang="en-US" sz="1200" b="0" i="0" kern="1200" dirty="0">
                <a:solidFill>
                  <a:schemeClr val="tx1"/>
                </a:solidFill>
                <a:latin typeface="+mn-lt"/>
                <a:ea typeface="+mn-ea"/>
                <a:cs typeface="+mn-cs"/>
              </a:rPr>
              <a:t>.</a:t>
            </a:r>
          </a:p>
          <a:p>
            <a:pPr fontAlgn="base"/>
            <a:r>
              <a:rPr lang="en-US" sz="1200" b="0" i="0" kern="1200" dirty="0">
                <a:solidFill>
                  <a:schemeClr val="tx1"/>
                </a:solidFill>
                <a:latin typeface="+mn-lt"/>
                <a:ea typeface="+mn-ea"/>
                <a:cs typeface="+mn-cs"/>
              </a:rPr>
              <a:t>4. Underdeveloped Database Access Layers</a:t>
            </a:r>
          </a:p>
          <a:p>
            <a:pPr fontAlgn="base"/>
            <a:r>
              <a:rPr lang="en-US" sz="1200" b="0" i="0" kern="1200" dirty="0">
                <a:solidFill>
                  <a:schemeClr val="tx1"/>
                </a:solidFill>
                <a:latin typeface="+mn-lt"/>
                <a:ea typeface="+mn-ea"/>
                <a:cs typeface="+mn-cs"/>
              </a:rPr>
              <a:t>Compared to more widely used technologies like </a:t>
            </a:r>
            <a:r>
              <a:rPr lang="en-US" sz="1200" b="1" i="0" kern="1200" dirty="0">
                <a:solidFill>
                  <a:schemeClr val="tx1"/>
                </a:solidFill>
                <a:latin typeface="+mn-lt"/>
                <a:ea typeface="+mn-ea"/>
                <a:cs typeface="+mn-cs"/>
              </a:rPr>
              <a:t>JDBC (Java </a:t>
            </a:r>
            <a:r>
              <a:rPr lang="en-US" sz="1200" b="1" i="0" kern="1200" dirty="0" err="1">
                <a:solidFill>
                  <a:schemeClr val="tx1"/>
                </a:solidFill>
                <a:latin typeface="+mn-lt"/>
                <a:ea typeface="+mn-ea"/>
                <a:cs typeface="+mn-cs"/>
              </a:rPr>
              <a:t>DataBase</a:t>
            </a:r>
            <a:r>
              <a:rPr lang="en-US" sz="1200" b="1" i="0" kern="1200" dirty="0">
                <a:solidFill>
                  <a:schemeClr val="tx1"/>
                </a:solidFill>
                <a:latin typeface="+mn-lt"/>
                <a:ea typeface="+mn-ea"/>
                <a:cs typeface="+mn-cs"/>
              </a:rPr>
              <a:t> Connectivity)</a:t>
            </a:r>
            <a:r>
              <a:rPr lang="en-US" sz="1200" b="0" i="0" kern="1200" dirty="0">
                <a:solidFill>
                  <a:schemeClr val="tx1"/>
                </a:solidFill>
                <a:latin typeface="+mn-lt"/>
                <a:ea typeface="+mn-ea"/>
                <a:cs typeface="+mn-cs"/>
              </a:rPr>
              <a:t> and </a:t>
            </a:r>
            <a:r>
              <a:rPr lang="en-US" sz="1200" b="1" i="0" kern="1200" dirty="0">
                <a:solidFill>
                  <a:schemeClr val="tx1"/>
                </a:solidFill>
                <a:latin typeface="+mn-lt"/>
                <a:ea typeface="+mn-ea"/>
                <a:cs typeface="+mn-cs"/>
              </a:rPr>
              <a:t>ODBC (Open </a:t>
            </a:r>
            <a:r>
              <a:rPr lang="en-US" sz="1200" b="1" i="0" kern="1200" dirty="0" err="1">
                <a:solidFill>
                  <a:schemeClr val="tx1"/>
                </a:solidFill>
                <a:latin typeface="+mn-lt"/>
                <a:ea typeface="+mn-ea"/>
                <a:cs typeface="+mn-cs"/>
              </a:rPr>
              <a:t>DataBase</a:t>
            </a:r>
            <a:r>
              <a:rPr lang="en-US" sz="1200" b="1" i="0" kern="1200" dirty="0">
                <a:solidFill>
                  <a:schemeClr val="tx1"/>
                </a:solidFill>
                <a:latin typeface="+mn-lt"/>
                <a:ea typeface="+mn-ea"/>
                <a:cs typeface="+mn-cs"/>
              </a:rPr>
              <a:t> Connectivity)</a:t>
            </a:r>
            <a:r>
              <a:rPr lang="en-US" sz="1200" b="0" i="0" kern="1200" dirty="0">
                <a:solidFill>
                  <a:schemeClr val="tx1"/>
                </a:solidFill>
                <a:latin typeface="+mn-lt"/>
                <a:ea typeface="+mn-ea"/>
                <a:cs typeface="+mn-cs"/>
              </a:rPr>
              <a:t>, Python’s database access layers are a bit underdeveloped. Consequently, it is less often applied in huge enterprises.</a:t>
            </a:r>
          </a:p>
          <a:p>
            <a:pPr fontAlgn="base"/>
            <a:r>
              <a:rPr lang="en-US" sz="1200" b="0" i="0" kern="1200" dirty="0">
                <a:solidFill>
                  <a:schemeClr val="tx1"/>
                </a:solidFill>
                <a:latin typeface="+mn-lt"/>
                <a:ea typeface="+mn-ea"/>
                <a:cs typeface="+mn-cs"/>
              </a:rPr>
              <a:t>5. Simple</a:t>
            </a:r>
          </a:p>
          <a:p>
            <a:pPr fontAlgn="base"/>
            <a:r>
              <a:rPr lang="en-US" sz="1200" b="0" i="0" kern="1200" dirty="0">
                <a:solidFill>
                  <a:schemeClr val="tx1"/>
                </a:solidFill>
                <a:latin typeface="+mn-lt"/>
                <a:ea typeface="+mn-ea"/>
                <a:cs typeface="+mn-cs"/>
              </a:rPr>
              <a:t>No, we’re not kidding. Python’s simplicity can indeed be a problem. Take my example. I don’t do Java, I’m more of a Python person. To me, its syntax is so simple that the verbosity of Java code seems unnecessary.</a:t>
            </a:r>
          </a:p>
          <a:p>
            <a:pPr fontAlgn="base"/>
            <a:r>
              <a:rPr lang="en-US" sz="1200" b="0" i="0" kern="1200" dirty="0">
                <a:solidFill>
                  <a:schemeClr val="tx1"/>
                </a:solidFill>
                <a:latin typeface="+mn-lt"/>
                <a:ea typeface="+mn-ea"/>
                <a:cs typeface="+mn-cs"/>
              </a:rPr>
              <a:t>This was all about the Advantages and Disadvantages of Python Programming Language.</a:t>
            </a:r>
            <a:endParaRPr lang="en-US" sz="1200" b="0" i="0" kern="1200">
              <a:solidFill>
                <a:schemeClr val="tx1"/>
              </a:solidFill>
              <a:latin typeface="+mn-lt"/>
              <a:ea typeface="+mn-ea"/>
              <a:cs typeface="+mn-cs"/>
            </a:endParaRPr>
          </a:p>
          <a:p>
            <a:endParaRPr lang="en-US"/>
          </a:p>
        </p:txBody>
      </p:sp>
      <p:sp>
        <p:nvSpPr>
          <p:cNvPr id="4" name="Slide Number Placeholder 3"/>
          <p:cNvSpPr>
            <a:spLocks noGrp="1"/>
          </p:cNvSpPr>
          <p:nvPr>
            <p:ph type="sldNum" sz="quarter" idx="10"/>
          </p:nvPr>
        </p:nvSpPr>
        <p:spPr/>
        <p:txBody>
          <a:bodyPr/>
          <a:lstStyle/>
          <a:p>
            <a:fld id="{353EE9FF-524A-43BD-B755-4EF387847E8D}" type="slidenum">
              <a:rPr lang="en-US" smtClean="0"/>
              <a:pPr/>
              <a:t>23</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1" name="Shape 1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6823228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1" name="Shape 1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3839539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
        <p:cNvGrpSpPr/>
        <p:nvPr/>
      </p:nvGrpSpPr>
      <p:grpSpPr>
        <a:xfrm>
          <a:off x="0" y="0"/>
          <a:ext cx="0" cy="0"/>
          <a:chOff x="0" y="0"/>
          <a:chExt cx="0" cy="0"/>
        </a:xfrm>
      </p:grpSpPr>
      <p:sp>
        <p:nvSpPr>
          <p:cNvPr id="30" name="Shape 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 name="Shape 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2403615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1" name="Shape 1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8876365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fontAlgn="base"/>
            <a:r>
              <a:rPr lang="en-US" sz="1200" b="0" i="0" kern="1200" dirty="0" err="1">
                <a:solidFill>
                  <a:schemeClr val="tx1"/>
                </a:solidFill>
                <a:latin typeface="+mn-lt"/>
                <a:ea typeface="+mn-ea"/>
                <a:cs typeface="+mn-cs"/>
              </a:rPr>
              <a:t>py</a:t>
            </a:r>
            <a:r>
              <a:rPr lang="en-US" sz="1200" b="0" i="0" kern="1200" dirty="0">
                <a:solidFill>
                  <a:schemeClr val="tx1"/>
                </a:solidFill>
                <a:latin typeface="+mn-lt"/>
                <a:ea typeface="+mn-ea"/>
                <a:cs typeface="+mn-cs"/>
              </a:rPr>
              <a:t>: This is normally the input source code that you've written.</a:t>
            </a:r>
          </a:p>
          <a:p>
            <a:pPr fontAlgn="base"/>
            <a:r>
              <a:rPr lang="en-US" sz="1200" b="0" i="0" kern="1200" dirty="0">
                <a:solidFill>
                  <a:schemeClr val="tx1"/>
                </a:solidFill>
                <a:latin typeface="+mn-lt"/>
                <a:ea typeface="+mn-ea"/>
                <a:cs typeface="+mn-cs"/>
              </a:rPr>
              <a:t>.</a:t>
            </a:r>
            <a:r>
              <a:rPr lang="en-US" sz="1200" b="0" i="0" kern="1200" dirty="0" err="1">
                <a:solidFill>
                  <a:schemeClr val="tx1"/>
                </a:solidFill>
                <a:latin typeface="+mn-lt"/>
                <a:ea typeface="+mn-ea"/>
                <a:cs typeface="+mn-cs"/>
              </a:rPr>
              <a:t>pyc</a:t>
            </a:r>
            <a:r>
              <a:rPr lang="en-US" sz="1200" b="0" i="0" kern="1200" dirty="0">
                <a:solidFill>
                  <a:schemeClr val="tx1"/>
                </a:solidFill>
                <a:latin typeface="+mn-lt"/>
                <a:ea typeface="+mn-ea"/>
                <a:cs typeface="+mn-cs"/>
              </a:rPr>
              <a:t>: This is the compiled </a:t>
            </a:r>
            <a:r>
              <a:rPr lang="en-US" sz="1200" b="0" i="0" kern="1200" dirty="0" err="1">
                <a:solidFill>
                  <a:schemeClr val="tx1"/>
                </a:solidFill>
                <a:latin typeface="+mn-lt"/>
                <a:ea typeface="+mn-ea"/>
                <a:cs typeface="+mn-cs"/>
              </a:rPr>
              <a:t>bytecode</a:t>
            </a:r>
            <a:r>
              <a:rPr lang="en-US" sz="1200" b="0" i="0" kern="1200" dirty="0">
                <a:solidFill>
                  <a:schemeClr val="tx1"/>
                </a:solidFill>
                <a:latin typeface="+mn-lt"/>
                <a:ea typeface="+mn-ea"/>
                <a:cs typeface="+mn-cs"/>
              </a:rPr>
              <a:t>. If you import a module, python will build a *.pyc file that contains the </a:t>
            </a:r>
            <a:r>
              <a:rPr lang="en-US" sz="1200" b="0" i="0" kern="1200" dirty="0" err="1">
                <a:solidFill>
                  <a:schemeClr val="tx1"/>
                </a:solidFill>
                <a:latin typeface="+mn-lt"/>
                <a:ea typeface="+mn-ea"/>
                <a:cs typeface="+mn-cs"/>
              </a:rPr>
              <a:t>bytecode</a:t>
            </a:r>
            <a:r>
              <a:rPr lang="en-US" sz="1200" b="0" i="0" kern="1200" dirty="0">
                <a:solidFill>
                  <a:schemeClr val="tx1"/>
                </a:solidFill>
                <a:latin typeface="+mn-lt"/>
                <a:ea typeface="+mn-ea"/>
                <a:cs typeface="+mn-cs"/>
              </a:rPr>
              <a:t> to make importing it again later easier (and faster).</a:t>
            </a:r>
          </a:p>
          <a:p>
            <a:pPr fontAlgn="base"/>
            <a:r>
              <a:rPr lang="en-US" sz="1200" b="0" i="0" kern="1200" dirty="0">
                <a:solidFill>
                  <a:schemeClr val="tx1"/>
                </a:solidFill>
                <a:latin typeface="+mn-lt"/>
                <a:ea typeface="+mn-ea"/>
                <a:cs typeface="+mn-cs"/>
              </a:rPr>
              <a:t>.</a:t>
            </a:r>
            <a:r>
              <a:rPr lang="en-US" sz="1200" b="0" i="0" kern="1200" dirty="0" err="1">
                <a:solidFill>
                  <a:schemeClr val="tx1"/>
                </a:solidFill>
                <a:latin typeface="+mn-lt"/>
                <a:ea typeface="+mn-ea"/>
                <a:cs typeface="+mn-cs"/>
              </a:rPr>
              <a:t>pyo</a:t>
            </a:r>
            <a:r>
              <a:rPr lang="en-US" sz="1200" b="0" i="0" kern="1200" dirty="0">
                <a:solidFill>
                  <a:schemeClr val="tx1"/>
                </a:solidFill>
                <a:latin typeface="+mn-lt"/>
                <a:ea typeface="+mn-ea"/>
                <a:cs typeface="+mn-cs"/>
              </a:rPr>
              <a:t>: This is a *.pyc file that was created while optimizations (-O) was on.</a:t>
            </a:r>
          </a:p>
          <a:p>
            <a:pPr fontAlgn="base"/>
            <a:r>
              <a:rPr lang="en-US" sz="1200" b="0" i="0" kern="1200" dirty="0">
                <a:solidFill>
                  <a:schemeClr val="tx1"/>
                </a:solidFill>
                <a:latin typeface="+mn-lt"/>
                <a:ea typeface="+mn-ea"/>
                <a:cs typeface="+mn-cs"/>
              </a:rPr>
              <a:t>.</a:t>
            </a:r>
            <a:r>
              <a:rPr lang="en-US" sz="1200" b="0" i="0" kern="1200" dirty="0" err="1">
                <a:solidFill>
                  <a:schemeClr val="tx1"/>
                </a:solidFill>
                <a:latin typeface="+mn-lt"/>
                <a:ea typeface="+mn-ea"/>
                <a:cs typeface="+mn-cs"/>
              </a:rPr>
              <a:t>pyd</a:t>
            </a:r>
            <a:r>
              <a:rPr lang="en-US" sz="1200" b="0" i="0" kern="1200" dirty="0">
                <a:solidFill>
                  <a:schemeClr val="tx1"/>
                </a:solidFill>
                <a:latin typeface="+mn-lt"/>
                <a:ea typeface="+mn-ea"/>
                <a:cs typeface="+mn-cs"/>
              </a:rPr>
              <a:t>: This is basically a windows </a:t>
            </a:r>
            <a:r>
              <a:rPr lang="en-US" sz="1200" b="0" i="0" kern="1200" dirty="0" err="1">
                <a:solidFill>
                  <a:schemeClr val="tx1"/>
                </a:solidFill>
                <a:latin typeface="+mn-lt"/>
                <a:ea typeface="+mn-ea"/>
                <a:cs typeface="+mn-cs"/>
              </a:rPr>
              <a:t>dll</a:t>
            </a:r>
            <a:r>
              <a:rPr lang="en-US" sz="1200" b="0" i="0" kern="1200" dirty="0">
                <a:solidFill>
                  <a:schemeClr val="tx1"/>
                </a:solidFill>
                <a:latin typeface="+mn-lt"/>
                <a:ea typeface="+mn-ea"/>
                <a:cs typeface="+mn-cs"/>
              </a:rPr>
              <a:t> file. </a:t>
            </a:r>
            <a:r>
              <a:rPr lang="en-US" sz="1200" b="0" i="0" u="sng" kern="1200" dirty="0">
                <a:solidFill>
                  <a:schemeClr val="tx1"/>
                </a:solidFill>
                <a:latin typeface="+mn-lt"/>
                <a:ea typeface="+mn-ea"/>
                <a:cs typeface="+mn-cs"/>
                <a:hlinkClick r:id="rId3"/>
              </a:rPr>
              <a:t>http://docs.python.org/faq/windows.html#is-a-pyd-file-the-same-as-a-dll</a:t>
            </a:r>
            <a:endParaRPr lang="en-US" sz="1200" b="0" i="0" kern="1200" dirty="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353EE9FF-524A-43BD-B755-4EF387847E8D}" type="slidenum">
              <a:rPr lang="en-US" smtClean="0"/>
              <a:pPr/>
              <a:t>10</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hlinkClick r:id="rId3"/>
              </a:rPr>
              <a:t>https://wiki.python.org/moin/PythonImplementations</a:t>
            </a:r>
            <a:endParaRPr lang="en-US" dirty="0"/>
          </a:p>
        </p:txBody>
      </p:sp>
      <p:sp>
        <p:nvSpPr>
          <p:cNvPr id="4" name="Slide Number Placeholder 3"/>
          <p:cNvSpPr>
            <a:spLocks noGrp="1"/>
          </p:cNvSpPr>
          <p:nvPr>
            <p:ph type="sldNum" sz="quarter" idx="10"/>
          </p:nvPr>
        </p:nvSpPr>
        <p:spPr/>
        <p:txBody>
          <a:bodyPr/>
          <a:lstStyle/>
          <a:p>
            <a:fld id="{353EE9FF-524A-43BD-B755-4EF387847E8D}" type="slidenum">
              <a:rPr lang="en-US" smtClean="0"/>
              <a:pPr/>
              <a:t>11</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fontAlgn="base"/>
            <a:br>
              <a:rPr lang="en-US" sz="1200" b="1" i="0" kern="1200" dirty="0">
                <a:solidFill>
                  <a:schemeClr val="tx1"/>
                </a:solidFill>
                <a:latin typeface="+mn-lt"/>
                <a:ea typeface="+mn-ea"/>
                <a:cs typeface="+mn-cs"/>
              </a:rPr>
            </a:br>
            <a:r>
              <a:rPr lang="en-US" sz="1200" b="1" i="0" kern="1200" dirty="0" err="1">
                <a:solidFill>
                  <a:schemeClr val="tx1"/>
                </a:solidFill>
                <a:latin typeface="+mn-lt"/>
                <a:ea typeface="+mn-ea"/>
                <a:cs typeface="+mn-cs"/>
              </a:rPr>
              <a:t>i</a:t>
            </a:r>
            <a:r>
              <a:rPr lang="en-US" sz="1200" b="1" i="0" kern="1200" dirty="0">
                <a:solidFill>
                  <a:schemeClr val="tx1"/>
                </a:solidFill>
                <a:latin typeface="+mn-lt"/>
                <a:ea typeface="+mn-ea"/>
                <a:cs typeface="+mn-cs"/>
              </a:rPr>
              <a:t>. Easy</a:t>
            </a:r>
            <a:endParaRPr lang="en-US" sz="1200" b="0" i="0" kern="1200" dirty="0">
              <a:solidFill>
                <a:schemeClr val="tx1"/>
              </a:solidFill>
              <a:latin typeface="+mn-lt"/>
              <a:ea typeface="+mn-ea"/>
              <a:cs typeface="+mn-cs"/>
            </a:endParaRPr>
          </a:p>
          <a:p>
            <a:pPr fontAlgn="base"/>
            <a:r>
              <a:rPr lang="en-US" sz="1200" b="0" i="0" kern="1200" dirty="0">
                <a:solidFill>
                  <a:schemeClr val="tx1"/>
                </a:solidFill>
                <a:latin typeface="+mn-lt"/>
                <a:ea typeface="+mn-ea"/>
                <a:cs typeface="+mn-cs"/>
              </a:rPr>
              <a:t>Python is very easy to learn and understand; using this Python tutorial, any beginner can understand the basics of Python.</a:t>
            </a:r>
          </a:p>
          <a:p>
            <a:pPr fontAlgn="base"/>
            <a:r>
              <a:rPr lang="en-US" sz="1200" b="1" i="0" kern="1200" dirty="0">
                <a:solidFill>
                  <a:schemeClr val="tx1"/>
                </a:solidFill>
                <a:latin typeface="+mn-lt"/>
                <a:ea typeface="+mn-ea"/>
                <a:cs typeface="+mn-cs"/>
              </a:rPr>
              <a:t>ii. Interpreted</a:t>
            </a:r>
            <a:endParaRPr lang="en-US" sz="1200" b="0" i="0" kern="1200" dirty="0">
              <a:solidFill>
                <a:schemeClr val="tx1"/>
              </a:solidFill>
              <a:latin typeface="+mn-lt"/>
              <a:ea typeface="+mn-ea"/>
              <a:cs typeface="+mn-cs"/>
            </a:endParaRPr>
          </a:p>
          <a:p>
            <a:pPr fontAlgn="base"/>
            <a:r>
              <a:rPr lang="en-US" sz="1200" b="0" i="0" kern="1200" dirty="0">
                <a:solidFill>
                  <a:schemeClr val="tx1"/>
                </a:solidFill>
                <a:latin typeface="+mn-lt"/>
                <a:ea typeface="+mn-ea"/>
                <a:cs typeface="+mn-cs"/>
              </a:rPr>
              <a:t>It is interpreted(executed) line by line. This makes it easy to test and debug.</a:t>
            </a:r>
          </a:p>
          <a:p>
            <a:pPr fontAlgn="base"/>
            <a:r>
              <a:rPr lang="en-US" sz="1200" b="1" i="0" kern="1200" dirty="0">
                <a:solidFill>
                  <a:schemeClr val="tx1"/>
                </a:solidFill>
                <a:latin typeface="+mn-lt"/>
                <a:ea typeface="+mn-ea"/>
                <a:cs typeface="+mn-cs"/>
              </a:rPr>
              <a:t>iii. Object-Oriented</a:t>
            </a:r>
            <a:endParaRPr lang="en-US" sz="1200" b="0" i="0" kern="1200" dirty="0">
              <a:solidFill>
                <a:schemeClr val="tx1"/>
              </a:solidFill>
              <a:latin typeface="+mn-lt"/>
              <a:ea typeface="+mn-ea"/>
              <a:cs typeface="+mn-cs"/>
            </a:endParaRPr>
          </a:p>
          <a:p>
            <a:pPr fontAlgn="base"/>
            <a:r>
              <a:rPr lang="en-US" sz="1200" b="0" i="0" kern="1200" dirty="0">
                <a:solidFill>
                  <a:schemeClr val="tx1"/>
                </a:solidFill>
                <a:latin typeface="+mn-lt"/>
                <a:ea typeface="+mn-ea"/>
                <a:cs typeface="+mn-cs"/>
              </a:rPr>
              <a:t>The Python programming language supports classes and objects. We discussed these above.</a:t>
            </a:r>
          </a:p>
          <a:p>
            <a:pPr fontAlgn="base"/>
            <a:r>
              <a:rPr lang="en-US" sz="1200" b="1" i="0" kern="1200" dirty="0">
                <a:solidFill>
                  <a:schemeClr val="tx1"/>
                </a:solidFill>
                <a:latin typeface="+mn-lt"/>
                <a:ea typeface="+mn-ea"/>
                <a:cs typeface="+mn-cs"/>
              </a:rPr>
              <a:t>iv. Free and Open Source</a:t>
            </a:r>
            <a:endParaRPr lang="en-US" sz="1200" b="0" i="0" kern="1200" dirty="0">
              <a:solidFill>
                <a:schemeClr val="tx1"/>
              </a:solidFill>
              <a:latin typeface="+mn-lt"/>
              <a:ea typeface="+mn-ea"/>
              <a:cs typeface="+mn-cs"/>
            </a:endParaRPr>
          </a:p>
          <a:p>
            <a:pPr fontAlgn="base"/>
            <a:r>
              <a:rPr lang="en-US" sz="1200" b="0" i="0" kern="1200" dirty="0">
                <a:solidFill>
                  <a:schemeClr val="tx1"/>
                </a:solidFill>
                <a:latin typeface="+mn-lt"/>
                <a:ea typeface="+mn-ea"/>
                <a:cs typeface="+mn-cs"/>
              </a:rPr>
              <a:t>The language and its source code are available to the public for free; there is no need to buy a costly license.</a:t>
            </a:r>
          </a:p>
          <a:p>
            <a:pPr fontAlgn="base"/>
            <a:r>
              <a:rPr lang="en-US" sz="1200" b="1" i="0" kern="1200" dirty="0">
                <a:solidFill>
                  <a:schemeClr val="tx1"/>
                </a:solidFill>
                <a:latin typeface="+mn-lt"/>
                <a:ea typeface="+mn-ea"/>
                <a:cs typeface="+mn-cs"/>
              </a:rPr>
              <a:t>v. Portable</a:t>
            </a:r>
            <a:endParaRPr lang="en-US" sz="1200" b="0" i="0" kern="1200" dirty="0">
              <a:solidFill>
                <a:schemeClr val="tx1"/>
              </a:solidFill>
              <a:latin typeface="+mn-lt"/>
              <a:ea typeface="+mn-ea"/>
              <a:cs typeface="+mn-cs"/>
            </a:endParaRPr>
          </a:p>
          <a:p>
            <a:pPr fontAlgn="base"/>
            <a:r>
              <a:rPr lang="en-US" sz="1200" b="0" i="0" kern="1200" dirty="0">
                <a:solidFill>
                  <a:schemeClr val="tx1"/>
                </a:solidFill>
                <a:latin typeface="+mn-lt"/>
                <a:ea typeface="+mn-ea"/>
                <a:cs typeface="+mn-cs"/>
              </a:rPr>
              <a:t>Since it is open-source, you can run Python on Windows, Mac, Linux or any other platform. Your programs will work without needing to the changed for every machine.</a:t>
            </a:r>
          </a:p>
          <a:p>
            <a:pPr fontAlgn="base"/>
            <a:r>
              <a:rPr lang="en-US" sz="1200" b="1" i="0" kern="1200" dirty="0">
                <a:solidFill>
                  <a:schemeClr val="tx1"/>
                </a:solidFill>
                <a:latin typeface="+mn-lt"/>
                <a:ea typeface="+mn-ea"/>
                <a:cs typeface="+mn-cs"/>
              </a:rPr>
              <a:t>vi. GUI Programming</a:t>
            </a:r>
            <a:endParaRPr lang="en-US" sz="1200" b="0" i="0" kern="1200" dirty="0">
              <a:solidFill>
                <a:schemeClr val="tx1"/>
              </a:solidFill>
              <a:latin typeface="+mn-lt"/>
              <a:ea typeface="+mn-ea"/>
              <a:cs typeface="+mn-cs"/>
            </a:endParaRPr>
          </a:p>
          <a:p>
            <a:pPr fontAlgn="base"/>
            <a:r>
              <a:rPr lang="en-US" sz="1200" b="0" i="0" kern="1200" dirty="0">
                <a:solidFill>
                  <a:schemeClr val="tx1"/>
                </a:solidFill>
                <a:latin typeface="+mn-lt"/>
                <a:ea typeface="+mn-ea"/>
                <a:cs typeface="+mn-cs"/>
              </a:rPr>
              <a:t>You can use it to develop a GUI (Graphical User Interface). One way to do this is through </a:t>
            </a:r>
            <a:r>
              <a:rPr lang="en-US" sz="1200" b="1" i="0" kern="1200" dirty="0" err="1">
                <a:solidFill>
                  <a:schemeClr val="tx1"/>
                </a:solidFill>
                <a:latin typeface="+mn-lt"/>
                <a:ea typeface="+mn-ea"/>
                <a:cs typeface="+mn-cs"/>
              </a:rPr>
              <a:t>Tkinter</a:t>
            </a:r>
            <a:r>
              <a:rPr lang="en-US" sz="1200" b="0" i="0" kern="1200" dirty="0">
                <a:solidFill>
                  <a:schemeClr val="tx1"/>
                </a:solidFill>
                <a:latin typeface="+mn-lt"/>
                <a:ea typeface="+mn-ea"/>
                <a:cs typeface="+mn-cs"/>
              </a:rPr>
              <a:t>.</a:t>
            </a:r>
          </a:p>
          <a:p>
            <a:pPr fontAlgn="base"/>
            <a:r>
              <a:rPr lang="en-US" sz="1200" b="1" i="0" kern="1200" dirty="0">
                <a:solidFill>
                  <a:schemeClr val="tx1"/>
                </a:solidFill>
                <a:latin typeface="+mn-lt"/>
                <a:ea typeface="+mn-ea"/>
                <a:cs typeface="+mn-cs"/>
              </a:rPr>
              <a:t>vii. Large Library</a:t>
            </a:r>
            <a:endParaRPr lang="en-US" sz="1200" b="0" i="0" kern="1200" dirty="0">
              <a:solidFill>
                <a:schemeClr val="tx1"/>
              </a:solidFill>
              <a:latin typeface="+mn-lt"/>
              <a:ea typeface="+mn-ea"/>
              <a:cs typeface="+mn-cs"/>
            </a:endParaRPr>
          </a:p>
          <a:p>
            <a:pPr fontAlgn="base"/>
            <a:r>
              <a:rPr lang="en-US" sz="1200" b="0" i="0" kern="1200" dirty="0">
                <a:solidFill>
                  <a:schemeClr val="tx1"/>
                </a:solidFill>
                <a:latin typeface="+mn-lt"/>
                <a:ea typeface="+mn-ea"/>
                <a:cs typeface="+mn-cs"/>
              </a:rPr>
              <a:t>Python provides you with a large standard library. You can use it to implement a variety of functions without needing to reinvent the wheel every time. Just pick the code you need and continue. This lets you focus on other important tasks.</a:t>
            </a:r>
          </a:p>
        </p:txBody>
      </p:sp>
      <p:sp>
        <p:nvSpPr>
          <p:cNvPr id="4" name="Slide Number Placeholder 3"/>
          <p:cNvSpPr>
            <a:spLocks noGrp="1"/>
          </p:cNvSpPr>
          <p:nvPr>
            <p:ph type="sldNum" sz="quarter" idx="10"/>
          </p:nvPr>
        </p:nvSpPr>
        <p:spPr/>
        <p:txBody>
          <a:bodyPr/>
          <a:lstStyle/>
          <a:p>
            <a:fld id="{353EE9FF-524A-43BD-B755-4EF387847E8D}" type="slidenum">
              <a:rPr lang="en-US" smtClean="0"/>
              <a:pPr/>
              <a:t>14</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Ref IEEE Spectrum</a:t>
            </a:r>
          </a:p>
        </p:txBody>
      </p:sp>
      <p:sp>
        <p:nvSpPr>
          <p:cNvPr id="4" name="Slide Number Placeholder 3"/>
          <p:cNvSpPr>
            <a:spLocks noGrp="1"/>
          </p:cNvSpPr>
          <p:nvPr>
            <p:ph type="sldNum" sz="quarter" idx="10"/>
          </p:nvPr>
        </p:nvSpPr>
        <p:spPr/>
        <p:txBody>
          <a:bodyPr/>
          <a:lstStyle/>
          <a:p>
            <a:fld id="{353EE9FF-524A-43BD-B755-4EF387847E8D}" type="slidenum">
              <a:rPr lang="en-US" smtClean="0"/>
              <a:pPr/>
              <a:t>15</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hlinkClick r:id="rId3"/>
              </a:rPr>
              <a:t>https://www.datacareer.ch/blog/success-of-python-and-r-evidence-from-google-trends/</a:t>
            </a:r>
            <a:endParaRPr lang="en-US" dirty="0"/>
          </a:p>
        </p:txBody>
      </p:sp>
      <p:sp>
        <p:nvSpPr>
          <p:cNvPr id="4" name="Slide Number Placeholder 3"/>
          <p:cNvSpPr>
            <a:spLocks noGrp="1"/>
          </p:cNvSpPr>
          <p:nvPr>
            <p:ph type="sldNum" sz="quarter" idx="10"/>
          </p:nvPr>
        </p:nvSpPr>
        <p:spPr/>
        <p:txBody>
          <a:bodyPr/>
          <a:lstStyle/>
          <a:p>
            <a:fld id="{353EE9FF-524A-43BD-B755-4EF387847E8D}" type="slidenum">
              <a:rPr lang="en-US" smtClean="0"/>
              <a:pPr/>
              <a:t>16</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hlinkClick r:id="rId3"/>
              </a:rPr>
              <a:t>https://en.wikipedia.org/wiki/List_of_Python_software</a:t>
            </a:r>
            <a:endParaRPr lang="en-US" dirty="0"/>
          </a:p>
        </p:txBody>
      </p:sp>
      <p:sp>
        <p:nvSpPr>
          <p:cNvPr id="4" name="Slide Number Placeholder 3"/>
          <p:cNvSpPr>
            <a:spLocks noGrp="1"/>
          </p:cNvSpPr>
          <p:nvPr>
            <p:ph type="sldNum" sz="quarter" idx="10"/>
          </p:nvPr>
        </p:nvSpPr>
        <p:spPr/>
        <p:txBody>
          <a:bodyPr/>
          <a:lstStyle/>
          <a:p>
            <a:fld id="{353EE9FF-524A-43BD-B755-4EF387847E8D}" type="slidenum">
              <a:rPr lang="en-US" smtClean="0"/>
              <a:pPr/>
              <a:t>17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E55CF-1219-41C8-8B58-66B4AF6684B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AF10485-7D8A-498B-9366-1D903D80C8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AE81F86-01F4-4856-BDDF-3D5BC4530DCE}"/>
              </a:ext>
            </a:extLst>
          </p:cNvPr>
          <p:cNvSpPr>
            <a:spLocks noGrp="1"/>
          </p:cNvSpPr>
          <p:nvPr>
            <p:ph type="dt" sz="half" idx="10"/>
          </p:nvPr>
        </p:nvSpPr>
        <p:spPr/>
        <p:txBody>
          <a:bodyPr/>
          <a:lstStyle/>
          <a:p>
            <a:fld id="{B3B48485-EDEB-4E5A-BB3A-BC2391E627B4}" type="datetimeFigureOut">
              <a:rPr lang="en-IN" smtClean="0"/>
              <a:pPr/>
              <a:t>26-02-2020</a:t>
            </a:fld>
            <a:endParaRPr lang="en-IN"/>
          </a:p>
        </p:txBody>
      </p:sp>
      <p:sp>
        <p:nvSpPr>
          <p:cNvPr id="5" name="Footer Placeholder 4">
            <a:extLst>
              <a:ext uri="{FF2B5EF4-FFF2-40B4-BE49-F238E27FC236}">
                <a16:creationId xmlns:a16="http://schemas.microsoft.com/office/drawing/2014/main" id="{A4FE61DA-C2A5-48CA-9078-1B1D1357E1C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76FA52B-470F-42FD-87C5-2DE4442DAE07}"/>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8263006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2E5AF-B45E-4818-B164-190A701E192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95DC0C4-24D8-4EA1-A46C-DEAB571DBC7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53E1C6E-7D45-4DE3-A51D-3441C948032F}"/>
              </a:ext>
            </a:extLst>
          </p:cNvPr>
          <p:cNvSpPr>
            <a:spLocks noGrp="1"/>
          </p:cNvSpPr>
          <p:nvPr>
            <p:ph type="dt" sz="half" idx="10"/>
          </p:nvPr>
        </p:nvSpPr>
        <p:spPr/>
        <p:txBody>
          <a:bodyPr/>
          <a:lstStyle/>
          <a:p>
            <a:fld id="{B3B48485-EDEB-4E5A-BB3A-BC2391E627B4}" type="datetimeFigureOut">
              <a:rPr lang="en-IN" smtClean="0"/>
              <a:pPr/>
              <a:t>26-02-2020</a:t>
            </a:fld>
            <a:endParaRPr lang="en-IN"/>
          </a:p>
        </p:txBody>
      </p:sp>
      <p:sp>
        <p:nvSpPr>
          <p:cNvPr id="5" name="Footer Placeholder 4">
            <a:extLst>
              <a:ext uri="{FF2B5EF4-FFF2-40B4-BE49-F238E27FC236}">
                <a16:creationId xmlns:a16="http://schemas.microsoft.com/office/drawing/2014/main" id="{22B068A0-6236-4080-8D00-67A59EB0969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BCBE01B-9213-429F-AB43-BDE1C077E454}"/>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25317365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0AC38E8-2FE5-4B4A-8A03-A2A65362F6A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244DB88-E0DF-4E2B-82D6-411109557F4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5C84BC7-18AF-4C06-ACDB-EC2BE129C67A}"/>
              </a:ext>
            </a:extLst>
          </p:cNvPr>
          <p:cNvSpPr>
            <a:spLocks noGrp="1"/>
          </p:cNvSpPr>
          <p:nvPr>
            <p:ph type="dt" sz="half" idx="10"/>
          </p:nvPr>
        </p:nvSpPr>
        <p:spPr/>
        <p:txBody>
          <a:bodyPr/>
          <a:lstStyle/>
          <a:p>
            <a:fld id="{B3B48485-EDEB-4E5A-BB3A-BC2391E627B4}" type="datetimeFigureOut">
              <a:rPr lang="en-IN" smtClean="0"/>
              <a:pPr/>
              <a:t>26-02-2020</a:t>
            </a:fld>
            <a:endParaRPr lang="en-IN"/>
          </a:p>
        </p:txBody>
      </p:sp>
      <p:sp>
        <p:nvSpPr>
          <p:cNvPr id="5" name="Footer Placeholder 4">
            <a:extLst>
              <a:ext uri="{FF2B5EF4-FFF2-40B4-BE49-F238E27FC236}">
                <a16:creationId xmlns:a16="http://schemas.microsoft.com/office/drawing/2014/main" id="{5EAB1688-CA98-4102-B67C-0CE7B37198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895BB8E-8662-4EF1-A418-E85F60E9E1D6}"/>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2774771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1"/>
        <p:cNvGrpSpPr/>
        <p:nvPr/>
      </p:nvGrpSpPr>
      <p:grpSpPr>
        <a:xfrm>
          <a:off x="0" y="0"/>
          <a:ext cx="0" cy="0"/>
          <a:chOff x="0" y="0"/>
          <a:chExt cx="0" cy="0"/>
        </a:xfrm>
      </p:grpSpPr>
      <p:sp>
        <p:nvSpPr>
          <p:cNvPr id="12" name="Shape 12"/>
          <p:cNvSpPr txBox="1">
            <a:spLocks noGrp="1"/>
          </p:cNvSpPr>
          <p:nvPr>
            <p:ph type="title"/>
          </p:nvPr>
        </p:nvSpPr>
        <p:spPr>
          <a:xfrm>
            <a:off x="609600" y="274637"/>
            <a:ext cx="10972800" cy="1143000"/>
          </a:xfrm>
          <a:prstGeom prst="rect">
            <a:avLst/>
          </a:prstGeom>
        </p:spPr>
        <p:txBody>
          <a:bodyPr lIns="121897" tIns="121897" rIns="121897" bIns="121897"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3" name="Shape 13"/>
          <p:cNvSpPr txBox="1">
            <a:spLocks noGrp="1"/>
          </p:cNvSpPr>
          <p:nvPr>
            <p:ph type="body" idx="1"/>
          </p:nvPr>
        </p:nvSpPr>
        <p:spPr>
          <a:xfrm>
            <a:off x="609600" y="1600200"/>
            <a:ext cx="10972800" cy="4967573"/>
          </a:xfrm>
          <a:prstGeom prst="rect">
            <a:avLst/>
          </a:prstGeom>
        </p:spPr>
        <p:txBody>
          <a:bodyPr lIns="121897" tIns="121897" rIns="121897" bIns="121897"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33D71-9FA6-4C08-ACF0-C53C351DEF2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BBEE549-37DB-468D-9476-6B8C1C1FD3E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2E0A4DC-7735-47AD-851A-C745996242DD}"/>
              </a:ext>
            </a:extLst>
          </p:cNvPr>
          <p:cNvSpPr>
            <a:spLocks noGrp="1"/>
          </p:cNvSpPr>
          <p:nvPr>
            <p:ph type="dt" sz="half" idx="10"/>
          </p:nvPr>
        </p:nvSpPr>
        <p:spPr/>
        <p:txBody>
          <a:bodyPr/>
          <a:lstStyle/>
          <a:p>
            <a:fld id="{B3B48485-EDEB-4E5A-BB3A-BC2391E627B4}" type="datetimeFigureOut">
              <a:rPr lang="en-IN" smtClean="0"/>
              <a:pPr/>
              <a:t>26-02-2020</a:t>
            </a:fld>
            <a:endParaRPr lang="en-IN"/>
          </a:p>
        </p:txBody>
      </p:sp>
      <p:sp>
        <p:nvSpPr>
          <p:cNvPr id="5" name="Footer Placeholder 4">
            <a:extLst>
              <a:ext uri="{FF2B5EF4-FFF2-40B4-BE49-F238E27FC236}">
                <a16:creationId xmlns:a16="http://schemas.microsoft.com/office/drawing/2014/main" id="{26943FBC-A5D1-43BD-9DA0-D398ABDA2C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7B12916-2335-483B-94EA-D11851E5B31E}"/>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42420564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63A2F-18F7-4536-99F2-FC8B2759511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8609D9B-9245-44DC-AC75-443ED57CAA3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64A991A-C6AB-403A-B977-F46238364B05}"/>
              </a:ext>
            </a:extLst>
          </p:cNvPr>
          <p:cNvSpPr>
            <a:spLocks noGrp="1"/>
          </p:cNvSpPr>
          <p:nvPr>
            <p:ph type="dt" sz="half" idx="10"/>
          </p:nvPr>
        </p:nvSpPr>
        <p:spPr/>
        <p:txBody>
          <a:bodyPr/>
          <a:lstStyle/>
          <a:p>
            <a:fld id="{B3B48485-EDEB-4E5A-BB3A-BC2391E627B4}" type="datetimeFigureOut">
              <a:rPr lang="en-IN" smtClean="0"/>
              <a:pPr/>
              <a:t>26-02-2020</a:t>
            </a:fld>
            <a:endParaRPr lang="en-IN"/>
          </a:p>
        </p:txBody>
      </p:sp>
      <p:sp>
        <p:nvSpPr>
          <p:cNvPr id="5" name="Footer Placeholder 4">
            <a:extLst>
              <a:ext uri="{FF2B5EF4-FFF2-40B4-BE49-F238E27FC236}">
                <a16:creationId xmlns:a16="http://schemas.microsoft.com/office/drawing/2014/main" id="{234D9759-DC1E-4975-97B2-29C7C359409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34CA209-750C-4C8B-B751-3416FE88993B}"/>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217703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F4987-E498-4262-9559-D09193AD491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812AE04-584A-4F87-BD3F-2056E4357F2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88D97F2-CC13-4DBD-9769-D973C0E932C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F545AF0-178D-49FD-8D2A-89C0433B65B0}"/>
              </a:ext>
            </a:extLst>
          </p:cNvPr>
          <p:cNvSpPr>
            <a:spLocks noGrp="1"/>
          </p:cNvSpPr>
          <p:nvPr>
            <p:ph type="dt" sz="half" idx="10"/>
          </p:nvPr>
        </p:nvSpPr>
        <p:spPr/>
        <p:txBody>
          <a:bodyPr/>
          <a:lstStyle/>
          <a:p>
            <a:fld id="{B3B48485-EDEB-4E5A-BB3A-BC2391E627B4}" type="datetimeFigureOut">
              <a:rPr lang="en-IN" smtClean="0"/>
              <a:pPr/>
              <a:t>26-02-2020</a:t>
            </a:fld>
            <a:endParaRPr lang="en-IN"/>
          </a:p>
        </p:txBody>
      </p:sp>
      <p:sp>
        <p:nvSpPr>
          <p:cNvPr id="6" name="Footer Placeholder 5">
            <a:extLst>
              <a:ext uri="{FF2B5EF4-FFF2-40B4-BE49-F238E27FC236}">
                <a16:creationId xmlns:a16="http://schemas.microsoft.com/office/drawing/2014/main" id="{745483B5-7D5A-45B3-A598-596291955F9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F9FF5C5-AD43-44E6-80BD-C04A8C6B7CB2}"/>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17018875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15758-23C2-4D79-9E83-D4C69164530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56DBBC0-5F55-4BDB-97E8-9092F9D5461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6BBC9E7-1AD9-47BC-A0F5-3419A89AFAF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44AA541-9D84-43E6-93AC-26ACD49AB87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3CA9F41-1D69-40B0-BB52-67C7B312F32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960EBD2-2B98-43A1-B284-EDEE62651BD0}"/>
              </a:ext>
            </a:extLst>
          </p:cNvPr>
          <p:cNvSpPr>
            <a:spLocks noGrp="1"/>
          </p:cNvSpPr>
          <p:nvPr>
            <p:ph type="dt" sz="half" idx="10"/>
          </p:nvPr>
        </p:nvSpPr>
        <p:spPr/>
        <p:txBody>
          <a:bodyPr/>
          <a:lstStyle/>
          <a:p>
            <a:fld id="{B3B48485-EDEB-4E5A-BB3A-BC2391E627B4}" type="datetimeFigureOut">
              <a:rPr lang="en-IN" smtClean="0"/>
              <a:pPr/>
              <a:t>26-02-2020</a:t>
            </a:fld>
            <a:endParaRPr lang="en-IN"/>
          </a:p>
        </p:txBody>
      </p:sp>
      <p:sp>
        <p:nvSpPr>
          <p:cNvPr id="8" name="Footer Placeholder 7">
            <a:extLst>
              <a:ext uri="{FF2B5EF4-FFF2-40B4-BE49-F238E27FC236}">
                <a16:creationId xmlns:a16="http://schemas.microsoft.com/office/drawing/2014/main" id="{5E18D130-C756-42B5-A702-84186DC7B80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C1C5564-0948-403D-A11A-0363F3B8A9E1}"/>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31977233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07483-06BC-40D1-A55A-6128B568F6E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BF2182A-79CE-45F7-8387-6C454837E86A}"/>
              </a:ext>
            </a:extLst>
          </p:cNvPr>
          <p:cNvSpPr>
            <a:spLocks noGrp="1"/>
          </p:cNvSpPr>
          <p:nvPr>
            <p:ph type="dt" sz="half" idx="10"/>
          </p:nvPr>
        </p:nvSpPr>
        <p:spPr/>
        <p:txBody>
          <a:bodyPr/>
          <a:lstStyle/>
          <a:p>
            <a:fld id="{B3B48485-EDEB-4E5A-BB3A-BC2391E627B4}" type="datetimeFigureOut">
              <a:rPr lang="en-IN" smtClean="0"/>
              <a:pPr/>
              <a:t>26-02-2020</a:t>
            </a:fld>
            <a:endParaRPr lang="en-IN"/>
          </a:p>
        </p:txBody>
      </p:sp>
      <p:sp>
        <p:nvSpPr>
          <p:cNvPr id="4" name="Footer Placeholder 3">
            <a:extLst>
              <a:ext uri="{FF2B5EF4-FFF2-40B4-BE49-F238E27FC236}">
                <a16:creationId xmlns:a16="http://schemas.microsoft.com/office/drawing/2014/main" id="{452DB040-5280-425A-B483-26C0059E8C0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7BBA076-5D8E-41FA-9AF0-F0AF4DAB7321}"/>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1839371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8D1A081-B71C-4345-89F8-9CC0E8E6C347}"/>
              </a:ext>
            </a:extLst>
          </p:cNvPr>
          <p:cNvSpPr>
            <a:spLocks noGrp="1"/>
          </p:cNvSpPr>
          <p:nvPr>
            <p:ph type="dt" sz="half" idx="10"/>
          </p:nvPr>
        </p:nvSpPr>
        <p:spPr/>
        <p:txBody>
          <a:bodyPr/>
          <a:lstStyle/>
          <a:p>
            <a:fld id="{B3B48485-EDEB-4E5A-BB3A-BC2391E627B4}" type="datetimeFigureOut">
              <a:rPr lang="en-IN" smtClean="0"/>
              <a:pPr/>
              <a:t>26-02-2020</a:t>
            </a:fld>
            <a:endParaRPr lang="en-IN"/>
          </a:p>
        </p:txBody>
      </p:sp>
      <p:sp>
        <p:nvSpPr>
          <p:cNvPr id="3" name="Footer Placeholder 2">
            <a:extLst>
              <a:ext uri="{FF2B5EF4-FFF2-40B4-BE49-F238E27FC236}">
                <a16:creationId xmlns:a16="http://schemas.microsoft.com/office/drawing/2014/main" id="{1CF222AE-D850-4966-A9FD-C25F7B3DCF5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7DB98C3-564C-496D-8699-90B1B866059B}"/>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1846971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FC436-126E-4458-A651-DE1D872BE3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C76E34A-3D2E-41BA-9394-4CA6D9C3B60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2F80B13-0F72-4E99-BEC1-6E0BE3CF1D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CBFC060-5E9C-455B-AE8D-53ED20C9EC35}"/>
              </a:ext>
            </a:extLst>
          </p:cNvPr>
          <p:cNvSpPr>
            <a:spLocks noGrp="1"/>
          </p:cNvSpPr>
          <p:nvPr>
            <p:ph type="dt" sz="half" idx="10"/>
          </p:nvPr>
        </p:nvSpPr>
        <p:spPr/>
        <p:txBody>
          <a:bodyPr/>
          <a:lstStyle/>
          <a:p>
            <a:fld id="{B3B48485-EDEB-4E5A-BB3A-BC2391E627B4}" type="datetimeFigureOut">
              <a:rPr lang="en-IN" smtClean="0"/>
              <a:pPr/>
              <a:t>26-02-2020</a:t>
            </a:fld>
            <a:endParaRPr lang="en-IN"/>
          </a:p>
        </p:txBody>
      </p:sp>
      <p:sp>
        <p:nvSpPr>
          <p:cNvPr id="6" name="Footer Placeholder 5">
            <a:extLst>
              <a:ext uri="{FF2B5EF4-FFF2-40B4-BE49-F238E27FC236}">
                <a16:creationId xmlns:a16="http://schemas.microsoft.com/office/drawing/2014/main" id="{FF7E7918-BF7D-44F8-8F9F-E373996A450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CC38C50-9B37-4DF1-8F28-F241EAB62B3D}"/>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1035635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129F5-AD17-404B-A6EC-2DF9ABF900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121CD5B-EAF0-456D-93F4-242DBB7EF67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F900FED-5D0C-4FB1-A607-68E64A9744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D96042A-E778-40B6-87F9-2CB8B95905A1}"/>
              </a:ext>
            </a:extLst>
          </p:cNvPr>
          <p:cNvSpPr>
            <a:spLocks noGrp="1"/>
          </p:cNvSpPr>
          <p:nvPr>
            <p:ph type="dt" sz="half" idx="10"/>
          </p:nvPr>
        </p:nvSpPr>
        <p:spPr/>
        <p:txBody>
          <a:bodyPr/>
          <a:lstStyle/>
          <a:p>
            <a:fld id="{B3B48485-EDEB-4E5A-BB3A-BC2391E627B4}" type="datetimeFigureOut">
              <a:rPr lang="en-IN" smtClean="0"/>
              <a:pPr/>
              <a:t>26-02-2020</a:t>
            </a:fld>
            <a:endParaRPr lang="en-IN"/>
          </a:p>
        </p:txBody>
      </p:sp>
      <p:sp>
        <p:nvSpPr>
          <p:cNvPr id="6" name="Footer Placeholder 5">
            <a:extLst>
              <a:ext uri="{FF2B5EF4-FFF2-40B4-BE49-F238E27FC236}">
                <a16:creationId xmlns:a16="http://schemas.microsoft.com/office/drawing/2014/main" id="{19787971-2E19-4C5D-94F0-E4CEF7D1673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8E4E3BF-D202-4868-BA7C-52B27F1BF127}"/>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755423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339DD86-E235-4F02-B9D6-DB6200F293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0EC0324-19E9-4A3B-B2A2-C3D9331B6CD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70B1F1D-995C-4D9C-8447-9CCEBBE00A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B48485-EDEB-4E5A-BB3A-BC2391E627B4}" type="datetimeFigureOut">
              <a:rPr lang="en-IN" smtClean="0"/>
              <a:pPr/>
              <a:t>26-02-2020</a:t>
            </a:fld>
            <a:endParaRPr lang="en-IN"/>
          </a:p>
        </p:txBody>
      </p:sp>
      <p:sp>
        <p:nvSpPr>
          <p:cNvPr id="5" name="Footer Placeholder 4">
            <a:extLst>
              <a:ext uri="{FF2B5EF4-FFF2-40B4-BE49-F238E27FC236}">
                <a16:creationId xmlns:a16="http://schemas.microsoft.com/office/drawing/2014/main" id="{2BEAA717-D969-4E51-B1F1-1BE930E179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A269EE7-3E26-4A0E-9B5A-FE84B4D0EB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F472DF-D0EC-471E-A40A-5BA795EB6BF8}" type="slidenum">
              <a:rPr lang="en-IN" smtClean="0"/>
              <a:pPr/>
              <a:t>‹#›</a:t>
            </a:fld>
            <a:endParaRPr lang="en-IN"/>
          </a:p>
        </p:txBody>
      </p:sp>
    </p:spTree>
    <p:extLst>
      <p:ext uri="{BB962C8B-B14F-4D97-AF65-F5344CB8AC3E}">
        <p14:creationId xmlns:p14="http://schemas.microsoft.com/office/powerpoint/2010/main" val="18562404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kaushalya.tech/"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7D267-3931-42EE-8A02-E5E64C3D8236}"/>
              </a:ext>
            </a:extLst>
          </p:cNvPr>
          <p:cNvSpPr>
            <a:spLocks noGrp="1"/>
          </p:cNvSpPr>
          <p:nvPr>
            <p:ph type="ctrTitle"/>
          </p:nvPr>
        </p:nvSpPr>
        <p:spPr>
          <a:xfrm>
            <a:off x="0" y="1122363"/>
            <a:ext cx="12192000" cy="2387600"/>
          </a:xfrm>
        </p:spPr>
        <p:txBody>
          <a:bodyPr/>
          <a:lstStyle/>
          <a:p>
            <a:r>
              <a:rPr lang="en-IN" dirty="0"/>
              <a:t>Python Crash Course</a:t>
            </a:r>
          </a:p>
        </p:txBody>
      </p:sp>
      <p:sp>
        <p:nvSpPr>
          <p:cNvPr id="3" name="Subtitle 2">
            <a:extLst>
              <a:ext uri="{FF2B5EF4-FFF2-40B4-BE49-F238E27FC236}">
                <a16:creationId xmlns:a16="http://schemas.microsoft.com/office/drawing/2014/main" id="{4959FEE3-B41D-441A-ADEC-C99C8C971605}"/>
              </a:ext>
            </a:extLst>
          </p:cNvPr>
          <p:cNvSpPr>
            <a:spLocks noGrp="1"/>
          </p:cNvSpPr>
          <p:nvPr>
            <p:ph type="subTitle" idx="1"/>
          </p:nvPr>
        </p:nvSpPr>
        <p:spPr>
          <a:xfrm>
            <a:off x="0" y="3602038"/>
            <a:ext cx="12192000" cy="1655762"/>
          </a:xfrm>
        </p:spPr>
        <p:txBody>
          <a:bodyPr>
            <a:normAutofit lnSpcReduction="10000"/>
          </a:bodyPr>
          <a:lstStyle/>
          <a:p>
            <a:r>
              <a:rPr lang="en-IN" dirty="0"/>
              <a:t>Raghu Prasad </a:t>
            </a:r>
            <a:r>
              <a:rPr lang="en-IN" dirty="0" err="1"/>
              <a:t>Konandur</a:t>
            </a:r>
            <a:endParaRPr lang="en-IN" dirty="0"/>
          </a:p>
          <a:p>
            <a:r>
              <a:rPr lang="en-IN" dirty="0"/>
              <a:t>CEO</a:t>
            </a:r>
          </a:p>
          <a:p>
            <a:r>
              <a:rPr lang="en-IN" dirty="0">
                <a:hlinkClick r:id="rId2"/>
              </a:rPr>
              <a:t>www.kaushalya.tech</a:t>
            </a:r>
            <a:endParaRPr lang="en-IN" dirty="0"/>
          </a:p>
          <a:p>
            <a:r>
              <a:rPr lang="en-IN" dirty="0"/>
              <a:t>9845547471</a:t>
            </a:r>
          </a:p>
        </p:txBody>
      </p:sp>
    </p:spTree>
    <p:extLst>
      <p:ext uri="{BB962C8B-B14F-4D97-AF65-F5344CB8AC3E}">
        <p14:creationId xmlns:p14="http://schemas.microsoft.com/office/powerpoint/2010/main" val="3323910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F7127-2292-4598-97D7-6407BFEDDABE}"/>
              </a:ext>
            </a:extLst>
          </p:cNvPr>
          <p:cNvSpPr>
            <a:spLocks noGrp="1"/>
          </p:cNvSpPr>
          <p:nvPr>
            <p:ph type="title"/>
          </p:nvPr>
        </p:nvSpPr>
        <p:spPr>
          <a:xfrm>
            <a:off x="0" y="0"/>
            <a:ext cx="12192000" cy="834888"/>
          </a:xfrm>
        </p:spPr>
        <p:txBody>
          <a:bodyPr>
            <a:normAutofit/>
          </a:bodyPr>
          <a:lstStyle/>
          <a:p>
            <a:r>
              <a:rPr lang="en-IN" dirty="0"/>
              <a:t>PYTHON</a:t>
            </a:r>
          </a:p>
        </p:txBody>
      </p:sp>
      <p:cxnSp>
        <p:nvCxnSpPr>
          <p:cNvPr id="5" name="Straight Connector 4"/>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pic>
        <p:nvPicPr>
          <p:cNvPr id="1026" name="Picture 2"/>
          <p:cNvPicPr>
            <a:picLocks noChangeAspect="1" noChangeArrowheads="1"/>
          </p:cNvPicPr>
          <p:nvPr/>
        </p:nvPicPr>
        <p:blipFill>
          <a:blip r:embed="rId3"/>
          <a:srcRect/>
          <a:stretch>
            <a:fillRect/>
          </a:stretch>
        </p:blipFill>
        <p:spPr bwMode="auto">
          <a:xfrm>
            <a:off x="-1" y="901149"/>
            <a:ext cx="12218159" cy="5062330"/>
          </a:xfrm>
          <a:prstGeom prst="rect">
            <a:avLst/>
          </a:prstGeom>
          <a:noFill/>
          <a:ln w="9525">
            <a:noFill/>
            <a:miter lim="800000"/>
            <a:headEnd/>
            <a:tailEnd/>
          </a:ln>
          <a:effectLst/>
        </p:spPr>
      </p:pic>
    </p:spTree>
    <p:extLst>
      <p:ext uri="{BB962C8B-B14F-4D97-AF65-F5344CB8AC3E}">
        <p14:creationId xmlns:p14="http://schemas.microsoft.com/office/powerpoint/2010/main" val="42051643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FAC62-527A-48F3-88DB-C5CB58418587}"/>
              </a:ext>
            </a:extLst>
          </p:cNvPr>
          <p:cNvSpPr>
            <a:spLocks noGrp="1"/>
          </p:cNvSpPr>
          <p:nvPr>
            <p:ph type="title"/>
          </p:nvPr>
        </p:nvSpPr>
        <p:spPr>
          <a:xfrm>
            <a:off x="0" y="1"/>
            <a:ext cx="12192000" cy="768626"/>
          </a:xfrm>
        </p:spPr>
        <p:txBody>
          <a:bodyPr/>
          <a:lstStyle/>
          <a:p>
            <a:r>
              <a:rPr lang="en-IN" dirty="0"/>
              <a:t>Python Implementations and Alternate</a:t>
            </a:r>
          </a:p>
        </p:txBody>
      </p:sp>
      <p:sp>
        <p:nvSpPr>
          <p:cNvPr id="5" name="Content Placeholder 4">
            <a:extLst>
              <a:ext uri="{FF2B5EF4-FFF2-40B4-BE49-F238E27FC236}">
                <a16:creationId xmlns:a16="http://schemas.microsoft.com/office/drawing/2014/main" id="{1AE8EB48-F623-4319-B8A5-A46067757022}"/>
              </a:ext>
            </a:extLst>
          </p:cNvPr>
          <p:cNvSpPr>
            <a:spLocks noGrp="1"/>
          </p:cNvSpPr>
          <p:nvPr>
            <p:ph idx="1"/>
          </p:nvPr>
        </p:nvSpPr>
        <p:spPr>
          <a:xfrm>
            <a:off x="0" y="1017243"/>
            <a:ext cx="12192000" cy="2309054"/>
          </a:xfrm>
        </p:spPr>
        <p:txBody>
          <a:bodyPr>
            <a:normAutofit/>
          </a:bodyPr>
          <a:lstStyle/>
          <a:p>
            <a:r>
              <a:rPr lang="en-US" sz="2400" dirty="0"/>
              <a:t>CPython (the de-facto reference Python implementation)</a:t>
            </a:r>
          </a:p>
          <a:p>
            <a:r>
              <a:rPr lang="en-US" sz="2400" dirty="0"/>
              <a:t>PyPy (a fast Python Implementation with JIT compiler)</a:t>
            </a:r>
          </a:p>
          <a:p>
            <a:r>
              <a:rPr lang="en-US" sz="2400" dirty="0"/>
              <a:t>IronPython (Python running on .NET)</a:t>
            </a:r>
          </a:p>
          <a:p>
            <a:r>
              <a:rPr lang="en-US" sz="2400" dirty="0"/>
              <a:t>Jython (Python running on JVM)</a:t>
            </a:r>
          </a:p>
          <a:p>
            <a:r>
              <a:rPr lang="en-US" sz="2400" dirty="0"/>
              <a:t>MicroPython (Python Running on Microcontrollers</a:t>
            </a:r>
          </a:p>
        </p:txBody>
      </p:sp>
      <p:cxnSp>
        <p:nvCxnSpPr>
          <p:cNvPr id="4" name="Straight Connector 3"/>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0" y="3273287"/>
            <a:ext cx="12192000" cy="3416320"/>
          </a:xfrm>
          <a:prstGeom prst="rect">
            <a:avLst/>
          </a:prstGeom>
          <a:noFill/>
        </p:spPr>
        <p:txBody>
          <a:bodyPr wrap="square" rtlCol="0">
            <a:spAutoFit/>
          </a:bodyPr>
          <a:lstStyle/>
          <a:p>
            <a:r>
              <a:rPr lang="en-US" dirty="0"/>
              <a:t>Re-packaged CPython that include more libraries or are specialized for a particular application:</a:t>
            </a:r>
          </a:p>
          <a:p>
            <a:endParaRPr lang="en-US" dirty="0"/>
          </a:p>
          <a:p>
            <a:pPr>
              <a:buFont typeface="Arial" pitchFamily="34" charset="0"/>
              <a:buChar char="•"/>
            </a:pPr>
            <a:r>
              <a:rPr lang="en-US" b="1" dirty="0"/>
              <a:t>Anaconda Python (a full Python distribution for data management, analysis and visualization of large data sets)</a:t>
            </a:r>
          </a:p>
          <a:p>
            <a:pPr>
              <a:buFont typeface="Arial" pitchFamily="34" charset="0"/>
              <a:buChar char="•"/>
            </a:pPr>
            <a:r>
              <a:rPr lang="en-US" dirty="0"/>
              <a:t>pythonxy (Scientific-oriented Python Distribution based on Qt and Spyder)</a:t>
            </a:r>
          </a:p>
          <a:p>
            <a:pPr>
              <a:buFont typeface="Arial" pitchFamily="34" charset="0"/>
              <a:buChar char="•"/>
            </a:pPr>
            <a:r>
              <a:rPr lang="en-US" dirty="0"/>
              <a:t>winpython (WinPython is a portable scientific Python distribution for Windows)</a:t>
            </a:r>
          </a:p>
          <a:p>
            <a:pPr>
              <a:buFont typeface="Arial" pitchFamily="34" charset="0"/>
              <a:buChar char="•"/>
            </a:pPr>
            <a:r>
              <a:rPr lang="en-US" dirty="0"/>
              <a:t>Conceptive Python SDK (targets business, desktop and database applications)</a:t>
            </a:r>
          </a:p>
          <a:p>
            <a:pPr>
              <a:buFont typeface="Arial" pitchFamily="34" charset="0"/>
              <a:buChar char="•"/>
            </a:pPr>
            <a:r>
              <a:rPr lang="en-US" dirty="0"/>
              <a:t>Enthought Canopy (a commercial distribution for scientific computing)</a:t>
            </a:r>
          </a:p>
          <a:p>
            <a:pPr>
              <a:buFont typeface="Arial" pitchFamily="34" charset="0"/>
              <a:buChar char="•"/>
            </a:pPr>
            <a:r>
              <a:rPr lang="en-US" dirty="0"/>
              <a:t>PyIMSL Studio (a commercial distribution for numerical analysis – free for non-commercial use)</a:t>
            </a:r>
          </a:p>
          <a:p>
            <a:pPr>
              <a:buFont typeface="Arial" pitchFamily="34" charset="0"/>
              <a:buChar char="•"/>
            </a:pPr>
            <a:endParaRPr lang="en-US" dirty="0"/>
          </a:p>
          <a:p>
            <a:r>
              <a:rPr lang="en-US" dirty="0"/>
              <a:t>To host and run Python in the cloud:</a:t>
            </a:r>
          </a:p>
          <a:p>
            <a:endParaRPr lang="en-US" dirty="0"/>
          </a:p>
          <a:p>
            <a:r>
              <a:rPr lang="en-US" dirty="0"/>
              <a:t>PythonAnywhere (freemium hosted Python installation which allows to run Python in the browser.)</a:t>
            </a:r>
          </a:p>
        </p:txBody>
      </p:sp>
    </p:spTree>
    <p:extLst>
      <p:ext uri="{BB962C8B-B14F-4D97-AF65-F5344CB8AC3E}">
        <p14:creationId xmlns:p14="http://schemas.microsoft.com/office/powerpoint/2010/main" val="28437006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FAC62-527A-48F3-88DB-C5CB58418587}"/>
              </a:ext>
            </a:extLst>
          </p:cNvPr>
          <p:cNvSpPr>
            <a:spLocks noGrp="1"/>
          </p:cNvSpPr>
          <p:nvPr>
            <p:ph type="title"/>
          </p:nvPr>
        </p:nvSpPr>
        <p:spPr>
          <a:xfrm>
            <a:off x="0" y="1"/>
            <a:ext cx="12192000" cy="781878"/>
          </a:xfrm>
        </p:spPr>
        <p:txBody>
          <a:bodyPr/>
          <a:lstStyle/>
          <a:p>
            <a:r>
              <a:rPr lang="en-IN" dirty="0"/>
              <a:t>Compiled and Interpreted Languages</a:t>
            </a:r>
          </a:p>
        </p:txBody>
      </p:sp>
      <p:cxnSp>
        <p:nvCxnSpPr>
          <p:cNvPr id="5" name="Straight Connector 4"/>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pic>
        <p:nvPicPr>
          <p:cNvPr id="2050" name="Picture 2"/>
          <p:cNvPicPr>
            <a:picLocks noChangeAspect="1" noChangeArrowheads="1"/>
          </p:cNvPicPr>
          <p:nvPr/>
        </p:nvPicPr>
        <p:blipFill>
          <a:blip r:embed="rId2"/>
          <a:srcRect/>
          <a:stretch>
            <a:fillRect/>
          </a:stretch>
        </p:blipFill>
        <p:spPr bwMode="auto">
          <a:xfrm>
            <a:off x="0" y="967407"/>
            <a:ext cx="12192000" cy="4439479"/>
          </a:xfrm>
          <a:prstGeom prst="rect">
            <a:avLst/>
          </a:prstGeom>
          <a:noFill/>
          <a:ln w="9525">
            <a:noFill/>
            <a:miter lim="800000"/>
            <a:headEnd/>
            <a:tailEnd/>
          </a:ln>
          <a:effectLst/>
        </p:spPr>
      </p:pic>
    </p:spTree>
    <p:extLst>
      <p:ext uri="{BB962C8B-B14F-4D97-AF65-F5344CB8AC3E}">
        <p14:creationId xmlns:p14="http://schemas.microsoft.com/office/powerpoint/2010/main" val="24676935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FAC62-527A-48F3-88DB-C5CB58418587}"/>
              </a:ext>
            </a:extLst>
          </p:cNvPr>
          <p:cNvSpPr>
            <a:spLocks noGrp="1"/>
          </p:cNvSpPr>
          <p:nvPr>
            <p:ph type="title"/>
          </p:nvPr>
        </p:nvSpPr>
        <p:spPr>
          <a:xfrm>
            <a:off x="0" y="1"/>
            <a:ext cx="12192000" cy="768626"/>
          </a:xfrm>
        </p:spPr>
        <p:txBody>
          <a:bodyPr/>
          <a:lstStyle/>
          <a:p>
            <a:r>
              <a:rPr lang="en-IN" dirty="0"/>
              <a:t>Compiled and Interpreted Languages</a:t>
            </a:r>
          </a:p>
        </p:txBody>
      </p:sp>
      <p:cxnSp>
        <p:nvCxnSpPr>
          <p:cNvPr id="4" name="Straight Connector 3"/>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pic>
        <p:nvPicPr>
          <p:cNvPr id="3074" name="Picture 2"/>
          <p:cNvPicPr>
            <a:picLocks noChangeAspect="1" noChangeArrowheads="1"/>
          </p:cNvPicPr>
          <p:nvPr/>
        </p:nvPicPr>
        <p:blipFill>
          <a:blip r:embed="rId2"/>
          <a:srcRect/>
          <a:stretch>
            <a:fillRect/>
          </a:stretch>
        </p:blipFill>
        <p:spPr bwMode="auto">
          <a:xfrm>
            <a:off x="834887" y="1060174"/>
            <a:ext cx="9952383" cy="5446643"/>
          </a:xfrm>
          <a:prstGeom prst="rect">
            <a:avLst/>
          </a:prstGeom>
          <a:noFill/>
          <a:ln w="9525">
            <a:noFill/>
            <a:miter lim="800000"/>
            <a:headEnd/>
            <a:tailEnd/>
          </a:ln>
          <a:effectLst/>
        </p:spPr>
      </p:pic>
    </p:spTree>
    <p:extLst>
      <p:ext uri="{BB962C8B-B14F-4D97-AF65-F5344CB8AC3E}">
        <p14:creationId xmlns:p14="http://schemas.microsoft.com/office/powerpoint/2010/main" val="8350426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E878C-0533-4804-9652-261BD4B0F919}"/>
              </a:ext>
            </a:extLst>
          </p:cNvPr>
          <p:cNvSpPr>
            <a:spLocks noGrp="1"/>
          </p:cNvSpPr>
          <p:nvPr>
            <p:ph type="title"/>
          </p:nvPr>
        </p:nvSpPr>
        <p:spPr>
          <a:xfrm>
            <a:off x="0" y="1"/>
            <a:ext cx="12192000" cy="755374"/>
          </a:xfrm>
        </p:spPr>
        <p:txBody>
          <a:bodyPr/>
          <a:lstStyle/>
          <a:p>
            <a:r>
              <a:rPr lang="en-IN" dirty="0"/>
              <a:t>Why Python</a:t>
            </a:r>
          </a:p>
        </p:txBody>
      </p:sp>
      <p:pic>
        <p:nvPicPr>
          <p:cNvPr id="7" name="Picture 6">
            <a:extLst>
              <a:ext uri="{FF2B5EF4-FFF2-40B4-BE49-F238E27FC236}">
                <a16:creationId xmlns:a16="http://schemas.microsoft.com/office/drawing/2014/main" id="{7CB90A0F-0660-4882-91F3-82D5909DC244}"/>
              </a:ext>
            </a:extLst>
          </p:cNvPr>
          <p:cNvPicPr>
            <a:picLocks noChangeAspect="1"/>
          </p:cNvPicPr>
          <p:nvPr/>
        </p:nvPicPr>
        <p:blipFill>
          <a:blip r:embed="rId3"/>
          <a:stretch>
            <a:fillRect/>
          </a:stretch>
        </p:blipFill>
        <p:spPr>
          <a:xfrm>
            <a:off x="8306017" y="1126435"/>
            <a:ext cx="3541881" cy="4704522"/>
          </a:xfrm>
          <a:prstGeom prst="rect">
            <a:avLst/>
          </a:prstGeom>
        </p:spPr>
      </p:pic>
      <p:cxnSp>
        <p:nvCxnSpPr>
          <p:cNvPr id="5" name="Straight Connector 4"/>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pic>
        <p:nvPicPr>
          <p:cNvPr id="12290" name="Picture 2"/>
          <p:cNvPicPr>
            <a:picLocks noChangeAspect="1" noChangeArrowheads="1"/>
          </p:cNvPicPr>
          <p:nvPr/>
        </p:nvPicPr>
        <p:blipFill>
          <a:blip r:embed="rId4"/>
          <a:srcRect/>
          <a:stretch>
            <a:fillRect/>
          </a:stretch>
        </p:blipFill>
        <p:spPr bwMode="auto">
          <a:xfrm>
            <a:off x="254627" y="1046922"/>
            <a:ext cx="8240016" cy="5091201"/>
          </a:xfrm>
          <a:prstGeom prst="rect">
            <a:avLst/>
          </a:prstGeom>
          <a:noFill/>
          <a:ln w="9525">
            <a:noFill/>
            <a:miter lim="800000"/>
            <a:headEnd/>
            <a:tailEnd/>
          </a:ln>
          <a:effectLst/>
        </p:spPr>
      </p:pic>
    </p:spTree>
    <p:extLst>
      <p:ext uri="{BB962C8B-B14F-4D97-AF65-F5344CB8AC3E}">
        <p14:creationId xmlns:p14="http://schemas.microsoft.com/office/powerpoint/2010/main" val="3167948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FAC62-527A-48F3-88DB-C5CB58418587}"/>
              </a:ext>
            </a:extLst>
          </p:cNvPr>
          <p:cNvSpPr>
            <a:spLocks noGrp="1"/>
          </p:cNvSpPr>
          <p:nvPr>
            <p:ph type="title"/>
          </p:nvPr>
        </p:nvSpPr>
        <p:spPr>
          <a:xfrm>
            <a:off x="0" y="1"/>
            <a:ext cx="12192000" cy="768626"/>
          </a:xfrm>
        </p:spPr>
        <p:txBody>
          <a:bodyPr/>
          <a:lstStyle/>
          <a:p>
            <a:r>
              <a:rPr lang="en-IN" dirty="0"/>
              <a:t>Top 5 Programming Languages</a:t>
            </a:r>
          </a:p>
        </p:txBody>
      </p:sp>
      <p:pic>
        <p:nvPicPr>
          <p:cNvPr id="7" name="Content Placeholder 6">
            <a:extLst>
              <a:ext uri="{FF2B5EF4-FFF2-40B4-BE49-F238E27FC236}">
                <a16:creationId xmlns:a16="http://schemas.microsoft.com/office/drawing/2014/main" id="{7468800D-F9C3-4224-AD69-899CEFF667C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04801" y="1132391"/>
            <a:ext cx="5963478" cy="5427436"/>
          </a:xfrm>
        </p:spPr>
      </p:pic>
      <p:cxnSp>
        <p:nvCxnSpPr>
          <p:cNvPr id="4" name="Straight Connector 3"/>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pic>
        <p:nvPicPr>
          <p:cNvPr id="4098" name="Picture 2"/>
          <p:cNvPicPr>
            <a:picLocks noChangeAspect="1" noChangeArrowheads="1"/>
          </p:cNvPicPr>
          <p:nvPr/>
        </p:nvPicPr>
        <p:blipFill>
          <a:blip r:embed="rId4"/>
          <a:srcRect/>
          <a:stretch>
            <a:fillRect/>
          </a:stretch>
        </p:blipFill>
        <p:spPr bwMode="auto">
          <a:xfrm>
            <a:off x="6684888" y="1099930"/>
            <a:ext cx="4643648" cy="5411857"/>
          </a:xfrm>
          <a:prstGeom prst="rect">
            <a:avLst/>
          </a:prstGeom>
          <a:noFill/>
          <a:ln w="9525">
            <a:noFill/>
            <a:miter lim="800000"/>
            <a:headEnd/>
            <a:tailEnd/>
          </a:ln>
          <a:effectLst/>
        </p:spPr>
      </p:pic>
    </p:spTree>
    <p:extLst>
      <p:ext uri="{BB962C8B-B14F-4D97-AF65-F5344CB8AC3E}">
        <p14:creationId xmlns:p14="http://schemas.microsoft.com/office/powerpoint/2010/main" val="23698726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FAC62-527A-48F3-88DB-C5CB58418587}"/>
              </a:ext>
            </a:extLst>
          </p:cNvPr>
          <p:cNvSpPr>
            <a:spLocks noGrp="1"/>
          </p:cNvSpPr>
          <p:nvPr>
            <p:ph type="title"/>
          </p:nvPr>
        </p:nvSpPr>
        <p:spPr>
          <a:xfrm>
            <a:off x="0" y="0"/>
            <a:ext cx="12192000" cy="808383"/>
          </a:xfrm>
        </p:spPr>
        <p:txBody>
          <a:bodyPr>
            <a:normAutofit/>
          </a:bodyPr>
          <a:lstStyle/>
          <a:p>
            <a:r>
              <a:rPr lang="en-IN" dirty="0"/>
              <a:t>Google Trends in DataSciences</a:t>
            </a:r>
          </a:p>
        </p:txBody>
      </p:sp>
      <p:pic>
        <p:nvPicPr>
          <p:cNvPr id="6" name="Content Placeholder 5">
            <a:extLst>
              <a:ext uri="{FF2B5EF4-FFF2-40B4-BE49-F238E27FC236}">
                <a16:creationId xmlns:a16="http://schemas.microsoft.com/office/drawing/2014/main" id="{525C6DDA-D330-45DB-8360-575027BC175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07570" y="1429709"/>
            <a:ext cx="9349274" cy="3924169"/>
          </a:xfrm>
        </p:spPr>
      </p:pic>
      <p:cxnSp>
        <p:nvCxnSpPr>
          <p:cNvPr id="4" name="Straight Connector 3"/>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24986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a16="http://schemas.microsoft.com/office/drawing/2014/main" id="{E3FFAC62-527A-48F3-88DB-C5CB58418587}"/>
              </a:ext>
            </a:extLst>
          </p:cNvPr>
          <p:cNvSpPr txBox="1">
            <a:spLocks/>
          </p:cNvSpPr>
          <p:nvPr/>
        </p:nvSpPr>
        <p:spPr>
          <a:xfrm>
            <a:off x="0" y="0"/>
            <a:ext cx="12192000" cy="808383"/>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IN" sz="4400" b="0" i="0" u="none" strike="noStrike" kern="1200" cap="none" spc="0" normalizeH="0" baseline="0" noProof="0" dirty="0">
                <a:ln>
                  <a:noFill/>
                </a:ln>
                <a:solidFill>
                  <a:schemeClr val="tx1"/>
                </a:solidFill>
                <a:effectLst/>
                <a:uLnTx/>
                <a:uFillTx/>
                <a:latin typeface="+mj-lt"/>
                <a:ea typeface="+mj-ea"/>
                <a:cs typeface="+mj-cs"/>
              </a:rPr>
              <a:t>Users of Python</a:t>
            </a:r>
          </a:p>
        </p:txBody>
      </p:sp>
      <p:pic>
        <p:nvPicPr>
          <p:cNvPr id="5122" name="Picture 2"/>
          <p:cNvPicPr>
            <a:picLocks noChangeAspect="1" noChangeArrowheads="1"/>
          </p:cNvPicPr>
          <p:nvPr/>
        </p:nvPicPr>
        <p:blipFill>
          <a:blip r:embed="rId3"/>
          <a:srcRect/>
          <a:stretch>
            <a:fillRect/>
          </a:stretch>
        </p:blipFill>
        <p:spPr bwMode="auto">
          <a:xfrm>
            <a:off x="673511" y="1152939"/>
            <a:ext cx="10631639" cy="5055084"/>
          </a:xfrm>
          <a:prstGeom prst="rect">
            <a:avLst/>
          </a:prstGeom>
          <a:noFill/>
          <a:ln w="9525">
            <a:noFill/>
            <a:miter lim="800000"/>
            <a:headEnd/>
            <a:tailEnd/>
          </a:ln>
          <a:effectLst/>
        </p:spPr>
      </p:pic>
    </p:spTree>
    <p:extLst>
      <p:ext uri="{BB962C8B-B14F-4D97-AF65-F5344CB8AC3E}">
        <p14:creationId xmlns:p14="http://schemas.microsoft.com/office/powerpoint/2010/main" val="32652740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a16="http://schemas.microsoft.com/office/drawing/2014/main" id="{E3FFAC62-527A-48F3-88DB-C5CB58418587}"/>
              </a:ext>
            </a:extLst>
          </p:cNvPr>
          <p:cNvSpPr txBox="1">
            <a:spLocks/>
          </p:cNvSpPr>
          <p:nvPr/>
        </p:nvSpPr>
        <p:spPr>
          <a:xfrm>
            <a:off x="0" y="0"/>
            <a:ext cx="12192000" cy="808383"/>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IN" sz="4400" b="0" i="0" u="none" strike="noStrike" kern="1200" cap="none" spc="0" normalizeH="0" baseline="0" noProof="0" dirty="0">
                <a:ln>
                  <a:noFill/>
                </a:ln>
                <a:solidFill>
                  <a:schemeClr val="tx1"/>
                </a:solidFill>
                <a:effectLst/>
                <a:uLnTx/>
                <a:uFillTx/>
                <a:latin typeface="+mj-lt"/>
                <a:ea typeface="+mj-ea"/>
                <a:cs typeface="+mj-cs"/>
              </a:rPr>
              <a:t>Users of Python</a:t>
            </a:r>
          </a:p>
        </p:txBody>
      </p:sp>
      <p:pic>
        <p:nvPicPr>
          <p:cNvPr id="6146" name="Picture 2"/>
          <p:cNvPicPr>
            <a:picLocks noChangeAspect="1" noChangeArrowheads="1"/>
          </p:cNvPicPr>
          <p:nvPr/>
        </p:nvPicPr>
        <p:blipFill>
          <a:blip r:embed="rId3"/>
          <a:srcRect/>
          <a:stretch>
            <a:fillRect/>
          </a:stretch>
        </p:blipFill>
        <p:spPr bwMode="auto">
          <a:xfrm>
            <a:off x="556809" y="1113183"/>
            <a:ext cx="10909722" cy="5380382"/>
          </a:xfrm>
          <a:prstGeom prst="rect">
            <a:avLst/>
          </a:prstGeom>
          <a:noFill/>
          <a:ln w="9525">
            <a:noFill/>
            <a:miter lim="800000"/>
            <a:headEnd/>
            <a:tailEnd/>
          </a:ln>
          <a:effectLst/>
        </p:spPr>
      </p:pic>
    </p:spTree>
    <p:extLst>
      <p:ext uri="{BB962C8B-B14F-4D97-AF65-F5344CB8AC3E}">
        <p14:creationId xmlns:p14="http://schemas.microsoft.com/office/powerpoint/2010/main" val="18445421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a16="http://schemas.microsoft.com/office/drawing/2014/main" id="{E3FFAC62-527A-48F3-88DB-C5CB58418587}"/>
              </a:ext>
            </a:extLst>
          </p:cNvPr>
          <p:cNvSpPr txBox="1">
            <a:spLocks/>
          </p:cNvSpPr>
          <p:nvPr/>
        </p:nvSpPr>
        <p:spPr>
          <a:xfrm>
            <a:off x="0" y="0"/>
            <a:ext cx="12192000" cy="808383"/>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IN" sz="4400" b="0" i="0" u="none" strike="noStrike" kern="1200" cap="none" spc="0" normalizeH="0" baseline="0" noProof="0" dirty="0">
                <a:ln>
                  <a:noFill/>
                </a:ln>
                <a:solidFill>
                  <a:schemeClr val="tx1"/>
                </a:solidFill>
                <a:effectLst/>
                <a:uLnTx/>
                <a:uFillTx/>
                <a:latin typeface="+mj-lt"/>
                <a:ea typeface="+mj-ea"/>
                <a:cs typeface="+mj-cs"/>
              </a:rPr>
              <a:t>Traditional Uses of Python</a:t>
            </a:r>
          </a:p>
        </p:txBody>
      </p:sp>
      <p:pic>
        <p:nvPicPr>
          <p:cNvPr id="7170" name="Picture 2"/>
          <p:cNvPicPr>
            <a:picLocks noChangeAspect="1" noChangeArrowheads="1"/>
          </p:cNvPicPr>
          <p:nvPr/>
        </p:nvPicPr>
        <p:blipFill>
          <a:blip r:embed="rId2"/>
          <a:srcRect/>
          <a:stretch>
            <a:fillRect/>
          </a:stretch>
        </p:blipFill>
        <p:spPr bwMode="auto">
          <a:xfrm>
            <a:off x="279767" y="1226654"/>
            <a:ext cx="11474912" cy="5163710"/>
          </a:xfrm>
          <a:prstGeom prst="rect">
            <a:avLst/>
          </a:prstGeom>
          <a:noFill/>
          <a:ln w="9525">
            <a:noFill/>
            <a:miter lim="800000"/>
            <a:headEnd/>
            <a:tailEnd/>
          </a:ln>
          <a:effectLst/>
        </p:spPr>
      </p:pic>
    </p:spTree>
    <p:extLst>
      <p:ext uri="{BB962C8B-B14F-4D97-AF65-F5344CB8AC3E}">
        <p14:creationId xmlns:p14="http://schemas.microsoft.com/office/powerpoint/2010/main" val="9635012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1D3BD-21ED-4200-A35D-5864E79FFE5E}"/>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70EAE32C-01B9-4D24-8F7D-680E6749ACEE}"/>
              </a:ext>
            </a:extLst>
          </p:cNvPr>
          <p:cNvSpPr>
            <a:spLocks noGrp="1"/>
          </p:cNvSpPr>
          <p:nvPr>
            <p:ph idx="1"/>
          </p:nvPr>
        </p:nvSpPr>
        <p:spPr/>
        <p:txBody>
          <a:bodyPr>
            <a:normAutofit fontScale="77500" lnSpcReduction="20000"/>
          </a:bodyPr>
          <a:lstStyle/>
          <a:p>
            <a:r>
              <a:rPr lang="en-IN" sz="3200" b="1" i="1" dirty="0">
                <a:solidFill>
                  <a:srgbClr val="C00000"/>
                </a:solidFill>
              </a:rPr>
              <a:t>Raghu Prasad K S</a:t>
            </a:r>
            <a:r>
              <a:rPr lang="en-IN" sz="3200" dirty="0">
                <a:solidFill>
                  <a:srgbClr val="C00000"/>
                </a:solidFill>
              </a:rPr>
              <a:t> </a:t>
            </a:r>
            <a:r>
              <a:rPr lang="en-IN" sz="3200" dirty="0"/>
              <a:t>– BE, MS, CEO of </a:t>
            </a:r>
            <a:r>
              <a:rPr lang="en-IN" sz="3200" dirty="0" err="1"/>
              <a:t>Kasuhalya</a:t>
            </a:r>
            <a:r>
              <a:rPr lang="en-IN" sz="3200" dirty="0"/>
              <a:t> Technologies</a:t>
            </a:r>
          </a:p>
          <a:p>
            <a:r>
              <a:rPr lang="en-IN" sz="3200" dirty="0"/>
              <a:t>Total of 24 years of experience</a:t>
            </a:r>
          </a:p>
          <a:p>
            <a:r>
              <a:rPr lang="en-IN" sz="3200" dirty="0"/>
              <a:t>7 years as a lecturer in an Engineering College</a:t>
            </a:r>
          </a:p>
          <a:p>
            <a:r>
              <a:rPr lang="en-IN" sz="3200" dirty="0"/>
              <a:t>17 Years into IT</a:t>
            </a:r>
          </a:p>
          <a:p>
            <a:r>
              <a:rPr lang="en-IN" sz="3200" dirty="0"/>
              <a:t>Worked with companies like </a:t>
            </a:r>
            <a:r>
              <a:rPr lang="en-IN" sz="3200" dirty="0" err="1"/>
              <a:t>CISCO,CSC,ICICI,First</a:t>
            </a:r>
            <a:r>
              <a:rPr lang="en-IN" sz="3200" dirty="0"/>
              <a:t> Apex – NTT Data</a:t>
            </a:r>
          </a:p>
          <a:p>
            <a:r>
              <a:rPr lang="en-IN" sz="3200" dirty="0"/>
              <a:t>Currently into Corporate training and consultancy</a:t>
            </a:r>
          </a:p>
          <a:p>
            <a:r>
              <a:rPr lang="en-IN" sz="3200" dirty="0"/>
              <a:t>Worked with corporates and public sector</a:t>
            </a:r>
          </a:p>
          <a:p>
            <a:r>
              <a:rPr lang="en-IN" sz="3200" dirty="0"/>
              <a:t>Technologies – </a:t>
            </a:r>
            <a:r>
              <a:rPr lang="en-IN" sz="3200" dirty="0" err="1"/>
              <a:t>Java,Python,AI,ML,Web</a:t>
            </a:r>
            <a:r>
              <a:rPr lang="en-IN" sz="3200" dirty="0"/>
              <a:t> </a:t>
            </a:r>
            <a:r>
              <a:rPr lang="en-IN" sz="3200" dirty="0" err="1"/>
              <a:t>technologies,Java</a:t>
            </a:r>
            <a:r>
              <a:rPr lang="en-IN" sz="3200" dirty="0"/>
              <a:t> Script technologies (MEAN stack),</a:t>
            </a:r>
            <a:r>
              <a:rPr lang="en-IN" sz="3200" dirty="0" err="1"/>
              <a:t>IOT,Test</a:t>
            </a:r>
            <a:r>
              <a:rPr lang="en-IN" sz="3200" dirty="0"/>
              <a:t> Automation – </a:t>
            </a:r>
            <a:r>
              <a:rPr lang="en-IN" sz="3200" dirty="0" err="1"/>
              <a:t>Selenium,Jmeter</a:t>
            </a:r>
            <a:endParaRPr lang="en-IN" sz="3200" dirty="0"/>
          </a:p>
          <a:p>
            <a:r>
              <a:rPr lang="en-IN" sz="3200" b="1" dirty="0">
                <a:solidFill>
                  <a:srgbClr val="C00000"/>
                </a:solidFill>
              </a:rPr>
              <a:t>CSR Activities</a:t>
            </a:r>
          </a:p>
          <a:p>
            <a:r>
              <a:rPr lang="en-IN" sz="3200" dirty="0"/>
              <a:t>Professional Yoga Trainer and motivational speaker</a:t>
            </a:r>
          </a:p>
          <a:p>
            <a:endParaRPr lang="en-IN" dirty="0"/>
          </a:p>
        </p:txBody>
      </p:sp>
    </p:spTree>
    <p:extLst>
      <p:ext uri="{BB962C8B-B14F-4D97-AF65-F5344CB8AC3E}">
        <p14:creationId xmlns:p14="http://schemas.microsoft.com/office/powerpoint/2010/main" val="37814948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a16="http://schemas.microsoft.com/office/drawing/2014/main" id="{E3FFAC62-527A-48F3-88DB-C5CB58418587}"/>
              </a:ext>
            </a:extLst>
          </p:cNvPr>
          <p:cNvSpPr txBox="1">
            <a:spLocks/>
          </p:cNvSpPr>
          <p:nvPr/>
        </p:nvSpPr>
        <p:spPr>
          <a:xfrm>
            <a:off x="0" y="0"/>
            <a:ext cx="12192000" cy="808383"/>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IN" sz="4400" b="0" i="0" u="none" strike="noStrike" kern="1200" cap="none" spc="0" normalizeH="0" baseline="0" noProof="0" dirty="0">
                <a:ln>
                  <a:noFill/>
                </a:ln>
                <a:solidFill>
                  <a:schemeClr val="tx1"/>
                </a:solidFill>
                <a:effectLst/>
                <a:uLnTx/>
                <a:uFillTx/>
                <a:latin typeface="+mj-lt"/>
                <a:ea typeface="+mj-ea"/>
                <a:cs typeface="+mj-cs"/>
              </a:rPr>
              <a:t>Uses of Python in Data Analytics</a:t>
            </a:r>
          </a:p>
        </p:txBody>
      </p:sp>
      <p:pic>
        <p:nvPicPr>
          <p:cNvPr id="8194" name="Picture 2"/>
          <p:cNvPicPr>
            <a:picLocks noChangeAspect="1" noChangeArrowheads="1"/>
          </p:cNvPicPr>
          <p:nvPr/>
        </p:nvPicPr>
        <p:blipFill>
          <a:blip r:embed="rId2"/>
          <a:srcRect/>
          <a:stretch>
            <a:fillRect/>
          </a:stretch>
        </p:blipFill>
        <p:spPr bwMode="auto">
          <a:xfrm>
            <a:off x="265043" y="1099930"/>
            <a:ext cx="11569148" cy="5529570"/>
          </a:xfrm>
          <a:prstGeom prst="rect">
            <a:avLst/>
          </a:prstGeom>
          <a:noFill/>
          <a:ln w="9525">
            <a:noFill/>
            <a:miter lim="800000"/>
            <a:headEnd/>
            <a:tailEnd/>
          </a:ln>
          <a:effectLst/>
        </p:spPr>
      </p:pic>
    </p:spTree>
    <p:extLst>
      <p:ext uri="{BB962C8B-B14F-4D97-AF65-F5344CB8AC3E}">
        <p14:creationId xmlns:p14="http://schemas.microsoft.com/office/powerpoint/2010/main" val="10783269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a16="http://schemas.microsoft.com/office/drawing/2014/main" id="{E3FFAC62-527A-48F3-88DB-C5CB58418587}"/>
              </a:ext>
            </a:extLst>
          </p:cNvPr>
          <p:cNvSpPr txBox="1">
            <a:spLocks/>
          </p:cNvSpPr>
          <p:nvPr/>
        </p:nvSpPr>
        <p:spPr>
          <a:xfrm>
            <a:off x="0" y="0"/>
            <a:ext cx="12192000" cy="808383"/>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IN" sz="4400" b="0" i="0" u="none" strike="noStrike" kern="1200" cap="none" spc="0" normalizeH="0" baseline="0" noProof="0" dirty="0">
                <a:ln>
                  <a:noFill/>
                </a:ln>
                <a:solidFill>
                  <a:schemeClr val="tx1"/>
                </a:solidFill>
                <a:effectLst/>
                <a:uLnTx/>
                <a:uFillTx/>
                <a:latin typeface="+mj-lt"/>
                <a:ea typeface="+mj-ea"/>
                <a:cs typeface="+mj-cs"/>
              </a:rPr>
              <a:t>Python Users for Data Analytics</a:t>
            </a:r>
          </a:p>
        </p:txBody>
      </p:sp>
      <p:pic>
        <p:nvPicPr>
          <p:cNvPr id="9218" name="Picture 2"/>
          <p:cNvPicPr>
            <a:picLocks noChangeAspect="1" noChangeArrowheads="1"/>
          </p:cNvPicPr>
          <p:nvPr/>
        </p:nvPicPr>
        <p:blipFill>
          <a:blip r:embed="rId2"/>
          <a:srcRect/>
          <a:stretch>
            <a:fillRect/>
          </a:stretch>
        </p:blipFill>
        <p:spPr bwMode="auto">
          <a:xfrm>
            <a:off x="443038" y="1300163"/>
            <a:ext cx="11437954" cy="5060880"/>
          </a:xfrm>
          <a:prstGeom prst="rect">
            <a:avLst/>
          </a:prstGeom>
          <a:noFill/>
          <a:ln w="9525">
            <a:noFill/>
            <a:miter lim="800000"/>
            <a:headEnd/>
            <a:tailEnd/>
          </a:ln>
          <a:effectLst/>
        </p:spPr>
      </p:pic>
    </p:spTree>
    <p:extLst>
      <p:ext uri="{BB962C8B-B14F-4D97-AF65-F5344CB8AC3E}">
        <p14:creationId xmlns:p14="http://schemas.microsoft.com/office/powerpoint/2010/main" val="20363709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a:extLst>
              <a:ext uri="{FF2B5EF4-FFF2-40B4-BE49-F238E27FC236}">
                <a16:creationId xmlns:a16="http://schemas.microsoft.com/office/drawing/2014/main" id="{9E09923C-56F0-40A0-82DD-AFED4D05505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13983" y="993913"/>
            <a:ext cx="4333459" cy="5486400"/>
          </a:xfrm>
        </p:spPr>
      </p:pic>
      <p:cxnSp>
        <p:nvCxnSpPr>
          <p:cNvPr id="4" name="Straight Connector 3"/>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id="{E3FFAC62-527A-48F3-88DB-C5CB58418587}"/>
              </a:ext>
            </a:extLst>
          </p:cNvPr>
          <p:cNvSpPr txBox="1">
            <a:spLocks/>
          </p:cNvSpPr>
          <p:nvPr/>
        </p:nvSpPr>
        <p:spPr>
          <a:xfrm>
            <a:off x="0" y="0"/>
            <a:ext cx="12192000" cy="808383"/>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IN" sz="4400" b="0" i="0" u="none" strike="noStrike" kern="1200" cap="none" spc="0" normalizeH="0" baseline="0" noProof="0" dirty="0">
                <a:ln>
                  <a:noFill/>
                </a:ln>
                <a:solidFill>
                  <a:schemeClr val="tx1"/>
                </a:solidFill>
                <a:effectLst/>
                <a:uLnTx/>
                <a:uFillTx/>
                <a:latin typeface="+mj-lt"/>
                <a:ea typeface="+mj-ea"/>
                <a:cs typeface="+mj-cs"/>
              </a:rPr>
              <a:t>Python History</a:t>
            </a:r>
          </a:p>
        </p:txBody>
      </p:sp>
      <p:pic>
        <p:nvPicPr>
          <p:cNvPr id="10243" name="Picture 3"/>
          <p:cNvPicPr>
            <a:picLocks noChangeAspect="1" noChangeArrowheads="1"/>
          </p:cNvPicPr>
          <p:nvPr/>
        </p:nvPicPr>
        <p:blipFill>
          <a:blip r:embed="rId3"/>
          <a:srcRect/>
          <a:stretch>
            <a:fillRect/>
          </a:stretch>
        </p:blipFill>
        <p:spPr bwMode="auto">
          <a:xfrm>
            <a:off x="159026" y="954158"/>
            <a:ext cx="7182678" cy="5526156"/>
          </a:xfrm>
          <a:prstGeom prst="rect">
            <a:avLst/>
          </a:prstGeom>
          <a:noFill/>
          <a:ln w="9525">
            <a:noFill/>
            <a:miter lim="800000"/>
            <a:headEnd/>
            <a:tailEnd/>
          </a:ln>
          <a:effectLst/>
        </p:spPr>
      </p:pic>
    </p:spTree>
    <p:extLst>
      <p:ext uri="{BB962C8B-B14F-4D97-AF65-F5344CB8AC3E}">
        <p14:creationId xmlns:p14="http://schemas.microsoft.com/office/powerpoint/2010/main" val="7511108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a16="http://schemas.microsoft.com/office/drawing/2014/main" id="{E3FFAC62-527A-48F3-88DB-C5CB58418587}"/>
              </a:ext>
            </a:extLst>
          </p:cNvPr>
          <p:cNvSpPr txBox="1">
            <a:spLocks/>
          </p:cNvSpPr>
          <p:nvPr/>
        </p:nvSpPr>
        <p:spPr>
          <a:xfrm>
            <a:off x="0" y="0"/>
            <a:ext cx="12192000" cy="808383"/>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IN" sz="4400" b="0" i="0" u="none" strike="noStrike" kern="1200" cap="none" spc="0" normalizeH="0" baseline="0" noProof="0" dirty="0">
                <a:ln>
                  <a:noFill/>
                </a:ln>
                <a:solidFill>
                  <a:schemeClr val="tx1"/>
                </a:solidFill>
                <a:effectLst/>
                <a:uLnTx/>
                <a:uFillTx/>
                <a:latin typeface="+mj-lt"/>
                <a:ea typeface="+mj-ea"/>
                <a:cs typeface="+mj-cs"/>
              </a:rPr>
              <a:t>Pros and Cons of Python</a:t>
            </a:r>
          </a:p>
        </p:txBody>
      </p:sp>
      <p:pic>
        <p:nvPicPr>
          <p:cNvPr id="11267" name="Picture 3"/>
          <p:cNvPicPr>
            <a:picLocks noChangeAspect="1" noChangeArrowheads="1"/>
          </p:cNvPicPr>
          <p:nvPr/>
        </p:nvPicPr>
        <p:blipFill>
          <a:blip r:embed="rId3"/>
          <a:srcRect/>
          <a:stretch>
            <a:fillRect/>
          </a:stretch>
        </p:blipFill>
        <p:spPr bwMode="auto">
          <a:xfrm>
            <a:off x="276113" y="1060172"/>
            <a:ext cx="8377557" cy="5486401"/>
          </a:xfrm>
          <a:prstGeom prst="rect">
            <a:avLst/>
          </a:prstGeom>
          <a:noFill/>
          <a:ln w="9525">
            <a:noFill/>
            <a:miter lim="800000"/>
            <a:headEnd/>
            <a:tailEnd/>
          </a:ln>
          <a:effectLst/>
        </p:spPr>
      </p:pic>
      <p:sp>
        <p:nvSpPr>
          <p:cNvPr id="10" name="Rectangle 9"/>
          <p:cNvSpPr/>
          <p:nvPr/>
        </p:nvSpPr>
        <p:spPr>
          <a:xfrm>
            <a:off x="8799443" y="1082648"/>
            <a:ext cx="3233531" cy="5478423"/>
          </a:xfrm>
          <a:prstGeom prst="rect">
            <a:avLst/>
          </a:prstGeom>
        </p:spPr>
        <p:txBody>
          <a:bodyPr wrap="square">
            <a:spAutoFit/>
          </a:bodyPr>
          <a:lstStyle/>
          <a:p>
            <a:r>
              <a:rPr lang="en-US" sz="1400" dirty="0"/>
              <a:t>Advantages of Python Over Other Languages</a:t>
            </a:r>
          </a:p>
          <a:p>
            <a:r>
              <a:rPr lang="en-US" sz="1400" dirty="0"/>
              <a:t>1. Less Coding</a:t>
            </a:r>
          </a:p>
          <a:p>
            <a:r>
              <a:rPr lang="en-US" sz="1400" dirty="0"/>
              <a:t>Almost all of the tasks done in Python requires less coding when the same task is done in other languages. Python also has great standard library support.</a:t>
            </a:r>
          </a:p>
          <a:p>
            <a:endParaRPr lang="en-US" sz="1400" dirty="0"/>
          </a:p>
          <a:p>
            <a:r>
              <a:rPr lang="en-US" sz="1400" dirty="0"/>
              <a:t>2. Affordable</a:t>
            </a:r>
          </a:p>
          <a:p>
            <a:r>
              <a:rPr lang="en-US" sz="1400" dirty="0"/>
              <a:t>Python is free therefore individuals, small companies or big organizations can leverage the free available resources to build applications.</a:t>
            </a:r>
          </a:p>
          <a:p>
            <a:endParaRPr lang="en-US" sz="1400" dirty="0"/>
          </a:p>
          <a:p>
            <a:r>
              <a:rPr lang="en-US" sz="1400" dirty="0"/>
              <a:t>3. Python is for Everyone</a:t>
            </a:r>
          </a:p>
          <a:p>
            <a:r>
              <a:rPr lang="en-US" sz="1400" dirty="0"/>
              <a:t>Python code can run on any machine whether it is Linux, Mac or Windows. Programmers need to learn different languages for different jobs but with Python, can perform professionally build web apps, perform data analysis and machine learning, automate things, do web scraping and also build games and powerful visualizations. It is an all-rounder programming language.</a:t>
            </a:r>
          </a:p>
        </p:txBody>
      </p:sp>
    </p:spTree>
    <p:extLst>
      <p:ext uri="{BB962C8B-B14F-4D97-AF65-F5344CB8AC3E}">
        <p14:creationId xmlns:p14="http://schemas.microsoft.com/office/powerpoint/2010/main" val="16388457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a16="http://schemas.microsoft.com/office/drawing/2014/main" id="{E3FFAC62-527A-48F3-88DB-C5CB58418587}"/>
              </a:ext>
            </a:extLst>
          </p:cNvPr>
          <p:cNvSpPr txBox="1">
            <a:spLocks/>
          </p:cNvSpPr>
          <p:nvPr/>
        </p:nvSpPr>
        <p:spPr>
          <a:xfrm>
            <a:off x="0" y="0"/>
            <a:ext cx="12192000" cy="808383"/>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IN" sz="4400" b="0" i="0" u="none" strike="noStrike" kern="1200" cap="none" spc="0" normalizeH="0" baseline="0" noProof="0" dirty="0">
                <a:ln>
                  <a:noFill/>
                </a:ln>
                <a:solidFill>
                  <a:schemeClr val="tx1"/>
                </a:solidFill>
                <a:effectLst/>
                <a:uLnTx/>
                <a:uFillTx/>
                <a:latin typeface="+mj-lt"/>
                <a:ea typeface="+mj-ea"/>
                <a:cs typeface="+mj-cs"/>
              </a:rPr>
              <a:t>Language Features</a:t>
            </a:r>
          </a:p>
        </p:txBody>
      </p:sp>
      <p:pic>
        <p:nvPicPr>
          <p:cNvPr id="11266" name="Picture 2"/>
          <p:cNvPicPr>
            <a:picLocks noChangeAspect="1" noChangeArrowheads="1"/>
          </p:cNvPicPr>
          <p:nvPr/>
        </p:nvPicPr>
        <p:blipFill>
          <a:blip r:embed="rId2"/>
          <a:srcRect/>
          <a:stretch>
            <a:fillRect/>
          </a:stretch>
        </p:blipFill>
        <p:spPr bwMode="auto">
          <a:xfrm>
            <a:off x="202636" y="1192696"/>
            <a:ext cx="11663742" cy="5221356"/>
          </a:xfrm>
          <a:prstGeom prst="rect">
            <a:avLst/>
          </a:prstGeom>
          <a:noFill/>
          <a:ln w="9525">
            <a:noFill/>
            <a:miter lim="800000"/>
            <a:headEnd/>
            <a:tailEnd/>
          </a:ln>
          <a:effectLst/>
        </p:spPr>
      </p:pic>
    </p:spTree>
    <p:extLst>
      <p:ext uri="{BB962C8B-B14F-4D97-AF65-F5344CB8AC3E}">
        <p14:creationId xmlns:p14="http://schemas.microsoft.com/office/powerpoint/2010/main" val="16388457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Shape 133"/>
          <p:cNvSpPr txBox="1">
            <a:spLocks noGrp="1"/>
          </p:cNvSpPr>
          <p:nvPr>
            <p:ph type="title"/>
          </p:nvPr>
        </p:nvSpPr>
        <p:spPr>
          <a:xfrm>
            <a:off x="0" y="198783"/>
            <a:ext cx="10972800" cy="728870"/>
          </a:xfrm>
          <a:prstGeom prst="rect">
            <a:avLst/>
          </a:prstGeom>
        </p:spPr>
        <p:txBody>
          <a:bodyPr lIns="121897" tIns="121897" rIns="121897" bIns="121897" anchor="b" anchorCtr="0">
            <a:noAutofit/>
          </a:bodyPr>
          <a:lstStyle/>
          <a:p>
            <a:r>
              <a:rPr lang="en-IN" dirty="0"/>
              <a:t>Why Us</a:t>
            </a:r>
            <a:endParaRPr lang="en" dirty="0"/>
          </a:p>
        </p:txBody>
      </p:sp>
      <p:sp>
        <p:nvSpPr>
          <p:cNvPr id="134" name="Shape 134"/>
          <p:cNvSpPr txBox="1">
            <a:spLocks noGrp="1"/>
          </p:cNvSpPr>
          <p:nvPr>
            <p:ph type="body" idx="1"/>
          </p:nvPr>
        </p:nvSpPr>
        <p:spPr>
          <a:xfrm>
            <a:off x="0" y="954158"/>
            <a:ext cx="12192000" cy="5493340"/>
          </a:xfrm>
          <a:prstGeom prst="rect">
            <a:avLst/>
          </a:prstGeom>
        </p:spPr>
        <p:txBody>
          <a:bodyPr lIns="121897" tIns="121897" rIns="121897" bIns="121897" anchor="t" anchorCtr="0">
            <a:noAutofit/>
          </a:bodyPr>
          <a:lstStyle/>
          <a:p>
            <a:pPr marL="609585" indent="-609585"/>
            <a:r>
              <a:rPr lang="en-US" sz="2700" b="1" i="1" dirty="0" err="1">
                <a:solidFill>
                  <a:schemeClr val="accent6"/>
                </a:solidFill>
              </a:rPr>
              <a:t>Kaushalya</a:t>
            </a:r>
            <a:r>
              <a:rPr lang="en-US" sz="2700" b="1" i="1" dirty="0">
                <a:solidFill>
                  <a:schemeClr val="accent6"/>
                </a:solidFill>
              </a:rPr>
              <a:t> is built by IT Professions having experience in academia</a:t>
            </a:r>
          </a:p>
          <a:p>
            <a:pPr marL="609585" indent="-609585"/>
            <a:endParaRPr lang="en-US" sz="2700" b="1" i="1" dirty="0">
              <a:solidFill>
                <a:schemeClr val="accent6"/>
              </a:solidFill>
            </a:endParaRPr>
          </a:p>
          <a:p>
            <a:pPr marL="609585" indent="-609585"/>
            <a:r>
              <a:rPr lang="en-US" sz="2700" b="1" i="1" dirty="0">
                <a:solidFill>
                  <a:schemeClr val="accent6"/>
                </a:solidFill>
              </a:rPr>
              <a:t>Our vision is to Skill, Up-Skill and Re-Skill in order to bridge the gap between academia and industry</a:t>
            </a:r>
          </a:p>
          <a:p>
            <a:pPr marL="609585" indent="-609585"/>
            <a:endParaRPr lang="en-US" sz="2700" b="1" i="1" dirty="0">
              <a:solidFill>
                <a:schemeClr val="accent6"/>
              </a:solidFill>
            </a:endParaRPr>
          </a:p>
          <a:p>
            <a:pPr marL="609585" indent="-609585"/>
            <a:r>
              <a:rPr lang="en-US" sz="2700" b="1" i="1" dirty="0">
                <a:solidFill>
                  <a:schemeClr val="accent6"/>
                </a:solidFill>
              </a:rPr>
              <a:t>Training is conducted by experienced IT Professionals</a:t>
            </a:r>
          </a:p>
          <a:p>
            <a:pPr marL="609585" indent="-609585"/>
            <a:endParaRPr lang="en-US" sz="2700" b="1" i="1" dirty="0">
              <a:solidFill>
                <a:schemeClr val="accent6"/>
              </a:solidFill>
            </a:endParaRPr>
          </a:p>
          <a:p>
            <a:pPr marL="609585" indent="-609585"/>
            <a:r>
              <a:rPr lang="en-US" sz="2700" b="1" i="1" dirty="0">
                <a:solidFill>
                  <a:schemeClr val="accent6"/>
                </a:solidFill>
              </a:rPr>
              <a:t>Vendors for major educational institutions and corporates</a:t>
            </a:r>
          </a:p>
        </p:txBody>
      </p:sp>
      <p:cxnSp>
        <p:nvCxnSpPr>
          <p:cNvPr id="4" name="Straight Connector 3"/>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11421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4" name="Shape 134"/>
          <p:cNvSpPr txBox="1">
            <a:spLocks noGrp="1"/>
          </p:cNvSpPr>
          <p:nvPr>
            <p:ph type="body" idx="1"/>
          </p:nvPr>
        </p:nvSpPr>
        <p:spPr>
          <a:xfrm>
            <a:off x="609600" y="1479898"/>
            <a:ext cx="10972800" cy="4967599"/>
          </a:xfrm>
          <a:prstGeom prst="rect">
            <a:avLst/>
          </a:prstGeom>
        </p:spPr>
        <p:txBody>
          <a:bodyPr lIns="121897" tIns="121897" rIns="121897" bIns="121897" anchor="t" anchorCtr="0">
            <a:noAutofit/>
          </a:bodyPr>
          <a:lstStyle/>
          <a:p>
            <a:pPr lvl="0" algn="ctr"/>
            <a:endParaRPr lang="en-IN" sz="6400" dirty="0"/>
          </a:p>
          <a:p>
            <a:pPr lvl="0" algn="ctr"/>
            <a:endParaRPr lang="en-IN" sz="6400" dirty="0"/>
          </a:p>
          <a:p>
            <a:pPr lvl="0" algn="ctr">
              <a:buNone/>
            </a:pPr>
            <a:r>
              <a:rPr lang="en-IN" sz="6400" b="1" dirty="0"/>
              <a:t>Thank You</a:t>
            </a:r>
            <a:endParaRPr sz="6400" b="1" dirty="0"/>
          </a:p>
        </p:txBody>
      </p:sp>
      <p:pic>
        <p:nvPicPr>
          <p:cNvPr id="4" name="Picture 3">
            <a:extLst>
              <a:ext uri="{FF2B5EF4-FFF2-40B4-BE49-F238E27FC236}">
                <a16:creationId xmlns:a16="http://schemas.microsoft.com/office/drawing/2014/main" id="{BE8757D8-C09F-4D59-8B0C-F98479C647BA}"/>
              </a:ext>
            </a:extLst>
          </p:cNvPr>
          <p:cNvPicPr>
            <a:picLocks noChangeAspect="1"/>
          </p:cNvPicPr>
          <p:nvPr/>
        </p:nvPicPr>
        <p:blipFill>
          <a:blip r:embed="rId3"/>
          <a:stretch>
            <a:fillRect/>
          </a:stretch>
        </p:blipFill>
        <p:spPr>
          <a:xfrm>
            <a:off x="4254189" y="98051"/>
            <a:ext cx="3078747" cy="2824725"/>
          </a:xfrm>
          <a:prstGeom prst="rect">
            <a:avLst/>
          </a:prstGeom>
        </p:spPr>
      </p:pic>
    </p:spTree>
    <p:extLst>
      <p:ext uri="{BB962C8B-B14F-4D97-AF65-F5344CB8AC3E}">
        <p14:creationId xmlns:p14="http://schemas.microsoft.com/office/powerpoint/2010/main" val="1513394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1D3BD-21ED-4200-A35D-5864E79FFE5E}"/>
              </a:ext>
            </a:extLst>
          </p:cNvPr>
          <p:cNvSpPr>
            <a:spLocks noGrp="1"/>
          </p:cNvSpPr>
          <p:nvPr>
            <p:ph type="title"/>
          </p:nvPr>
        </p:nvSpPr>
        <p:spPr>
          <a:xfrm>
            <a:off x="0" y="0"/>
            <a:ext cx="10515600" cy="715617"/>
          </a:xfrm>
        </p:spPr>
        <p:txBody>
          <a:bodyPr/>
          <a:lstStyle/>
          <a:p>
            <a:r>
              <a:rPr lang="en-IN" dirty="0"/>
              <a:t>About Us</a:t>
            </a:r>
          </a:p>
        </p:txBody>
      </p:sp>
      <p:sp>
        <p:nvSpPr>
          <p:cNvPr id="3" name="Content Placeholder 2">
            <a:extLst>
              <a:ext uri="{FF2B5EF4-FFF2-40B4-BE49-F238E27FC236}">
                <a16:creationId xmlns:a16="http://schemas.microsoft.com/office/drawing/2014/main" id="{70EAE32C-01B9-4D24-8F7D-680E6749ACEE}"/>
              </a:ext>
            </a:extLst>
          </p:cNvPr>
          <p:cNvSpPr>
            <a:spLocks noGrp="1"/>
          </p:cNvSpPr>
          <p:nvPr>
            <p:ph idx="1"/>
          </p:nvPr>
        </p:nvSpPr>
        <p:spPr>
          <a:xfrm>
            <a:off x="0" y="874643"/>
            <a:ext cx="12192000" cy="5302320"/>
          </a:xfrm>
        </p:spPr>
        <p:txBody>
          <a:bodyPr>
            <a:normAutofit/>
          </a:bodyPr>
          <a:lstStyle/>
          <a:p>
            <a:pPr marL="457189" indent="-457189">
              <a:buFont typeface="Wingdings" panose="05000000000000000000" pitchFamily="2" charset="2"/>
              <a:buChar char="ü"/>
            </a:pPr>
            <a:r>
              <a:rPr lang="en-IN" sz="3200" b="1" i="1" dirty="0">
                <a:solidFill>
                  <a:srgbClr val="C00000"/>
                </a:solidFill>
              </a:rPr>
              <a:t>Kaushalya Technologies (</a:t>
            </a:r>
            <a:r>
              <a:rPr lang="en-IN" sz="3200" b="1" i="1" dirty="0">
                <a:solidFill>
                  <a:schemeClr val="accent4">
                    <a:lumMod val="50000"/>
                  </a:schemeClr>
                </a:solidFill>
              </a:rPr>
              <a:t>www.kaushalya.tech</a:t>
            </a:r>
            <a:r>
              <a:rPr lang="en-IN" sz="3200" b="1" i="1" dirty="0">
                <a:solidFill>
                  <a:srgbClr val="C00000"/>
                </a:solidFill>
              </a:rPr>
              <a:t>) is an educational technology company started by IT Professionals and Academicians.</a:t>
            </a:r>
          </a:p>
          <a:p>
            <a:pPr marL="457189" indent="-457189">
              <a:buFont typeface="Wingdings" panose="05000000000000000000" pitchFamily="2" charset="2"/>
              <a:buChar char="ü"/>
            </a:pPr>
            <a:r>
              <a:rPr lang="en-IN" sz="3200" b="1" i="1" dirty="0">
                <a:solidFill>
                  <a:srgbClr val="C00000"/>
                </a:solidFill>
              </a:rPr>
              <a:t>It has offices in Jakkur and </a:t>
            </a:r>
            <a:r>
              <a:rPr lang="en-IN" sz="3200" b="1" i="1" dirty="0" err="1">
                <a:solidFill>
                  <a:srgbClr val="C00000"/>
                </a:solidFill>
              </a:rPr>
              <a:t>Sahakara</a:t>
            </a:r>
            <a:r>
              <a:rPr lang="en-IN" sz="3200" b="1" i="1" dirty="0">
                <a:solidFill>
                  <a:srgbClr val="C00000"/>
                </a:solidFill>
              </a:rPr>
              <a:t> Nagara in Bengaluru</a:t>
            </a:r>
          </a:p>
          <a:p>
            <a:pPr marL="457189" indent="-457189">
              <a:buFont typeface="Wingdings" panose="05000000000000000000" pitchFamily="2" charset="2"/>
              <a:buChar char="ü"/>
            </a:pPr>
            <a:r>
              <a:rPr lang="en-IN" sz="3200" b="1" i="1" dirty="0">
                <a:solidFill>
                  <a:srgbClr val="C00000"/>
                </a:solidFill>
              </a:rPr>
              <a:t>Kaushalya Technologies are into IT niche skills training, consultancy and educational application development</a:t>
            </a:r>
          </a:p>
          <a:p>
            <a:pPr marL="457189" indent="-457189">
              <a:buFont typeface="Wingdings" panose="05000000000000000000" pitchFamily="2" charset="2"/>
              <a:buChar char="ü"/>
            </a:pPr>
            <a:r>
              <a:rPr lang="en-IN" sz="3200" b="1" i="1" dirty="0">
                <a:solidFill>
                  <a:srgbClr val="C00000"/>
                </a:solidFill>
              </a:rPr>
              <a:t>We conduct FDP,  SDP, Internships for educational institutions.</a:t>
            </a:r>
          </a:p>
          <a:p>
            <a:pPr marL="457189" indent="-457189">
              <a:buFont typeface="Wingdings" panose="05000000000000000000" pitchFamily="2" charset="2"/>
              <a:buChar char="ü"/>
            </a:pPr>
            <a:r>
              <a:rPr lang="en-IN" sz="3200" b="1" i="1" dirty="0">
                <a:solidFill>
                  <a:srgbClr val="C00000"/>
                </a:solidFill>
              </a:rPr>
              <a:t>We conduct Boot camp and niche IT skills training for corporates.</a:t>
            </a:r>
            <a:endParaRPr lang="en-IN" dirty="0">
              <a:solidFill>
                <a:srgbClr val="C00000"/>
              </a:solidFill>
            </a:endParaRPr>
          </a:p>
        </p:txBody>
      </p:sp>
      <p:cxnSp>
        <p:nvCxnSpPr>
          <p:cNvPr id="4" name="Straight Connector 3"/>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27307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1D3BD-21ED-4200-A35D-5864E79FFE5E}"/>
              </a:ext>
            </a:extLst>
          </p:cNvPr>
          <p:cNvSpPr>
            <a:spLocks noGrp="1"/>
          </p:cNvSpPr>
          <p:nvPr>
            <p:ph type="title"/>
          </p:nvPr>
        </p:nvSpPr>
        <p:spPr>
          <a:xfrm>
            <a:off x="0" y="1"/>
            <a:ext cx="10515600" cy="781878"/>
          </a:xfrm>
        </p:spPr>
        <p:txBody>
          <a:bodyPr/>
          <a:lstStyle/>
          <a:p>
            <a:r>
              <a:rPr lang="en-IN" dirty="0"/>
              <a:t>Our Major clients</a:t>
            </a:r>
          </a:p>
        </p:txBody>
      </p:sp>
      <p:sp>
        <p:nvSpPr>
          <p:cNvPr id="3" name="Content Placeholder 2">
            <a:extLst>
              <a:ext uri="{FF2B5EF4-FFF2-40B4-BE49-F238E27FC236}">
                <a16:creationId xmlns:a16="http://schemas.microsoft.com/office/drawing/2014/main" id="{70EAE32C-01B9-4D24-8F7D-680E6749ACEE}"/>
              </a:ext>
            </a:extLst>
          </p:cNvPr>
          <p:cNvSpPr>
            <a:spLocks noGrp="1"/>
          </p:cNvSpPr>
          <p:nvPr>
            <p:ph idx="1"/>
          </p:nvPr>
        </p:nvSpPr>
        <p:spPr>
          <a:xfrm>
            <a:off x="0" y="914400"/>
            <a:ext cx="12192000" cy="5262563"/>
          </a:xfrm>
        </p:spPr>
        <p:txBody>
          <a:bodyPr>
            <a:normAutofit fontScale="92500" lnSpcReduction="20000"/>
          </a:bodyPr>
          <a:lstStyle/>
          <a:p>
            <a:r>
              <a:rPr lang="en-IN" sz="3200" b="1" i="1" dirty="0">
                <a:solidFill>
                  <a:srgbClr val="C00000"/>
                </a:solidFill>
              </a:rPr>
              <a:t>Educational Institutions</a:t>
            </a:r>
          </a:p>
          <a:p>
            <a:r>
              <a:rPr lang="en-IN" sz="3200" b="1" i="1" dirty="0"/>
              <a:t>Acharya Institute of Technology, REVA University,Dayanand Sagar University, Nagarjuna Engineering College,  Bengaluru</a:t>
            </a:r>
          </a:p>
          <a:p>
            <a:endParaRPr lang="en-IN" sz="3200" b="1" i="1" dirty="0"/>
          </a:p>
          <a:p>
            <a:r>
              <a:rPr lang="en-IN" sz="3200" b="1" i="1" dirty="0"/>
              <a:t>BGSIT- Bellur, Malnad Engineering College-Hassan, NIE-Mysore, MYCEM, Mysore, NIT-Manipur</a:t>
            </a:r>
          </a:p>
          <a:p>
            <a:r>
              <a:rPr lang="en-IN" sz="3200" b="1" i="1" dirty="0"/>
              <a:t>Sindhi College, SB College of Management, Bengaluru</a:t>
            </a:r>
          </a:p>
          <a:p>
            <a:endParaRPr lang="en-IN" sz="3200" b="1" i="1" dirty="0">
              <a:solidFill>
                <a:schemeClr val="accent1"/>
              </a:solidFill>
            </a:endParaRPr>
          </a:p>
          <a:p>
            <a:r>
              <a:rPr lang="en-IN" sz="3200" b="1" i="1" dirty="0">
                <a:solidFill>
                  <a:srgbClr val="C00000"/>
                </a:solidFill>
              </a:rPr>
              <a:t>IT Companies</a:t>
            </a:r>
          </a:p>
          <a:p>
            <a:r>
              <a:rPr lang="en-IN" sz="3200" b="1" i="1" dirty="0"/>
              <a:t>L &amp; T – Mysore,NextGen-Bengaluru,Philips-Bengaluru,Incarnus-Chennai,Aspire Systems-Chennai, Infidata Technologies – Bengaluru, Edulife- Bengaluru</a:t>
            </a:r>
          </a:p>
          <a:p>
            <a:endParaRPr lang="en-IN" dirty="0"/>
          </a:p>
        </p:txBody>
      </p:sp>
      <p:cxnSp>
        <p:nvCxnSpPr>
          <p:cNvPr id="4" name="Straight Connector 3"/>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33771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0" y="0"/>
            <a:ext cx="10972800" cy="742122"/>
          </a:xfrm>
          <a:prstGeom prst="rect">
            <a:avLst/>
          </a:prstGeom>
        </p:spPr>
        <p:txBody>
          <a:bodyPr lIns="121897" tIns="121897" rIns="121897" bIns="121897" anchor="b" anchorCtr="0">
            <a:noAutofit/>
          </a:bodyPr>
          <a:lstStyle/>
          <a:p>
            <a:r>
              <a:rPr lang="en-US" dirty="0"/>
              <a:t>Course Objectives</a:t>
            </a:r>
            <a:endParaRPr lang="en" dirty="0"/>
          </a:p>
        </p:txBody>
      </p:sp>
      <p:sp>
        <p:nvSpPr>
          <p:cNvPr id="34" name="Shape 34"/>
          <p:cNvSpPr txBox="1">
            <a:spLocks noGrp="1"/>
          </p:cNvSpPr>
          <p:nvPr>
            <p:ph type="body" idx="1"/>
          </p:nvPr>
        </p:nvSpPr>
        <p:spPr>
          <a:xfrm>
            <a:off x="0" y="980661"/>
            <a:ext cx="12192000" cy="5587139"/>
          </a:xfrm>
          <a:prstGeom prst="rect">
            <a:avLst/>
          </a:prstGeom>
        </p:spPr>
        <p:txBody>
          <a:bodyPr lIns="121897" tIns="121897" rIns="121897" bIns="121897" anchor="t" anchorCtr="0">
            <a:noAutofit/>
          </a:bodyPr>
          <a:lstStyle/>
          <a:p>
            <a:pPr marL="609585" indent="-304792">
              <a:buChar char="●"/>
            </a:pPr>
            <a:r>
              <a:rPr lang="en-US" sz="2100" dirty="0"/>
              <a:t>Introduce trainees to Python as a generic programming language</a:t>
            </a:r>
          </a:p>
          <a:p>
            <a:pPr marL="609585" indent="-304792">
              <a:buChar char="●"/>
            </a:pPr>
            <a:r>
              <a:rPr lang="en-US" sz="2100" dirty="0"/>
              <a:t>Introduce trainees to Object Oriented Programming and its usages</a:t>
            </a:r>
            <a:endParaRPr lang="en" sz="2100" dirty="0"/>
          </a:p>
          <a:p>
            <a:pPr marL="609585" indent="-304792">
              <a:buChar char="●"/>
            </a:pPr>
            <a:r>
              <a:rPr lang="en-US" sz="2100" dirty="0"/>
              <a:t>Code as you learn</a:t>
            </a:r>
          </a:p>
          <a:p>
            <a:pPr marL="609585" indent="-304792">
              <a:buChar char="●"/>
            </a:pPr>
            <a:r>
              <a:rPr lang="en-US" sz="2100" dirty="0"/>
              <a:t>Build ability to solve a problem by developing necessary algorithms</a:t>
            </a:r>
          </a:p>
          <a:p>
            <a:pPr marL="609585" indent="-304792">
              <a:buChar char="●"/>
            </a:pPr>
            <a:r>
              <a:rPr lang="en-US" sz="2100" dirty="0"/>
              <a:t>Bridge the gap between actual skills required for the industry and the current skills possessed by the trainees</a:t>
            </a:r>
          </a:p>
          <a:p>
            <a:pPr marL="609585" indent="-304792">
              <a:buChar char="●"/>
            </a:pPr>
            <a:r>
              <a:rPr lang="en-US" sz="2100" dirty="0"/>
              <a:t>Prepare trainees for hackathons and placements</a:t>
            </a:r>
            <a:endParaRPr lang="en" sz="2100" dirty="0"/>
          </a:p>
          <a:p>
            <a:pPr>
              <a:buNone/>
            </a:pPr>
            <a:endParaRPr dirty="0"/>
          </a:p>
        </p:txBody>
      </p:sp>
      <p:cxnSp>
        <p:nvCxnSpPr>
          <p:cNvPr id="4" name="Straight Connector 3"/>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6643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0" y="0"/>
            <a:ext cx="10972800" cy="768626"/>
          </a:xfrm>
          <a:prstGeom prst="rect">
            <a:avLst/>
          </a:prstGeom>
        </p:spPr>
        <p:txBody>
          <a:bodyPr lIns="121897" tIns="121897" rIns="121897" bIns="121897" anchor="b" anchorCtr="0">
            <a:noAutofit/>
          </a:bodyPr>
          <a:lstStyle/>
          <a:p>
            <a:r>
              <a:rPr lang="en-US" dirty="0"/>
              <a:t>Course Outcome</a:t>
            </a:r>
            <a:endParaRPr lang="en" dirty="0"/>
          </a:p>
        </p:txBody>
      </p:sp>
      <p:sp>
        <p:nvSpPr>
          <p:cNvPr id="34" name="Shape 34"/>
          <p:cNvSpPr txBox="1">
            <a:spLocks noGrp="1"/>
          </p:cNvSpPr>
          <p:nvPr>
            <p:ph type="body" idx="1"/>
          </p:nvPr>
        </p:nvSpPr>
        <p:spPr>
          <a:xfrm>
            <a:off x="0" y="914401"/>
            <a:ext cx="12192000" cy="5653400"/>
          </a:xfrm>
          <a:prstGeom prst="rect">
            <a:avLst/>
          </a:prstGeom>
        </p:spPr>
        <p:txBody>
          <a:bodyPr lIns="121897" tIns="121897" rIns="121897" bIns="121897" anchor="t" anchorCtr="0">
            <a:noAutofit/>
          </a:bodyPr>
          <a:lstStyle/>
          <a:p>
            <a:pPr marL="609585" indent="-304792">
              <a:buChar char="●"/>
            </a:pPr>
            <a:r>
              <a:rPr lang="en-US" sz="2100" dirty="0"/>
              <a:t>Trainees are expected to gain theoretical and practical exposure in basics of Python</a:t>
            </a:r>
          </a:p>
          <a:p>
            <a:pPr marL="609585" indent="-304792">
              <a:buChar char="●"/>
            </a:pPr>
            <a:r>
              <a:rPr lang="en-US" sz="2100" dirty="0"/>
              <a:t>Hands-on and minds-on Learning</a:t>
            </a:r>
          </a:p>
          <a:p>
            <a:pPr marL="609585" indent="-304792">
              <a:buChar char="●"/>
            </a:pPr>
            <a:r>
              <a:rPr lang="en-US" sz="2100" dirty="0"/>
              <a:t>Build a project at the end of the training</a:t>
            </a:r>
          </a:p>
          <a:p>
            <a:pPr marL="609585" indent="-304792">
              <a:buChar char="●"/>
            </a:pPr>
            <a:r>
              <a:rPr lang="en-US" sz="2100" dirty="0"/>
              <a:t>Learn soft skills aspects such as  being a team player and critical thinking ability</a:t>
            </a:r>
          </a:p>
          <a:p>
            <a:pPr marL="609585" indent="-304792">
              <a:buChar char="●"/>
            </a:pPr>
            <a:r>
              <a:rPr lang="en-US" sz="2100" dirty="0"/>
              <a:t>Well prepared to participate in hackathon and campus</a:t>
            </a:r>
          </a:p>
          <a:p>
            <a:pPr marL="609585" indent="-304792">
              <a:buChar char="●"/>
            </a:pPr>
            <a:r>
              <a:rPr lang="en-US" sz="2100" dirty="0"/>
              <a:t>Well versed with software development life cycle</a:t>
            </a:r>
          </a:p>
          <a:p>
            <a:pPr marL="609585" indent="-304792">
              <a:buChar char="●"/>
            </a:pPr>
            <a:endParaRPr lang="en-US" sz="2100" dirty="0"/>
          </a:p>
          <a:p>
            <a:pPr>
              <a:buNone/>
            </a:pPr>
            <a:endParaRPr dirty="0"/>
          </a:p>
        </p:txBody>
      </p:sp>
      <p:cxnSp>
        <p:nvCxnSpPr>
          <p:cNvPr id="4" name="Straight Connector 3"/>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0031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Shape 133"/>
          <p:cNvSpPr txBox="1">
            <a:spLocks noGrp="1"/>
          </p:cNvSpPr>
          <p:nvPr>
            <p:ph type="title"/>
          </p:nvPr>
        </p:nvSpPr>
        <p:spPr>
          <a:xfrm>
            <a:off x="0" y="159026"/>
            <a:ext cx="10972800" cy="649357"/>
          </a:xfrm>
          <a:prstGeom prst="rect">
            <a:avLst/>
          </a:prstGeom>
        </p:spPr>
        <p:txBody>
          <a:bodyPr lIns="121897" tIns="121897" rIns="121897" bIns="121897" anchor="b" anchorCtr="0">
            <a:noAutofit/>
          </a:bodyPr>
          <a:lstStyle/>
          <a:p>
            <a:r>
              <a:rPr lang="en-IN" dirty="0"/>
              <a:t>Training Methodology</a:t>
            </a:r>
            <a:endParaRPr lang="en" dirty="0"/>
          </a:p>
        </p:txBody>
      </p:sp>
      <p:sp>
        <p:nvSpPr>
          <p:cNvPr id="134" name="Shape 134"/>
          <p:cNvSpPr txBox="1">
            <a:spLocks noGrp="1"/>
          </p:cNvSpPr>
          <p:nvPr>
            <p:ph type="body" idx="1"/>
          </p:nvPr>
        </p:nvSpPr>
        <p:spPr>
          <a:xfrm>
            <a:off x="0" y="980662"/>
            <a:ext cx="11582400" cy="5466836"/>
          </a:xfrm>
          <a:prstGeom prst="rect">
            <a:avLst/>
          </a:prstGeom>
        </p:spPr>
        <p:txBody>
          <a:bodyPr lIns="121897" tIns="121897" rIns="121897" bIns="121897" anchor="t" anchorCtr="0">
            <a:noAutofit/>
          </a:bodyPr>
          <a:lstStyle/>
          <a:p>
            <a:pPr marL="609585" indent="-609585"/>
            <a:r>
              <a:rPr lang="en-IN" sz="2100" dirty="0"/>
              <a:t>It’s combination of theoretical and practical sessions. We will introduce to a concept and use hands-on session to further strengthen their understanding of the concept. </a:t>
            </a:r>
          </a:p>
          <a:p>
            <a:pPr marL="609585" indent="-609585"/>
            <a:r>
              <a:rPr lang="en-IN" sz="2100" dirty="0"/>
              <a:t>It’s a 30 hour course</a:t>
            </a:r>
            <a:endParaRPr lang="en-US" sz="2100" dirty="0"/>
          </a:p>
          <a:p>
            <a:pPr marL="609585" indent="-609585"/>
            <a:r>
              <a:rPr lang="en-IN" sz="2100" dirty="0"/>
              <a:t>Following assessment methodology would be performed</a:t>
            </a:r>
          </a:p>
          <a:p>
            <a:pPr marL="609585" lvl="2" indent="-609585">
              <a:buFont typeface="Wingdings" panose="05000000000000000000" pitchFamily="2" charset="2"/>
              <a:buChar char="ü"/>
            </a:pPr>
            <a:r>
              <a:rPr lang="en-IN" sz="2100" dirty="0"/>
              <a:t>Pre-assessment test</a:t>
            </a:r>
            <a:endParaRPr lang="en-US" sz="2100" dirty="0"/>
          </a:p>
          <a:p>
            <a:pPr marL="609585" lvl="2" indent="-609585">
              <a:buFont typeface="Wingdings" panose="05000000000000000000" pitchFamily="2" charset="2"/>
              <a:buChar char="ü"/>
            </a:pPr>
            <a:r>
              <a:rPr lang="en-IN" sz="2100" dirty="0"/>
              <a:t>Attendance and attentiveness in the class</a:t>
            </a:r>
            <a:endParaRPr lang="en-US" sz="2100" dirty="0"/>
          </a:p>
          <a:p>
            <a:pPr marL="609585" lvl="2" indent="-609585">
              <a:buFont typeface="Wingdings" panose="05000000000000000000" pitchFamily="2" charset="2"/>
              <a:buChar char="ü"/>
            </a:pPr>
            <a:r>
              <a:rPr lang="en-IN" sz="2100" dirty="0"/>
              <a:t>Completion of hands-on session</a:t>
            </a:r>
            <a:endParaRPr lang="en-US" sz="2100" dirty="0"/>
          </a:p>
          <a:p>
            <a:pPr marL="609585" lvl="2" indent="-609585">
              <a:buFont typeface="Wingdings" panose="05000000000000000000" pitchFamily="2" charset="2"/>
              <a:buChar char="ü"/>
            </a:pPr>
            <a:r>
              <a:rPr lang="en-IN" sz="2100" dirty="0"/>
              <a:t>Completion of assignments</a:t>
            </a:r>
          </a:p>
          <a:p>
            <a:pPr marL="609585" lvl="2" indent="-609585">
              <a:buFont typeface="Wingdings" panose="05000000000000000000" pitchFamily="2" charset="2"/>
              <a:buChar char="ü"/>
            </a:pPr>
            <a:r>
              <a:rPr lang="en-IN" sz="2100" dirty="0"/>
              <a:t>Completion of project</a:t>
            </a:r>
            <a:endParaRPr lang="en-US" sz="2100" dirty="0"/>
          </a:p>
          <a:p>
            <a:pPr marL="609585" lvl="2" indent="-609585">
              <a:buFont typeface="Wingdings" panose="05000000000000000000" pitchFamily="2" charset="2"/>
              <a:buChar char="ü"/>
            </a:pPr>
            <a:r>
              <a:rPr lang="en-IN" sz="2100" dirty="0"/>
              <a:t>Feedback</a:t>
            </a:r>
            <a:endParaRPr lang="en-US" sz="2100" dirty="0"/>
          </a:p>
          <a:p>
            <a:pPr marL="609585" lvl="2" indent="-609585">
              <a:buFont typeface="Wingdings" panose="05000000000000000000" pitchFamily="2" charset="2"/>
              <a:buChar char="ü"/>
            </a:pPr>
            <a:r>
              <a:rPr lang="en-IN" sz="2100" dirty="0"/>
              <a:t>Post-assessment test</a:t>
            </a:r>
          </a:p>
          <a:p>
            <a:pPr marL="609585" indent="-609585"/>
            <a:r>
              <a:rPr lang="en-IN" sz="2100" dirty="0"/>
              <a:t>Softcopy of the course material would be handed over to each student at the end of the course. </a:t>
            </a:r>
          </a:p>
          <a:p>
            <a:pPr marL="609585" indent="-609585"/>
            <a:r>
              <a:rPr lang="en-IN" sz="2100" dirty="0"/>
              <a:t>Joint certificate by the college and </a:t>
            </a:r>
            <a:r>
              <a:rPr lang="en-IN" sz="2100" dirty="0" err="1"/>
              <a:t>Kaushalya</a:t>
            </a:r>
            <a:r>
              <a:rPr lang="en-IN" sz="2100" dirty="0"/>
              <a:t> would be issued to the trainees</a:t>
            </a:r>
            <a:endParaRPr lang="en-US" sz="2100" dirty="0"/>
          </a:p>
          <a:p>
            <a:pPr marL="609585" indent="-609585"/>
            <a:endParaRPr lang="en-US" sz="2700" dirty="0"/>
          </a:p>
          <a:p>
            <a:pPr marL="609585" indent="-609585"/>
            <a:endParaRPr lang="en-US" sz="2700" b="1" i="1" dirty="0">
              <a:solidFill>
                <a:schemeClr val="accent6"/>
              </a:solidFill>
            </a:endParaRPr>
          </a:p>
        </p:txBody>
      </p:sp>
      <p:cxnSp>
        <p:nvCxnSpPr>
          <p:cNvPr id="4" name="Straight Connector 3"/>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19518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1D3BD-21ED-4200-A35D-5864E79FFE5E}"/>
              </a:ext>
            </a:extLst>
          </p:cNvPr>
          <p:cNvSpPr>
            <a:spLocks noGrp="1"/>
          </p:cNvSpPr>
          <p:nvPr>
            <p:ph type="title"/>
          </p:nvPr>
        </p:nvSpPr>
        <p:spPr>
          <a:xfrm>
            <a:off x="0" y="0"/>
            <a:ext cx="12192000" cy="848139"/>
          </a:xfrm>
        </p:spPr>
        <p:txBody>
          <a:bodyPr/>
          <a:lstStyle/>
          <a:p>
            <a:r>
              <a:rPr lang="en-IN" dirty="0"/>
              <a:t>Course Outline</a:t>
            </a:r>
          </a:p>
        </p:txBody>
      </p:sp>
      <p:sp>
        <p:nvSpPr>
          <p:cNvPr id="3" name="Content Placeholder 2">
            <a:extLst>
              <a:ext uri="{FF2B5EF4-FFF2-40B4-BE49-F238E27FC236}">
                <a16:creationId xmlns:a16="http://schemas.microsoft.com/office/drawing/2014/main" id="{70EAE32C-01B9-4D24-8F7D-680E6749ACEE}"/>
              </a:ext>
            </a:extLst>
          </p:cNvPr>
          <p:cNvSpPr>
            <a:spLocks noGrp="1"/>
          </p:cNvSpPr>
          <p:nvPr>
            <p:ph idx="1"/>
          </p:nvPr>
        </p:nvSpPr>
        <p:spPr>
          <a:xfrm>
            <a:off x="0" y="911225"/>
            <a:ext cx="12192000" cy="4351338"/>
          </a:xfrm>
        </p:spPr>
        <p:txBody>
          <a:bodyPr>
            <a:normAutofit/>
          </a:bodyPr>
          <a:lstStyle/>
          <a:p>
            <a:r>
              <a:rPr lang="en-IN" dirty="0"/>
              <a:t>Introduction to Python</a:t>
            </a:r>
          </a:p>
          <a:p>
            <a:r>
              <a:rPr lang="en-IN" dirty="0"/>
              <a:t>Installation of Python and getting started with python</a:t>
            </a:r>
          </a:p>
          <a:p>
            <a:r>
              <a:rPr lang="en-IN" dirty="0"/>
              <a:t>Introduction to IDE and Installation of Anaconda</a:t>
            </a:r>
          </a:p>
          <a:p>
            <a:r>
              <a:rPr lang="en-IN" dirty="0"/>
              <a:t>Features of Python </a:t>
            </a:r>
          </a:p>
          <a:p>
            <a:r>
              <a:rPr lang="en-IN" dirty="0"/>
              <a:t>Object Orientation</a:t>
            </a:r>
          </a:p>
          <a:p>
            <a:r>
              <a:rPr lang="en-IN" dirty="0"/>
              <a:t>File Operations</a:t>
            </a:r>
          </a:p>
          <a:p>
            <a:endParaRPr lang="en-IN" dirty="0"/>
          </a:p>
        </p:txBody>
      </p:sp>
      <p:cxnSp>
        <p:nvCxnSpPr>
          <p:cNvPr id="4" name="Straight Connector 3"/>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49976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1D3BD-21ED-4200-A35D-5864E79FFE5E}"/>
              </a:ext>
            </a:extLst>
          </p:cNvPr>
          <p:cNvSpPr>
            <a:spLocks noGrp="1"/>
          </p:cNvSpPr>
          <p:nvPr>
            <p:ph type="title"/>
          </p:nvPr>
        </p:nvSpPr>
        <p:spPr>
          <a:xfrm>
            <a:off x="0" y="1"/>
            <a:ext cx="12192000" cy="781878"/>
          </a:xfrm>
        </p:spPr>
        <p:txBody>
          <a:bodyPr/>
          <a:lstStyle/>
          <a:p>
            <a:r>
              <a:rPr lang="en-IN" dirty="0"/>
              <a:t>Objectives</a:t>
            </a:r>
          </a:p>
        </p:txBody>
      </p:sp>
      <p:sp>
        <p:nvSpPr>
          <p:cNvPr id="3" name="Content Placeholder 2">
            <a:extLst>
              <a:ext uri="{FF2B5EF4-FFF2-40B4-BE49-F238E27FC236}">
                <a16:creationId xmlns:a16="http://schemas.microsoft.com/office/drawing/2014/main" id="{70EAE32C-01B9-4D24-8F7D-680E6749ACEE}"/>
              </a:ext>
            </a:extLst>
          </p:cNvPr>
          <p:cNvSpPr>
            <a:spLocks noGrp="1"/>
          </p:cNvSpPr>
          <p:nvPr>
            <p:ph idx="1"/>
          </p:nvPr>
        </p:nvSpPr>
        <p:spPr>
          <a:xfrm>
            <a:off x="0" y="821635"/>
            <a:ext cx="12192000" cy="4480685"/>
          </a:xfrm>
        </p:spPr>
        <p:txBody>
          <a:bodyPr/>
          <a:lstStyle/>
          <a:p>
            <a:r>
              <a:rPr lang="en-IN" dirty="0"/>
              <a:t>Learn Python</a:t>
            </a:r>
          </a:p>
          <a:p>
            <a:r>
              <a:rPr lang="en-IN" dirty="0"/>
              <a:t>Understand the usages of Python</a:t>
            </a:r>
          </a:p>
          <a:p>
            <a:r>
              <a:rPr lang="en-IN" dirty="0"/>
              <a:t>Understand the applications built on Python</a:t>
            </a:r>
          </a:p>
          <a:p>
            <a:r>
              <a:rPr lang="en-IN" dirty="0"/>
              <a:t>Understand the domains</a:t>
            </a:r>
          </a:p>
          <a:p>
            <a:r>
              <a:rPr lang="en-IN" dirty="0"/>
              <a:t>Hands-on coding</a:t>
            </a:r>
          </a:p>
          <a:p>
            <a:endParaRPr lang="en-IN" dirty="0"/>
          </a:p>
          <a:p>
            <a:pPr marL="0" indent="0">
              <a:buNone/>
            </a:pPr>
            <a:endParaRPr lang="en-IN" dirty="0"/>
          </a:p>
        </p:txBody>
      </p:sp>
      <p:cxnSp>
        <p:nvCxnSpPr>
          <p:cNvPr id="4" name="Straight Connector 3"/>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92047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529</TotalTime>
  <Words>1009</Words>
  <Application>Microsoft Office PowerPoint</Application>
  <PresentationFormat>Widescreen</PresentationFormat>
  <Paragraphs>201</Paragraphs>
  <Slides>26</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Calibri Light</vt:lpstr>
      <vt:lpstr>Wingdings</vt:lpstr>
      <vt:lpstr>Office Theme</vt:lpstr>
      <vt:lpstr>Python Crash Course</vt:lpstr>
      <vt:lpstr>Introduction</vt:lpstr>
      <vt:lpstr>About Us</vt:lpstr>
      <vt:lpstr>Our Major clients</vt:lpstr>
      <vt:lpstr>Course Objectives</vt:lpstr>
      <vt:lpstr>Course Outcome</vt:lpstr>
      <vt:lpstr>Training Methodology</vt:lpstr>
      <vt:lpstr>Course Outline</vt:lpstr>
      <vt:lpstr>Objectives</vt:lpstr>
      <vt:lpstr>PYTHON</vt:lpstr>
      <vt:lpstr>Python Implementations and Alternate</vt:lpstr>
      <vt:lpstr>Compiled and Interpreted Languages</vt:lpstr>
      <vt:lpstr>Compiled and Interpreted Languages</vt:lpstr>
      <vt:lpstr>Why Python</vt:lpstr>
      <vt:lpstr>Top 5 Programming Languages</vt:lpstr>
      <vt:lpstr>Google Trends in DataSciences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Why Us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prasad</dc:creator>
  <cp:lastModifiedBy>raghu prasad</cp:lastModifiedBy>
  <cp:revision>93</cp:revision>
  <dcterms:created xsi:type="dcterms:W3CDTF">2018-01-28T06:02:15Z</dcterms:created>
  <dcterms:modified xsi:type="dcterms:W3CDTF">2020-02-26T06:44:15Z</dcterms:modified>
</cp:coreProperties>
</file>