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62" r:id="rId4"/>
    <p:sldId id="497" r:id="rId5"/>
    <p:sldId id="359" r:id="rId6"/>
    <p:sldId id="481" r:id="rId7"/>
    <p:sldId id="478" r:id="rId8"/>
    <p:sldId id="479" r:id="rId9"/>
    <p:sldId id="416" r:id="rId10"/>
    <p:sldId id="480" r:id="rId11"/>
    <p:sldId id="482" r:id="rId12"/>
    <p:sldId id="504" r:id="rId13"/>
    <p:sldId id="492" r:id="rId14"/>
    <p:sldId id="494" r:id="rId15"/>
    <p:sldId id="495" r:id="rId16"/>
    <p:sldId id="496" r:id="rId17"/>
    <p:sldId id="417" r:id="rId18"/>
    <p:sldId id="491" r:id="rId19"/>
    <p:sldId id="486" r:id="rId20"/>
    <p:sldId id="487" r:id="rId21"/>
    <p:sldId id="488" r:id="rId22"/>
    <p:sldId id="489" r:id="rId23"/>
    <p:sldId id="503" r:id="rId24"/>
    <p:sldId id="4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antexgrou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Mf8hFBJyl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Fullstack</a:t>
            </a:r>
            <a:r>
              <a:rPr lang="en-IN" sz="4000" dirty="0"/>
              <a:t> Web Application Development</a:t>
            </a:r>
            <a:br>
              <a:rPr lang="en-IN" sz="4000" dirty="0"/>
            </a:br>
            <a:r>
              <a:rPr lang="en-IN" sz="4000" dirty="0"/>
              <a:t>and </a:t>
            </a:r>
            <a:br>
              <a:rPr lang="en-IN" sz="4000" dirty="0"/>
            </a:br>
            <a:r>
              <a:rPr lang="en-IN" sz="4000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D50DB-3EFF-4584-BA9F-493C819B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1442301"/>
            <a:ext cx="10714892" cy="45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skills of a FullStack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653346"/>
            <a:ext cx="10515600" cy="458842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Understand customer need and develop  a use case</a:t>
            </a:r>
          </a:p>
          <a:p>
            <a:pPr algn="just"/>
            <a:r>
              <a:rPr lang="en-US" sz="2400" b="1" dirty="0"/>
              <a:t>Convert use case into wire frame and user interface</a:t>
            </a:r>
          </a:p>
          <a:p>
            <a:pPr algn="just"/>
            <a:r>
              <a:rPr lang="en-US" sz="2400" b="1" dirty="0"/>
              <a:t>Understand and implement responsive </a:t>
            </a:r>
            <a:r>
              <a:rPr lang="en-US" sz="2400" b="1" dirty="0" err="1"/>
              <a:t>webdesign</a:t>
            </a:r>
            <a:endParaRPr lang="en-US" sz="2400" b="1" dirty="0"/>
          </a:p>
          <a:p>
            <a:pPr algn="just"/>
            <a:r>
              <a:rPr lang="en-US" sz="2400" b="1" dirty="0"/>
              <a:t>Develop front end code</a:t>
            </a:r>
          </a:p>
          <a:p>
            <a:pPr algn="just"/>
            <a:r>
              <a:rPr lang="en-US" sz="2400" b="1" dirty="0"/>
              <a:t>Understand project architecture and implement relevant design pattern.</a:t>
            </a:r>
          </a:p>
          <a:p>
            <a:pPr algn="just"/>
            <a:r>
              <a:rPr lang="en-US" sz="2400" b="1" dirty="0"/>
              <a:t>Develop web services for backend integration</a:t>
            </a:r>
          </a:p>
          <a:p>
            <a:pPr algn="just"/>
            <a:r>
              <a:rPr lang="en-US" sz="2400" b="1" dirty="0"/>
              <a:t>Understand the mechanism of interfacing with third party </a:t>
            </a:r>
            <a:r>
              <a:rPr lang="en-US" sz="2400" b="1" dirty="0" err="1"/>
              <a:t>softwares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Such as </a:t>
            </a:r>
            <a:r>
              <a:rPr lang="en-US" sz="2400" b="1" dirty="0" err="1"/>
              <a:t>ERP,payment</a:t>
            </a:r>
            <a:r>
              <a:rPr lang="en-US" sz="2400" b="1" dirty="0"/>
              <a:t> </a:t>
            </a:r>
            <a:r>
              <a:rPr lang="en-US" sz="2400" b="1" dirty="0" err="1"/>
              <a:t>gateway,etc</a:t>
            </a:r>
            <a:endParaRPr lang="en-US" sz="2400" b="1" dirty="0"/>
          </a:p>
          <a:p>
            <a:pPr algn="just"/>
            <a:r>
              <a:rPr lang="en-US" sz="2400" b="1" dirty="0"/>
              <a:t>Develop backend code and interface with database (</a:t>
            </a:r>
            <a:r>
              <a:rPr lang="en-US" sz="2400" b="1" dirty="0" err="1"/>
              <a:t>RDBMS,NoSQL,ORM</a:t>
            </a:r>
            <a:r>
              <a:rPr lang="en-US" sz="2400" b="1" dirty="0"/>
              <a:t>)</a:t>
            </a:r>
          </a:p>
          <a:p>
            <a:pPr algn="just"/>
            <a:r>
              <a:rPr lang="en-US" sz="2400" b="1" dirty="0"/>
              <a:t>Unit and integration testing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0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719607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The web application architecture describes the interactions between applications, databases, and middleware systems on the web. It ensures that multiple applications work simultaneously. </a:t>
            </a:r>
          </a:p>
          <a:p>
            <a:pPr algn="just"/>
            <a:r>
              <a:rPr lang="en-US" dirty="0"/>
              <a:t>Service Oriented Architecture (SOA)</a:t>
            </a:r>
          </a:p>
          <a:p>
            <a:pPr algn="just"/>
            <a:r>
              <a:rPr lang="en-US" dirty="0"/>
              <a:t>Model View Controller (MVC)</a:t>
            </a:r>
          </a:p>
          <a:p>
            <a:pPr algn="just"/>
            <a:r>
              <a:rPr lang="en-US" dirty="0"/>
              <a:t>Single Page Applications (SPA)</a:t>
            </a:r>
          </a:p>
          <a:p>
            <a:pPr algn="just"/>
            <a:r>
              <a:rPr lang="en-US" dirty="0"/>
              <a:t>Microservices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Service-Oriented Architecture (SOA) </a:t>
            </a:r>
            <a:r>
              <a:rPr lang="en-US" dirty="0"/>
              <a:t>is a style of software design where services are provided to the other components by application components, through a communication protocol over a network. Its principles are independent of vendors and other technologies. In</a:t>
            </a:r>
            <a:r>
              <a:rPr lang="en-US" dirty="0">
                <a:hlinkClick r:id="rId2"/>
              </a:rPr>
              <a:t> </a:t>
            </a:r>
            <a:r>
              <a:rPr lang="en-US" b="1" dirty="0">
                <a:hlinkClick r:id="rId2"/>
              </a:rPr>
              <a:t>service oriented architecture</a:t>
            </a:r>
            <a:r>
              <a:rPr lang="en-US" dirty="0"/>
              <a:t>, a number of services communicate with each other, in one of two ways: through passing data or through two or more services coordinating an activity. This is just one definition of Service-Oriented Architecture.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5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/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EFBA-F7A7-49AB-99D3-4B7F2C74F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20" y="1544914"/>
            <a:ext cx="10133127" cy="4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Characteristics of SOA</a:t>
            </a:r>
          </a:p>
          <a:p>
            <a:pPr algn="just"/>
            <a:r>
              <a:rPr lang="en-US" dirty="0"/>
              <a:t>Business value</a:t>
            </a:r>
          </a:p>
          <a:p>
            <a:pPr algn="just"/>
            <a:r>
              <a:rPr lang="en-US" dirty="0"/>
              <a:t>Strategic goals</a:t>
            </a:r>
          </a:p>
          <a:p>
            <a:pPr algn="just"/>
            <a:r>
              <a:rPr lang="en-US" dirty="0"/>
              <a:t>Intrinsic inter-operability</a:t>
            </a:r>
          </a:p>
          <a:p>
            <a:pPr algn="just"/>
            <a:r>
              <a:rPr lang="en-US" dirty="0"/>
              <a:t>Shared services</a:t>
            </a:r>
          </a:p>
          <a:p>
            <a:pPr algn="just"/>
            <a:r>
              <a:rPr lang="en-US" dirty="0"/>
              <a:t>Flexibility</a:t>
            </a:r>
          </a:p>
          <a:p>
            <a:pPr algn="just"/>
            <a:r>
              <a:rPr lang="en-US" dirty="0"/>
              <a:t>Evolutionary refinement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2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Implementing SOA</a:t>
            </a:r>
          </a:p>
          <a:p>
            <a:pPr algn="just"/>
            <a:r>
              <a:rPr lang="en-US" dirty="0"/>
              <a:t>Simple Object Accessing Protocol (SOAP)</a:t>
            </a:r>
          </a:p>
          <a:p>
            <a:pPr algn="just"/>
            <a:r>
              <a:rPr lang="en-US" dirty="0"/>
              <a:t>In a nutshell, SOAP “is a messaging protocol specification for exchanging structured information in the implementation of web services in computer networks.</a:t>
            </a:r>
          </a:p>
          <a:p>
            <a:pPr algn="just"/>
            <a:r>
              <a:rPr lang="en-US" dirty="0"/>
              <a:t>Representational State Transfer (REST)</a:t>
            </a:r>
          </a:p>
          <a:p>
            <a:pPr algn="just"/>
            <a:r>
              <a:rPr lang="en-US" dirty="0"/>
              <a:t>It means when a RESTful API is called, the server will </a:t>
            </a:r>
            <a:r>
              <a:rPr lang="en-US" i="1" dirty="0"/>
              <a:t>transfer</a:t>
            </a:r>
            <a:r>
              <a:rPr lang="en-US" dirty="0"/>
              <a:t> to the client a </a:t>
            </a:r>
            <a:r>
              <a:rPr lang="en-US" i="1" dirty="0"/>
              <a:t>representation</a:t>
            </a:r>
            <a:r>
              <a:rPr lang="en-US" dirty="0"/>
              <a:t> of the </a:t>
            </a:r>
            <a:r>
              <a:rPr lang="en-US" i="1" dirty="0"/>
              <a:t>state</a:t>
            </a:r>
            <a:r>
              <a:rPr lang="en-US" dirty="0"/>
              <a:t> of the requested resource.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F8820-43F6-414E-94E0-234D51AF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2" y="1666599"/>
            <a:ext cx="10515600" cy="45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5" y="1640095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/>
              <a:t>MVC – Advantages</a:t>
            </a:r>
          </a:p>
          <a:p>
            <a:pPr algn="just"/>
            <a:r>
              <a:rPr lang="en-US" sz="2400" dirty="0"/>
              <a:t>Multiple developers can work with the three layers (Model, View, and Controller) simultaneously</a:t>
            </a:r>
          </a:p>
          <a:p>
            <a:pPr algn="just"/>
            <a:r>
              <a:rPr lang="en-US" sz="2400" dirty="0"/>
              <a:t>Offers improved </a:t>
            </a:r>
            <a:r>
              <a:rPr lang="en-US" sz="2400" i="1" dirty="0"/>
              <a:t>scalability</a:t>
            </a:r>
            <a:r>
              <a:rPr lang="en-US" sz="2400" dirty="0"/>
              <a:t>, that supplements the ability of the application to grow</a:t>
            </a:r>
          </a:p>
          <a:p>
            <a:pPr algn="just"/>
            <a:r>
              <a:rPr lang="en-US" sz="2400" dirty="0"/>
              <a:t>As components have a low dependency on each other, they are easy to maintain</a:t>
            </a:r>
          </a:p>
          <a:p>
            <a:pPr algn="just"/>
            <a:r>
              <a:rPr lang="en-US" sz="2400" dirty="0"/>
              <a:t>A model can be reused by multiple views which provides reusability of code</a:t>
            </a:r>
          </a:p>
          <a:p>
            <a:pPr algn="just"/>
            <a:r>
              <a:rPr lang="en-US" sz="2400" dirty="0"/>
              <a:t>Adoption of MVC makes an application more expressive and easy to understand</a:t>
            </a:r>
          </a:p>
          <a:p>
            <a:pPr algn="just"/>
            <a:r>
              <a:rPr lang="en-US" sz="2400" dirty="0"/>
              <a:t>Extending and testing of the application becomes easy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600337"/>
            <a:ext cx="10515600" cy="4734201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/>
              <a:t>Single-Page Applications (SPAs) – </a:t>
            </a:r>
            <a:r>
              <a:rPr lang="en-US" sz="2400" dirty="0"/>
              <a:t>Instead of loading completely new pages from the server each time for a user action, single page web applications allows for a dynamic interaction by means of providing updated content to the current page.</a:t>
            </a:r>
          </a:p>
          <a:p>
            <a:pPr algn="just"/>
            <a:br>
              <a:rPr lang="en-US" sz="2400" b="1" dirty="0"/>
            </a:br>
            <a:r>
              <a:rPr lang="en-US" sz="2400" dirty="0"/>
              <a:t>AJAX, a concise form of Asynchronous JavaScript and XML, is the foundation for enabling page communications and hence, making SPAs a reality. Because single-page applications prevent interruptions in user experience, they, in a way, resemble traditional desktop applications.</a:t>
            </a:r>
          </a:p>
          <a:p>
            <a:pPr algn="just"/>
            <a:br>
              <a:rPr lang="en-US" sz="2400" dirty="0"/>
            </a:br>
            <a:r>
              <a:rPr lang="en-US" sz="2400" dirty="0"/>
              <a:t>SPAs are designed in a way so that they request for most necessary content and information elements. This leads to the procurement of an intuitive as well as interactive user experience.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6058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27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20 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 err="1"/>
              <a:t>urrently</a:t>
            </a:r>
            <a:r>
              <a:rPr lang="en-IN" dirty="0"/>
              <a:t>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</a:t>
            </a:r>
            <a:r>
              <a:rPr lang="en-IN" dirty="0" err="1"/>
              <a:t>C#,.Net</a:t>
            </a:r>
            <a:r>
              <a:rPr lang="en-IN" dirty="0"/>
              <a:t> Framework </a:t>
            </a:r>
            <a:r>
              <a:rPr lang="en-IN" dirty="0" err="1"/>
              <a:t>DataSciences</a:t>
            </a:r>
            <a:r>
              <a:rPr lang="en-IN" dirty="0"/>
              <a:t>, Web Technologies, Java Script technologies (MEAN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Chain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53A9D-0718-4188-BE0B-10163DD4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20" y="1825625"/>
            <a:ext cx="9832156" cy="4351338"/>
          </a:xfrm>
        </p:spPr>
      </p:pic>
    </p:spTree>
    <p:extLst>
      <p:ext uri="{BB962C8B-B14F-4D97-AF65-F5344CB8AC3E}">
        <p14:creationId xmlns:p14="http://schemas.microsoft.com/office/powerpoint/2010/main" val="249316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8E39-FB36-4800-8F88-ECEF06D4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Microservices – </a:t>
            </a:r>
            <a:r>
              <a:rPr lang="en-US" dirty="0"/>
              <a:t>These are small and lightweight services that execute a single functionality. The Microservices Architecture framework has a number of advantages that allows developers to not only enhance productivity but also speed up the entire deployment process.</a:t>
            </a:r>
            <a:br>
              <a:rPr lang="en-US" dirty="0"/>
            </a:br>
            <a:r>
              <a:rPr lang="en-US" dirty="0"/>
              <a:t>The components making up an application build using the Microservices Architecture aren’t directly dependent on each other. As such, they don’t necessitate to be built using the same programming language.</a:t>
            </a:r>
            <a:br>
              <a:rPr lang="en-US" dirty="0"/>
            </a:br>
            <a:r>
              <a:rPr lang="en-US" dirty="0"/>
              <a:t>Hence, developers working with the Microservices Architecture are free to pick up a technology stack of choice. It makes developing the application simpler and quicker.</a:t>
            </a:r>
          </a:p>
        </p:txBody>
      </p:sp>
    </p:spTree>
    <p:extLst>
      <p:ext uri="{BB962C8B-B14F-4D97-AF65-F5344CB8AC3E}">
        <p14:creationId xmlns:p14="http://schemas.microsoft.com/office/powerpoint/2010/main" val="186652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24D32-1C42-4244-98AA-9522AC0C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70" y="1795013"/>
            <a:ext cx="8964890" cy="4200525"/>
          </a:xfrm>
        </p:spPr>
      </p:pic>
    </p:spTree>
    <p:extLst>
      <p:ext uri="{BB962C8B-B14F-4D97-AF65-F5344CB8AC3E}">
        <p14:creationId xmlns:p14="http://schemas.microsoft.com/office/powerpoint/2010/main" val="47944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5C90-EC72-4B25-9E05-68E6A342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689D-DD1C-4BB4-9A5C-C4DA23E1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Q&amp;A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2138116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algn="ctr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Introduction to FULLSTACK Web Application Development</a:t>
            </a:r>
          </a:p>
          <a:p>
            <a:pPr algn="just"/>
            <a:r>
              <a:rPr lang="en-IN" dirty="0"/>
              <a:t>Technologies related to FULLSTACK web application</a:t>
            </a:r>
          </a:p>
          <a:p>
            <a:pPr algn="just"/>
            <a:r>
              <a:rPr lang="en-IN"/>
              <a:t>Web </a:t>
            </a:r>
            <a:r>
              <a:rPr lang="en-IN" dirty="0"/>
              <a:t>application architecture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 and explore FULLSTACK application development using Java and Angular</a:t>
            </a:r>
          </a:p>
          <a:p>
            <a:r>
              <a:rPr lang="en-IN" dirty="0"/>
              <a:t>Learn by coding</a:t>
            </a:r>
          </a:p>
          <a:p>
            <a:r>
              <a:rPr lang="en-IN" dirty="0"/>
              <a:t>Develop end to end module of a full Web Application Development</a:t>
            </a:r>
          </a:p>
          <a:p>
            <a:r>
              <a:rPr lang="en-IN" dirty="0"/>
              <a:t>Develop web application using agile process</a:t>
            </a:r>
          </a:p>
        </p:txBody>
      </p:sp>
    </p:spTree>
    <p:extLst>
      <p:ext uri="{BB962C8B-B14F-4D97-AF65-F5344CB8AC3E}">
        <p14:creationId xmlns:p14="http://schemas.microsoft.com/office/powerpoint/2010/main" val="38934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87086"/>
            <a:ext cx="10515600" cy="478721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Full stack developer Simile</a:t>
            </a:r>
          </a:p>
          <a:p>
            <a:pPr algn="just"/>
            <a:r>
              <a:rPr lang="en-US" b="1" dirty="0"/>
              <a:t>Defining, describing, and drawing you a picture…</a:t>
            </a:r>
            <a:endParaRPr lang="en-US" dirty="0"/>
          </a:p>
          <a:p>
            <a:pPr algn="just"/>
            <a:r>
              <a:rPr lang="en-US" dirty="0"/>
              <a:t>I’m going to use the most popular example to define a full-stack developer. If there’s one person who wore many hats in his lifetime, it’s </a:t>
            </a:r>
            <a:r>
              <a:rPr lang="en-US" dirty="0">
                <a:hlinkClick r:id="rId2"/>
              </a:rPr>
              <a:t>Leonardo Da Vinci</a:t>
            </a:r>
            <a:r>
              <a:rPr lang="en-US" dirty="0"/>
              <a:t>. He was a painter,  scientist, mathematician, cartographer, geologist, astronomer, historian, musician, and sculptor. People believe that diverse experiences fed into his creative genius, making him a nonpareil innovator.</a:t>
            </a:r>
          </a:p>
          <a:p>
            <a:pPr algn="just"/>
            <a:r>
              <a:rPr lang="en-US" dirty="0"/>
              <a:t>If this extraordinary Renaissance man was a programmer today, he would be what we call a “full-stack” developer. Murky picture becoming a little clearer, I hope.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Full stack development:</a:t>
            </a:r>
            <a:r>
              <a:rPr lang="en-US" dirty="0"/>
              <a:t> It refers to the development of both </a:t>
            </a:r>
            <a:r>
              <a:rPr lang="en-US" b="1" dirty="0"/>
              <a:t>front end</a:t>
            </a:r>
            <a:r>
              <a:rPr lang="en-US" dirty="0"/>
              <a:t>(client side) and </a:t>
            </a:r>
            <a:r>
              <a:rPr lang="en-US" b="1" dirty="0"/>
              <a:t>back end</a:t>
            </a:r>
            <a:r>
              <a:rPr lang="en-US" dirty="0"/>
              <a:t>(server side) portions of web application.</a:t>
            </a:r>
          </a:p>
          <a:p>
            <a:pPr algn="just"/>
            <a:r>
              <a:rPr lang="en-US" b="1" dirty="0"/>
              <a:t>Full stack web Developers:</a:t>
            </a:r>
            <a:r>
              <a:rPr lang="en-US" dirty="0"/>
              <a:t> Full stack web developers have the ability to design complete web application and websites. They work on the frontend, backend, database and debugging of web application or websites.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1370366" cy="1325563"/>
          </a:xfrm>
        </p:spPr>
        <p:txBody>
          <a:bodyPr/>
          <a:lstStyle/>
          <a:p>
            <a:r>
              <a:rPr lang="en-IN" dirty="0"/>
              <a:t>Technologies related to FULLSTACK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534077"/>
            <a:ext cx="10515600" cy="493298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Front end:</a:t>
            </a:r>
            <a:r>
              <a:rPr lang="en-US" dirty="0"/>
              <a:t> It is the visible part of website or web application which is responsible for user experience. The user directly interacts with the front end portion of the web application or website.</a:t>
            </a:r>
          </a:p>
          <a:p>
            <a:pPr lvl="1" algn="just"/>
            <a:r>
              <a:rPr lang="en-US" b="1" dirty="0"/>
              <a:t>Languages – HTML/CSS/Java Script/AJAX</a:t>
            </a:r>
          </a:p>
          <a:p>
            <a:pPr lvl="1" algn="just"/>
            <a:r>
              <a:rPr lang="en-US" b="1" dirty="0"/>
              <a:t>Frameworks and Libraries – Angular, React, Bootstrap, </a:t>
            </a:r>
            <a:r>
              <a:rPr lang="en-US" b="1" dirty="0" err="1"/>
              <a:t>Jquery</a:t>
            </a:r>
            <a:r>
              <a:rPr lang="en-US" b="1" dirty="0"/>
              <a:t>, </a:t>
            </a:r>
            <a:r>
              <a:rPr lang="en-US" b="1" dirty="0" err="1"/>
              <a:t>SAAS,.Net</a:t>
            </a:r>
            <a:endParaRPr lang="en-US" b="1" dirty="0"/>
          </a:p>
          <a:p>
            <a:pPr algn="just"/>
            <a:r>
              <a:rPr lang="en-US" b="1" dirty="0"/>
              <a:t>Back end:</a:t>
            </a:r>
            <a:r>
              <a:rPr lang="en-US" dirty="0"/>
              <a:t> It refers to the server-side development of web application or website with a primary focus on how the website works. It is responsible for managing the database through queries and APIs by client-side commands</a:t>
            </a:r>
          </a:p>
          <a:p>
            <a:pPr lvl="1" algn="just"/>
            <a:r>
              <a:rPr lang="en-US" b="1" dirty="0"/>
              <a:t>Languages – PHP/C++/Java/Python/JavaScript-Node.js/C#</a:t>
            </a:r>
          </a:p>
          <a:p>
            <a:pPr lvl="1" algn="just"/>
            <a:r>
              <a:rPr lang="en-US" b="1" dirty="0"/>
              <a:t>Frameworks and Libraries – Express, Django, Rails, Laravel, </a:t>
            </a:r>
            <a:r>
              <a:rPr lang="en-US" b="1" dirty="0" err="1"/>
              <a:t>Spring,.Net</a:t>
            </a:r>
            <a:endParaRPr lang="en-US" b="1" dirty="0"/>
          </a:p>
          <a:p>
            <a:pPr lvl="1" algn="just"/>
            <a:r>
              <a:rPr lang="en-US" b="1" dirty="0"/>
              <a:t>Database – Oracle, MySQL, MongoDB, MSSQL, </a:t>
            </a:r>
            <a:r>
              <a:rPr lang="en-US" b="1" dirty="0" err="1"/>
              <a:t>PostgreSQL,MS</a:t>
            </a:r>
            <a:r>
              <a:rPr lang="en-US" b="1" dirty="0"/>
              <a:t>-SQL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1" y="365125"/>
            <a:ext cx="11224592" cy="1325563"/>
          </a:xfrm>
        </p:spPr>
        <p:txBody>
          <a:bodyPr/>
          <a:lstStyle/>
          <a:p>
            <a:r>
              <a:rPr lang="en-IN" dirty="0"/>
              <a:t>Technologies related to FULLSTACK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799121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Popular Stacks</a:t>
            </a:r>
          </a:p>
          <a:p>
            <a:pPr lvl="1" algn="just"/>
            <a:r>
              <a:rPr lang="en-US" sz="2000" b="1" dirty="0"/>
              <a:t>MEAN (Mongo, Express, Angular, Node)</a:t>
            </a:r>
          </a:p>
          <a:p>
            <a:pPr lvl="1" algn="just"/>
            <a:r>
              <a:rPr lang="en-US" sz="2000" b="1" dirty="0"/>
              <a:t>MERN (Mongo, Express, React, Node)</a:t>
            </a:r>
          </a:p>
          <a:p>
            <a:pPr lvl="1" algn="just"/>
            <a:r>
              <a:rPr lang="en-US" sz="2000" b="1" dirty="0"/>
              <a:t>Django (Django, </a:t>
            </a:r>
            <a:r>
              <a:rPr lang="en-US" sz="2000" b="1" dirty="0" err="1"/>
              <a:t>Python,MySQL</a:t>
            </a:r>
            <a:r>
              <a:rPr lang="en-US" sz="2000" b="1" dirty="0"/>
              <a:t>)</a:t>
            </a:r>
          </a:p>
          <a:p>
            <a:pPr lvl="1" algn="just"/>
            <a:r>
              <a:rPr lang="en-US" sz="2000" b="1" dirty="0"/>
              <a:t>Rails or Ruby on Rails (Ruby, </a:t>
            </a:r>
            <a:r>
              <a:rPr lang="en-US" sz="2000" b="1" dirty="0" err="1"/>
              <a:t>PHP,MySQL</a:t>
            </a:r>
            <a:r>
              <a:rPr lang="en-US" sz="2000" b="1" dirty="0"/>
              <a:t>)</a:t>
            </a:r>
          </a:p>
          <a:p>
            <a:pPr lvl="1" algn="just"/>
            <a:r>
              <a:rPr lang="en-US" sz="2000" b="1" dirty="0"/>
              <a:t>LAMP (Linux, Apache, MySQL, PHP)</a:t>
            </a:r>
          </a:p>
          <a:p>
            <a:pPr lvl="1" algn="just"/>
            <a:r>
              <a:rPr lang="en-US" sz="2000" b="1" dirty="0" err="1"/>
              <a:t>.Net</a:t>
            </a:r>
            <a:r>
              <a:rPr lang="en-US" sz="2000" b="1" dirty="0"/>
              <a:t> (C#,MS-SQL)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000" b="1" dirty="0"/>
              <a:t>Hybrid Stacks</a:t>
            </a:r>
          </a:p>
          <a:p>
            <a:pPr marL="685800" lvl="2" algn="just">
              <a:spcBef>
                <a:spcPts val="1000"/>
              </a:spcBef>
            </a:pPr>
            <a:r>
              <a:rPr lang="en-US" b="1" dirty="0"/>
              <a:t>Angular, </a:t>
            </a:r>
            <a:r>
              <a:rPr lang="en-US" b="1" dirty="0" err="1"/>
              <a:t>Java,Spring</a:t>
            </a:r>
            <a:endParaRPr lang="en-US" b="1" dirty="0"/>
          </a:p>
          <a:p>
            <a:pPr marL="685800" lvl="2" algn="just">
              <a:spcBef>
                <a:spcPts val="1000"/>
              </a:spcBef>
            </a:pPr>
            <a:r>
              <a:rPr lang="en-US" b="1" dirty="0"/>
              <a:t>React, </a:t>
            </a:r>
            <a:r>
              <a:rPr lang="en-US" b="1" dirty="0" err="1"/>
              <a:t>Java,Spring</a:t>
            </a:r>
            <a:endParaRPr lang="en-US" b="1" dirty="0"/>
          </a:p>
          <a:p>
            <a:pPr marL="685800" lvl="2" algn="just">
              <a:spcBef>
                <a:spcPts val="1000"/>
              </a:spcBef>
            </a:pPr>
            <a:r>
              <a:rPr lang="en-US" b="1" dirty="0"/>
              <a:t>Angular, </a:t>
            </a:r>
            <a:r>
              <a:rPr lang="en-US" b="1" dirty="0" err="1"/>
              <a:t>Python,Django</a:t>
            </a:r>
            <a:endParaRPr lang="en-US" b="1" dirty="0"/>
          </a:p>
          <a:p>
            <a:pPr marL="685800" lvl="2" algn="just">
              <a:spcBef>
                <a:spcPts val="1000"/>
              </a:spcBef>
            </a:pPr>
            <a:r>
              <a:rPr lang="en-US" b="1" dirty="0" err="1"/>
              <a:t>React,.Net</a:t>
            </a:r>
            <a:endParaRPr lang="en-US" b="1" dirty="0"/>
          </a:p>
          <a:p>
            <a:pPr marL="685800" lvl="2" algn="just">
              <a:spcBef>
                <a:spcPts val="1000"/>
              </a:spcBef>
            </a:pPr>
            <a:endParaRPr lang="en-US" sz="2400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to choose Web Tech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Define project requirement – both functional and non functional requirement</a:t>
            </a:r>
          </a:p>
          <a:p>
            <a:pPr algn="just"/>
            <a:r>
              <a:rPr lang="en-US" b="1" dirty="0"/>
              <a:t>Non functional </a:t>
            </a:r>
          </a:p>
          <a:p>
            <a:pPr lvl="1" algn="just"/>
            <a:r>
              <a:rPr lang="en-US" b="1" dirty="0"/>
              <a:t>Scalability</a:t>
            </a:r>
          </a:p>
          <a:p>
            <a:pPr lvl="1" algn="just"/>
            <a:r>
              <a:rPr lang="en-US" b="1" dirty="0"/>
              <a:t>Availability</a:t>
            </a:r>
          </a:p>
          <a:p>
            <a:pPr lvl="1" algn="just"/>
            <a:r>
              <a:rPr lang="en-US" b="1" dirty="0"/>
              <a:t>Security</a:t>
            </a:r>
          </a:p>
          <a:p>
            <a:pPr lvl="1" algn="just"/>
            <a:r>
              <a:rPr lang="en-US" b="1" dirty="0"/>
              <a:t>Maintainability</a:t>
            </a:r>
          </a:p>
          <a:p>
            <a:pPr algn="just"/>
            <a:r>
              <a:rPr lang="en-US" b="1" dirty="0"/>
              <a:t>Development time</a:t>
            </a:r>
          </a:p>
          <a:p>
            <a:pPr algn="just"/>
            <a:r>
              <a:rPr lang="en-US" b="1" dirty="0"/>
              <a:t>Development cost</a:t>
            </a:r>
          </a:p>
        </p:txBody>
      </p:sp>
    </p:spTree>
    <p:extLst>
      <p:ext uri="{BB962C8B-B14F-4D97-AF65-F5344CB8AC3E}">
        <p14:creationId xmlns:p14="http://schemas.microsoft.com/office/powerpoint/2010/main" val="30163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11519</TotalTime>
  <Words>1261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Fullstack Web Application Development and  Design</vt:lpstr>
      <vt:lpstr>Introduction</vt:lpstr>
      <vt:lpstr>Course Outline</vt:lpstr>
      <vt:lpstr>Course Objectives</vt:lpstr>
      <vt:lpstr>FULLSTACK Web Application Development</vt:lpstr>
      <vt:lpstr>FULLSTACK Web Application Development</vt:lpstr>
      <vt:lpstr>Technologies related to FULLSTACK development</vt:lpstr>
      <vt:lpstr>Technologies related to FULLSTACK development</vt:lpstr>
      <vt:lpstr>Tips to choose Web Tech Stack</vt:lpstr>
      <vt:lpstr>FullStack Developer</vt:lpstr>
      <vt:lpstr>Key skills of a FullStack Developer</vt:lpstr>
      <vt:lpstr>Web Application Architecture</vt:lpstr>
      <vt:lpstr>Web Application Architecture – SOA</vt:lpstr>
      <vt:lpstr>Web Application Architecture – SOA</vt:lpstr>
      <vt:lpstr>Web Application Architecture – SOA</vt:lpstr>
      <vt:lpstr>Web Application Architecture – SOA</vt:lpstr>
      <vt:lpstr>Web Application Architecture - MVC</vt:lpstr>
      <vt:lpstr>Web Application Architecture - MVC</vt:lpstr>
      <vt:lpstr>Web Application Architecture – SPA’s</vt:lpstr>
      <vt:lpstr>Web Application Architecture – SPA’s</vt:lpstr>
      <vt:lpstr>Web Application Architecture – Microservices</vt:lpstr>
      <vt:lpstr>Web Application Architecture – Microservices</vt:lpstr>
      <vt:lpstr>Web Application Architecture – Microservices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849</cp:revision>
  <dcterms:created xsi:type="dcterms:W3CDTF">2018-01-28T06:02:15Z</dcterms:created>
  <dcterms:modified xsi:type="dcterms:W3CDTF">2022-03-07T04:10:24Z</dcterms:modified>
</cp:coreProperties>
</file>