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5" r:id="rId20"/>
    <p:sldId id="287" r:id="rId21"/>
    <p:sldId id="288" r:id="rId22"/>
    <p:sldId id="289" r:id="rId23"/>
    <p:sldId id="282" r:id="rId24"/>
    <p:sldId id="283" r:id="rId25"/>
    <p:sldId id="284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6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Robotic Process Automation (RPA)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Revolutionizing Business Processes</a:t>
            </a:r>
            <a:endParaRPr lang="en-US" dirty="0"/>
          </a:p>
          <a:p>
            <a:r>
              <a:rPr lang="en-IN" dirty="0"/>
              <a:t>Raghu Prasad K S</a:t>
            </a:r>
          </a:p>
          <a:p>
            <a:r>
              <a:rPr lang="en-IN" dirty="0"/>
              <a:t>CEO</a:t>
            </a:r>
          </a:p>
          <a:p>
            <a:r>
              <a:rPr lang="en-IN" dirty="0"/>
              <a:t>Kaushalya Technologies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A3181-8ABD-868A-E2D7-BC9E928C4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F70B-604C-4E57-0BAA-B4E3F929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UI Path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11D5-C6A9-E259-AC2C-74A175FA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Visit - https://www.uipath.com/</a:t>
            </a:r>
            <a:endParaRPr dirty="0"/>
          </a:p>
          <a:p>
            <a:r>
              <a:rPr dirty="0"/>
              <a:t> </a:t>
            </a:r>
            <a:r>
              <a:rPr lang="en-US" dirty="0"/>
              <a:t>Click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Try UI Path Free button</a:t>
            </a:r>
            <a:endParaRPr dirty="0"/>
          </a:p>
          <a:p>
            <a:r>
              <a:rPr dirty="0"/>
              <a:t> </a:t>
            </a:r>
            <a:r>
              <a:rPr lang="en-US" dirty="0"/>
              <a:t>Click</a:t>
            </a:r>
            <a:r>
              <a:rPr dirty="0"/>
              <a:t> - </a:t>
            </a:r>
            <a:r>
              <a:rPr lang="en-US" sz="2400" b="1" i="0" u="sng" dirty="0">
                <a:solidFill>
                  <a:srgbClr val="0067DF"/>
                </a:solidFill>
                <a:effectLst/>
                <a:latin typeface="Noto Sans" panose="020B0502040504020204" pitchFamily="34" charset="0"/>
              </a:rPr>
              <a:t>Get Automation Cloud for community</a:t>
            </a:r>
          </a:p>
          <a:p>
            <a:r>
              <a:rPr lang="en-US" dirty="0"/>
              <a:t>Create an Account</a:t>
            </a:r>
          </a:p>
          <a:p>
            <a:r>
              <a:rPr lang="en-US" dirty="0"/>
              <a:t>Sign In</a:t>
            </a:r>
          </a:p>
          <a:p>
            <a:r>
              <a:rPr lang="en-US" dirty="0"/>
              <a:t>Create New Organization</a:t>
            </a:r>
          </a:p>
          <a:p>
            <a:r>
              <a:rPr lang="en-US" dirty="0"/>
              <a:t>Download Studio Desktop</a:t>
            </a:r>
          </a:p>
          <a:p>
            <a:r>
              <a:rPr lang="en-US" dirty="0"/>
              <a:t>Install and Run</a:t>
            </a:r>
          </a:p>
          <a:p>
            <a:r>
              <a:rPr lang="en-US" dirty="0"/>
              <a:t>Create Project</a:t>
            </a:r>
          </a:p>
          <a:p>
            <a:r>
              <a:rPr lang="en-IN" dirty="0"/>
              <a:t>Add dependency - </a:t>
            </a:r>
            <a:r>
              <a:rPr lang="en-IN" dirty="0" err="1"/>
              <a:t>UiPath.UiAutomation.Activities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3E2A-45B7-F80F-9272-5F0B8372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Display Name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C8390-1885-E8E7-F2C8-62F31F4B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838" y="2262758"/>
            <a:ext cx="4820323" cy="3200847"/>
          </a:xfrm>
        </p:spPr>
      </p:pic>
    </p:spTree>
    <p:extLst>
      <p:ext uri="{BB962C8B-B14F-4D97-AF65-F5344CB8AC3E}">
        <p14:creationId xmlns:p14="http://schemas.microsoft.com/office/powerpoint/2010/main" val="364733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D3044-6C2E-77E4-6442-0EE602CC2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3634-7912-CD23-2786-BC066E92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Hands-On Session</a:t>
            </a:r>
            <a:br>
              <a:rPr lang="en-US" sz="3200" dirty="0"/>
            </a:br>
            <a:r>
              <a:rPr lang="en-US" sz="3200" dirty="0"/>
              <a:t>1-Data Entry – Part 1</a:t>
            </a:r>
            <a:br>
              <a:rPr lang="en-US" sz="3200" dirty="0"/>
            </a:br>
            <a:r>
              <a:rPr lang="en-US" sz="3200" dirty="0"/>
              <a:t>https://rpachallenge.com</a:t>
            </a:r>
            <a:endParaRPr lang="en-IN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BDDE6-53FD-C906-25C2-CA0F58EA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9BE75-C699-1978-783E-1ED51555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2" y="1802094"/>
            <a:ext cx="7708490" cy="41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5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A5F19-A182-4692-EB45-5082A0A48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E3C2-35D8-EF1F-0B2D-0EF63FA3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1-Data Entry – Part 2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3148-85AB-8745-C568-E508C146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FFEBF-9533-DD4E-51A3-56B74842C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58" y="1779639"/>
            <a:ext cx="5112774" cy="434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06BB-B4AF-ED56-6D50-1AA4B47CE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22A5-6D7F-3E86-8E57-CDDF99C2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1-Data Entry – Part 3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3612-5EC7-D75B-BA1B-E09A7624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9A736-2CF9-23A3-7D82-CBF55543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111" y="1600200"/>
            <a:ext cx="4884656" cy="43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85F55-9C5E-F8B5-B607-956DE17ED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B883-F8A6-9840-2E22-1761FD4A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1-Data Entry – Part 4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A2139-C746-F382-44E5-2DD31610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93E1E-4BBD-021F-26BB-178D9DA5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23" y="1600200"/>
            <a:ext cx="43249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1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FC0DA-2BC9-D244-9085-451CFA734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3105-7FE5-6E1C-9937-7A10CB54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1-Data Entry – Part 5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EC4DA-A37B-BC89-1E99-4EFD5D9F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C3C20-8B14-FF3F-A455-2A29C5B9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75" y="2076261"/>
            <a:ext cx="464884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5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F35FB-1B0F-0F6F-220D-E77E7F82D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4611-42F4-E059-9FC8-91E89502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2-ReadDataFromExcel – Part 1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3F158-C37E-E146-2170-5902170C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15EAB-86A4-F7BB-0870-55F17818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85" y="1514168"/>
            <a:ext cx="7445030" cy="53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5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18C3C-B1D4-6A91-0525-EB8BF90FB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9D51-9D7D-B76B-16CD-57BBFC3B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2-ReadDataFromExcel – Part 2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300E1-EA59-BBAB-AB07-522BE149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BB920-3B8F-895F-603F-4DDFCF6D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53" y="2023866"/>
            <a:ext cx="603969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4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DA3A7-114B-9551-F6E9-6FDA5A6D4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29D2-6913-F6DB-19A2-17743C2A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3-PopulateDataExceltoForm – Part 1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A0862-EB55-CD3C-7803-DEDCAB713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25FE8-CA7B-572E-2662-D2A63CDF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4" y="1600200"/>
            <a:ext cx="8256232" cy="473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0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67" y="2027686"/>
            <a:ext cx="7886700" cy="326350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dirty="0"/>
              <a:t>Raghu Prasad – BE, MS</a:t>
            </a:r>
          </a:p>
          <a:p>
            <a:pPr algn="just"/>
            <a:r>
              <a:rPr lang="en-IN" dirty="0"/>
              <a:t>Total of 29 years of experience</a:t>
            </a:r>
          </a:p>
          <a:p>
            <a:pPr algn="just"/>
            <a:r>
              <a:rPr lang="en-IN" dirty="0"/>
              <a:t>7 years as a lecturer in Engineering College</a:t>
            </a:r>
          </a:p>
          <a:p>
            <a:pPr algn="just"/>
            <a:r>
              <a:rPr lang="en-IN" dirty="0"/>
              <a:t>22 Years into IT</a:t>
            </a:r>
          </a:p>
          <a:p>
            <a:pPr algn="just"/>
            <a:r>
              <a:rPr lang="en-IN" dirty="0"/>
              <a:t>Worked with companies like CISCO, CSC, ICICI, First Apex – NTT Data</a:t>
            </a:r>
          </a:p>
          <a:p>
            <a:pPr algn="just"/>
            <a:r>
              <a:rPr lang="en-IN" dirty="0"/>
              <a:t>Currently into Corporate training, consultancy and application development</a:t>
            </a:r>
          </a:p>
          <a:p>
            <a:pPr algn="just"/>
            <a:r>
              <a:rPr lang="en-IN" dirty="0"/>
              <a:t>Worked with corporates and public sector</a:t>
            </a:r>
          </a:p>
          <a:p>
            <a:pPr algn="just"/>
            <a:r>
              <a:rPr lang="en-IN" dirty="0"/>
              <a:t>Technologies – Java, Python, </a:t>
            </a:r>
            <a:r>
              <a:rPr lang="en-IN" dirty="0" err="1"/>
              <a:t>C#,.Net</a:t>
            </a:r>
            <a:r>
              <a:rPr lang="en-IN" dirty="0"/>
              <a:t> </a:t>
            </a:r>
            <a:r>
              <a:rPr lang="en-IN" dirty="0" err="1"/>
              <a:t>Framework,AI</a:t>
            </a:r>
            <a:r>
              <a:rPr lang="en-IN" dirty="0"/>
              <a:t>/ML, Web Technologies, Java Script technologies (MEAN/MERN stack), IOT, Test Automation – Selenium, </a:t>
            </a:r>
            <a:r>
              <a:rPr lang="en-IN" dirty="0" err="1"/>
              <a:t>Jmeter,Block</a:t>
            </a:r>
            <a:r>
              <a:rPr lang="en-IN" dirty="0"/>
              <a:t> </a:t>
            </a:r>
            <a:r>
              <a:rPr lang="en-IN" dirty="0" err="1"/>
              <a:t>Chain,Cloud,DevOps,MLOps,RPA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E84A7-E66E-1A6C-328B-F3280068B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F0CB-9B00-E9B3-9A94-FE09FB8D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3-PopulateDataExceltoForm – Part 2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5A8AF-3B5B-657D-74AD-71CCE7E20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BFB39-103F-6969-D116-A9B96B21A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37" y="1600200"/>
            <a:ext cx="6811326" cy="47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84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AE6A8-1649-B655-8C21-C6E1C755C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2935-055B-722C-673E-E45A73A4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3-PopulateDataExceltoForm – Part 3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11619-2146-23CC-587D-58FE4EEA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17BD3-068F-74A9-575D-B17F22D2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86" y="1600200"/>
            <a:ext cx="4677428" cy="46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2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57949-5CEA-42EE-4742-488E1D0B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6723-C2D5-95E9-3273-5E6B844F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3-PopulateDataExceltoForm – Part 4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41DD0-26B9-530C-0423-6256343A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1DCD9-9979-DC5F-EBA9-0D10064B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65" y="1769806"/>
            <a:ext cx="4077269" cy="422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7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3B00C-669B-B8EF-7385-9D278A798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BF63-3DA2-A492-637D-46875CB4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4-PopulateData-Excel to Form– Part 1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DD8D5-0788-3930-9322-499C037E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2A224-FF16-95E6-E181-B0490AC2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05" y="1600200"/>
            <a:ext cx="7630590" cy="4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33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AE2F5-C05A-C930-C881-35EC52DD5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CF09-8903-F0F3-2C12-2167742A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4-PopulateData-Excel to Form– Part 2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2D796-F53A-31E8-A846-9BD2EC0E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57A2B-02F3-365A-40F8-5340F5956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9" y="1600200"/>
            <a:ext cx="7678222" cy="52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7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556CC-B31E-F303-7EEE-160063FC7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C904-CACB-3821-F6E9-2D9FB871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4-PopulateData-Excel to Form– Part 3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F540E-2847-A35D-6701-40531086E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F7403-1B6D-95D0-95CB-2C0A3AB9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37" y="1743572"/>
            <a:ext cx="6449325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7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12706-B893-A6FA-A24E-6B6558122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09A8-ED7C-4CC5-F202-B6956719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5-PopulateData-Field to Notepad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F8FA4-EE12-0F93-3088-12A154A3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8F47B-25CC-3A20-9B77-C02E65100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12" y="1417638"/>
            <a:ext cx="5382376" cy="48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0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EE390-28F5-F311-363E-663CB98BA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0652-3EF9-DA93-2E7B-5F820AB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6-Calculator-Part1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80E9B-BAA2-3F7B-40EA-6A3AEB74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EB053-2AB5-8CD4-986E-4CAE263A2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28" y="1600200"/>
            <a:ext cx="4248743" cy="43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82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AC5A2-B851-F58F-ADE7-A81E242D1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D802-32A9-2FDA-1680-370D4A9D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6-Calculator-Part2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15813-204C-A864-4E6B-02E5EB9A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DE5EC-92A9-723E-E9B8-753DE4E3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33" y="1600200"/>
            <a:ext cx="672593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87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50B33-D757-5A8A-4540-584A3B5F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E8B9-1BD8-B355-8AFE-4FA379A8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6-Calculator-Part3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AA1DD-9E3D-F48E-BFB6-3F0A9E66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A4710-1036-B0A7-1FA3-9B9B451E8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95" y="1600200"/>
            <a:ext cx="5973009" cy="4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9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RPA?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Technology to automate repetitive, rule-based tasks using software robots.</a:t>
            </a:r>
          </a:p>
          <a:p>
            <a:r>
              <a:t>Key Features:</a:t>
            </a:r>
          </a:p>
          <a:p>
            <a:r>
              <a:t>- Task Automation</a:t>
            </a:r>
          </a:p>
          <a:p>
            <a:r>
              <a:t>- No Code/Low Code</a:t>
            </a:r>
          </a:p>
          <a:p>
            <a:r>
              <a:t>- Non-Intrusive</a:t>
            </a:r>
          </a:p>
          <a:p>
            <a:r>
              <a:t>- Scalable</a:t>
            </a:r>
          </a:p>
          <a:p>
            <a:r>
              <a:t>- AI and ML Integration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D3719-5A3A-A37B-8728-437C6C5D6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FF8B-2B3E-66DB-3F8A-4D0B443D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6-Calculator-Part4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53FA7-0B63-A1C0-0862-F02668C1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76869-CF8A-A1CA-B191-63CA7DE5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06" y="1600200"/>
            <a:ext cx="60015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62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75C81-00C1-51D5-C511-F7199F35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9F55-3D0B-52E0-A589-F1091F51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6-Calculator-Part5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89954-F06D-1F35-AC78-19B44076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690C2-9315-5AA9-854D-637DBEE6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2" y="1600199"/>
            <a:ext cx="6022662" cy="432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96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18867-1D8A-D3D2-CCA4-64ED60184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5E07-E48F-456C-9A88-9EBCB389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dirty="0"/>
              <a:t>6-Calculator-Part6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250E8-61E0-103E-177D-96009E91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6A2FA-77EB-7E37-64FA-356C2562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11" y="1780945"/>
            <a:ext cx="628737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8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Let’s Discuss </a:t>
            </a:r>
            <a:r>
              <a:rPr lang="en-US" dirty="0"/>
              <a:t>on </a:t>
            </a:r>
            <a:r>
              <a:rPr dirty="0"/>
              <a:t>Your Queries</a:t>
            </a:r>
            <a:endParaRPr lang="en-US" dirty="0"/>
          </a:p>
          <a:p>
            <a:endParaRPr lang="en-IN" dirty="0"/>
          </a:p>
          <a:p>
            <a:pPr lvl="3"/>
            <a:endParaRPr lang="en-IN" dirty="0"/>
          </a:p>
          <a:p>
            <a:pPr lvl="3"/>
            <a:endParaRPr lang="en-IN" dirty="0"/>
          </a:p>
          <a:p>
            <a:pPr marL="2743200" lvl="6" indent="0">
              <a:buNone/>
            </a:pPr>
            <a:r>
              <a:rPr lang="en-IN" sz="3600" b="1" dirty="0"/>
              <a:t>Thank You</a:t>
            </a:r>
          </a:p>
          <a:p>
            <a:pPr marL="2743200" lvl="6" indent="0">
              <a:buNone/>
            </a:pPr>
            <a:r>
              <a:rPr lang="en-IN" sz="3600" b="1" dirty="0">
                <a:hlinkClick r:id="rId2"/>
              </a:rPr>
              <a:t>www.Kaushalya.tech</a:t>
            </a:r>
            <a:endParaRPr lang="en-IN" sz="3600" b="1" dirty="0"/>
          </a:p>
          <a:p>
            <a:pPr marL="2743200" lvl="6" indent="0">
              <a:buNone/>
            </a:pPr>
            <a:r>
              <a:rPr lang="en-IN" sz="3600" b="1" dirty="0"/>
              <a:t>9845547471</a:t>
            </a:r>
            <a:endParaRPr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RPA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UiPath: User-friendly and feature-rich.</a:t>
            </a:r>
          </a:p>
          <a:p>
            <a:r>
              <a:t>- Automation Anywhere: Focus on end-to-end automation.</a:t>
            </a:r>
          </a:p>
          <a:p>
            <a:r>
              <a:t>- Blue Prism: Enterprise-grade scalability.</a:t>
            </a:r>
          </a:p>
          <a:p>
            <a:r>
              <a:t>- WorkFusion: AI-driven capabilities.</a:t>
            </a:r>
          </a:p>
          <a:p>
            <a:r>
              <a:t>- Microsoft Power Automate: Seamless Microsoft product integration.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RPA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Finance and Accounting: Invoice processing, Financial reporting.</a:t>
            </a:r>
          </a:p>
          <a:p>
            <a:r>
              <a:t>- Human Resources: Onboarding, Payroll processing.</a:t>
            </a:r>
          </a:p>
          <a:p>
            <a:r>
              <a:t>- Customer Service: Order tracking, Ticket routing.</a:t>
            </a:r>
          </a:p>
          <a:p>
            <a:r>
              <a:t>- Healthcare: Patient records management, Claims processing.</a:t>
            </a:r>
          </a:p>
          <a:p>
            <a:r>
              <a:t>- Supply Chain Management: Inventory management, Shipment tracking.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RPA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Efficiency: Increased productivity.</a:t>
            </a:r>
          </a:p>
          <a:p>
            <a:r>
              <a:t>- Accuracy: Reduced errors.</a:t>
            </a:r>
          </a:p>
          <a:p>
            <a:r>
              <a:t>- Cost Savings: Lower operational costs.</a:t>
            </a:r>
          </a:p>
          <a:p>
            <a:r>
              <a:t>- Compliance: Enhanced audit trails.</a:t>
            </a:r>
          </a:p>
          <a:p>
            <a:r>
              <a:t>- Employee Satisfaction: Focus on strategic tasks.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UiPath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UiPath Studio: Creating workflows.</a:t>
            </a:r>
          </a:p>
          <a:p>
            <a:r>
              <a:t>- Orchestrator: Bot deployment and monitoring.</a:t>
            </a:r>
          </a:p>
          <a:p>
            <a:r>
              <a:t>- Data Handling: Variables, arguments, and data tables.</a:t>
            </a:r>
          </a:p>
          <a:p>
            <a:r>
              <a:t>- AI Integration: Intelligent automation capabilities.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Finance Industry: Automated invoice processing reduced errors by 90%.</a:t>
            </a:r>
          </a:p>
          <a:p>
            <a:r>
              <a:t>- Healthcare: Streamlined patient record updates saved 1,000 hours annually.</a:t>
            </a:r>
          </a:p>
          <a:p>
            <a:r>
              <a:t>- E-commerce: Improved order tracking reduced customer complaints by 30%.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RPA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Trends:</a:t>
            </a:r>
          </a:p>
          <a:p>
            <a:r>
              <a:t>  - Greater AI integration.</a:t>
            </a:r>
          </a:p>
          <a:p>
            <a:r>
              <a:t>  - Expansion to cognitive automation.</a:t>
            </a:r>
          </a:p>
          <a:p>
            <a:r>
              <a:t>  - Industry-specific RPA solutions.</a:t>
            </a:r>
          </a:p>
          <a:p>
            <a:r>
              <a:t>- Impact:</a:t>
            </a:r>
          </a:p>
          <a:p>
            <a:r>
              <a:t>  - Transforming global workforce dynamics.</a:t>
            </a:r>
          </a:p>
          <a:p>
            <a:r>
              <a:t>  - Accelerating digital transformation.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636</Words>
  <Application>Microsoft Office PowerPoint</Application>
  <PresentationFormat>On-screen Show (4:3)</PresentationFormat>
  <Paragraphs>100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Noto Sans</vt:lpstr>
      <vt:lpstr>Office Theme</vt:lpstr>
      <vt:lpstr>Introduction to Robotic Process Automation (RPA)</vt:lpstr>
      <vt:lpstr>Introduction</vt:lpstr>
      <vt:lpstr>What is RPA?</vt:lpstr>
      <vt:lpstr>Popular RPA Tools</vt:lpstr>
      <vt:lpstr>Applications of RPA</vt:lpstr>
      <vt:lpstr>Benefits of RPA</vt:lpstr>
      <vt:lpstr>Introduction to UiPath</vt:lpstr>
      <vt:lpstr>Case Studies</vt:lpstr>
      <vt:lpstr>Future of RPA</vt:lpstr>
      <vt:lpstr>Getting Started with UI Path</vt:lpstr>
      <vt:lpstr>Hands-On Session Display Name</vt:lpstr>
      <vt:lpstr>Hands-On Session 1-Data Entry – Part 1 https://rpachallenge.com</vt:lpstr>
      <vt:lpstr>Hands-On Session 1-Data Entry – Part 2</vt:lpstr>
      <vt:lpstr>Hands-On Session 1-Data Entry – Part 3</vt:lpstr>
      <vt:lpstr>Hands-On Session 1-Data Entry – Part 4</vt:lpstr>
      <vt:lpstr>Hands-On Session 1-Data Entry – Part 5</vt:lpstr>
      <vt:lpstr>Hands-On Session 2-ReadDataFromExcel – Part 1</vt:lpstr>
      <vt:lpstr>Hands-On Session 2-ReadDataFromExcel – Part 2</vt:lpstr>
      <vt:lpstr>Hands-On Session 3-PopulateDataExceltoForm – Part 1</vt:lpstr>
      <vt:lpstr>Hands-On Session 3-PopulateDataExceltoForm – Part 2</vt:lpstr>
      <vt:lpstr>Hands-On Session 3-PopulateDataExceltoForm – Part 3</vt:lpstr>
      <vt:lpstr>Hands-On Session 3-PopulateDataExceltoForm – Part 4</vt:lpstr>
      <vt:lpstr>Hands-On Session 4-PopulateData-Excel to Form– Part 1</vt:lpstr>
      <vt:lpstr>Hands-On Session 4-PopulateData-Excel to Form– Part 2</vt:lpstr>
      <vt:lpstr>Hands-On Session 4-PopulateData-Excel to Form– Part 3</vt:lpstr>
      <vt:lpstr>Hands-On Session 5-PopulateData-Field to Notepad</vt:lpstr>
      <vt:lpstr>Hands-On Session 6-Calculator-Part1</vt:lpstr>
      <vt:lpstr>Hands-On Session 6-Calculator-Part2</vt:lpstr>
      <vt:lpstr>Hands-On Session 6-Calculator-Part3</vt:lpstr>
      <vt:lpstr>Hands-On Session 6-Calculator-Part4</vt:lpstr>
      <vt:lpstr>Hands-On Session 6-Calculator-Part5</vt:lpstr>
      <vt:lpstr>Hands-On Session 6-Calculator-Part6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62</cp:revision>
  <dcterms:created xsi:type="dcterms:W3CDTF">2013-01-27T09:14:16Z</dcterms:created>
  <dcterms:modified xsi:type="dcterms:W3CDTF">2024-12-27T04:27:35Z</dcterms:modified>
  <cp:category/>
</cp:coreProperties>
</file>