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7" r:id="rId2"/>
    <p:sldId id="287" r:id="rId3"/>
    <p:sldId id="288" r:id="rId4"/>
    <p:sldId id="289" r:id="rId5"/>
    <p:sldId id="290" r:id="rId6"/>
    <p:sldId id="292" r:id="rId7"/>
    <p:sldId id="293" r:id="rId8"/>
    <p:sldId id="294" r:id="rId9"/>
    <p:sldId id="295" r:id="rId10"/>
    <p:sldId id="296" r:id="rId11"/>
    <p:sldId id="291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285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7B36A-A165-40EF-AC2A-C51E8F93DDAE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4F54C-AF0B-48F7-99A9-0320515B01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322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95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55CF-1219-41C8-8B58-66B4AF66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10485-7D8A-498B-9366-1D903D80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1F86-01F4-4856-BDDF-3D5BC453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61DA-C2A5-48CA-9078-1B1D135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FA52B-470F-42FD-87C5-2DE4442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E5AF-B45E-4818-B164-190A701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DC0C4-24D8-4EA1-A46C-DEAB571D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E1C6E-7D45-4DE3-A51D-3441C94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068A0-6236-4080-8D00-67A59EB0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BE01B-9213-429F-AB43-BDE1C0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C38E8-2FE5-4B4A-8A03-A2A65362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4DB88-E0DF-4E2B-82D6-41110955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4BC7-18AF-4C06-ACDB-EC2BE12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1688-CA98-4102-B67C-0CE7B37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5BB8E-8662-4EF1-A418-E85F60E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77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121897" tIns="121897" rIns="121897" bIns="121897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121897" tIns="121897" rIns="121897" bIns="121897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3D71-9FA6-4C08-ACF0-C53C351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E549-37DB-468D-9476-6B8C1C1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A4DC-7735-47AD-851A-C7459962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3FBC-A5D1-43BD-9DA0-D398ABD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12916-2335-483B-94EA-D11851E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0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3A2F-18F7-4536-99F2-FC8B2759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09D9B-9245-44DC-AC75-443ED57C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A991A-C6AB-403A-B977-F462383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9759-DC1E-4975-97B2-29C7C359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A209-750C-4C8B-B751-3416FE8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4987-E498-4262-9559-D09193A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AE04-584A-4F87-BD3F-2056E435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D97F2-CC13-4DBD-9769-D973C0E9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45AF0-178D-49FD-8D2A-89C0433B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483B5-7D5A-45B3-A598-5962919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FF5C5-AD43-44E6-80BD-C04A8C6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5758-23C2-4D79-9E83-D4C6916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DBBC0-5F55-4BDB-97E8-9092F9D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BC9E7-1AD9-47BC-A0F5-3419A89A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AA541-9D84-43E6-93AC-26ACD49A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9F41-1D69-40B0-BB52-67C7B312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0EBD2-2B98-43A1-B284-EDEE626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8D130-C756-42B5-A702-84186D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C5564-0948-403D-A11A-0363F3B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7483-06BC-40D1-A55A-6128B568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2182A-79CE-45F7-8387-6C45483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DB040-5280-425A-B483-26C0059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BA076-5D8E-41FA-9AF0-F0AF4DA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1A081-B71C-4345-89F8-9CC0E8E6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222AE-D850-4966-A9FD-C25F7B3D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98C3-564C-496D-8699-90B1B866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9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C436-126E-4458-A651-DE1D872B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E34A-3D2E-41BA-9394-4CA6D9C3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80B13-0F72-4E99-BEC1-6E0BE3CF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FC060-5E9C-455B-AE8D-53ED20C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E7918-BF7D-44F8-8F9F-E373996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38C50-9B37-4DF1-8F28-F241EAB6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6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29F5-AD17-404B-A6EC-2DF9ABF9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1CD5B-EAF0-456D-93F4-242DBB7EF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00FED-5D0C-4FB1-A607-68E64A97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6042A-E778-40B6-87F9-2CB8B95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87971-2E19-4C5D-94F0-E4CEF7D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4E3BF-D202-4868-BA7C-52B27F1B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4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9DD86-E235-4F02-B9D6-DB6200F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C0324-19E9-4A3B-B2A2-C3D9331B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1F1D-995C-4D9C-8447-9CCEBBE0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8485-EDEB-4E5A-BB3A-BC2391E627B4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A717-D969-4E51-B1F1-1BE930E1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69EE7-3E26-4A0E-9B5A-FE84B4D0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puterhope.com/jargon/f/file.htm" TargetMode="External"/><Relationship Id="rId3" Type="http://schemas.openxmlformats.org/officeDocument/2006/relationships/hyperlink" Target="https://www.computerhope.com/jargon/u/user.htm" TargetMode="External"/><Relationship Id="rId7" Type="http://schemas.openxmlformats.org/officeDocument/2006/relationships/hyperlink" Target="https://www.computerhope.com/jargon/w/write.htm" TargetMode="External"/><Relationship Id="rId12" Type="http://schemas.openxmlformats.org/officeDocument/2006/relationships/hyperlink" Target="https://www.computerhope.com/jargon/c/cpu.htm" TargetMode="External"/><Relationship Id="rId2" Type="http://schemas.openxmlformats.org/officeDocument/2006/relationships/hyperlink" Target="https://www.computerhope.com/jargon/e/exceptio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puterhope.com/jargon/r/read.htm" TargetMode="External"/><Relationship Id="rId11" Type="http://schemas.openxmlformats.org/officeDocument/2006/relationships/hyperlink" Target="https://www.computerhope.com/jargon/c/crash.htm" TargetMode="External"/><Relationship Id="rId5" Type="http://schemas.openxmlformats.org/officeDocument/2006/relationships/hyperlink" Target="https://www.computerhope.com/jargon/f/filesyst.htm" TargetMode="External"/><Relationship Id="rId10" Type="http://schemas.openxmlformats.org/officeDocument/2006/relationships/hyperlink" Target="https://www.computerhope.com/jargon/s/system.htm" TargetMode="External"/><Relationship Id="rId4" Type="http://schemas.openxmlformats.org/officeDocument/2006/relationships/hyperlink" Target="https://www.computerhope.com/jargon/i/input.htm" TargetMode="External"/><Relationship Id="rId9" Type="http://schemas.openxmlformats.org/officeDocument/2006/relationships/hyperlink" Target="https://www.computerhope.com/issues/ch000396.ht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D267-3931-42EE-8A02-E5E64C3D8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IN" dirty="0"/>
              <a:t>Python-Exception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9FEE3-B41D-441A-ADEC-C99C8C97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IN" dirty="0"/>
              <a:t>Raghu Prasad K S</a:t>
            </a:r>
          </a:p>
          <a:p>
            <a:r>
              <a:rPr lang="en-IN" dirty="0">
                <a:hlinkClick r:id="rId2"/>
              </a:rPr>
              <a:t>www.kaushalya.tech</a:t>
            </a:r>
            <a:endParaRPr lang="en-IN" dirty="0"/>
          </a:p>
          <a:p>
            <a:r>
              <a:rPr lang="en-IN" dirty="0"/>
              <a:t>9845547471</a:t>
            </a:r>
          </a:p>
        </p:txBody>
      </p:sp>
    </p:spTree>
    <p:extLst>
      <p:ext uri="{BB962C8B-B14F-4D97-AF65-F5344CB8AC3E}">
        <p14:creationId xmlns:p14="http://schemas.microsoft.com/office/powerpoint/2010/main" val="33239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Introduction to Exceptions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130" y="1060174"/>
            <a:ext cx="10488598" cy="5557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Exception Handling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67409"/>
            <a:ext cx="12192000" cy="5645426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b="1" dirty="0"/>
              <a:t>Exception Handling</a:t>
            </a:r>
          </a:p>
          <a:p>
            <a:pPr algn="just">
              <a:buNone/>
            </a:pPr>
            <a:r>
              <a:rPr lang="en-US" dirty="0"/>
              <a:t>When an error occurs, or exception as we call it, Python will normally stop and</a:t>
            </a:r>
          </a:p>
          <a:p>
            <a:pPr algn="just">
              <a:buNone/>
            </a:pPr>
            <a:r>
              <a:rPr lang="en-US" dirty="0"/>
              <a:t>generate an error message. These exceptions can be handled using the try</a:t>
            </a:r>
          </a:p>
          <a:p>
            <a:pPr algn="just">
              <a:buNone/>
            </a:pPr>
            <a:r>
              <a:rPr lang="en-US" dirty="0"/>
              <a:t>Statement</a:t>
            </a:r>
          </a:p>
          <a:p>
            <a:r>
              <a:rPr lang="en-US" dirty="0"/>
              <a:t>The try block lets you test a block of code for errors.</a:t>
            </a:r>
          </a:p>
          <a:p>
            <a:r>
              <a:rPr lang="en-US" dirty="0"/>
              <a:t>The except block lets you handle the error.</a:t>
            </a:r>
          </a:p>
          <a:p>
            <a:r>
              <a:rPr lang="en-US" dirty="0"/>
              <a:t>The finally block lets you execute code, regardless of the result of the try- and except blocks</a:t>
            </a:r>
          </a:p>
          <a:p>
            <a:pPr>
              <a:buNone/>
            </a:pPr>
            <a:r>
              <a:rPr lang="en-US" dirty="0"/>
              <a:t>#The try block will generate an exception, because x is not defined</a:t>
            </a:r>
          </a:p>
          <a:p>
            <a:pPr>
              <a:buNone/>
            </a:pPr>
            <a:r>
              <a:rPr lang="en-US" dirty="0"/>
              <a:t>try:</a:t>
            </a:r>
            <a:br>
              <a:rPr lang="en-US" dirty="0"/>
            </a:br>
            <a:r>
              <a:rPr lang="en-US" dirty="0"/>
              <a:t>  print(x)</a:t>
            </a:r>
          </a:p>
          <a:p>
            <a:pPr>
              <a:buNone/>
            </a:pPr>
            <a:r>
              <a:rPr lang="en-US" dirty="0"/>
              <a:t>except:</a:t>
            </a:r>
            <a:br>
              <a:rPr lang="en-US" dirty="0"/>
            </a:br>
            <a:r>
              <a:rPr lang="en-US" dirty="0"/>
              <a:t>  print("An exception occurred")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Exception Handling Hierarchy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8972" y="980661"/>
            <a:ext cx="5338767" cy="587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dirty="0"/>
              <a:t>Python Exception Handling - </a:t>
            </a:r>
            <a:r>
              <a:rPr lang="en-US" dirty="0"/>
              <a:t>Many Exceptions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67409"/>
            <a:ext cx="12192000" cy="564542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/>
              <a:t>You can define as many exception blocks as you want, e.g. if you want to execute a</a:t>
            </a:r>
          </a:p>
          <a:p>
            <a:pPr algn="just">
              <a:buNone/>
            </a:pPr>
            <a:r>
              <a:rPr lang="en-US" dirty="0"/>
              <a:t>special block of code for a special kind of error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sz="2400" dirty="0"/>
              <a:t>#The try block will generate a NameError, because x is not defined:</a:t>
            </a:r>
          </a:p>
          <a:p>
            <a:pPr algn="just">
              <a:buNone/>
            </a:pPr>
            <a:r>
              <a:rPr lang="en-US" sz="2400" dirty="0"/>
              <a:t>try:</a:t>
            </a:r>
          </a:p>
          <a:p>
            <a:pPr algn="just">
              <a:buNone/>
            </a:pPr>
            <a:r>
              <a:rPr lang="en-US" sz="2400" dirty="0"/>
              <a:t>  print(x)</a:t>
            </a:r>
          </a:p>
          <a:p>
            <a:pPr algn="just">
              <a:buNone/>
            </a:pPr>
            <a:r>
              <a:rPr lang="en-US" sz="2400" dirty="0"/>
              <a:t>except NameError:</a:t>
            </a:r>
          </a:p>
          <a:p>
            <a:pPr algn="just">
              <a:buNone/>
            </a:pPr>
            <a:r>
              <a:rPr lang="en-US" sz="2400" dirty="0"/>
              <a:t>  print("Variable x is not defined")</a:t>
            </a:r>
          </a:p>
          <a:p>
            <a:pPr algn="just">
              <a:buNone/>
            </a:pPr>
            <a:r>
              <a:rPr lang="en-US" sz="2400" dirty="0"/>
              <a:t>except:</a:t>
            </a:r>
          </a:p>
          <a:p>
            <a:pPr algn="just">
              <a:buNone/>
            </a:pPr>
            <a:r>
              <a:rPr lang="en-US" sz="2400" dirty="0"/>
              <a:t>  print("Something else went wrong")</a:t>
            </a:r>
          </a:p>
          <a:p>
            <a:pPr algn="just">
              <a:buNone/>
            </a:pPr>
            <a:endParaRPr lang="en-IN" sz="2400" dirty="0"/>
          </a:p>
          <a:p>
            <a:pPr algn="just">
              <a:buNone/>
            </a:pPr>
            <a:r>
              <a:rPr lang="en-IN" sz="2400" dirty="0"/>
              <a:t>Output </a:t>
            </a:r>
            <a:r>
              <a:rPr lang="en-IN" sz="2400" dirty="0">
                <a:sym typeface="Wingdings" pitchFamily="2" charset="2"/>
              </a:rPr>
              <a:t> </a:t>
            </a:r>
            <a:r>
              <a:rPr lang="en-US" sz="2400" dirty="0"/>
              <a:t>Variable x is not defined</a:t>
            </a:r>
            <a:endParaRPr lang="en-IN" sz="24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dirty="0"/>
              <a:t>Python 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67409"/>
            <a:ext cx="12192000" cy="56454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Else</a:t>
            </a:r>
          </a:p>
          <a:p>
            <a:r>
              <a:rPr lang="en-US" dirty="0"/>
              <a:t>You can use the else keyword to define a block of code to be executed if no errors were raised:</a:t>
            </a:r>
          </a:p>
          <a:p>
            <a:pPr>
              <a:buNone/>
            </a:pPr>
            <a:r>
              <a:rPr lang="en-US" dirty="0"/>
              <a:t>#The try block does not raise any errors, so the else block is executed: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try:</a:t>
            </a:r>
          </a:p>
          <a:p>
            <a:pPr>
              <a:buNone/>
            </a:pPr>
            <a:r>
              <a:rPr lang="en-US" dirty="0"/>
              <a:t>  print("Hello")</a:t>
            </a:r>
          </a:p>
          <a:p>
            <a:pPr>
              <a:buNone/>
            </a:pPr>
            <a:r>
              <a:rPr lang="en-US" dirty="0"/>
              <a:t>except:</a:t>
            </a:r>
          </a:p>
          <a:p>
            <a:pPr>
              <a:buNone/>
            </a:pPr>
            <a:r>
              <a:rPr lang="en-US" dirty="0"/>
              <a:t>  print("Something went wrong")</a:t>
            </a:r>
          </a:p>
          <a:p>
            <a:pPr>
              <a:buNone/>
            </a:pPr>
            <a:r>
              <a:rPr lang="en-US" dirty="0"/>
              <a:t>else:</a:t>
            </a:r>
          </a:p>
          <a:p>
            <a:pPr>
              <a:buNone/>
            </a:pPr>
            <a:r>
              <a:rPr lang="en-US" dirty="0"/>
              <a:t>  print("Nothing went wrong")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dirty="0"/>
              <a:t>Python 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67409"/>
            <a:ext cx="12192000" cy="56454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Finally</a:t>
            </a:r>
          </a:p>
          <a:p>
            <a:r>
              <a:rPr lang="en-US" dirty="0"/>
              <a:t>The finally block, if specified, will be executed regardless if the try block raises an error or not</a:t>
            </a:r>
          </a:p>
          <a:p>
            <a:pPr>
              <a:buNone/>
            </a:pPr>
            <a:r>
              <a:rPr lang="en-US" dirty="0"/>
              <a:t>#The finally block gets executed no matter if the try block raises any errors or not: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try:</a:t>
            </a:r>
          </a:p>
          <a:p>
            <a:pPr>
              <a:buNone/>
            </a:pPr>
            <a:r>
              <a:rPr lang="en-US" dirty="0"/>
              <a:t>  print(x)</a:t>
            </a:r>
          </a:p>
          <a:p>
            <a:pPr>
              <a:buNone/>
            </a:pPr>
            <a:r>
              <a:rPr lang="en-US" dirty="0"/>
              <a:t>except:</a:t>
            </a:r>
          </a:p>
          <a:p>
            <a:pPr>
              <a:buNone/>
            </a:pPr>
            <a:r>
              <a:rPr lang="en-US" dirty="0"/>
              <a:t>  print("Something went wrong")</a:t>
            </a:r>
          </a:p>
          <a:p>
            <a:pPr>
              <a:buNone/>
            </a:pPr>
            <a:r>
              <a:rPr lang="en-US" dirty="0"/>
              <a:t>finally:</a:t>
            </a:r>
          </a:p>
          <a:p>
            <a:pPr>
              <a:buNone/>
            </a:pPr>
            <a:r>
              <a:rPr lang="en-US" dirty="0"/>
              <a:t>  print("The 'try except' is finished")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dirty="0"/>
              <a:t>Python Exception Handling - </a:t>
            </a:r>
            <a:r>
              <a:rPr lang="en-US" dirty="0"/>
              <a:t>Raise an exception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67409"/>
            <a:ext cx="12192000" cy="564542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As a Python developer you can choose to throw an exception if a condition occurs.</a:t>
            </a:r>
          </a:p>
          <a:p>
            <a:r>
              <a:rPr lang="en-US" dirty="0"/>
              <a:t>To throw (or raise) an exception, use the raise keyword.</a:t>
            </a:r>
          </a:p>
          <a:p>
            <a:pPr>
              <a:buNone/>
            </a:pPr>
            <a:r>
              <a:rPr lang="en-US" dirty="0"/>
              <a:t>Raise an error and stop the program if x is lower than 0:</a:t>
            </a:r>
          </a:p>
          <a:p>
            <a:pPr>
              <a:buNone/>
            </a:pPr>
            <a:r>
              <a:rPr lang="en-US" dirty="0"/>
              <a:t>x = -1</a:t>
            </a:r>
          </a:p>
          <a:p>
            <a:pPr>
              <a:buNone/>
            </a:pPr>
            <a:r>
              <a:rPr lang="en-US" dirty="0"/>
              <a:t>if x &lt; 0:</a:t>
            </a:r>
          </a:p>
          <a:p>
            <a:pPr>
              <a:buNone/>
            </a:pPr>
            <a:r>
              <a:rPr lang="en-US" dirty="0"/>
              <a:t>  raise Exception("Sorry, no numbers below zero")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Output:</a:t>
            </a:r>
          </a:p>
          <a:p>
            <a:pPr>
              <a:buNone/>
            </a:pPr>
            <a:r>
              <a:rPr lang="en-US" dirty="0"/>
              <a:t>Traceback (most recent call last):</a:t>
            </a:r>
            <a:br>
              <a:rPr lang="en-US" dirty="0"/>
            </a:br>
            <a:r>
              <a:rPr lang="en-US" dirty="0"/>
              <a:t>  File “*.py", line 4, in &lt;module&gt;</a:t>
            </a:r>
            <a:br>
              <a:rPr lang="en-US" dirty="0"/>
            </a:br>
            <a:r>
              <a:rPr lang="en-US" dirty="0"/>
              <a:t>    raise Exception("Sorry, no numbers below zero")</a:t>
            </a:r>
            <a:br>
              <a:rPr lang="en-US" dirty="0"/>
            </a:br>
            <a:r>
              <a:rPr lang="en-US" dirty="0"/>
              <a:t>Exception: Sorry, no numbers below zero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dirty="0"/>
              <a:t>Python Exception Handling - </a:t>
            </a:r>
            <a:r>
              <a:rPr lang="en-US" dirty="0"/>
              <a:t>Raise an exception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67409"/>
            <a:ext cx="12192000" cy="5645426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/>
              <a:t>The raise keyword is used to raise an exception. You can define what kind of error</a:t>
            </a:r>
          </a:p>
          <a:p>
            <a:pPr algn="just">
              <a:buNone/>
            </a:pPr>
            <a:r>
              <a:rPr lang="en-US" dirty="0"/>
              <a:t>to raise, and the text to print to the user.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Raise a </a:t>
            </a:r>
            <a:r>
              <a:rPr lang="en-US" dirty="0" err="1"/>
              <a:t>TypeError</a:t>
            </a:r>
            <a:r>
              <a:rPr lang="en-US" dirty="0"/>
              <a:t> if x is not an integer: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x = "hello“</a:t>
            </a:r>
          </a:p>
          <a:p>
            <a:pPr algn="just">
              <a:buNone/>
            </a:pPr>
            <a:r>
              <a:rPr lang="en-US" dirty="0"/>
              <a:t>if not type(x) is int:</a:t>
            </a:r>
          </a:p>
          <a:p>
            <a:pPr algn="just">
              <a:buNone/>
            </a:pPr>
            <a:r>
              <a:rPr lang="en-US" dirty="0"/>
              <a:t>  raise </a:t>
            </a:r>
            <a:r>
              <a:rPr lang="en-US" dirty="0" err="1"/>
              <a:t>TypeError</a:t>
            </a:r>
            <a:r>
              <a:rPr lang="en-US" dirty="0"/>
              <a:t>("Only integers are allowed")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b="1" dirty="0"/>
              <a:t>Output:</a:t>
            </a:r>
          </a:p>
          <a:p>
            <a:pPr algn="just">
              <a:buNone/>
            </a:pPr>
            <a:r>
              <a:rPr lang="en-US" dirty="0"/>
              <a:t>Traceback (most recent call last):</a:t>
            </a:r>
          </a:p>
          <a:p>
            <a:pPr algn="just">
              <a:buNone/>
            </a:pPr>
            <a:r>
              <a:rPr lang="en-US" dirty="0"/>
              <a:t>  File "demo_ref_keyword_raise2.py", line 4, in &lt;module&gt;</a:t>
            </a:r>
          </a:p>
          <a:p>
            <a:pPr algn="just">
              <a:buNone/>
            </a:pPr>
            <a:r>
              <a:rPr lang="en-US" dirty="0"/>
              <a:t>    raise </a:t>
            </a:r>
            <a:r>
              <a:rPr lang="en-US" dirty="0" err="1"/>
              <a:t>TypeError</a:t>
            </a:r>
            <a:r>
              <a:rPr lang="en-US" dirty="0"/>
              <a:t>("Only integers are allowed")</a:t>
            </a:r>
          </a:p>
          <a:p>
            <a:pPr algn="just">
              <a:buNone/>
            </a:pPr>
            <a:r>
              <a:rPr lang="en-US" dirty="0" err="1"/>
              <a:t>TypeError</a:t>
            </a:r>
            <a:r>
              <a:rPr lang="en-US" dirty="0"/>
              <a:t>: Only integers are allowed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dirty="0"/>
              <a:t>Python Exception Handling - </a:t>
            </a:r>
            <a:r>
              <a:rPr lang="en-US" dirty="0"/>
              <a:t>Assertion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67410"/>
            <a:ext cx="12192000" cy="512859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000" dirty="0"/>
              <a:t>An assertion is actually a sanity-check for your cynical, paranoid soul. It takes an expression as an argument and</a:t>
            </a:r>
          </a:p>
          <a:p>
            <a:pPr algn="just">
              <a:buNone/>
            </a:pPr>
            <a:r>
              <a:rPr lang="en-US" sz="2000" dirty="0"/>
              <a:t>raises a python exception if the expression has a False Boolean value. Otherwise, it performs a No-operation (NOP).</a:t>
            </a:r>
          </a:p>
          <a:p>
            <a:pPr fontAlgn="base">
              <a:buNone/>
            </a:pPr>
            <a:r>
              <a:rPr lang="en-US" sz="1700" dirty="0"/>
              <a:t>try:</a:t>
            </a:r>
          </a:p>
          <a:p>
            <a:pPr fontAlgn="base">
              <a:buNone/>
            </a:pPr>
            <a:r>
              <a:rPr lang="en-US" sz="1700" b="1" dirty="0"/>
              <a:t>	print</a:t>
            </a:r>
            <a:r>
              <a:rPr lang="en-US" sz="1700" dirty="0"/>
              <a:t>(1)</a:t>
            </a:r>
          </a:p>
          <a:p>
            <a:pPr fontAlgn="base">
              <a:buNone/>
            </a:pPr>
            <a:r>
              <a:rPr lang="en-US" sz="1700" dirty="0"/>
              <a:t>	assert 2+2==4</a:t>
            </a:r>
          </a:p>
          <a:p>
            <a:pPr fontAlgn="base">
              <a:buNone/>
            </a:pPr>
            <a:r>
              <a:rPr lang="en-US" sz="1700" b="1" dirty="0"/>
              <a:t>	print</a:t>
            </a:r>
            <a:r>
              <a:rPr lang="en-US" sz="1700" dirty="0"/>
              <a:t>(2)</a:t>
            </a:r>
          </a:p>
          <a:p>
            <a:pPr fontAlgn="base">
              <a:buNone/>
            </a:pPr>
            <a:r>
              <a:rPr lang="en-US" sz="1700" dirty="0"/>
              <a:t>	assert 1+2==4</a:t>
            </a:r>
          </a:p>
          <a:p>
            <a:pPr fontAlgn="base">
              <a:buNone/>
            </a:pPr>
            <a:r>
              <a:rPr lang="en-US" sz="1700" b="1" dirty="0"/>
              <a:t>	print</a:t>
            </a:r>
            <a:r>
              <a:rPr lang="en-US" sz="1700" dirty="0"/>
              <a:t>(3)</a:t>
            </a:r>
          </a:p>
          <a:p>
            <a:pPr fontAlgn="base">
              <a:buNone/>
            </a:pPr>
            <a:r>
              <a:rPr lang="en-US" sz="1700" dirty="0"/>
              <a:t>except:</a:t>
            </a:r>
          </a:p>
          <a:p>
            <a:pPr fontAlgn="base">
              <a:buNone/>
            </a:pPr>
            <a:r>
              <a:rPr lang="en-US" sz="1700" b="1" dirty="0"/>
              <a:t>	print</a:t>
            </a:r>
            <a:r>
              <a:rPr lang="en-US" sz="1700" dirty="0"/>
              <a:t>("An assert failed.")</a:t>
            </a:r>
          </a:p>
          <a:p>
            <a:pPr fontAlgn="base">
              <a:buNone/>
            </a:pPr>
            <a:r>
              <a:rPr lang="en-US" sz="1700" dirty="0"/>
              <a:t>	raise</a:t>
            </a:r>
          </a:p>
          <a:p>
            <a:pPr fontAlgn="base">
              <a:buNone/>
            </a:pPr>
            <a:r>
              <a:rPr lang="en-US" sz="1700" dirty="0"/>
              <a:t>finally:</a:t>
            </a:r>
          </a:p>
          <a:p>
            <a:pPr fontAlgn="base">
              <a:buNone/>
            </a:pPr>
            <a:r>
              <a:rPr lang="en-US" sz="1700" b="1" dirty="0"/>
              <a:t>	print</a:t>
            </a:r>
            <a:r>
              <a:rPr lang="en-US" sz="1700" dirty="0"/>
              <a:t>("Okay")</a:t>
            </a:r>
          </a:p>
          <a:p>
            <a:pPr>
              <a:buNone/>
            </a:pPr>
            <a:r>
              <a:rPr lang="en-US" sz="1700" b="1" dirty="0"/>
              <a:t>	print</a:t>
            </a:r>
            <a:r>
              <a:rPr lang="en-US" sz="1700" dirty="0"/>
              <a:t>("Bye")</a:t>
            </a:r>
            <a:br>
              <a:rPr lang="en-US" dirty="0"/>
            </a:br>
            <a:endParaRPr lang="en-US" dirty="0"/>
          </a:p>
          <a:p>
            <a:pPr algn="just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921567" y="5406887"/>
            <a:ext cx="9700589" cy="138499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1</a:t>
            </a:r>
          </a:p>
          <a:p>
            <a:r>
              <a:rPr lang="en-US" sz="1200" dirty="0"/>
              <a:t>2</a:t>
            </a:r>
          </a:p>
          <a:p>
            <a:r>
              <a:rPr lang="en-US" sz="1200" dirty="0"/>
              <a:t>An assert failed.</a:t>
            </a:r>
          </a:p>
          <a:p>
            <a:r>
              <a:rPr lang="en-US" sz="1200" dirty="0"/>
              <a:t>Okay</a:t>
            </a:r>
          </a:p>
          <a:p>
            <a:r>
              <a:rPr lang="en-US" sz="1200" dirty="0"/>
              <a:t>Bye</a:t>
            </a:r>
          </a:p>
          <a:p>
            <a:endParaRPr lang="en-US" sz="1200" dirty="0"/>
          </a:p>
          <a:p>
            <a:r>
              <a:rPr lang="en-US" sz="1200" dirty="0"/>
              <a:t>This is because when we ‘raise’ an exception, we aren’t provisioning a handle for it. We can use assertions to check for valid input and output to functions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4784035" y="1891822"/>
            <a:ext cx="7209182" cy="2585323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You may optionally provide a second argument to give out some extra information about the problem.</a:t>
            </a:r>
          </a:p>
          <a:p>
            <a:endParaRPr lang="en-US" dirty="0"/>
          </a:p>
          <a:p>
            <a:r>
              <a:rPr lang="en-US" dirty="0"/>
              <a:t>assert </a:t>
            </a:r>
            <a:r>
              <a:rPr lang="en-US" dirty="0" err="1"/>
              <a:t>False,"That's</a:t>
            </a:r>
            <a:r>
              <a:rPr lang="en-US" dirty="0"/>
              <a:t> a problem"</a:t>
            </a:r>
          </a:p>
          <a:p>
            <a:endParaRPr lang="en-US" dirty="0"/>
          </a:p>
          <a:p>
            <a:r>
              <a:rPr lang="en-US" dirty="0"/>
              <a:t>Traceback (most recent call last):</a:t>
            </a:r>
          </a:p>
          <a:p>
            <a:endParaRPr lang="en-US" dirty="0"/>
          </a:p>
          <a:p>
            <a:r>
              <a:rPr lang="en-US" dirty="0"/>
              <a:t>File “&lt;pyshell#173&gt;”, line 1, in &lt;module&gt; assert </a:t>
            </a:r>
            <a:r>
              <a:rPr lang="en-US" dirty="0" err="1"/>
              <a:t>False,”That’s</a:t>
            </a:r>
            <a:r>
              <a:rPr lang="en-US" dirty="0"/>
              <a:t> a problem”</a:t>
            </a:r>
          </a:p>
          <a:p>
            <a:r>
              <a:rPr lang="en-US" dirty="0" err="1"/>
              <a:t>AssertionError</a:t>
            </a:r>
            <a:r>
              <a:rPr lang="en-US" dirty="0"/>
              <a:t>: That’s a problem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dirty="0"/>
              <a:t>Python Exception Handling - </a:t>
            </a:r>
            <a:r>
              <a:rPr lang="en-US" dirty="0"/>
              <a:t>Own Exceptions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67410"/>
            <a:ext cx="12192000" cy="512859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600" dirty="0"/>
              <a:t>We derive a new class from the Exception class and call it like any other exception.</a:t>
            </a:r>
            <a:br>
              <a:rPr lang="en-US" sz="3200" dirty="0"/>
            </a:br>
            <a:endParaRPr lang="en-US" sz="3200" dirty="0"/>
          </a:p>
          <a:p>
            <a:pPr algn="just">
              <a:buNone/>
            </a:pPr>
            <a:r>
              <a:rPr lang="en-US" sz="3200" dirty="0"/>
              <a:t>class </a:t>
            </a:r>
            <a:r>
              <a:rPr lang="en-US" sz="3200" dirty="0" err="1"/>
              <a:t>MyError</a:t>
            </a:r>
            <a:r>
              <a:rPr lang="en-US" sz="3200" dirty="0"/>
              <a:t>(Exception):</a:t>
            </a:r>
          </a:p>
          <a:p>
            <a:pPr algn="just">
              <a:buNone/>
            </a:pPr>
            <a:r>
              <a:rPr lang="en-US" sz="3200" dirty="0"/>
              <a:t>	print("This is a problem")</a:t>
            </a:r>
          </a:p>
          <a:p>
            <a:pPr algn="just">
              <a:buNone/>
            </a:pPr>
            <a:r>
              <a:rPr lang="en-US" sz="3200" dirty="0"/>
              <a:t>raise </a:t>
            </a:r>
            <a:r>
              <a:rPr lang="en-US" sz="3200" dirty="0" err="1"/>
              <a:t>MyError</a:t>
            </a:r>
            <a:r>
              <a:rPr lang="en-US" sz="3200" dirty="0"/>
              <a:t>("</a:t>
            </a:r>
            <a:r>
              <a:rPr lang="en-US" sz="3200" dirty="0" err="1"/>
              <a:t>MyError</a:t>
            </a:r>
            <a:r>
              <a:rPr lang="en-US" sz="3200" dirty="0"/>
              <a:t> happened")</a:t>
            </a:r>
          </a:p>
          <a:p>
            <a:pPr algn="just">
              <a:buNone/>
            </a:pPr>
            <a:endParaRPr lang="en-US" sz="3200" dirty="0"/>
          </a:p>
          <a:p>
            <a:pPr algn="just">
              <a:buNone/>
            </a:pPr>
            <a:r>
              <a:rPr lang="en-US" sz="3200" b="1" dirty="0"/>
              <a:t>Output:</a:t>
            </a:r>
          </a:p>
          <a:p>
            <a:pPr algn="just">
              <a:buNone/>
            </a:pPr>
            <a:r>
              <a:rPr lang="en-US" sz="3200" dirty="0"/>
              <a:t>Traceback (most recent call last):</a:t>
            </a:r>
          </a:p>
          <a:p>
            <a:pPr algn="just">
              <a:buNone/>
            </a:pPr>
            <a:r>
              <a:rPr lang="en-US" sz="3200" dirty="0"/>
              <a:t>File “&lt;pyshell#179&gt;”, line 1, in &lt;module&gt;</a:t>
            </a:r>
          </a:p>
          <a:p>
            <a:pPr algn="just">
              <a:buNone/>
            </a:pPr>
            <a:r>
              <a:rPr lang="en-US" sz="3200" dirty="0"/>
              <a:t>raise </a:t>
            </a:r>
            <a:r>
              <a:rPr lang="en-US" sz="3200" dirty="0" err="1"/>
              <a:t>MyError</a:t>
            </a:r>
            <a:r>
              <a:rPr lang="en-US" sz="3200" dirty="0"/>
              <a:t>(“</a:t>
            </a:r>
            <a:r>
              <a:rPr lang="en-US" sz="3200" dirty="0" err="1"/>
              <a:t>MyError</a:t>
            </a:r>
            <a:r>
              <a:rPr lang="en-US" sz="3200" dirty="0"/>
              <a:t> happened”)</a:t>
            </a:r>
          </a:p>
          <a:p>
            <a:pPr algn="just">
              <a:buNone/>
            </a:pPr>
            <a:r>
              <a:rPr lang="en-US" sz="3200" dirty="0" err="1"/>
              <a:t>MyError</a:t>
            </a:r>
            <a:r>
              <a:rPr lang="en-US" sz="3200" dirty="0"/>
              <a:t>: </a:t>
            </a:r>
            <a:r>
              <a:rPr lang="en-US" sz="3200" dirty="0" err="1"/>
              <a:t>MyError</a:t>
            </a:r>
            <a:r>
              <a:rPr lang="en-US" sz="3200" dirty="0"/>
              <a:t> happened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b="1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191"/>
            <a:ext cx="12192000" cy="5446644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Introduction to Exceptions</a:t>
            </a:r>
          </a:p>
          <a:p>
            <a:pPr algn="just"/>
            <a:r>
              <a:rPr lang="en-IN" dirty="0"/>
              <a:t>Python Exception Handling</a:t>
            </a:r>
          </a:p>
          <a:p>
            <a:pPr algn="just"/>
            <a:r>
              <a:rPr lang="en-IN" dirty="0"/>
              <a:t>Try Except Finally Block</a:t>
            </a:r>
          </a:p>
          <a:p>
            <a:pPr algn="just"/>
            <a:r>
              <a:rPr lang="en-IN" dirty="0"/>
              <a:t>Assertions</a:t>
            </a:r>
          </a:p>
          <a:p>
            <a:pPr algn="just"/>
            <a:r>
              <a:rPr lang="en-IN" dirty="0"/>
              <a:t>Defining Your Own Exceptions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0" y="198783"/>
            <a:ext cx="10972800" cy="728870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IN" dirty="0"/>
              <a:t>Why Us</a:t>
            </a:r>
            <a:endParaRPr lang="en" dirty="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0" y="954158"/>
            <a:ext cx="12192000" cy="5493340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Kaushalya is built by IT Professions having experience in academia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Our vision is to Skill, Up-Skill and Re-Skill in order to bridge the gap between academia and industry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Training is conducted by experienced IT Professionals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Vendors for major educational institutions and corporates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142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596348" y="1493150"/>
            <a:ext cx="10972800" cy="496759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lvl="0" algn="ctr"/>
            <a:endParaRPr lang="en-IN" sz="6400" dirty="0"/>
          </a:p>
          <a:p>
            <a:pPr lvl="0" algn="ctr"/>
            <a:endParaRPr lang="en-IN" sz="6400" dirty="0"/>
          </a:p>
          <a:p>
            <a:pPr lvl="0" algn="ctr">
              <a:buNone/>
            </a:pPr>
            <a:r>
              <a:rPr lang="en-IN" sz="6400" b="1" dirty="0"/>
              <a:t>Thank You</a:t>
            </a:r>
            <a:endParaRPr sz="6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8757D8-C09F-4D59-8B0C-F98479C64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180" y="0"/>
            <a:ext cx="3078747" cy="28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Introduction to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67409"/>
            <a:ext cx="12192000" cy="564542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/>
              <a:t>To simplify programming and make applications more robust. </a:t>
            </a:r>
          </a:p>
          <a:p>
            <a:pPr algn="just">
              <a:buNone/>
            </a:pPr>
            <a:r>
              <a:rPr lang="en-US" b="1" dirty="0"/>
              <a:t>What does robust mean? </a:t>
            </a:r>
          </a:p>
          <a:p>
            <a:pPr algn="just"/>
            <a:r>
              <a:rPr lang="en-US" sz="2400" dirty="0"/>
              <a:t>In a language without exception handling When an exception occurs, control goes to the</a:t>
            </a:r>
          </a:p>
          <a:p>
            <a:pPr algn="just">
              <a:buNone/>
            </a:pPr>
            <a:r>
              <a:rPr lang="en-US" sz="2400" dirty="0"/>
              <a:t>operating system, where a message is displayed and the program is terminated </a:t>
            </a:r>
          </a:p>
          <a:p>
            <a:pPr algn="just"/>
            <a:r>
              <a:rPr lang="en-US" sz="2400" dirty="0"/>
              <a:t>In a language with exception handling When an exception occurs, control goes to the operating</a:t>
            </a:r>
          </a:p>
          <a:p>
            <a:pPr algn="just">
              <a:buNone/>
            </a:pPr>
            <a:r>
              <a:rPr lang="en-US" sz="2400" dirty="0"/>
              <a:t>system, where a message is displayed and the program is terminated</a:t>
            </a:r>
          </a:p>
          <a:p>
            <a:pPr algn="just">
              <a:buNone/>
            </a:pPr>
            <a:endParaRPr lang="en-US" sz="2400" dirty="0"/>
          </a:p>
          <a:p>
            <a:pPr algn="just">
              <a:buNone/>
            </a:pPr>
            <a:r>
              <a:rPr lang="en-US" sz="2400" dirty="0"/>
              <a:t>Objective is:</a:t>
            </a:r>
          </a:p>
          <a:p>
            <a:pPr algn="just"/>
            <a:r>
              <a:rPr lang="en-US" sz="2400" dirty="0"/>
              <a:t>to explore Python Exception Handling </a:t>
            </a:r>
          </a:p>
          <a:p>
            <a:pPr algn="just"/>
            <a:r>
              <a:rPr lang="en-US" sz="2400" dirty="0"/>
              <a:t>discuss try/except blocks, finally block, and raise block </a:t>
            </a:r>
          </a:p>
          <a:p>
            <a:pPr algn="just"/>
            <a:r>
              <a:rPr lang="en-US" sz="2400" dirty="0"/>
              <a:t>learn how to define your own python exception</a:t>
            </a:r>
            <a:endParaRPr lang="en-IN" sz="2400" dirty="0"/>
          </a:p>
          <a:p>
            <a:pPr algn="just">
              <a:buNone/>
            </a:pP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Introduction to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67409"/>
            <a:ext cx="12192000" cy="5645426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Exception handling</a:t>
            </a:r>
            <a:r>
              <a:rPr lang="en-US" dirty="0"/>
              <a:t> is the process of responding to </a:t>
            </a:r>
            <a:r>
              <a:rPr lang="en-US" dirty="0">
                <a:hlinkClick r:id="rId2"/>
              </a:rPr>
              <a:t>exceptions</a:t>
            </a:r>
            <a:r>
              <a:rPr lang="en-US" dirty="0"/>
              <a:t> when a computer program runs. </a:t>
            </a:r>
          </a:p>
          <a:p>
            <a:pPr algn="just">
              <a:buNone/>
            </a:pPr>
            <a:r>
              <a:rPr lang="en-US" dirty="0"/>
              <a:t>An exception occurs when an unexpected event happens that requires special processing. Examples include a </a:t>
            </a:r>
            <a:r>
              <a:rPr lang="en-US" dirty="0">
                <a:hlinkClick r:id="rId3"/>
              </a:rPr>
              <a:t>user</a:t>
            </a:r>
            <a:r>
              <a:rPr lang="en-US" dirty="0"/>
              <a:t> providing abnormal </a:t>
            </a:r>
            <a:r>
              <a:rPr lang="en-US" dirty="0">
                <a:hlinkClick r:id="rId4"/>
              </a:rPr>
              <a:t>input</a:t>
            </a:r>
            <a:r>
              <a:rPr lang="en-US" dirty="0"/>
              <a:t>, a </a:t>
            </a:r>
            <a:r>
              <a:rPr lang="en-US" dirty="0">
                <a:hlinkClick r:id="rId5"/>
              </a:rPr>
              <a:t>file system</a:t>
            </a:r>
            <a:r>
              <a:rPr lang="en-US" dirty="0"/>
              <a:t> error being encountered when trying to </a:t>
            </a:r>
            <a:r>
              <a:rPr lang="en-US" dirty="0">
                <a:hlinkClick r:id="rId6"/>
              </a:rPr>
              <a:t>read</a:t>
            </a:r>
            <a:r>
              <a:rPr lang="en-US" dirty="0"/>
              <a:t> or </a:t>
            </a:r>
            <a:r>
              <a:rPr lang="en-US" dirty="0">
                <a:hlinkClick r:id="rId7"/>
              </a:rPr>
              <a:t>write</a:t>
            </a:r>
            <a:r>
              <a:rPr lang="en-US" dirty="0"/>
              <a:t> a </a:t>
            </a:r>
            <a:r>
              <a:rPr lang="en-US" dirty="0">
                <a:hlinkClick r:id="rId8"/>
              </a:rPr>
              <a:t>file</a:t>
            </a:r>
            <a:r>
              <a:rPr lang="en-US" dirty="0"/>
              <a:t>, or a program attempting to </a:t>
            </a:r>
            <a:r>
              <a:rPr lang="en-US" dirty="0">
                <a:hlinkClick r:id="rId9"/>
              </a:rPr>
              <a:t>divide by zero</a:t>
            </a:r>
            <a:r>
              <a:rPr lang="en-US" dirty="0"/>
              <a:t>.</a:t>
            </a:r>
          </a:p>
          <a:p>
            <a:pPr algn="just">
              <a:buNone/>
            </a:pPr>
            <a:r>
              <a:rPr lang="en-US" dirty="0"/>
              <a:t>Exception handling attempts to gracefully handle these situations so that a program (or worse, an entire </a:t>
            </a:r>
            <a:r>
              <a:rPr lang="en-US" dirty="0">
                <a:hlinkClick r:id="rId10"/>
              </a:rPr>
              <a:t>system</a:t>
            </a:r>
            <a:r>
              <a:rPr lang="en-US" dirty="0"/>
              <a:t>) does not </a:t>
            </a:r>
            <a:r>
              <a:rPr lang="en-US" dirty="0">
                <a:hlinkClick r:id="rId11"/>
              </a:rPr>
              <a:t>crash</a:t>
            </a:r>
            <a:r>
              <a:rPr lang="en-US" dirty="0"/>
              <a:t>. Exception handling can be performed at both the software (as part of the program itself) and hardware levels (using mechanisms built into the design of the </a:t>
            </a:r>
            <a:r>
              <a:rPr lang="en-US" dirty="0">
                <a:hlinkClick r:id="rId12"/>
              </a:rPr>
              <a:t>CPU</a:t>
            </a:r>
            <a:r>
              <a:rPr lang="en-US" dirty="0"/>
              <a:t>)</a:t>
            </a:r>
          </a:p>
          <a:p>
            <a:pPr algn="just">
              <a:buNone/>
            </a:pP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Introduction to Exceptions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0088" y="954157"/>
            <a:ext cx="10614990" cy="5903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Introduction to Exceptions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374" y="1116289"/>
            <a:ext cx="10363199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Introduction to Exceptions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322" y="1185863"/>
            <a:ext cx="11039061" cy="5557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Introduction to Exceptions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322" y="1185863"/>
            <a:ext cx="11039061" cy="5557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Introduction to Exceptions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7565" y="878992"/>
            <a:ext cx="11145078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1153</Words>
  <Application>Microsoft Office PowerPoint</Application>
  <PresentationFormat>Widescreen</PresentationFormat>
  <Paragraphs>156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Python-Exception Handling</vt:lpstr>
      <vt:lpstr>Exception Handling</vt:lpstr>
      <vt:lpstr>Introduction to Exceptions</vt:lpstr>
      <vt:lpstr>Introduction to Exceptions</vt:lpstr>
      <vt:lpstr>Introduction to Exceptions</vt:lpstr>
      <vt:lpstr>Introduction to Exceptions</vt:lpstr>
      <vt:lpstr>Introduction to Exceptions</vt:lpstr>
      <vt:lpstr>Introduction to Exceptions</vt:lpstr>
      <vt:lpstr>Introduction to Exceptions</vt:lpstr>
      <vt:lpstr>Introduction to Exceptions</vt:lpstr>
      <vt:lpstr>Python Exception Handling </vt:lpstr>
      <vt:lpstr>Python Exception Handling Hierarchy</vt:lpstr>
      <vt:lpstr>Python Exception Handling - Many Exceptions</vt:lpstr>
      <vt:lpstr>Python Exception Handling</vt:lpstr>
      <vt:lpstr>Python Exception Handling</vt:lpstr>
      <vt:lpstr>Python Exception Handling - Raise an exception</vt:lpstr>
      <vt:lpstr>Python Exception Handling - Raise an exception</vt:lpstr>
      <vt:lpstr>Python Exception Handling - Assertion</vt:lpstr>
      <vt:lpstr>Python Exception Handling - Own Exceptions</vt:lpstr>
      <vt:lpstr>Why 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prasad</dc:creator>
  <cp:lastModifiedBy>raghu prasad</cp:lastModifiedBy>
  <cp:revision>111</cp:revision>
  <dcterms:created xsi:type="dcterms:W3CDTF">2018-01-28T06:02:15Z</dcterms:created>
  <dcterms:modified xsi:type="dcterms:W3CDTF">2021-08-23T06:15:20Z</dcterms:modified>
</cp:coreProperties>
</file>