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82" r:id="rId3"/>
    <p:sldId id="306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0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C3DF-C908-4D96-AA62-3BDE46E65530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2A58-AA64-439D-9417-BD5C490D4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syntax-semantic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Python-Error and Exception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Ramesh V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k. ModuleNotFoundError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When you import a module that does not exist, you will get the ModuleNotFoundError.</a:t>
            </a:r>
          </a:p>
          <a:p>
            <a:pPr marL="457200" indent="-457200" algn="just" fontAlgn="base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maths</a:t>
            </a: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“&lt;pyshell#233&gt;”,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maths</a:t>
            </a: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ModuleNotFoundError: No module named ‘</a:t>
            </a:r>
            <a:r>
              <a:rPr lang="en-US" sz="2000" dirty="0" err="1"/>
              <a:t>maths</a:t>
            </a:r>
            <a:r>
              <a:rPr lang="en-US" sz="2000" dirty="0"/>
              <a:t>’</a:t>
            </a:r>
          </a:p>
          <a:p>
            <a:pPr marL="457200" indent="-457200" algn="just" fontAlgn="base">
              <a:buNone/>
            </a:pPr>
            <a:r>
              <a:rPr lang="en-US" sz="2000" b="1" dirty="0"/>
              <a:t>l. NameError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A NameError occurs when a name isn’t found in a scope.</a:t>
            </a:r>
          </a:p>
          <a:p>
            <a:pPr marL="457200" indent="-457200" algn="just" fontAlgn="base">
              <a:buNone/>
            </a:pPr>
            <a:r>
              <a:rPr lang="en-US" sz="2000" dirty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“&lt;pyshell#245&gt;”,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/>
              <a:t>NameError: name ‘eggs’ is not defined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k. ModuleNotFoundError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When you import a module that does not exist, you will get the ModuleNotFoundError.</a:t>
            </a:r>
          </a:p>
          <a:p>
            <a:pPr marL="457200" indent="-457200" algn="just" fontAlgn="base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maths</a:t>
            </a: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“&lt;pyshell#233&gt;”,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maths</a:t>
            </a: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ModuleNotFoundError: No module named ‘</a:t>
            </a:r>
            <a:r>
              <a:rPr lang="en-US" sz="2000" dirty="0" err="1"/>
              <a:t>maths</a:t>
            </a:r>
            <a:r>
              <a:rPr lang="en-US" sz="2000" dirty="0"/>
              <a:t>’</a:t>
            </a:r>
          </a:p>
          <a:p>
            <a:pPr marL="457200" indent="-457200" algn="just" fontAlgn="base">
              <a:buNone/>
            </a:pPr>
            <a:r>
              <a:rPr lang="en-US" sz="2000" b="1" dirty="0"/>
              <a:t>l. NameError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A NameError occurs when a name isn’t found in a scope.</a:t>
            </a:r>
          </a:p>
          <a:p>
            <a:pPr marL="457200" indent="-457200" algn="just" fontAlgn="base">
              <a:buNone/>
            </a:pPr>
            <a:r>
              <a:rPr lang="en-US" sz="2000" dirty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“&lt;pyshell#245&gt;”,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/>
              <a:t>eggs</a:t>
            </a:r>
          </a:p>
          <a:p>
            <a:pPr marL="457200" indent="-457200" algn="just" fontAlgn="base">
              <a:buNone/>
            </a:pPr>
            <a:r>
              <a:rPr lang="en-US" sz="2000" dirty="0"/>
              <a:t>NameError: name ‘eggs’ is not defined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m. </a:t>
            </a:r>
            <a:r>
              <a:rPr lang="en-US" sz="2000" b="1" dirty="0" err="1"/>
              <a:t>NotImplementedError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An abstract method raises a </a:t>
            </a:r>
            <a:r>
              <a:rPr lang="en-US" sz="2000" dirty="0" err="1"/>
              <a:t>NotImplementedError</a:t>
            </a:r>
            <a:r>
              <a:rPr lang="en-US" sz="2000" dirty="0"/>
              <a:t>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n. </a:t>
            </a:r>
            <a:r>
              <a:rPr lang="en-US" sz="2000" b="1" dirty="0" err="1"/>
              <a:t>OSError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error is raised when a system operation causes a system-related error.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o. </a:t>
            </a:r>
            <a:r>
              <a:rPr lang="en-US" sz="2000" b="1" dirty="0" err="1"/>
              <a:t>OverflowError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raises when the result of an arithmetic operation is too large to be represented.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p. </a:t>
            </a:r>
            <a:r>
              <a:rPr lang="en-US" sz="2000" b="1" dirty="0" err="1"/>
              <a:t>ReferenceError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is raised when a weak reference proxy is used to access a garbage collected referent.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q. </a:t>
            </a:r>
            <a:r>
              <a:rPr lang="en-US" sz="2000" b="1" dirty="0" err="1"/>
              <a:t>RuntimeError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When an error does not fall under any specific category, we call it a </a:t>
            </a:r>
            <a:r>
              <a:rPr lang="en-US" sz="2000" dirty="0" err="1"/>
              <a:t>RuntimeError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r. StopIteration in Python</a:t>
            </a:r>
          </a:p>
          <a:p>
            <a:pPr marL="457200" indent="-457200" algn="just" fontAlgn="base">
              <a:buNone/>
            </a:pPr>
            <a:r>
              <a:rPr lang="en-US" sz="1400" dirty="0"/>
              <a:t>The next() function raises StopIteration to indicate that no further item is to be returned by the </a:t>
            </a:r>
            <a:r>
              <a:rPr lang="en-US" sz="1400" dirty="0" err="1"/>
              <a:t>iterator</a:t>
            </a:r>
            <a:r>
              <a:rPr lang="en-US" sz="1400" dirty="0"/>
              <a:t>.</a:t>
            </a:r>
          </a:p>
          <a:p>
            <a:pPr marL="457200" indent="-457200" algn="just" fontAlgn="base">
              <a:buNone/>
            </a:pPr>
            <a:r>
              <a:rPr lang="en-US" sz="1400" dirty="0"/>
              <a:t>def countdown():</a:t>
            </a:r>
          </a:p>
          <a:p>
            <a:pPr marL="457200" indent="-457200" algn="just" fontAlgn="base">
              <a:buNone/>
            </a:pPr>
            <a:r>
              <a:rPr lang="en-US" sz="1400" dirty="0"/>
              <a:t>         n=4</a:t>
            </a:r>
          </a:p>
          <a:p>
            <a:pPr marL="457200" indent="-457200" algn="just" fontAlgn="base">
              <a:buNone/>
            </a:pPr>
            <a:r>
              <a:rPr lang="en-US" sz="1400" dirty="0"/>
              <a:t>         while(n&gt;0):</a:t>
            </a:r>
          </a:p>
          <a:p>
            <a:pPr marL="457200" indent="-457200" algn="just" fontAlgn="base">
              <a:buNone/>
            </a:pPr>
            <a:r>
              <a:rPr lang="en-US" sz="1400" dirty="0"/>
              <a:t>                 yield n</a:t>
            </a:r>
          </a:p>
          <a:p>
            <a:pPr marL="457200" indent="-457200" algn="just" fontAlgn="base">
              <a:buNone/>
            </a:pPr>
            <a:r>
              <a:rPr lang="en-US" sz="1400" dirty="0"/>
              <a:t>                 n-=1</a:t>
            </a:r>
          </a:p>
          <a:p>
            <a:pPr marL="457200" indent="-457200" algn="just" fontAlgn="base">
              <a:buNone/>
            </a:pPr>
            <a:r>
              <a:rPr lang="en-US" sz="1400" dirty="0"/>
              <a:t>c=countdown()</a:t>
            </a:r>
          </a:p>
          <a:p>
            <a:pPr marL="457200" indent="-457200" algn="just" fontAlgn="base">
              <a:buNone/>
            </a:pPr>
            <a:r>
              <a:rPr lang="en-US" sz="1400" dirty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dirty="0"/>
              <a:t>next(c)</a:t>
            </a:r>
          </a:p>
          <a:p>
            <a:pPr marL="457200" indent="-457200" algn="just" fontAlgn="base">
              <a:buNone/>
            </a:pPr>
            <a:r>
              <a:rPr lang="en-US" sz="1400" b="1" dirty="0"/>
              <a:t>Produces the following output:</a:t>
            </a:r>
          </a:p>
          <a:p>
            <a:pPr marL="457200" indent="-457200" algn="just" fontAlgn="base">
              <a:buNone/>
            </a:pPr>
            <a:r>
              <a:rPr lang="en-US" sz="14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1400" dirty="0"/>
              <a:t>  File "&lt;ipython-input-26-63e87f424354&gt;", line 12, in &lt;module&gt;</a:t>
            </a:r>
          </a:p>
          <a:p>
            <a:pPr marL="457200" indent="-457200" algn="just" fontAlgn="base">
              <a:buNone/>
            </a:pPr>
            <a:r>
              <a:rPr lang="en-US" sz="1400" dirty="0"/>
              <a:t>    next(c)</a:t>
            </a:r>
          </a:p>
          <a:p>
            <a:pPr marL="457200" indent="-457200" algn="just" fontAlgn="base">
              <a:buNone/>
            </a:pPr>
            <a:r>
              <a:rPr lang="en-US" sz="1400" dirty="0"/>
              <a:t>StopIteration.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s. </a:t>
            </a:r>
            <a:r>
              <a:rPr lang="en-US" sz="2000" b="1" dirty="0" err="1"/>
              <a:t>IndentationError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An </a:t>
            </a:r>
            <a:r>
              <a:rPr lang="en-US" sz="2000" dirty="0" err="1"/>
              <a:t>IndentationError</a:t>
            </a:r>
            <a:r>
              <a:rPr lang="en-US" sz="2000" dirty="0"/>
              <a:t> raises on incorrect indentation.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t. </a:t>
            </a:r>
            <a:r>
              <a:rPr lang="en-US" sz="2000" b="1" dirty="0" err="1"/>
              <a:t>TabError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When the indentation is inconsistent in tabs and spaces, there’s a </a:t>
            </a:r>
            <a:r>
              <a:rPr lang="en-US" sz="2000" dirty="0" err="1"/>
              <a:t>TabError</a:t>
            </a:r>
            <a:r>
              <a:rPr lang="en-US" sz="2000" dirty="0"/>
              <a:t>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u. </a:t>
            </a:r>
            <a:r>
              <a:rPr lang="en-US" sz="2000" b="1" dirty="0" err="1"/>
              <a:t>SystemError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When the interpreter detects an internal error, it’s a </a:t>
            </a:r>
            <a:r>
              <a:rPr lang="en-US" sz="2000" dirty="0" err="1"/>
              <a:t>SystemError</a:t>
            </a:r>
            <a:r>
              <a:rPr lang="en-US" sz="2000" dirty="0"/>
              <a:t>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b="1" dirty="0"/>
              <a:t>v. </a:t>
            </a:r>
            <a:r>
              <a:rPr lang="en-US" sz="2000" b="1" dirty="0" err="1"/>
              <a:t>SystemExit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The </a:t>
            </a:r>
            <a:r>
              <a:rPr lang="en-US" sz="2000" dirty="0" err="1"/>
              <a:t>sys.exit</a:t>
            </a:r>
            <a:r>
              <a:rPr lang="en-US" sz="2000" dirty="0"/>
              <a:t>() function raises this one.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b="1" dirty="0"/>
              <a:t>s. </a:t>
            </a:r>
            <a:r>
              <a:rPr lang="en-US" b="1" dirty="0" err="1"/>
              <a:t>IndentationError</a:t>
            </a:r>
            <a:r>
              <a:rPr lang="en-US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/>
              <a:t>An </a:t>
            </a:r>
            <a:r>
              <a:rPr lang="en-US" dirty="0" err="1"/>
              <a:t>IndentationError</a:t>
            </a:r>
            <a:r>
              <a:rPr lang="en-US" dirty="0"/>
              <a:t> raises on incorrect indentation.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b="1" dirty="0"/>
              <a:t>t. </a:t>
            </a:r>
            <a:r>
              <a:rPr lang="en-US" b="1" dirty="0" err="1"/>
              <a:t>TabError</a:t>
            </a:r>
            <a:r>
              <a:rPr lang="en-US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/>
              <a:t>When the indentation is inconsistent in tabs and spaces, there’s a </a:t>
            </a:r>
            <a:r>
              <a:rPr lang="en-US" dirty="0" err="1"/>
              <a:t>TabError</a:t>
            </a:r>
            <a:r>
              <a:rPr lang="en-US" dirty="0"/>
              <a:t>.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b="1" dirty="0"/>
              <a:t>u. </a:t>
            </a:r>
            <a:r>
              <a:rPr lang="en-US" b="1" dirty="0" err="1"/>
              <a:t>SystemError</a:t>
            </a:r>
            <a:r>
              <a:rPr lang="en-US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/>
              <a:t>When the interpreter detects an internal error, it’s a </a:t>
            </a:r>
            <a:r>
              <a:rPr lang="en-US" dirty="0" err="1"/>
              <a:t>SystemError</a:t>
            </a:r>
            <a:r>
              <a:rPr lang="en-US" dirty="0"/>
              <a:t>.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b="1" dirty="0"/>
              <a:t>v. </a:t>
            </a:r>
            <a:r>
              <a:rPr lang="en-US" b="1" dirty="0" err="1"/>
              <a:t>SystemExit</a:t>
            </a:r>
            <a:r>
              <a:rPr lang="en-US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dirty="0"/>
              <a:t>The </a:t>
            </a:r>
            <a:r>
              <a:rPr lang="en-US" dirty="0" err="1"/>
              <a:t>sys.exit</a:t>
            </a:r>
            <a:r>
              <a:rPr lang="en-US" dirty="0"/>
              <a:t>() function raises this one.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b="1" dirty="0"/>
              <a:t>w. TypeError in Python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dirty="0"/>
              <a:t>When we apply a function or an operation to an object of incorrect type, we get a TypeError.</a:t>
            </a:r>
          </a:p>
          <a:p>
            <a:pPr marL="457200" indent="-457200" algn="just" fontAlgn="base">
              <a:buNone/>
            </a:pPr>
            <a:r>
              <a:rPr lang="en-US" dirty="0"/>
              <a:t>'10'+10</a:t>
            </a:r>
          </a:p>
          <a:p>
            <a:pPr marL="457200" indent="-457200" algn="just" fontAlgn="base">
              <a:buNone/>
            </a:pPr>
            <a:r>
              <a:rPr lang="en-US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dirty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dirty="0"/>
              <a:t>’10’+10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dirty="0"/>
              <a:t>TypeError: must be str, not int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b="1" dirty="0"/>
              <a:t>w. TypeError in Python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dirty="0"/>
              <a:t>When we apply a function or an operation to an object of incorrect type, we get a TypeError.</a:t>
            </a:r>
          </a:p>
          <a:p>
            <a:pPr marL="457200" indent="-457200" algn="just" fontAlgn="base">
              <a:buNone/>
            </a:pPr>
            <a:r>
              <a:rPr lang="en-US" dirty="0"/>
              <a:t>'10'+10</a:t>
            </a:r>
          </a:p>
          <a:p>
            <a:pPr marL="457200" indent="-457200" algn="just" fontAlgn="base">
              <a:buNone/>
            </a:pPr>
            <a:r>
              <a:rPr lang="en-US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dirty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dirty="0"/>
              <a:t>’10’+10</a:t>
            </a:r>
          </a:p>
          <a:p>
            <a:pPr marL="457200" indent="-457200" algn="just" fontAlgn="base">
              <a:buNone/>
            </a:pPr>
            <a:endParaRPr lang="en-US" dirty="0"/>
          </a:p>
          <a:p>
            <a:pPr marL="457200" indent="-457200" algn="just" fontAlgn="base">
              <a:buNone/>
            </a:pPr>
            <a:r>
              <a:rPr lang="en-US" dirty="0"/>
              <a:t>TypeError: must be str, not int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x. </a:t>
            </a:r>
            <a:r>
              <a:rPr lang="en-US" sz="2000" b="1" dirty="0" err="1"/>
              <a:t>UnboundLocalError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We get an </a:t>
            </a:r>
            <a:r>
              <a:rPr lang="en-US" sz="2000" dirty="0" err="1"/>
              <a:t>UnboundLocalError</a:t>
            </a:r>
            <a:r>
              <a:rPr lang="en-US" sz="2000" dirty="0"/>
              <a:t> when you try to access a local variable without first assigning a value to it.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def </a:t>
            </a:r>
            <a:r>
              <a:rPr lang="en-US" sz="2000" dirty="0" err="1"/>
              <a:t>sayhi</a:t>
            </a:r>
            <a:r>
              <a:rPr lang="en-US" sz="2000" dirty="0"/>
              <a:t>():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        m+=1</a:t>
            </a:r>
          </a:p>
          <a:p>
            <a:pPr marL="457200" indent="-457200" algn="just" fontAlgn="base">
              <a:buNone/>
            </a:pPr>
            <a:r>
              <a:rPr lang="en-US" sz="2000" dirty="0"/>
              <a:t>        print(m)</a:t>
            </a:r>
          </a:p>
          <a:p>
            <a:pPr marL="457200" indent="-457200" algn="just" fontAlgn="base">
              <a:buNone/>
            </a:pPr>
            <a:r>
              <a:rPr lang="en-US" sz="2000" dirty="0" err="1"/>
              <a:t>sayhi</a:t>
            </a:r>
            <a:r>
              <a:rPr lang="en-US" sz="2000" dirty="0"/>
              <a:t>()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“&lt;pyshell#53&gt;”,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err="1"/>
              <a:t>sayhi</a:t>
            </a:r>
            <a:r>
              <a:rPr lang="en-US" sz="2000" dirty="0"/>
              <a:t>()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“&lt;pyshell#52&gt;”, line 2, in </a:t>
            </a:r>
            <a:r>
              <a:rPr lang="en-US" sz="2000" dirty="0" err="1"/>
              <a:t>sayhi</a:t>
            </a: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m+=1</a:t>
            </a:r>
          </a:p>
          <a:p>
            <a:pPr marL="457200" indent="-457200" algn="just" fontAlgn="base">
              <a:buNone/>
            </a:pPr>
            <a:r>
              <a:rPr lang="en-US" sz="2000" dirty="0" err="1"/>
              <a:t>UnboundLocalError</a:t>
            </a:r>
            <a:r>
              <a:rPr lang="en-US" sz="2000" dirty="0"/>
              <a:t>: local variable ‘m’ referenced before assignment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/>
              <a:t>y. </a:t>
            </a:r>
            <a:r>
              <a:rPr lang="en-US" sz="2400" b="1" dirty="0" err="1"/>
              <a:t>UnicodeError</a:t>
            </a:r>
            <a:r>
              <a:rPr lang="en-US" sz="24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When a Unicode-related encoding/decoding error occurs, you get the</a:t>
            </a:r>
          </a:p>
          <a:p>
            <a:pPr marL="457200" indent="-457200" algn="just" fontAlgn="base">
              <a:buNone/>
            </a:pPr>
            <a:r>
              <a:rPr lang="en-US" sz="2400" dirty="0" err="1"/>
              <a:t>UnicodeError</a:t>
            </a:r>
            <a:r>
              <a:rPr lang="en-US" sz="2400" dirty="0"/>
              <a:t> exception.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b="1" dirty="0"/>
              <a:t>z. </a:t>
            </a:r>
            <a:r>
              <a:rPr lang="en-US" sz="2400" b="1" dirty="0" err="1"/>
              <a:t>UnicodeEncodeError</a:t>
            </a:r>
            <a:r>
              <a:rPr lang="en-US" sz="24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This is a Unicode error during encoding.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b="1" dirty="0" err="1"/>
              <a:t>aa</a:t>
            </a:r>
            <a:r>
              <a:rPr lang="en-US" sz="2400" b="1" dirty="0"/>
              <a:t>. </a:t>
            </a:r>
            <a:r>
              <a:rPr lang="en-US" sz="2400" b="1" dirty="0" err="1"/>
              <a:t>UnicodeDecodeError</a:t>
            </a:r>
            <a:r>
              <a:rPr lang="en-US" sz="24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The Unicode error during decoding is termed </a:t>
            </a:r>
            <a:r>
              <a:rPr lang="en-US" sz="2400" dirty="0" err="1"/>
              <a:t>UnicodeDecodeError</a:t>
            </a:r>
            <a:r>
              <a:rPr lang="en-US" sz="2400" dirty="0"/>
              <a:t>.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b="1" dirty="0"/>
              <a:t>ab. </a:t>
            </a:r>
            <a:r>
              <a:rPr lang="en-US" sz="2400" b="1" dirty="0" err="1"/>
              <a:t>UnicodeTranslateError</a:t>
            </a:r>
            <a:r>
              <a:rPr lang="en-US" sz="24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A </a:t>
            </a:r>
            <a:r>
              <a:rPr lang="en-US" sz="2400" dirty="0" err="1"/>
              <a:t>UnicodeTranslateError</a:t>
            </a:r>
            <a:r>
              <a:rPr lang="en-US" sz="2400" dirty="0"/>
              <a:t> occurs during </a:t>
            </a:r>
            <a:r>
              <a:rPr lang="en-US" sz="2400"/>
              <a:t>translating..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Python Error Objective &amp; Syntax Error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6719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The most common reason of an error in a Python program is when a certain statement is not in accordance with the</a:t>
            </a:r>
          </a:p>
          <a:p>
            <a:pPr>
              <a:buNone/>
            </a:pPr>
            <a:r>
              <a:rPr lang="en-US" sz="2000" dirty="0"/>
              <a:t>prescribed usage.</a:t>
            </a:r>
          </a:p>
          <a:p>
            <a:pPr>
              <a:buNone/>
            </a:pPr>
            <a:r>
              <a:rPr lang="en-US" sz="2000" dirty="0"/>
              <a:t>When there is disorder in the rules of</a:t>
            </a:r>
            <a:r>
              <a:rPr lang="en-US" sz="2000" b="1" dirty="0"/>
              <a:t> </a:t>
            </a:r>
            <a:r>
              <a:rPr lang="en-US" sz="2000" u="sng" dirty="0">
                <a:hlinkClick r:id="rId2"/>
              </a:rPr>
              <a:t>Python Syntax</a:t>
            </a:r>
            <a:r>
              <a:rPr lang="en-US" sz="2000" dirty="0"/>
              <a:t>, the code doesn’t run. Following code causes a syntax error.</a:t>
            </a:r>
          </a:p>
          <a:p>
            <a:pPr>
              <a:buNone/>
            </a:pPr>
            <a:r>
              <a:rPr lang="en-IN" sz="2000" dirty="0"/>
              <a:t>e.g.</a:t>
            </a:r>
          </a:p>
          <a:p>
            <a:pPr>
              <a:buNone/>
            </a:pPr>
            <a:r>
              <a:rPr lang="en-US" sz="2000" dirty="0"/>
              <a:t>if 2&gt;1 </a:t>
            </a:r>
            <a:r>
              <a:rPr lang="en-US" sz="2000" b="1" dirty="0"/>
              <a:t>print</a:t>
            </a:r>
            <a:r>
              <a:rPr lang="en-US" sz="2000" dirty="0"/>
              <a:t>("2")</a:t>
            </a:r>
          </a:p>
          <a:p>
            <a:pPr>
              <a:buNone/>
            </a:pPr>
            <a:r>
              <a:rPr lang="en-US" sz="2000" dirty="0"/>
              <a:t>When the above code is executed the following are the outputs</a:t>
            </a:r>
          </a:p>
          <a:p>
            <a:pPr>
              <a:buNone/>
            </a:pPr>
            <a:r>
              <a:rPr lang="en-US" sz="2000" dirty="0"/>
              <a:t>if 2&gt;1 print("2")</a:t>
            </a:r>
          </a:p>
          <a:p>
            <a:pPr>
              <a:buNone/>
            </a:pPr>
            <a:r>
              <a:rPr lang="en-US" sz="2000" dirty="0"/>
              <a:t>  File "&lt;ipython-input-1-bf5a5d8255c4&gt;", line 1</a:t>
            </a:r>
          </a:p>
          <a:p>
            <a:pPr>
              <a:buNone/>
            </a:pPr>
            <a:r>
              <a:rPr lang="en-US" sz="2000" dirty="0"/>
              <a:t>    if 2&gt;1 print("2")</a:t>
            </a:r>
          </a:p>
          <a:p>
            <a:pPr>
              <a:buNone/>
            </a:pPr>
            <a:r>
              <a:rPr lang="en-US" sz="2000" dirty="0"/>
              <a:t>               ^</a:t>
            </a:r>
          </a:p>
          <a:p>
            <a:pPr>
              <a:buNone/>
            </a:pPr>
            <a:r>
              <a:rPr lang="en-US" sz="2000" dirty="0" err="1"/>
              <a:t>SyntaxError</a:t>
            </a:r>
            <a:r>
              <a:rPr lang="en-US" sz="2000" dirty="0"/>
              <a:t>: invalid syntax</a:t>
            </a:r>
          </a:p>
          <a:p>
            <a:pPr>
              <a:buNone/>
            </a:pPr>
            <a:endParaRPr lang="en-US" sz="2000" dirty="0"/>
          </a:p>
          <a:p>
            <a:pPr fontAlgn="base"/>
            <a:r>
              <a:rPr lang="en-US" sz="2000" dirty="0"/>
              <a:t>Syntax Error: invalid syntax</a:t>
            </a:r>
          </a:p>
          <a:p>
            <a:pPr fontAlgn="base"/>
            <a:r>
              <a:rPr lang="en-US" sz="2000" dirty="0"/>
              <a:t>This code doesn’t run because it misses a colon after the condition 2&gt;1.</a:t>
            </a:r>
          </a:p>
          <a:p>
            <a:pPr fontAlgn="base"/>
            <a:r>
              <a:rPr lang="en-US" sz="2000" dirty="0"/>
              <a:t>A syntax error also called a parsing error, displays ‘Syntax Error: invalid syntax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/>
              <a:t>ac. </a:t>
            </a:r>
            <a:r>
              <a:rPr lang="en-US" sz="2400" b="1" dirty="0" err="1"/>
              <a:t>ValueError</a:t>
            </a:r>
            <a:r>
              <a:rPr lang="en-US" sz="2400" b="1" dirty="0"/>
              <a:t> in Python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We get a </a:t>
            </a:r>
            <a:r>
              <a:rPr lang="en-US" sz="2400" dirty="0" err="1"/>
              <a:t>ValueError</a:t>
            </a:r>
            <a:r>
              <a:rPr lang="en-US" sz="2400" dirty="0"/>
              <a:t> when an argument of the correct type is sent, but an improper value.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int(input())</a:t>
            </a:r>
          </a:p>
          <a:p>
            <a:pPr marL="457200" indent="-457200" algn="just" fontAlgn="base">
              <a:buNone/>
            </a:pPr>
            <a:r>
              <a:rPr lang="en-US" sz="2400" dirty="0"/>
              <a:t>3.5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400" dirty="0"/>
              <a:t>File “&lt;pyshell#55&gt;”, line 1, in &lt;module&gt;</a:t>
            </a:r>
          </a:p>
          <a:p>
            <a:pPr marL="457200" indent="-457200" algn="just" fontAlgn="base">
              <a:buNone/>
            </a:pPr>
            <a:r>
              <a:rPr lang="en-US" sz="2400" dirty="0"/>
              <a:t>int(input())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 err="1"/>
              <a:t>ValueError</a:t>
            </a:r>
            <a:r>
              <a:rPr lang="en-US" sz="2400" dirty="0"/>
              <a:t>: invalid literal for int() with base 10: ‘3.5’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 err="1"/>
              <a:t>ad.</a:t>
            </a:r>
            <a:r>
              <a:rPr lang="en-US" sz="2400" b="1" dirty="0"/>
              <a:t> ZeroDivisionError in Python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Finally, a ZeroDivisionError is one we’ve seen in section 3. When the denominator of a division is</a:t>
            </a:r>
          </a:p>
          <a:p>
            <a:pPr marL="457200" indent="-457200" algn="just" fontAlgn="base">
              <a:buNone/>
            </a:pPr>
            <a:r>
              <a:rPr lang="en-US" sz="2400" dirty="0"/>
              <a:t>0, this Python exception is raised. This doesn’t necessarily violate syntax.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print(1/0)</a:t>
            </a:r>
          </a:p>
          <a:p>
            <a:pPr marL="457200" indent="-457200" algn="just" fontAlgn="base">
              <a:buNone/>
            </a:pPr>
            <a:r>
              <a:rPr lang="en-US" sz="24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400" dirty="0"/>
              <a:t>File “&lt;pyshell#56&gt;”, line 1, in &lt;module&gt;</a:t>
            </a:r>
          </a:p>
          <a:p>
            <a:pPr marL="457200" indent="-457200" algn="just" fontAlgn="base">
              <a:buNone/>
            </a:pPr>
            <a:r>
              <a:rPr lang="en-US" sz="2400" dirty="0"/>
              <a:t>print(1/0)</a:t>
            </a:r>
          </a:p>
          <a:p>
            <a:pPr marL="457200" indent="-457200" algn="just" fontAlgn="base">
              <a:buNone/>
            </a:pP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ZeroDivisionError: division by zero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What is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671931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sz="2000" dirty="0"/>
              <a:t>It may be convenient to recognize the problems in your python code before you put it to real use. But that does not</a:t>
            </a:r>
          </a:p>
          <a:p>
            <a:pPr algn="just" fontAlgn="base">
              <a:buNone/>
            </a:pPr>
            <a:r>
              <a:rPr lang="en-US" sz="2000" dirty="0"/>
              <a:t>always happen. Sometimes, problems show up when you run the code; sometimes, midway of that.</a:t>
            </a:r>
          </a:p>
          <a:p>
            <a:pPr algn="just" fontAlgn="base"/>
            <a:r>
              <a:rPr lang="en-US" sz="2000" dirty="0"/>
              <a:t>A Python exception is an error that’s detected during execution. It may be fatal for the program, but not necessarily so. Let’s take the most common example.</a:t>
            </a:r>
          </a:p>
          <a:p>
            <a:pPr algn="just" fontAlgn="base">
              <a:buNone/>
            </a:pPr>
            <a:endParaRPr lang="en-US" sz="2000" dirty="0"/>
          </a:p>
          <a:p>
            <a:pPr algn="just" fontAlgn="base">
              <a:buNone/>
            </a:pPr>
            <a:r>
              <a:rPr lang="en-US" sz="2000" dirty="0" err="1"/>
              <a:t>a,b</a:t>
            </a:r>
            <a:r>
              <a:rPr lang="en-US" sz="2000" dirty="0"/>
              <a:t>=1,0</a:t>
            </a:r>
          </a:p>
          <a:p>
            <a:pPr algn="just" fontAlgn="base">
              <a:buNone/>
            </a:pPr>
            <a:r>
              <a:rPr lang="en-US" sz="2000" b="1" dirty="0"/>
              <a:t>print</a:t>
            </a:r>
            <a:r>
              <a:rPr lang="en-US" sz="2000" dirty="0"/>
              <a:t>(a/b)</a:t>
            </a:r>
          </a:p>
          <a:p>
            <a:pPr algn="just" fontAlgn="base">
              <a:buNone/>
            </a:pPr>
            <a:endParaRPr lang="en-US" sz="2000" dirty="0"/>
          </a:p>
          <a:p>
            <a:pPr algn="just" fontAlgn="base">
              <a:buNone/>
            </a:pPr>
            <a:r>
              <a:rPr lang="en-US" sz="2000" dirty="0"/>
              <a:t>When the above program is executed we get:</a:t>
            </a:r>
          </a:p>
          <a:p>
            <a:pPr algn="just" fontAlgn="base">
              <a:buNone/>
            </a:pPr>
            <a:endParaRPr lang="en-US" sz="2000" dirty="0"/>
          </a:p>
          <a:p>
            <a:pPr algn="just" fontAlgn="base"/>
            <a:r>
              <a:rPr lang="en-US" sz="2000" dirty="0"/>
              <a:t>Traceback (most recent call last):</a:t>
            </a:r>
          </a:p>
          <a:p>
            <a:pPr algn="just" fontAlgn="base">
              <a:buNone/>
            </a:pPr>
            <a:r>
              <a:rPr lang="en-US" sz="2000" dirty="0"/>
              <a:t>File "&lt;ipython-input-2-02d71fc0a63a&gt;", line 2, in &lt;module&gt;</a:t>
            </a:r>
          </a:p>
          <a:p>
            <a:pPr algn="just" fontAlgn="base">
              <a:buNone/>
            </a:pPr>
            <a:r>
              <a:rPr lang="en-US" sz="2000" dirty="0"/>
              <a:t>print(a/b)</a:t>
            </a:r>
          </a:p>
          <a:p>
            <a:pPr algn="just" fontAlgn="base">
              <a:buNone/>
            </a:pPr>
            <a:r>
              <a:rPr lang="en-US" sz="2000" dirty="0"/>
              <a:t>ZeroDivisionError: division by zero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Python Error and Python Exception Message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671931"/>
          </a:xfrm>
        </p:spPr>
        <p:txBody>
          <a:bodyPr>
            <a:normAutofit lnSpcReduction="10000"/>
          </a:bodyPr>
          <a:lstStyle/>
          <a:p>
            <a:pPr algn="just" fontAlgn="base">
              <a:buNone/>
            </a:pPr>
            <a:r>
              <a:rPr lang="en-US" sz="2000" dirty="0"/>
              <a:t>From the e.g. executing </a:t>
            </a:r>
          </a:p>
          <a:p>
            <a:pPr algn="just" fontAlgn="base">
              <a:buNone/>
            </a:pPr>
            <a:r>
              <a:rPr lang="en-US" sz="2000" dirty="0"/>
              <a:t>a,b=1,0 </a:t>
            </a:r>
          </a:p>
          <a:p>
            <a:pPr algn="just" fontAlgn="base">
              <a:buNone/>
            </a:pPr>
            <a:r>
              <a:rPr lang="en-US" sz="2000" b="1" dirty="0"/>
              <a:t>print</a:t>
            </a:r>
            <a:r>
              <a:rPr lang="en-US" sz="2000" dirty="0"/>
              <a:t>(a/b) ; </a:t>
            </a:r>
          </a:p>
          <a:p>
            <a:pPr algn="just" fontAlgn="base">
              <a:buNone/>
            </a:pPr>
            <a:r>
              <a:rPr lang="en-US" sz="2000" dirty="0"/>
              <a:t>the output is as provided below:</a:t>
            </a:r>
          </a:p>
          <a:p>
            <a:pPr algn="just" fontAlgn="base"/>
            <a:r>
              <a:rPr lang="en-US" sz="2000" dirty="0"/>
              <a:t>Traceback (most recent call last):</a:t>
            </a:r>
          </a:p>
          <a:p>
            <a:pPr algn="just" fontAlgn="base">
              <a:buNone/>
            </a:pPr>
            <a:r>
              <a:rPr lang="en-US" sz="2000" dirty="0"/>
              <a:t>File "&lt;ipython-input-2-02d71fc0a63a&gt;", line 2, in &lt;module&gt;</a:t>
            </a:r>
          </a:p>
          <a:p>
            <a:pPr algn="just" fontAlgn="base">
              <a:buNone/>
            </a:pPr>
            <a:r>
              <a:rPr lang="en-US" sz="2000" dirty="0"/>
              <a:t>print(a/b)</a:t>
            </a:r>
          </a:p>
          <a:p>
            <a:pPr algn="just" fontAlgn="base">
              <a:buNone/>
            </a:pPr>
            <a:r>
              <a:rPr lang="en-US" sz="2000" b="1" dirty="0"/>
              <a:t>ZeroDivisionError</a:t>
            </a:r>
            <a:r>
              <a:rPr lang="en-US" sz="2000" dirty="0"/>
              <a:t>: division by zero</a:t>
            </a:r>
          </a:p>
          <a:p>
            <a:pPr algn="just" fontAlgn="base">
              <a:buNone/>
            </a:pPr>
            <a:endParaRPr lang="en-US" sz="2000" dirty="0"/>
          </a:p>
          <a:p>
            <a:pPr algn="just" fontAlgn="base">
              <a:buNone/>
            </a:pPr>
            <a:r>
              <a:rPr lang="en-US" sz="2000" b="1" dirty="0"/>
              <a:t>When Python error and exceptions occur, it prints a four-line message on the screen, if not handled.</a:t>
            </a:r>
          </a:p>
          <a:p>
            <a:pPr algn="just" fontAlgn="base"/>
            <a:r>
              <a:rPr lang="en-US" sz="2000" dirty="0"/>
              <a:t>The first line declares that this is a traceback. This means that the interpreter traces the Python exception back to its source.</a:t>
            </a:r>
          </a:p>
          <a:p>
            <a:pPr algn="just" fontAlgn="base"/>
            <a:r>
              <a:rPr lang="en-US" sz="2000" dirty="0"/>
              <a:t>The second tells us the line number for the code that caused the Python exception. In our case, it is line 1</a:t>
            </a:r>
          </a:p>
          <a:p>
            <a:pPr algn="just" fontAlgn="base"/>
            <a:r>
              <a:rPr lang="en-US" sz="2000" dirty="0"/>
              <a:t>The third line tells us which is the statement that caused the Python exception</a:t>
            </a:r>
          </a:p>
          <a:p>
            <a:pPr algn="just" fontAlgn="base"/>
            <a:r>
              <a:rPr lang="en-US" sz="2000" dirty="0"/>
              <a:t>Finally, the fourth line tells us the type of Python exception that occurred. This is accompanied by a short description of what happened</a:t>
            </a:r>
          </a:p>
          <a:p>
            <a:pPr algn="just" fontAlgn="base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0747513" cy="4770783"/>
          </a:xfrm>
        </p:spPr>
        <p:txBody>
          <a:bodyPr>
            <a:normAutofit lnSpcReduction="10000"/>
          </a:bodyPr>
          <a:lstStyle/>
          <a:p>
            <a:pPr marL="457200" indent="-457200" algn="just" fontAlgn="base">
              <a:buAutoNum type="alphaLcPeriod"/>
            </a:pPr>
            <a:r>
              <a:rPr lang="en-US" sz="2000" b="1" dirty="0"/>
              <a:t>AssertionError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Python exception raises when an assert statement fails. This is also called Python raise expression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A successful assert statement looks like this</a:t>
            </a:r>
          </a:p>
          <a:p>
            <a:pPr marL="457200" indent="-457200" algn="just" fontAlgn="base">
              <a:buNone/>
            </a:pPr>
            <a:r>
              <a:rPr lang="en-US" sz="2000" b="1" dirty="0"/>
              <a:t>assert</a:t>
            </a:r>
            <a:r>
              <a:rPr lang="en-US" sz="2000" dirty="0"/>
              <a:t>(1==1)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But when we write the following code, we get an AssertionError:</a:t>
            </a:r>
          </a:p>
          <a:p>
            <a:pPr marL="457200" indent="-457200" algn="just" fontAlgn="base">
              <a:buNone/>
            </a:pPr>
            <a:r>
              <a:rPr lang="en-US" sz="2000" b="1" dirty="0"/>
              <a:t>assert</a:t>
            </a:r>
            <a:r>
              <a:rPr lang="en-US" sz="2000" dirty="0"/>
              <a:t>(1==2)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  File "&lt;ipython-input-6-91d16dafa3fa&gt;",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/>
              <a:t>    assert(1==2)</a:t>
            </a:r>
          </a:p>
          <a:p>
            <a:pPr marL="457200" indent="-457200" algn="just" fontAlgn="base">
              <a:buNone/>
            </a:pPr>
            <a:r>
              <a:rPr lang="en-US" sz="2000" dirty="0"/>
              <a:t>AssertionError</a:t>
            </a:r>
          </a:p>
          <a:p>
            <a:pPr marL="457200" indent="-457200" algn="just" fontAlgn="base">
              <a:buNone/>
            </a:pP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5685183" y="4652956"/>
            <a:ext cx="6096000" cy="20313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An assertion is a sanity-check that you can turn on or turn off when you are done with your testing of the program.</a:t>
            </a:r>
          </a:p>
          <a:p>
            <a:endParaRPr lang="en-US" dirty="0"/>
          </a:p>
          <a:p>
            <a:r>
              <a:rPr lang="en-US" dirty="0"/>
              <a:t>The easiest way to think of an assertion is to liken it to a raise-if statement (or to be more accurate, a raise-if-not statement). An expression is tested, and if the result comes up false, an exception is raised.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4770783"/>
          </a:xfrm>
        </p:spPr>
        <p:txBody>
          <a:bodyPr>
            <a:normAutofit fontScale="92500" lnSpcReduction="20000"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b. AttributeError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type occurs when an attribute assignment or reference fails. As an example, let’s take class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class fruit: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 err="1"/>
              <a:t>fruit.size</a:t>
            </a:r>
            <a:endParaRPr lang="en-US" sz="2000" dirty="0"/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File “&lt;pyshell#223&gt;”,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 err="1"/>
              <a:t>fruit.size</a:t>
            </a:r>
            <a:endParaRPr lang="en-US" sz="2000" dirty="0"/>
          </a:p>
          <a:p>
            <a:pPr marL="457200" indent="-457200" algn="just" fontAlgn="base">
              <a:buNone/>
            </a:pPr>
            <a:endParaRPr lang="en-US" sz="2000" dirty="0"/>
          </a:p>
          <a:p>
            <a:pPr marL="457200" indent="-457200" algn="just" fontAlgn="base">
              <a:buNone/>
            </a:pPr>
            <a:r>
              <a:rPr lang="en-US" sz="2000" dirty="0"/>
              <a:t>AttributeError: type object ‘fruit’ has no attribute ‘size’</a:t>
            </a:r>
          </a:p>
          <a:p>
            <a:pPr marL="457200" indent="-457200" algn="just" fontAlgn="base">
              <a:buNone/>
            </a:pPr>
            <a:r>
              <a:rPr lang="en-US" sz="2000" dirty="0"/>
              <a:t>Here, the attribute size does not exist. Hence, it raises an </a:t>
            </a:r>
            <a:r>
              <a:rPr lang="en-US" sz="2000" b="1" dirty="0"/>
              <a:t>AttributeError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400" b="1" dirty="0"/>
              <a:t>c. EOFError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This Python exception raises when the input() function reaches the end-of-file condition.</a:t>
            </a:r>
          </a:p>
          <a:p>
            <a:pPr marL="457200" indent="-457200" algn="just" fontAlgn="base">
              <a:buNone/>
            </a:pPr>
            <a:r>
              <a:rPr lang="en-US" sz="2400" b="1" dirty="0"/>
              <a:t>d. FloatingPointError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When a floating point operation fails, this python error occurs.</a:t>
            </a:r>
          </a:p>
          <a:p>
            <a:pPr marL="457200" indent="-457200" algn="just" fontAlgn="base">
              <a:buNone/>
            </a:pPr>
            <a:r>
              <a:rPr lang="en-US" sz="2400" b="1" dirty="0"/>
              <a:t>e. GeneratorExit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This raises when a generator’s close() method is called</a:t>
            </a:r>
          </a:p>
          <a:p>
            <a:pPr marL="457200" indent="-457200" algn="just" fontAlgn="base">
              <a:buNone/>
            </a:pPr>
            <a:r>
              <a:rPr lang="en-US" sz="2400" b="1" dirty="0"/>
              <a:t>f. ImportError in Python</a:t>
            </a:r>
          </a:p>
          <a:p>
            <a:pPr marL="457200" indent="-457200" algn="just" fontAlgn="base">
              <a:buNone/>
            </a:pPr>
            <a:r>
              <a:rPr lang="en-US" sz="2400" dirty="0"/>
              <a:t>When the imported module isn’t found, an ImportError occurs.</a:t>
            </a:r>
          </a:p>
          <a:p>
            <a:pPr marL="457200" indent="-457200" algn="just" fontAlgn="base">
              <a:buNone/>
            </a:pPr>
            <a:r>
              <a:rPr lang="en-US" sz="2400" dirty="0"/>
              <a:t>from math import </a:t>
            </a:r>
            <a:r>
              <a:rPr lang="en-US" sz="2400" dirty="0" err="1"/>
              <a:t>ppi</a:t>
            </a: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400" dirty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2400" dirty="0"/>
              <a:t>from math import </a:t>
            </a:r>
            <a:r>
              <a:rPr lang="en-US" sz="2400" dirty="0" err="1"/>
              <a:t>ppi</a:t>
            </a:r>
            <a:endParaRPr lang="en-US" sz="2400" dirty="0"/>
          </a:p>
          <a:p>
            <a:pPr marL="457200" indent="-457200" algn="just" fontAlgn="base">
              <a:buNone/>
            </a:pPr>
            <a:r>
              <a:rPr lang="en-US" sz="2400" b="1" dirty="0"/>
              <a:t>ImportError</a:t>
            </a:r>
            <a:r>
              <a:rPr lang="en-US" sz="2400" dirty="0"/>
              <a:t>: cannot import name ‘</a:t>
            </a:r>
            <a:r>
              <a:rPr lang="en-US" sz="2400" dirty="0" err="1"/>
              <a:t>ppi</a:t>
            </a:r>
            <a:r>
              <a:rPr lang="en-US" sz="2400" dirty="0"/>
              <a:t>’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g. </a:t>
            </a:r>
            <a:r>
              <a:rPr lang="en-US" sz="2000" b="1" dirty="0" err="1"/>
              <a:t>IndexError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1600" dirty="0"/>
              <a:t>When you access an index, on a sequence, that is out of range, you get an </a:t>
            </a:r>
            <a:r>
              <a:rPr lang="en-US" sz="1600" dirty="0" err="1"/>
              <a:t>IndexError</a:t>
            </a:r>
            <a:r>
              <a:rPr lang="en-US" sz="1600" dirty="0"/>
              <a:t>.</a:t>
            </a:r>
          </a:p>
          <a:p>
            <a:pPr marL="457200" indent="-457200" algn="just" fontAlgn="base">
              <a:buNone/>
            </a:pPr>
            <a:r>
              <a:rPr lang="en-US" sz="1600" dirty="0"/>
              <a:t>list=[1,2,3]</a:t>
            </a:r>
          </a:p>
          <a:p>
            <a:pPr marL="457200" indent="-457200" algn="just" fontAlgn="base">
              <a:buNone/>
            </a:pPr>
            <a:r>
              <a:rPr lang="en-US" sz="1600" dirty="0"/>
              <a:t>list[3]</a:t>
            </a:r>
          </a:p>
          <a:p>
            <a:pPr marL="457200" indent="-457200" algn="just" fontAlgn="base">
              <a:buNone/>
            </a:pPr>
            <a:r>
              <a:rPr lang="en-US" sz="16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1600" dirty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1600" dirty="0"/>
              <a:t>list[3]</a:t>
            </a:r>
          </a:p>
          <a:p>
            <a:pPr marL="457200" indent="-457200" algn="just" fontAlgn="base">
              <a:buNone/>
            </a:pPr>
            <a:r>
              <a:rPr lang="en-US" sz="1800" b="1" dirty="0" err="1"/>
              <a:t>IndexError</a:t>
            </a:r>
            <a:r>
              <a:rPr lang="en-US" sz="1800" b="1" dirty="0"/>
              <a:t>: </a:t>
            </a:r>
            <a:r>
              <a:rPr lang="en-US" sz="1800" dirty="0"/>
              <a:t>list index out of range</a:t>
            </a:r>
          </a:p>
          <a:p>
            <a:pPr marL="457200" indent="-457200" algn="just" fontAlgn="base">
              <a:buNone/>
            </a:pPr>
            <a:r>
              <a:rPr lang="en-US" sz="2000" b="1" dirty="0"/>
              <a:t>h. </a:t>
            </a:r>
            <a:r>
              <a:rPr lang="en-US" sz="2000" b="1" dirty="0" err="1"/>
              <a:t>KeyError</a:t>
            </a:r>
            <a:r>
              <a:rPr lang="en-US" sz="2000" b="1" dirty="0"/>
              <a:t> in Python</a:t>
            </a:r>
          </a:p>
          <a:p>
            <a:pPr marL="457200" indent="-457200" algn="just" fontAlgn="base">
              <a:buNone/>
            </a:pPr>
            <a:r>
              <a:rPr lang="en-US" sz="1600" dirty="0"/>
              <a:t>This raises when a key isn’t found in a dictionary.</a:t>
            </a:r>
          </a:p>
          <a:p>
            <a:pPr marL="457200" indent="-457200" algn="just" fontAlgn="base">
              <a:buNone/>
            </a:pPr>
            <a:r>
              <a:rPr lang="en-US" sz="1600" dirty="0"/>
              <a:t>dict1={1:1,2:2}</a:t>
            </a:r>
          </a:p>
          <a:p>
            <a:pPr marL="457200" indent="-457200" algn="just" fontAlgn="base">
              <a:buNone/>
            </a:pPr>
            <a:r>
              <a:rPr lang="en-US" sz="1600" dirty="0"/>
              <a:t>dict1[3]</a:t>
            </a:r>
          </a:p>
          <a:p>
            <a:pPr marL="457200" indent="-457200" algn="just" fontAlgn="base">
              <a:buNone/>
            </a:pPr>
            <a:r>
              <a:rPr lang="en-US" sz="16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1600" dirty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1600" dirty="0"/>
              <a:t>dict1[3]</a:t>
            </a:r>
          </a:p>
          <a:p>
            <a:pPr marL="457200" indent="-457200" algn="just" fontAlgn="base">
              <a:buNone/>
            </a:pPr>
            <a:r>
              <a:rPr lang="en-US" sz="1600" dirty="0" err="1"/>
              <a:t>KeyError</a:t>
            </a:r>
            <a:r>
              <a:rPr lang="en-US" sz="1600" dirty="0"/>
              <a:t>: 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US" dirty="0"/>
              <a:t>In-built Python Exception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192000" cy="5917096"/>
          </a:xfrm>
        </p:spPr>
        <p:txBody>
          <a:bodyPr>
            <a:noAutofit/>
          </a:bodyPr>
          <a:lstStyle/>
          <a:p>
            <a:pPr marL="457200" indent="-457200" algn="just" fontAlgn="base">
              <a:buNone/>
            </a:pPr>
            <a:r>
              <a:rPr lang="en-US" sz="2000" b="1" dirty="0"/>
              <a:t>i. KeyboardInterrupt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one occurs when the user hits the interrupt key (Ctrl + C)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while True: print("Hello")</a:t>
            </a:r>
          </a:p>
          <a:p>
            <a:pPr marL="457200" indent="-457200" algn="just" fontAlgn="base">
              <a:buNone/>
            </a:pPr>
            <a:r>
              <a:rPr lang="en-US" sz="2000" dirty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/>
              <a:t>Hello</a:t>
            </a:r>
          </a:p>
          <a:p>
            <a:pPr marL="457200" indent="-457200" algn="just" fontAlgn="base">
              <a:buNone/>
            </a:pPr>
            <a:r>
              <a:rPr lang="en-US" sz="2000" dirty="0"/>
              <a:t>Traceback (most recent call last):</a:t>
            </a:r>
          </a:p>
          <a:p>
            <a:pPr marL="457200" indent="-457200" algn="just" fontAlgn="base">
              <a:buNone/>
            </a:pPr>
            <a:r>
              <a:rPr lang="en-US" sz="2000" dirty="0"/>
              <a:t>File “&lt;#####&gt;”, line 1, in &lt;module&gt;</a:t>
            </a:r>
          </a:p>
          <a:p>
            <a:pPr marL="457200" indent="-457200" algn="just" fontAlgn="base">
              <a:buNone/>
            </a:pPr>
            <a:r>
              <a:rPr lang="en-US" sz="2000" dirty="0"/>
              <a:t>while True: print(“Hello”)</a:t>
            </a:r>
          </a:p>
          <a:p>
            <a:pPr marL="457200" indent="-457200" algn="just" fontAlgn="base">
              <a:buNone/>
            </a:pPr>
            <a:r>
              <a:rPr lang="en-US" sz="2000" dirty="0"/>
              <a:t>KeyboardInterrupt</a:t>
            </a:r>
          </a:p>
          <a:p>
            <a:pPr marL="457200" indent="-457200" algn="just" fontAlgn="base">
              <a:buNone/>
            </a:pPr>
            <a:r>
              <a:rPr lang="en-US" sz="2000" b="1" dirty="0"/>
              <a:t>j. MemoryError in Python</a:t>
            </a:r>
          </a:p>
          <a:p>
            <a:pPr marL="457200" indent="-457200" algn="just" fontAlgn="base">
              <a:buNone/>
            </a:pPr>
            <a:r>
              <a:rPr lang="en-US" sz="2000" dirty="0"/>
              <a:t>This raises when an operation runs out of memory.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1959</Words>
  <Application>Microsoft Office PowerPoint</Application>
  <PresentationFormat>Widescreen</PresentationFormat>
  <Paragraphs>298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Python-Error and Exception</vt:lpstr>
      <vt:lpstr>Python Error Objective &amp; Syntax Error</vt:lpstr>
      <vt:lpstr>What is Python Exception</vt:lpstr>
      <vt:lpstr>Python Error and Python Exception Message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In-built Python Exception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258</cp:revision>
  <dcterms:created xsi:type="dcterms:W3CDTF">2018-01-28T06:02:15Z</dcterms:created>
  <dcterms:modified xsi:type="dcterms:W3CDTF">2021-08-23T06:17:31Z</dcterms:modified>
</cp:coreProperties>
</file>