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6"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30" r:id="rId25"/>
    <p:sldId id="331" r:id="rId26"/>
    <p:sldId id="305"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9C3DF-C908-4D96-AA62-3BDE46E65530}" type="datetimeFigureOut">
              <a:rPr lang="en-US" smtClean="0"/>
              <a:pPr/>
              <a:t>8/23/2021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62A58-AA64-439D-9417-BD5C490D46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23-08-2021</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23-08-2021</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normAutofit fontScale="90000"/>
          </a:bodyPr>
          <a:lstStyle/>
          <a:p>
            <a:r>
              <a:rPr lang="en-IN" dirty="0"/>
              <a:t>Python Inheritance Method Overload &amp; Method Override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1166191"/>
            <a:ext cx="12192000" cy="5446644"/>
          </a:xfrm>
        </p:spPr>
        <p:txBody>
          <a:bodyPr>
            <a:normAutofit/>
          </a:bodyPr>
          <a:lstStyle/>
          <a:p>
            <a:pPr algn="just"/>
            <a:r>
              <a:rPr lang="en-US" dirty="0"/>
              <a:t>Inheritance in Python</a:t>
            </a:r>
          </a:p>
          <a:p>
            <a:pPr algn="just"/>
            <a:r>
              <a:rPr lang="en-US" dirty="0"/>
              <a:t>Python Inheritance Syntax</a:t>
            </a:r>
          </a:p>
          <a:p>
            <a:pPr algn="just"/>
            <a:r>
              <a:rPr lang="en-US" dirty="0"/>
              <a:t>Types of Inheritance in Python</a:t>
            </a:r>
          </a:p>
          <a:p>
            <a:pPr algn="just"/>
            <a:r>
              <a:rPr lang="en-US" dirty="0"/>
              <a:t>Python Inheritance Super Function - Super()</a:t>
            </a:r>
          </a:p>
          <a:p>
            <a:pPr algn="just"/>
            <a:r>
              <a:rPr lang="en-US" dirty="0"/>
              <a:t>Python Method Overriding</a:t>
            </a:r>
          </a:p>
          <a:p>
            <a:pPr algn="just"/>
            <a:r>
              <a:rPr lang="en-US" dirty="0"/>
              <a:t>Python Method Overloading</a:t>
            </a:r>
          </a:p>
          <a:p>
            <a:pPr algn="just"/>
            <a:r>
              <a:rPr lang="en-US" dirty="0"/>
              <a:t>Python Operator Overloading </a:t>
            </a:r>
          </a:p>
          <a:p>
            <a:pPr algn="just"/>
            <a:r>
              <a:rPr lang="en-US" dirty="0"/>
              <a:t>Python Magic Methods</a:t>
            </a:r>
          </a:p>
          <a:p>
            <a:pPr algn="just"/>
            <a:endParaRPr lang="en-IN" dirty="0"/>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24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Inheritance Super Function – Super()</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262979"/>
          </a:xfrm>
          <a:prstGeom prst="rect">
            <a:avLst/>
          </a:prstGeom>
        </p:spPr>
        <p:txBody>
          <a:bodyPr wrap="square">
            <a:spAutoFit/>
          </a:bodyPr>
          <a:lstStyle/>
          <a:p>
            <a:pPr fontAlgn="base"/>
            <a:r>
              <a:rPr lang="en-US" sz="2400" dirty="0"/>
              <a:t>With inheritance, the super() function in python actually comes in quite handy. It allows us to call a method from the parent class.</a:t>
            </a:r>
          </a:p>
          <a:p>
            <a:pPr fontAlgn="base"/>
            <a:endParaRPr lang="en-US" sz="2400" dirty="0"/>
          </a:p>
          <a:p>
            <a:pPr fontAlgn="base"/>
            <a:r>
              <a:rPr lang="en-US" sz="2400" dirty="0"/>
              <a:t>class Vehicle:</a:t>
            </a:r>
          </a:p>
          <a:p>
            <a:pPr fontAlgn="base"/>
            <a:r>
              <a:rPr lang="en-US" sz="2400" dirty="0"/>
              <a:t>              def start(self):</a:t>
            </a:r>
          </a:p>
          <a:p>
            <a:pPr fontAlgn="base"/>
            <a:r>
              <a:rPr lang="en-US" sz="2400" dirty="0"/>
              <a:t>                             print("Starting engine")</a:t>
            </a:r>
          </a:p>
          <a:p>
            <a:pPr fontAlgn="base"/>
            <a:r>
              <a:rPr lang="en-US" sz="2400" dirty="0"/>
              <a:t>              def stop(self):</a:t>
            </a:r>
          </a:p>
          <a:p>
            <a:pPr fontAlgn="base"/>
            <a:r>
              <a:rPr lang="en-US" sz="2400" dirty="0"/>
              <a:t>                             print("Stopping engine")                            </a:t>
            </a:r>
          </a:p>
          <a:p>
            <a:pPr fontAlgn="base"/>
            <a:r>
              <a:rPr lang="en-US" sz="2400" dirty="0"/>
              <a:t>class TwoWheeler(Vehicle):</a:t>
            </a:r>
          </a:p>
          <a:p>
            <a:pPr fontAlgn="base"/>
            <a:r>
              <a:rPr lang="en-US" sz="2400" dirty="0"/>
              <a:t>              def say(self):</a:t>
            </a:r>
          </a:p>
          <a:p>
            <a:pPr fontAlgn="base"/>
            <a:r>
              <a:rPr lang="en-US" sz="2400" dirty="0"/>
              <a:t>                            super().start()</a:t>
            </a:r>
          </a:p>
          <a:p>
            <a:pPr fontAlgn="base"/>
            <a:r>
              <a:rPr lang="en-US" sz="2400" dirty="0"/>
              <a:t>                            print("I have two wheels")</a:t>
            </a:r>
          </a:p>
          <a:p>
            <a:pPr fontAlgn="base"/>
            <a:r>
              <a:rPr lang="en-US" sz="2400" dirty="0"/>
              <a:t>                            super().stop()</a:t>
            </a:r>
          </a:p>
          <a:p>
            <a:pPr fontAlgn="base"/>
            <a:r>
              <a:rPr lang="en-US" sz="2400" dirty="0"/>
              <a:t>Pulsar=TwoWheeler()</a:t>
            </a:r>
          </a:p>
        </p:txBody>
      </p:sp>
      <p:sp>
        <p:nvSpPr>
          <p:cNvPr id="7" name="Rectangle 6"/>
          <p:cNvSpPr/>
          <p:nvPr/>
        </p:nvSpPr>
        <p:spPr>
          <a:xfrm>
            <a:off x="5870713" y="3644493"/>
            <a:ext cx="6096000" cy="2308324"/>
          </a:xfrm>
          <a:prstGeom prst="rect">
            <a:avLst/>
          </a:prstGeom>
          <a:ln w="3175">
            <a:solidFill>
              <a:schemeClr val="tx1"/>
            </a:solidFill>
          </a:ln>
        </p:spPr>
        <p:txBody>
          <a:bodyPr>
            <a:spAutoFit/>
          </a:bodyPr>
          <a:lstStyle/>
          <a:p>
            <a:r>
              <a:rPr lang="en-US" sz="2400" dirty="0"/>
              <a:t>Let us call </a:t>
            </a:r>
            <a:r>
              <a:rPr lang="en-US" sz="2400" b="1" dirty="0"/>
              <a:t>Pulsar.say()</a:t>
            </a:r>
          </a:p>
          <a:p>
            <a:endParaRPr lang="en-US" sz="2400" dirty="0"/>
          </a:p>
          <a:p>
            <a:r>
              <a:rPr lang="en-US" sz="2400" b="1" dirty="0"/>
              <a:t>Output is as below:</a:t>
            </a:r>
          </a:p>
          <a:p>
            <a:r>
              <a:rPr lang="en-US" sz="2400" dirty="0">
                <a:solidFill>
                  <a:srgbClr val="C00000"/>
                </a:solidFill>
              </a:rPr>
              <a:t>Starting engine</a:t>
            </a:r>
          </a:p>
          <a:p>
            <a:r>
              <a:rPr lang="en-US" sz="2400" dirty="0">
                <a:solidFill>
                  <a:srgbClr val="C00000"/>
                </a:solidFill>
              </a:rPr>
              <a:t>I have two wheels</a:t>
            </a:r>
          </a:p>
          <a:p>
            <a:r>
              <a:rPr lang="en-US" sz="2400" dirty="0">
                <a:solidFill>
                  <a:srgbClr val="C00000"/>
                </a:solidFill>
              </a:rPr>
              <a:t>Stopping engine</a:t>
            </a:r>
          </a:p>
        </p:txBody>
      </p:sp>
    </p:spTree>
    <p:extLst>
      <p:ext uri="{BB962C8B-B14F-4D97-AF65-F5344CB8AC3E}">
        <p14:creationId xmlns:p14="http://schemas.microsoft.com/office/powerpoint/2010/main" val="140324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Override Method</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6001643"/>
          </a:xfrm>
          <a:prstGeom prst="rect">
            <a:avLst/>
          </a:prstGeom>
        </p:spPr>
        <p:txBody>
          <a:bodyPr wrap="square">
            <a:spAutoFit/>
          </a:bodyPr>
          <a:lstStyle/>
          <a:p>
            <a:pPr fontAlgn="base"/>
            <a:r>
              <a:rPr lang="en-US" sz="2400" dirty="0"/>
              <a:t>A subclass may change the functionality of a Python method in the super class. It does so by redefining it. </a:t>
            </a:r>
            <a:r>
              <a:rPr lang="en-US" sz="2400" dirty="0">
                <a:solidFill>
                  <a:schemeClr val="accent1"/>
                </a:solidFill>
              </a:rPr>
              <a:t>This is termed python method overriding</a:t>
            </a:r>
            <a:r>
              <a:rPr lang="en-US" sz="2400" dirty="0"/>
              <a:t>. Example as below.</a:t>
            </a:r>
          </a:p>
          <a:p>
            <a:pPr fontAlgn="base"/>
            <a:endParaRPr lang="en-US" sz="2400" dirty="0"/>
          </a:p>
          <a:p>
            <a:pPr fontAlgn="base"/>
            <a:r>
              <a:rPr lang="en-US" sz="2400" dirty="0"/>
              <a:t>class A:</a:t>
            </a:r>
          </a:p>
          <a:p>
            <a:pPr fontAlgn="base"/>
            <a:r>
              <a:rPr lang="en-US" sz="2400" dirty="0"/>
              <a:t>       def sayhi(self):</a:t>
            </a:r>
          </a:p>
          <a:p>
            <a:pPr fontAlgn="base"/>
            <a:r>
              <a:rPr lang="en-US" sz="2400" dirty="0"/>
              <a:t>       		      print("I'm in A")                          </a:t>
            </a:r>
          </a:p>
          <a:p>
            <a:pPr fontAlgn="base"/>
            <a:r>
              <a:rPr lang="en-US" sz="2400" dirty="0"/>
              <a:t>class B(A):</a:t>
            </a:r>
          </a:p>
          <a:p>
            <a:pPr fontAlgn="base"/>
            <a:r>
              <a:rPr lang="en-US" sz="2400" dirty="0"/>
              <a:t>       def sayhi(self):</a:t>
            </a:r>
          </a:p>
          <a:p>
            <a:pPr fontAlgn="base"/>
            <a:r>
              <a:rPr lang="en-US" sz="2400" dirty="0"/>
              <a:t>                      print("I'm in B")                             </a:t>
            </a:r>
          </a:p>
          <a:p>
            <a:pPr fontAlgn="base"/>
            <a:r>
              <a:rPr lang="en-US" sz="2400" dirty="0" err="1"/>
              <a:t>bobj</a:t>
            </a:r>
            <a:r>
              <a:rPr lang="en-US" sz="2400" dirty="0"/>
              <a:t>=B()</a:t>
            </a:r>
          </a:p>
          <a:p>
            <a:pPr fontAlgn="base"/>
            <a:endParaRPr lang="en-US" sz="2400" dirty="0"/>
          </a:p>
          <a:p>
            <a:pPr fontAlgn="base"/>
            <a:r>
              <a:rPr lang="en-US" sz="2400" b="1" dirty="0"/>
              <a:t>Perform the function as below: </a:t>
            </a:r>
          </a:p>
          <a:p>
            <a:pPr fontAlgn="base"/>
            <a:r>
              <a:rPr lang="en-US" sz="2400" b="1" dirty="0" err="1">
                <a:solidFill>
                  <a:srgbClr val="FF0000"/>
                </a:solidFill>
              </a:rPr>
              <a:t>bobj.sayhi</a:t>
            </a:r>
            <a:r>
              <a:rPr lang="en-US" sz="2400" b="1" dirty="0">
                <a:solidFill>
                  <a:srgbClr val="FF0000"/>
                </a:solidFill>
              </a:rPr>
              <a:t>()</a:t>
            </a:r>
          </a:p>
          <a:p>
            <a:pPr fontAlgn="base"/>
            <a:endParaRPr lang="en-US" sz="2400" b="1" dirty="0"/>
          </a:p>
          <a:p>
            <a:pPr fontAlgn="base"/>
            <a:r>
              <a:rPr lang="en-US" sz="2400" b="1" dirty="0"/>
              <a:t>The output is:</a:t>
            </a:r>
          </a:p>
          <a:p>
            <a:pPr fontAlgn="base"/>
            <a:r>
              <a:rPr lang="en-US" sz="2400" b="1" dirty="0">
                <a:solidFill>
                  <a:srgbClr val="00B050"/>
                </a:solidFill>
              </a:rPr>
              <a:t>I’m in B</a:t>
            </a:r>
          </a:p>
        </p:txBody>
      </p:sp>
    </p:spTree>
    <p:extLst>
      <p:ext uri="{BB962C8B-B14F-4D97-AF65-F5344CB8AC3E}">
        <p14:creationId xmlns:p14="http://schemas.microsoft.com/office/powerpoint/2010/main" val="140324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Method Overloading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509200"/>
          </a:xfrm>
          <a:prstGeom prst="rect">
            <a:avLst/>
          </a:prstGeom>
        </p:spPr>
        <p:txBody>
          <a:bodyPr wrap="square">
            <a:spAutoFit/>
          </a:bodyPr>
          <a:lstStyle/>
          <a:p>
            <a:pPr fontAlgn="base"/>
            <a:r>
              <a:rPr lang="en-US" sz="2400" dirty="0"/>
              <a:t>Like other object languages (for example method overloading in C++ or Java) do, python does not supports method overloading. We may overload the methods but can only use the latest defined method.</a:t>
            </a:r>
          </a:p>
          <a:p>
            <a:pPr fontAlgn="base"/>
            <a:endParaRPr lang="en-US" sz="2000" dirty="0"/>
          </a:p>
          <a:p>
            <a:pPr fontAlgn="base"/>
            <a:r>
              <a:rPr lang="en-US" sz="2000" dirty="0"/>
              <a:t># First product method. </a:t>
            </a:r>
          </a:p>
          <a:p>
            <a:pPr fontAlgn="base"/>
            <a:r>
              <a:rPr lang="en-US" sz="2000" dirty="0"/>
              <a:t># Takes two argument and print their </a:t>
            </a:r>
          </a:p>
          <a:p>
            <a:pPr fontAlgn="base"/>
            <a:r>
              <a:rPr lang="en-US" sz="2000" dirty="0"/>
              <a:t># product </a:t>
            </a:r>
          </a:p>
          <a:p>
            <a:pPr fontAlgn="base"/>
            <a:r>
              <a:rPr lang="en-US" sz="2000" dirty="0"/>
              <a:t>def product(a, b): </a:t>
            </a:r>
          </a:p>
          <a:p>
            <a:pPr fontAlgn="base"/>
            <a:r>
              <a:rPr lang="en-US" sz="2000" dirty="0"/>
              <a:t>    p = a * b </a:t>
            </a:r>
          </a:p>
          <a:p>
            <a:pPr fontAlgn="base"/>
            <a:r>
              <a:rPr lang="en-US" sz="2000" dirty="0"/>
              <a:t>    print(p) </a:t>
            </a:r>
          </a:p>
          <a:p>
            <a:pPr fontAlgn="base"/>
            <a:r>
              <a:rPr lang="en-US" sz="2000" dirty="0"/>
              <a:t>      </a:t>
            </a:r>
          </a:p>
          <a:p>
            <a:pPr fontAlgn="base"/>
            <a:r>
              <a:rPr lang="en-US" sz="2000" dirty="0"/>
              <a:t># Second product method </a:t>
            </a:r>
          </a:p>
          <a:p>
            <a:pPr fontAlgn="base"/>
            <a:r>
              <a:rPr lang="en-US" sz="2000" dirty="0"/>
              <a:t># Takes three argument and print their </a:t>
            </a:r>
          </a:p>
          <a:p>
            <a:pPr fontAlgn="base"/>
            <a:r>
              <a:rPr lang="en-US" sz="2000" dirty="0"/>
              <a:t># product </a:t>
            </a:r>
          </a:p>
          <a:p>
            <a:pPr fontAlgn="base"/>
            <a:r>
              <a:rPr lang="en-US" sz="2000" dirty="0"/>
              <a:t>def product(a, b, c): </a:t>
            </a:r>
          </a:p>
          <a:p>
            <a:pPr fontAlgn="base"/>
            <a:r>
              <a:rPr lang="en-US" sz="2000" dirty="0"/>
              <a:t>    p = a * b*c </a:t>
            </a:r>
          </a:p>
          <a:p>
            <a:pPr fontAlgn="base"/>
            <a:r>
              <a:rPr lang="en-US" sz="2000" dirty="0"/>
              <a:t>    print(p)</a:t>
            </a:r>
            <a:endParaRPr lang="en-US" sz="2400" dirty="0"/>
          </a:p>
        </p:txBody>
      </p:sp>
      <p:sp>
        <p:nvSpPr>
          <p:cNvPr id="7" name="Rectangle 6"/>
          <p:cNvSpPr/>
          <p:nvPr/>
        </p:nvSpPr>
        <p:spPr>
          <a:xfrm>
            <a:off x="5327374" y="4487951"/>
            <a:ext cx="6679096" cy="2308324"/>
          </a:xfrm>
          <a:prstGeom prst="rect">
            <a:avLst/>
          </a:prstGeom>
          <a:ln w="3175">
            <a:solidFill>
              <a:schemeClr val="tx1"/>
            </a:solidFill>
          </a:ln>
        </p:spPr>
        <p:txBody>
          <a:bodyPr wrap="square">
            <a:spAutoFit/>
          </a:bodyPr>
          <a:lstStyle/>
          <a:p>
            <a:pPr fontAlgn="base"/>
            <a:r>
              <a:rPr lang="en-US" b="1" dirty="0">
                <a:solidFill>
                  <a:srgbClr val="FF0000"/>
                </a:solidFill>
              </a:rPr>
              <a:t> # Uncomment the below line shows an error     </a:t>
            </a:r>
          </a:p>
          <a:p>
            <a:pPr fontAlgn="base"/>
            <a:r>
              <a:rPr lang="en-US" b="1" dirty="0">
                <a:solidFill>
                  <a:srgbClr val="FF0000"/>
                </a:solidFill>
              </a:rPr>
              <a:t># product(4, 5) </a:t>
            </a:r>
          </a:p>
          <a:p>
            <a:pPr fontAlgn="base"/>
            <a:r>
              <a:rPr lang="en-US" dirty="0"/>
              <a:t>  </a:t>
            </a:r>
          </a:p>
          <a:p>
            <a:pPr fontAlgn="base"/>
            <a:r>
              <a:rPr lang="en-US" b="1" dirty="0">
                <a:solidFill>
                  <a:schemeClr val="accent6">
                    <a:lumMod val="75000"/>
                  </a:schemeClr>
                </a:solidFill>
              </a:rPr>
              <a:t># This line will call the second product method </a:t>
            </a:r>
          </a:p>
          <a:p>
            <a:pPr fontAlgn="base"/>
            <a:r>
              <a:rPr lang="en-US" b="1" dirty="0">
                <a:solidFill>
                  <a:schemeClr val="accent6">
                    <a:lumMod val="75000"/>
                  </a:schemeClr>
                </a:solidFill>
              </a:rPr>
              <a:t>product(4, 5, 5) </a:t>
            </a:r>
          </a:p>
          <a:p>
            <a:pPr fontAlgn="base"/>
            <a:endParaRPr lang="en-US" b="1" dirty="0">
              <a:solidFill>
                <a:schemeClr val="accent6">
                  <a:lumMod val="75000"/>
                </a:schemeClr>
              </a:solidFill>
            </a:endParaRPr>
          </a:p>
          <a:p>
            <a:pPr fontAlgn="base"/>
            <a:r>
              <a:rPr lang="en-US" b="1" dirty="0">
                <a:solidFill>
                  <a:schemeClr val="accent6">
                    <a:lumMod val="75000"/>
                  </a:schemeClr>
                </a:solidFill>
              </a:rPr>
              <a:t>Output: 100</a:t>
            </a:r>
          </a:p>
          <a:p>
            <a:pPr fontAlgn="base"/>
            <a:r>
              <a:rPr lang="en-US" dirty="0"/>
              <a:t>(Python keeps only the latest definition of a method you declare to it)</a:t>
            </a:r>
          </a:p>
        </p:txBody>
      </p:sp>
    </p:spTree>
    <p:extLst>
      <p:ext uri="{BB962C8B-B14F-4D97-AF65-F5344CB8AC3E}">
        <p14:creationId xmlns:p14="http://schemas.microsoft.com/office/powerpoint/2010/main" val="1403244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Method Overloading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878532"/>
          </a:xfrm>
          <a:prstGeom prst="rect">
            <a:avLst/>
          </a:prstGeom>
        </p:spPr>
        <p:txBody>
          <a:bodyPr wrap="square">
            <a:spAutoFit/>
          </a:bodyPr>
          <a:lstStyle/>
          <a:p>
            <a:pPr algn="just" fontAlgn="base"/>
            <a:r>
              <a:rPr lang="en-US" sz="2400" dirty="0"/>
              <a:t>However we may use other implementation in python to make the same function work differently </a:t>
            </a:r>
            <a:r>
              <a:rPr lang="en-US" sz="2400" b="1" dirty="0"/>
              <a:t>i.e. as per the arguments</a:t>
            </a:r>
            <a:r>
              <a:rPr lang="en-US" sz="2400" dirty="0"/>
              <a:t>.</a:t>
            </a:r>
          </a:p>
          <a:p>
            <a:pPr algn="just" fontAlgn="base"/>
            <a:endParaRPr lang="en-US" sz="2400" dirty="0"/>
          </a:p>
          <a:p>
            <a:pPr algn="just" fontAlgn="base"/>
            <a:r>
              <a:rPr lang="en-US" sz="2000" dirty="0"/>
              <a:t># Function to take multiple arguments </a:t>
            </a:r>
          </a:p>
          <a:p>
            <a:pPr algn="just" fontAlgn="base"/>
            <a:r>
              <a:rPr lang="en-US" sz="2000" dirty="0"/>
              <a:t>def add(datatype, *args):</a:t>
            </a:r>
          </a:p>
          <a:p>
            <a:pPr algn="just" fontAlgn="base"/>
            <a:r>
              <a:rPr lang="en-US" sz="2000" dirty="0"/>
              <a:t>if datatype =='int':</a:t>
            </a:r>
          </a:p>
          <a:p>
            <a:pPr algn="just" fontAlgn="base"/>
            <a:r>
              <a:rPr lang="en-US" sz="2000" dirty="0"/>
              <a:t>        answer = 0</a:t>
            </a:r>
          </a:p>
          <a:p>
            <a:pPr algn="just" fontAlgn="base"/>
            <a:r>
              <a:rPr lang="en-US" sz="2000" dirty="0"/>
              <a:t>if datatype =='str':</a:t>
            </a:r>
          </a:p>
          <a:p>
            <a:pPr algn="just" fontAlgn="base"/>
            <a:r>
              <a:rPr lang="en-US" sz="2000" dirty="0"/>
              <a:t>        answer =''</a:t>
            </a:r>
          </a:p>
          <a:p>
            <a:pPr algn="just" fontAlgn="base"/>
            <a:r>
              <a:rPr lang="en-US" sz="2000" dirty="0"/>
              <a:t>for x in args:</a:t>
            </a:r>
          </a:p>
          <a:p>
            <a:pPr algn="just" fontAlgn="base"/>
            <a:r>
              <a:rPr lang="en-US" sz="2000" dirty="0"/>
              <a:t>answer = answer + x</a:t>
            </a:r>
          </a:p>
          <a:p>
            <a:pPr algn="just" fontAlgn="base"/>
            <a:r>
              <a:rPr lang="en-US" sz="2000" dirty="0"/>
              <a:t>print(answer) </a:t>
            </a:r>
            <a:endParaRPr lang="en-US" sz="2400" dirty="0"/>
          </a:p>
          <a:p>
            <a:pPr algn="just" fontAlgn="base"/>
            <a:endParaRPr lang="en-US" sz="2400" dirty="0"/>
          </a:p>
          <a:p>
            <a:pPr algn="just" fontAlgn="base"/>
            <a:r>
              <a:rPr lang="en-US" sz="2000" dirty="0"/>
              <a:t># Integer</a:t>
            </a:r>
          </a:p>
          <a:p>
            <a:pPr algn="just" fontAlgn="base"/>
            <a:r>
              <a:rPr lang="en-US" sz="2000" dirty="0"/>
              <a:t>add('int', 5, 6)   </a:t>
            </a:r>
            <a:r>
              <a:rPr lang="en-US" sz="2000" dirty="0">
                <a:sym typeface="Wingdings" pitchFamily="2" charset="2"/>
              </a:rPr>
              <a:t></a:t>
            </a:r>
            <a:r>
              <a:rPr lang="en-US" sz="2000" b="1" dirty="0">
                <a:solidFill>
                  <a:srgbClr val="00B050"/>
                </a:solidFill>
                <a:sym typeface="Wingdings" pitchFamily="2" charset="2"/>
              </a:rPr>
              <a:t> 11</a:t>
            </a:r>
            <a:endParaRPr lang="en-US" sz="2000" b="1" dirty="0">
              <a:solidFill>
                <a:srgbClr val="00B050"/>
              </a:solidFill>
            </a:endParaRPr>
          </a:p>
          <a:p>
            <a:pPr algn="just" fontAlgn="base"/>
            <a:endParaRPr lang="en-US" sz="2000" dirty="0"/>
          </a:p>
          <a:p>
            <a:pPr algn="just" fontAlgn="base"/>
            <a:r>
              <a:rPr lang="en-US" sz="2000" dirty="0"/>
              <a:t># String</a:t>
            </a:r>
          </a:p>
          <a:p>
            <a:pPr algn="just" fontAlgn="base"/>
            <a:r>
              <a:rPr lang="en-US" sz="2000" dirty="0"/>
              <a:t>add('str', 'Hi ', 'Geeks') </a:t>
            </a:r>
            <a:r>
              <a:rPr lang="en-US" sz="2000" dirty="0">
                <a:sym typeface="Wingdings" pitchFamily="2" charset="2"/>
              </a:rPr>
              <a:t> </a:t>
            </a:r>
            <a:r>
              <a:rPr lang="en-US" sz="2000" b="1" dirty="0">
                <a:solidFill>
                  <a:srgbClr val="00B050"/>
                </a:solidFill>
                <a:sym typeface="Wingdings" pitchFamily="2" charset="2"/>
              </a:rPr>
              <a:t>Hi Geeks</a:t>
            </a:r>
            <a:r>
              <a:rPr lang="en-US" sz="2000" b="1" dirty="0">
                <a:solidFill>
                  <a:srgbClr val="00B050"/>
                </a:solidFill>
              </a:rPr>
              <a:t> </a:t>
            </a:r>
          </a:p>
        </p:txBody>
      </p:sp>
    </p:spTree>
    <p:extLst>
      <p:ext uri="{BB962C8B-B14F-4D97-AF65-F5344CB8AC3E}">
        <p14:creationId xmlns:p14="http://schemas.microsoft.com/office/powerpoint/2010/main" val="140324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Python Operator Overloading </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6001643"/>
          </a:xfrm>
          <a:prstGeom prst="rect">
            <a:avLst/>
          </a:prstGeom>
        </p:spPr>
        <p:txBody>
          <a:bodyPr wrap="square">
            <a:spAutoFit/>
          </a:bodyPr>
          <a:lstStyle/>
          <a:p>
            <a:pPr algn="just" fontAlgn="base"/>
            <a:r>
              <a:rPr lang="en-US" sz="2400" b="1" dirty="0">
                <a:solidFill>
                  <a:srgbClr val="00B050"/>
                </a:solidFill>
              </a:rPr>
              <a:t>Operator-Overloading </a:t>
            </a:r>
            <a:r>
              <a:rPr lang="en-US" sz="2400" dirty="0">
                <a:sym typeface="Wingdings" pitchFamily="2" charset="2"/>
              </a:rPr>
              <a:t> </a:t>
            </a:r>
            <a:r>
              <a:rPr lang="en-US" sz="2400" dirty="0"/>
              <a:t>giving extended meaning beyond their predefined operational meaning. </a:t>
            </a:r>
          </a:p>
          <a:p>
            <a:pPr algn="just" fontAlgn="base"/>
            <a:endParaRPr lang="en-US" sz="2400" dirty="0"/>
          </a:p>
          <a:p>
            <a:pPr algn="just" fontAlgn="base"/>
            <a:r>
              <a:rPr lang="en-US" sz="2400" dirty="0"/>
              <a:t>For example: operator + </a:t>
            </a:r>
          </a:p>
          <a:p>
            <a:pPr algn="just" fontAlgn="base">
              <a:buFont typeface="Arial" pitchFamily="34" charset="0"/>
              <a:buChar char="•"/>
            </a:pPr>
            <a:r>
              <a:rPr lang="en-US" sz="2400" dirty="0"/>
              <a:t>is used to add two integers </a:t>
            </a:r>
          </a:p>
          <a:p>
            <a:pPr algn="just" fontAlgn="base">
              <a:buFont typeface="Arial" pitchFamily="34" charset="0"/>
              <a:buChar char="•"/>
            </a:pPr>
            <a:r>
              <a:rPr lang="en-US" sz="2400" dirty="0"/>
              <a:t>join two strings</a:t>
            </a:r>
          </a:p>
          <a:p>
            <a:pPr algn="just" fontAlgn="base">
              <a:buFont typeface="Arial" pitchFamily="34" charset="0"/>
              <a:buChar char="•"/>
            </a:pPr>
            <a:r>
              <a:rPr lang="en-US" sz="2400" dirty="0"/>
              <a:t>merge two lists </a:t>
            </a:r>
          </a:p>
          <a:p>
            <a:pPr algn="just" fontAlgn="base"/>
            <a:r>
              <a:rPr lang="en-US" sz="2400" dirty="0"/>
              <a:t>It is achievable because ‘+’ operator is overloaded by int class and str class. The same built-in operator or function shows different behavior for objects of different classes, this is called </a:t>
            </a:r>
            <a:r>
              <a:rPr lang="en-US" sz="2400" b="1" dirty="0"/>
              <a:t>Operator Overloading.</a:t>
            </a:r>
          </a:p>
          <a:p>
            <a:pPr algn="just" fontAlgn="base"/>
            <a:endParaRPr lang="en-US" sz="2400" dirty="0"/>
          </a:p>
          <a:p>
            <a:pPr algn="just" fontAlgn="base"/>
            <a:r>
              <a:rPr lang="en-US" sz="2400" dirty="0"/>
              <a:t>In the programming world, operator overloading is also called </a:t>
            </a:r>
            <a:r>
              <a:rPr lang="en-US" sz="2400" b="1" dirty="0">
                <a:solidFill>
                  <a:srgbClr val="00B050"/>
                </a:solidFill>
              </a:rPr>
              <a:t>Operator Ad-hoc Polymorphism.</a:t>
            </a:r>
            <a:r>
              <a:rPr lang="en-US" sz="2400" dirty="0"/>
              <a:t> </a:t>
            </a:r>
          </a:p>
          <a:p>
            <a:pPr algn="just" fontAlgn="base"/>
            <a:endParaRPr lang="en-US" sz="2400" dirty="0"/>
          </a:p>
          <a:p>
            <a:pPr algn="just" fontAlgn="base"/>
            <a:r>
              <a:rPr lang="en-US" sz="2400" dirty="0"/>
              <a:t>Indeed, it is a case of </a:t>
            </a:r>
            <a:r>
              <a:rPr lang="en-US" sz="2400" b="1" dirty="0"/>
              <a:t>Polymorphism</a:t>
            </a:r>
            <a:r>
              <a:rPr lang="en-US" sz="2400" dirty="0"/>
              <a:t> where different operators have different implementations based on their arguments. This is either defined by the programmer, by the programming language, or both.</a:t>
            </a:r>
            <a:endParaRPr lang="en-US" sz="2000" b="1" dirty="0">
              <a:solidFill>
                <a:srgbClr val="00B050"/>
              </a:solidFill>
            </a:endParaRPr>
          </a:p>
        </p:txBody>
      </p:sp>
    </p:spTree>
    <p:extLst>
      <p:ext uri="{BB962C8B-B14F-4D97-AF65-F5344CB8AC3E}">
        <p14:creationId xmlns:p14="http://schemas.microsoft.com/office/powerpoint/2010/main" val="140324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Python Operator Overloading </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940088"/>
          </a:xfrm>
          <a:prstGeom prst="rect">
            <a:avLst/>
          </a:prstGeom>
        </p:spPr>
        <p:txBody>
          <a:bodyPr wrap="square">
            <a:spAutoFit/>
          </a:bodyPr>
          <a:lstStyle/>
          <a:p>
            <a:pPr algn="just" fontAlgn="base"/>
            <a:r>
              <a:rPr lang="en-US" sz="2000" dirty="0"/>
              <a:t># Python program to show use of </a:t>
            </a:r>
          </a:p>
          <a:p>
            <a:pPr algn="just" fontAlgn="base"/>
            <a:r>
              <a:rPr lang="en-US" sz="2000" dirty="0"/>
              <a:t># + operator for different purposes. </a:t>
            </a:r>
          </a:p>
          <a:p>
            <a:pPr algn="just" fontAlgn="base"/>
            <a:r>
              <a:rPr lang="en-US" sz="2000" dirty="0"/>
              <a:t>  </a:t>
            </a:r>
          </a:p>
          <a:p>
            <a:pPr algn="just" fontAlgn="base"/>
            <a:r>
              <a:rPr lang="en-US" sz="2000" dirty="0"/>
              <a:t>print(1 + 2) </a:t>
            </a:r>
          </a:p>
          <a:p>
            <a:pPr algn="just" fontAlgn="base"/>
            <a:r>
              <a:rPr lang="en-US" sz="2000" dirty="0"/>
              <a:t>  </a:t>
            </a:r>
          </a:p>
          <a:p>
            <a:pPr algn="just" fontAlgn="base"/>
            <a:r>
              <a:rPr lang="en-US" sz="2000" dirty="0"/>
              <a:t># concatenate two strings </a:t>
            </a:r>
          </a:p>
          <a:p>
            <a:pPr algn="just" fontAlgn="base"/>
            <a:r>
              <a:rPr lang="en-US" sz="2000" dirty="0"/>
              <a:t>print("Geeks"+"For")  </a:t>
            </a:r>
          </a:p>
          <a:p>
            <a:pPr algn="just" fontAlgn="base"/>
            <a:r>
              <a:rPr lang="en-US" sz="2000" dirty="0"/>
              <a:t>  </a:t>
            </a:r>
          </a:p>
          <a:p>
            <a:pPr algn="just" fontAlgn="base"/>
            <a:r>
              <a:rPr lang="en-US" sz="2000" dirty="0"/>
              <a:t># Product two numbers </a:t>
            </a:r>
          </a:p>
          <a:p>
            <a:pPr algn="just" fontAlgn="base"/>
            <a:r>
              <a:rPr lang="en-US" sz="2000" dirty="0"/>
              <a:t>print(3 * 4) </a:t>
            </a:r>
          </a:p>
          <a:p>
            <a:pPr algn="just" fontAlgn="base"/>
            <a:r>
              <a:rPr lang="en-US" sz="2000" dirty="0"/>
              <a:t>  </a:t>
            </a:r>
          </a:p>
          <a:p>
            <a:pPr algn="just" fontAlgn="base"/>
            <a:r>
              <a:rPr lang="en-US" sz="2000" dirty="0"/>
              <a:t># Repeat the String </a:t>
            </a:r>
          </a:p>
          <a:p>
            <a:pPr algn="just" fontAlgn="base"/>
            <a:r>
              <a:rPr lang="en-US" sz="2000" dirty="0"/>
              <a:t>print("Geeks"*4)</a:t>
            </a:r>
          </a:p>
          <a:p>
            <a:pPr algn="just" fontAlgn="base"/>
            <a:endParaRPr lang="en-US" sz="2000" dirty="0"/>
          </a:p>
          <a:p>
            <a:pPr algn="just" fontAlgn="base"/>
            <a:r>
              <a:rPr lang="en-US" sz="2000" b="1" dirty="0"/>
              <a:t>Output:</a:t>
            </a:r>
          </a:p>
          <a:p>
            <a:pPr algn="just" fontAlgn="base"/>
            <a:r>
              <a:rPr lang="en-US" sz="2000" dirty="0"/>
              <a:t>3</a:t>
            </a:r>
          </a:p>
          <a:p>
            <a:pPr algn="just" fontAlgn="base"/>
            <a:r>
              <a:rPr lang="en-US" sz="2000" dirty="0"/>
              <a:t>GeeksFor</a:t>
            </a:r>
          </a:p>
          <a:p>
            <a:pPr algn="just" fontAlgn="base"/>
            <a:r>
              <a:rPr lang="en-US" sz="2000" dirty="0"/>
              <a:t>12</a:t>
            </a:r>
          </a:p>
          <a:p>
            <a:pPr algn="just" fontAlgn="base"/>
            <a:r>
              <a:rPr lang="en-US" sz="2000" dirty="0"/>
              <a:t>GeeksGeeksGeeksGeeks</a:t>
            </a:r>
            <a:endParaRPr lang="en-US" dirty="0"/>
          </a:p>
        </p:txBody>
      </p:sp>
    </p:spTree>
    <p:extLst>
      <p:ext uri="{BB962C8B-B14F-4D97-AF65-F5344CB8AC3E}">
        <p14:creationId xmlns:p14="http://schemas.microsoft.com/office/powerpoint/2010/main" val="1403244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878532"/>
          </a:xfrm>
          <a:prstGeom prst="rect">
            <a:avLst/>
          </a:prstGeom>
        </p:spPr>
        <p:txBody>
          <a:bodyPr wrap="square">
            <a:spAutoFit/>
          </a:bodyPr>
          <a:lstStyle/>
          <a:p>
            <a:pPr algn="just" fontAlgn="base"/>
            <a:r>
              <a:rPr lang="en-US" sz="2000" dirty="0"/>
              <a:t>Magic methods in Python are the special methods which add "magic" to your class. Magic methods are not meant to be invoked directly by you, but the invocation happens internally from the class on a certain action. For example, when you add two numbers using the + operator, internally, the __add__() method will be called.</a:t>
            </a:r>
          </a:p>
          <a:p>
            <a:pPr algn="just" fontAlgn="base"/>
            <a:endParaRPr lang="en-US" sz="2000" dirty="0"/>
          </a:p>
          <a:p>
            <a:pPr algn="just" fontAlgn="base"/>
            <a:r>
              <a:rPr lang="en-US" sz="2000" dirty="0"/>
              <a:t>#Python Program illustrate how  to overload an binary + operator </a:t>
            </a:r>
          </a:p>
          <a:p>
            <a:pPr algn="just" fontAlgn="base"/>
            <a:r>
              <a:rPr lang="en-US" sz="2000" dirty="0"/>
              <a:t> </a:t>
            </a:r>
            <a:r>
              <a:rPr lang="en-US" sz="1600" dirty="0"/>
              <a:t>class A: </a:t>
            </a:r>
          </a:p>
          <a:p>
            <a:pPr algn="just" fontAlgn="base"/>
            <a:r>
              <a:rPr lang="en-US" sz="1600" dirty="0"/>
              <a:t>    def __init__(self, a): </a:t>
            </a:r>
          </a:p>
          <a:p>
            <a:pPr algn="just" fontAlgn="base"/>
            <a:r>
              <a:rPr lang="en-US" sz="1600" dirty="0"/>
              <a:t>        </a:t>
            </a:r>
            <a:r>
              <a:rPr lang="en-US" sz="1600" dirty="0" err="1"/>
              <a:t>self.a</a:t>
            </a:r>
            <a:r>
              <a:rPr lang="en-US" sz="1600" dirty="0"/>
              <a:t> = a </a:t>
            </a:r>
          </a:p>
          <a:p>
            <a:pPr algn="just" fontAlgn="base"/>
            <a:r>
              <a:rPr lang="en-US" sz="1600" dirty="0"/>
              <a:t>    # adding two objects  </a:t>
            </a:r>
          </a:p>
          <a:p>
            <a:pPr algn="just" fontAlgn="base"/>
            <a:r>
              <a:rPr lang="en-US" sz="1600" dirty="0"/>
              <a:t>    def __add__(self, o): </a:t>
            </a:r>
          </a:p>
          <a:p>
            <a:pPr algn="just" fontAlgn="base"/>
            <a:r>
              <a:rPr lang="en-US" sz="1600" dirty="0"/>
              <a:t>        return </a:t>
            </a:r>
            <a:r>
              <a:rPr lang="en-US" sz="1600" dirty="0" err="1"/>
              <a:t>self.a</a:t>
            </a:r>
            <a:r>
              <a:rPr lang="en-US" sz="1600" dirty="0"/>
              <a:t> + </a:t>
            </a:r>
            <a:r>
              <a:rPr lang="en-US" sz="1600" dirty="0" err="1"/>
              <a:t>o.a</a:t>
            </a:r>
            <a:r>
              <a:rPr lang="en-US" sz="1600" dirty="0"/>
              <a:t>  </a:t>
            </a:r>
          </a:p>
          <a:p>
            <a:pPr algn="just" fontAlgn="base"/>
            <a:r>
              <a:rPr lang="en-US" sz="1600" dirty="0"/>
              <a:t>ob1 = A(1) </a:t>
            </a:r>
          </a:p>
          <a:p>
            <a:pPr algn="just" fontAlgn="base"/>
            <a:r>
              <a:rPr lang="en-US" sz="1600" dirty="0"/>
              <a:t>ob2 = A(2) </a:t>
            </a:r>
          </a:p>
          <a:p>
            <a:pPr algn="just" fontAlgn="base"/>
            <a:r>
              <a:rPr lang="en-US" sz="1600" dirty="0"/>
              <a:t>ob3 = A("Geeks") </a:t>
            </a:r>
          </a:p>
          <a:p>
            <a:pPr algn="just" fontAlgn="base"/>
            <a:r>
              <a:rPr lang="en-US" sz="1600" dirty="0"/>
              <a:t>ob4 = A("For") </a:t>
            </a:r>
          </a:p>
          <a:p>
            <a:pPr algn="just" fontAlgn="base"/>
            <a:r>
              <a:rPr lang="en-US" sz="1600" dirty="0"/>
              <a:t>  </a:t>
            </a:r>
          </a:p>
          <a:p>
            <a:pPr algn="just" fontAlgn="base"/>
            <a:r>
              <a:rPr lang="en-US" sz="1600" dirty="0"/>
              <a:t>print(ob1 + ob2) </a:t>
            </a:r>
          </a:p>
          <a:p>
            <a:pPr algn="just" fontAlgn="base"/>
            <a:r>
              <a:rPr lang="en-US" sz="1600" dirty="0"/>
              <a:t>print(ob3 + ob4) </a:t>
            </a:r>
          </a:p>
          <a:p>
            <a:pPr algn="just" fontAlgn="base"/>
            <a:endParaRPr lang="en-US" sz="1600" dirty="0"/>
          </a:p>
          <a:p>
            <a:pPr algn="just" fontAlgn="base"/>
            <a:r>
              <a:rPr lang="en-US" sz="1600" b="1" dirty="0"/>
              <a:t>Output :</a:t>
            </a:r>
          </a:p>
          <a:p>
            <a:pPr algn="just" fontAlgn="base"/>
            <a:r>
              <a:rPr lang="en-US" sz="1600" b="1" dirty="0"/>
              <a:t>3</a:t>
            </a:r>
          </a:p>
          <a:p>
            <a:pPr algn="just" fontAlgn="base"/>
            <a:r>
              <a:rPr lang="en-US" sz="1600" b="1" dirty="0"/>
              <a:t>GeeksFor</a:t>
            </a:r>
            <a:endParaRPr lang="en-US" b="1" dirty="0"/>
          </a:p>
        </p:txBody>
      </p:sp>
    </p:spTree>
    <p:extLst>
      <p:ext uri="{BB962C8B-B14F-4D97-AF65-F5344CB8AC3E}">
        <p14:creationId xmlns:p14="http://schemas.microsoft.com/office/powerpoint/2010/main" val="140324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940905"/>
            <a:ext cx="12192000" cy="1046440"/>
          </a:xfrm>
          <a:prstGeom prst="rect">
            <a:avLst/>
          </a:prstGeom>
        </p:spPr>
        <p:txBody>
          <a:bodyPr wrap="square">
            <a:spAutoFit/>
          </a:bodyPr>
          <a:lstStyle/>
          <a:p>
            <a:pPr algn="just" fontAlgn="base"/>
            <a:r>
              <a:rPr lang="en-US" sz="2400" b="1" dirty="0"/>
              <a:t>Code 2:</a:t>
            </a:r>
          </a:p>
          <a:p>
            <a:pPr algn="just" fontAlgn="base"/>
            <a:endParaRPr lang="en-US" sz="2000" b="1" dirty="0"/>
          </a:p>
          <a:p>
            <a:pPr algn="just" fontAlgn="base"/>
            <a:endParaRPr lang="en-US" b="1" dirty="0"/>
          </a:p>
        </p:txBody>
      </p:sp>
      <p:pic>
        <p:nvPicPr>
          <p:cNvPr id="1026" name="Picture 2"/>
          <p:cNvPicPr>
            <a:picLocks noChangeAspect="1" noChangeArrowheads="1"/>
          </p:cNvPicPr>
          <p:nvPr/>
        </p:nvPicPr>
        <p:blipFill>
          <a:blip r:embed="rId2"/>
          <a:srcRect/>
          <a:stretch>
            <a:fillRect/>
          </a:stretch>
        </p:blipFill>
        <p:spPr bwMode="auto">
          <a:xfrm>
            <a:off x="225932" y="1351722"/>
            <a:ext cx="6011376" cy="5270637"/>
          </a:xfrm>
          <a:prstGeom prst="rect">
            <a:avLst/>
          </a:prstGeom>
          <a:noFill/>
          <a:ln w="9525">
            <a:noFill/>
            <a:miter lim="800000"/>
            <a:headEnd/>
            <a:tailEnd/>
          </a:ln>
          <a:effectLst/>
        </p:spPr>
      </p:pic>
      <p:sp>
        <p:nvSpPr>
          <p:cNvPr id="7" name="Rectangle 6"/>
          <p:cNvSpPr/>
          <p:nvPr/>
        </p:nvSpPr>
        <p:spPr>
          <a:xfrm>
            <a:off x="5486400" y="5915296"/>
            <a:ext cx="6096000" cy="646331"/>
          </a:xfrm>
          <a:prstGeom prst="rect">
            <a:avLst/>
          </a:prstGeom>
          <a:ln w="3175">
            <a:solidFill>
              <a:schemeClr val="tx1"/>
            </a:solidFill>
          </a:ln>
        </p:spPr>
        <p:txBody>
          <a:bodyPr>
            <a:spAutoFit/>
          </a:bodyPr>
          <a:lstStyle/>
          <a:p>
            <a:r>
              <a:rPr lang="en-US" b="1" dirty="0"/>
              <a:t>Output:</a:t>
            </a:r>
          </a:p>
          <a:p>
            <a:r>
              <a:rPr lang="en-US" b="1" dirty="0"/>
              <a:t>(3, 5)</a:t>
            </a:r>
          </a:p>
        </p:txBody>
      </p:sp>
    </p:spTree>
    <p:extLst>
      <p:ext uri="{BB962C8B-B14F-4D97-AF65-F5344CB8AC3E}">
        <p14:creationId xmlns:p14="http://schemas.microsoft.com/office/powerpoint/2010/main" val="140324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940905"/>
            <a:ext cx="12192000" cy="461665"/>
          </a:xfrm>
          <a:prstGeom prst="rect">
            <a:avLst/>
          </a:prstGeom>
        </p:spPr>
        <p:txBody>
          <a:bodyPr wrap="square">
            <a:spAutoFit/>
          </a:bodyPr>
          <a:lstStyle/>
          <a:p>
            <a:pPr algn="just" fontAlgn="base"/>
            <a:r>
              <a:rPr lang="en-US" sz="2400" b="1" dirty="0"/>
              <a:t>Overloading comparison operators in Python :</a:t>
            </a:r>
          </a:p>
        </p:txBody>
      </p:sp>
      <p:pic>
        <p:nvPicPr>
          <p:cNvPr id="2050" name="Picture 2"/>
          <p:cNvPicPr>
            <a:picLocks noChangeAspect="1" noChangeArrowheads="1"/>
          </p:cNvPicPr>
          <p:nvPr/>
        </p:nvPicPr>
        <p:blipFill>
          <a:blip r:embed="rId2"/>
          <a:srcRect/>
          <a:stretch>
            <a:fillRect/>
          </a:stretch>
        </p:blipFill>
        <p:spPr bwMode="auto">
          <a:xfrm>
            <a:off x="293360" y="1453427"/>
            <a:ext cx="4715962" cy="5079895"/>
          </a:xfrm>
          <a:prstGeom prst="rect">
            <a:avLst/>
          </a:prstGeom>
          <a:noFill/>
          <a:ln w="9525">
            <a:noFill/>
            <a:miter lim="800000"/>
            <a:headEnd/>
            <a:tailEnd/>
          </a:ln>
          <a:effectLst/>
        </p:spPr>
      </p:pic>
      <p:sp>
        <p:nvSpPr>
          <p:cNvPr id="8" name="Rectangle 7"/>
          <p:cNvSpPr/>
          <p:nvPr/>
        </p:nvSpPr>
        <p:spPr>
          <a:xfrm>
            <a:off x="5658678" y="5464721"/>
            <a:ext cx="6096000" cy="646331"/>
          </a:xfrm>
          <a:prstGeom prst="rect">
            <a:avLst/>
          </a:prstGeom>
          <a:ln w="3175">
            <a:solidFill>
              <a:schemeClr val="tx1"/>
            </a:solidFill>
          </a:ln>
        </p:spPr>
        <p:txBody>
          <a:bodyPr>
            <a:spAutoFit/>
          </a:bodyPr>
          <a:lstStyle/>
          <a:p>
            <a:r>
              <a:rPr lang="en-US" b="1" dirty="0"/>
              <a:t>Output:</a:t>
            </a:r>
          </a:p>
          <a:p>
            <a:r>
              <a:rPr lang="en-US" b="1" dirty="0">
                <a:solidFill>
                  <a:srgbClr val="00B050"/>
                </a:solidFill>
              </a:rPr>
              <a:t>ob2 is greater than ob1</a:t>
            </a:r>
          </a:p>
        </p:txBody>
      </p:sp>
    </p:spTree>
    <p:extLst>
      <p:ext uri="{BB962C8B-B14F-4D97-AF65-F5344CB8AC3E}">
        <p14:creationId xmlns:p14="http://schemas.microsoft.com/office/powerpoint/2010/main" val="140324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940905"/>
            <a:ext cx="12192000" cy="461665"/>
          </a:xfrm>
          <a:prstGeom prst="rect">
            <a:avLst/>
          </a:prstGeom>
        </p:spPr>
        <p:txBody>
          <a:bodyPr wrap="square">
            <a:spAutoFit/>
          </a:bodyPr>
          <a:lstStyle/>
          <a:p>
            <a:pPr algn="just" fontAlgn="base"/>
            <a:r>
              <a:rPr lang="en-US" sz="2400" b="1" dirty="0"/>
              <a:t>Overloading equality and less than operators :</a:t>
            </a:r>
          </a:p>
        </p:txBody>
      </p:sp>
      <p:pic>
        <p:nvPicPr>
          <p:cNvPr id="3074" name="Picture 2"/>
          <p:cNvPicPr>
            <a:picLocks noChangeAspect="1" noChangeArrowheads="1"/>
          </p:cNvPicPr>
          <p:nvPr/>
        </p:nvPicPr>
        <p:blipFill>
          <a:blip r:embed="rId2"/>
          <a:srcRect/>
          <a:stretch>
            <a:fillRect/>
          </a:stretch>
        </p:blipFill>
        <p:spPr bwMode="auto">
          <a:xfrm>
            <a:off x="291548" y="1305999"/>
            <a:ext cx="4313582" cy="5379723"/>
          </a:xfrm>
          <a:prstGeom prst="rect">
            <a:avLst/>
          </a:prstGeom>
          <a:noFill/>
          <a:ln w="9525">
            <a:noFill/>
            <a:miter lim="800000"/>
            <a:headEnd/>
            <a:tailEnd/>
          </a:ln>
          <a:effectLst/>
        </p:spPr>
      </p:pic>
      <p:sp>
        <p:nvSpPr>
          <p:cNvPr id="9" name="Rectangle 8"/>
          <p:cNvSpPr/>
          <p:nvPr/>
        </p:nvSpPr>
        <p:spPr>
          <a:xfrm>
            <a:off x="5406887" y="5617769"/>
            <a:ext cx="6096000" cy="923330"/>
          </a:xfrm>
          <a:prstGeom prst="rect">
            <a:avLst/>
          </a:prstGeom>
          <a:ln w="3175">
            <a:solidFill>
              <a:schemeClr val="tx1"/>
            </a:solidFill>
          </a:ln>
        </p:spPr>
        <p:txBody>
          <a:bodyPr>
            <a:spAutoFit/>
          </a:bodyPr>
          <a:lstStyle/>
          <a:p>
            <a:r>
              <a:rPr lang="en-US" b="1" dirty="0"/>
              <a:t>Output :</a:t>
            </a:r>
          </a:p>
          <a:p>
            <a:r>
              <a:rPr lang="en-US" b="1" dirty="0">
                <a:solidFill>
                  <a:srgbClr val="00B050"/>
                </a:solidFill>
              </a:rPr>
              <a:t>ob1 is lessthan ob2</a:t>
            </a:r>
          </a:p>
          <a:p>
            <a:r>
              <a:rPr lang="en-US" b="1" dirty="0">
                <a:solidFill>
                  <a:srgbClr val="00B050"/>
                </a:solidFill>
              </a:rPr>
              <a:t>Not equal</a:t>
            </a:r>
          </a:p>
        </p:txBody>
      </p:sp>
    </p:spTree>
    <p:extLst>
      <p:ext uri="{BB962C8B-B14F-4D97-AF65-F5344CB8AC3E}">
        <p14:creationId xmlns:p14="http://schemas.microsoft.com/office/powerpoint/2010/main" val="140324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Inheritance in Python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410817"/>
          </a:xfrm>
        </p:spPr>
        <p:txBody>
          <a:bodyPr>
            <a:noAutofit/>
          </a:bodyPr>
          <a:lstStyle/>
          <a:p>
            <a:pPr algn="just">
              <a:buNone/>
            </a:pPr>
            <a:r>
              <a:rPr lang="en-US" sz="2400" dirty="0"/>
              <a:t>A universal fact that every student is a person. To depict this relationship, we take an illustration.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10242" name="Picture 2" descr="Python Inheritance"/>
          <p:cNvPicPr>
            <a:picLocks noChangeAspect="1" noChangeArrowheads="1"/>
          </p:cNvPicPr>
          <p:nvPr/>
        </p:nvPicPr>
        <p:blipFill>
          <a:blip r:embed="rId2"/>
          <a:srcRect/>
          <a:stretch>
            <a:fillRect/>
          </a:stretch>
        </p:blipFill>
        <p:spPr bwMode="auto">
          <a:xfrm>
            <a:off x="221836" y="1509713"/>
            <a:ext cx="2971938" cy="4824827"/>
          </a:xfrm>
          <a:prstGeom prst="rect">
            <a:avLst/>
          </a:prstGeom>
          <a:noFill/>
        </p:spPr>
      </p:pic>
      <p:sp>
        <p:nvSpPr>
          <p:cNvPr id="9" name="Rectangle 8"/>
          <p:cNvSpPr/>
          <p:nvPr/>
        </p:nvSpPr>
        <p:spPr>
          <a:xfrm>
            <a:off x="3313045" y="1435995"/>
            <a:ext cx="8613912" cy="5262979"/>
          </a:xfrm>
          <a:prstGeom prst="rect">
            <a:avLst/>
          </a:prstGeom>
        </p:spPr>
        <p:txBody>
          <a:bodyPr wrap="square">
            <a:spAutoFit/>
          </a:bodyPr>
          <a:lstStyle/>
          <a:p>
            <a:pPr fontAlgn="base"/>
            <a:r>
              <a:rPr lang="en-US" sz="2400" dirty="0"/>
              <a:t>The relationship from person to a student is termed ‘Specialization’. Conversely, every student is a person, this is called ‘Generalization’. In this representation, we use an arrow towards the base class as a UML (Unified Modeling Language) convention.</a:t>
            </a:r>
            <a:br>
              <a:rPr lang="en-US" sz="2400" dirty="0"/>
            </a:br>
            <a:endParaRPr lang="en-US" sz="2400" dirty="0"/>
          </a:p>
          <a:p>
            <a:pPr fontAlgn="base"/>
            <a:r>
              <a:rPr lang="en-US" sz="2400" dirty="0"/>
              <a:t>Here, Person can be called any of the following:</a:t>
            </a:r>
          </a:p>
          <a:p>
            <a:pPr fontAlgn="base"/>
            <a:r>
              <a:rPr lang="en-US" sz="2400" b="1" dirty="0"/>
              <a:t>Super Class</a:t>
            </a:r>
          </a:p>
          <a:p>
            <a:pPr fontAlgn="base"/>
            <a:r>
              <a:rPr lang="en-US" sz="2400" b="1" dirty="0"/>
              <a:t>Parent Class</a:t>
            </a:r>
          </a:p>
          <a:p>
            <a:pPr fontAlgn="base"/>
            <a:r>
              <a:rPr lang="en-US" sz="2400" b="1" dirty="0"/>
              <a:t>Base Class</a:t>
            </a:r>
          </a:p>
          <a:p>
            <a:pPr fontAlgn="base"/>
            <a:endParaRPr lang="en-US" sz="2400" dirty="0"/>
          </a:p>
          <a:p>
            <a:pPr fontAlgn="base"/>
            <a:r>
              <a:rPr lang="en-US" sz="2400" dirty="0"/>
              <a:t>Likewise, Student here is:</a:t>
            </a:r>
          </a:p>
          <a:p>
            <a:pPr fontAlgn="base"/>
            <a:r>
              <a:rPr lang="en-US" sz="2400" b="1" dirty="0"/>
              <a:t>Sub Class</a:t>
            </a:r>
          </a:p>
          <a:p>
            <a:pPr fontAlgn="base"/>
            <a:r>
              <a:rPr lang="en-US" sz="2400" b="1" dirty="0"/>
              <a:t>Child Class</a:t>
            </a:r>
          </a:p>
          <a:p>
            <a:pPr fontAlgn="base"/>
            <a:r>
              <a:rPr lang="en-US" sz="2400" b="1" dirty="0"/>
              <a:t>Derived Class</a:t>
            </a:r>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srcRect/>
          <a:stretch>
            <a:fillRect/>
          </a:stretch>
        </p:blipFill>
        <p:spPr bwMode="auto">
          <a:xfrm>
            <a:off x="304801" y="963078"/>
            <a:ext cx="4770782" cy="5689988"/>
          </a:xfrm>
          <a:prstGeom prst="rect">
            <a:avLst/>
          </a:prstGeom>
          <a:noFill/>
          <a:ln w="3175">
            <a:solidFill>
              <a:schemeClr val="tx1"/>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817704" y="1020199"/>
            <a:ext cx="4731025" cy="5534038"/>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srcRect/>
          <a:stretch>
            <a:fillRect/>
          </a:stretch>
        </p:blipFill>
        <p:spPr bwMode="auto">
          <a:xfrm>
            <a:off x="265044" y="965422"/>
            <a:ext cx="5106023" cy="5687170"/>
          </a:xfrm>
          <a:prstGeom prst="rect">
            <a:avLst/>
          </a:prstGeom>
          <a:noFill/>
          <a:ln w="3175">
            <a:solidFill>
              <a:schemeClr val="tx1"/>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486400" y="984137"/>
            <a:ext cx="5751443" cy="4172616"/>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srcRect/>
          <a:stretch>
            <a:fillRect/>
          </a:stretch>
        </p:blipFill>
        <p:spPr bwMode="auto">
          <a:xfrm>
            <a:off x="755375" y="954157"/>
            <a:ext cx="9952382" cy="5685181"/>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srcRect/>
          <a:stretch>
            <a:fillRect/>
          </a:stretch>
        </p:blipFill>
        <p:spPr bwMode="auto">
          <a:xfrm>
            <a:off x="1202468" y="1046922"/>
            <a:ext cx="8869184" cy="5602344"/>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2"/>
          <a:srcRect/>
          <a:stretch>
            <a:fillRect/>
          </a:stretch>
        </p:blipFill>
        <p:spPr bwMode="auto">
          <a:xfrm>
            <a:off x="622852" y="980661"/>
            <a:ext cx="10276080" cy="5685182"/>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pPr fontAlgn="base"/>
            <a:r>
              <a:rPr lang="en-US" dirty="0"/>
              <a:t>Python Magic Methods</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2"/>
          <a:srcRect/>
          <a:stretch>
            <a:fillRect/>
          </a:stretch>
        </p:blipFill>
        <p:spPr bwMode="auto">
          <a:xfrm>
            <a:off x="593158" y="1311964"/>
            <a:ext cx="10852439" cy="4492487"/>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a:solidFill>
                  <a:schemeClr val="accent6"/>
                </a:solidFill>
              </a:rPr>
              <a:t>Kaushalya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596348" y="1493150"/>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01180" y="0"/>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Python Inheritance Syntax</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013289"/>
            <a:ext cx="12192000" cy="5016758"/>
          </a:xfrm>
          <a:prstGeom prst="rect">
            <a:avLst/>
          </a:prstGeom>
        </p:spPr>
        <p:txBody>
          <a:bodyPr wrap="square">
            <a:spAutoFit/>
          </a:bodyPr>
          <a:lstStyle/>
          <a:p>
            <a:pPr algn="just">
              <a:buNone/>
            </a:pPr>
            <a:r>
              <a:rPr lang="en-US" sz="2000" b="1" dirty="0"/>
              <a:t>To make a class inherit from another, we apply the name of the base class in parentheses to the derived class definition.</a:t>
            </a:r>
          </a:p>
          <a:p>
            <a:pPr algn="just">
              <a:buNone/>
            </a:pPr>
            <a:endParaRPr lang="en-US" sz="2000" dirty="0"/>
          </a:p>
          <a:p>
            <a:pPr algn="just">
              <a:buNone/>
            </a:pPr>
            <a:r>
              <a:rPr lang="en-US" sz="2000" dirty="0"/>
              <a:t>class Person:</a:t>
            </a:r>
          </a:p>
          <a:p>
            <a:pPr algn="just">
              <a:buNone/>
            </a:pPr>
            <a:r>
              <a:rPr lang="en-US" sz="2000" dirty="0"/>
              <a:t>            pass</a:t>
            </a:r>
          </a:p>
          <a:p>
            <a:pPr algn="just">
              <a:buNone/>
            </a:pPr>
            <a:r>
              <a:rPr lang="en-US" sz="2000" dirty="0"/>
              <a:t>class Student(Person):</a:t>
            </a:r>
          </a:p>
          <a:p>
            <a:pPr algn="just">
              <a:buNone/>
            </a:pPr>
            <a:r>
              <a:rPr lang="en-US" sz="2000" dirty="0"/>
              <a:t>            pass</a:t>
            </a:r>
          </a:p>
          <a:p>
            <a:pPr algn="just">
              <a:buNone/>
            </a:pPr>
            <a:r>
              <a:rPr lang="en-US" sz="2000" dirty="0" err="1"/>
              <a:t>issubclass</a:t>
            </a:r>
            <a:r>
              <a:rPr lang="en-US" sz="2000" dirty="0"/>
              <a:t>(</a:t>
            </a:r>
            <a:r>
              <a:rPr lang="en-US" sz="2000" dirty="0" err="1"/>
              <a:t>Student,Person</a:t>
            </a:r>
            <a:r>
              <a:rPr lang="en-US" sz="2000" dirty="0"/>
              <a:t>)</a:t>
            </a:r>
          </a:p>
          <a:p>
            <a:pPr algn="just">
              <a:buNone/>
            </a:pPr>
            <a:endParaRPr lang="en-US" sz="2000" dirty="0"/>
          </a:p>
          <a:p>
            <a:pPr algn="just">
              <a:buNone/>
            </a:pPr>
            <a:r>
              <a:rPr lang="en-US" sz="2000" dirty="0"/>
              <a:t>Output</a:t>
            </a:r>
          </a:p>
          <a:p>
            <a:pPr algn="just">
              <a:buNone/>
            </a:pPr>
            <a:r>
              <a:rPr lang="en-US" sz="2000" dirty="0"/>
              <a:t>True</a:t>
            </a:r>
          </a:p>
          <a:p>
            <a:pPr algn="just">
              <a:buNone/>
            </a:pPr>
            <a:endParaRPr lang="en-US" sz="2000" dirty="0"/>
          </a:p>
          <a:p>
            <a:pPr algn="just">
              <a:buNone/>
            </a:pPr>
            <a:r>
              <a:rPr lang="en-US" sz="2000" dirty="0"/>
              <a:t>In the above example </a:t>
            </a:r>
            <a:r>
              <a:rPr lang="en-US" sz="2000" b="1" dirty="0"/>
              <a:t>class Student inherits from class Person</a:t>
            </a:r>
            <a:r>
              <a:rPr lang="en-US" sz="2000" dirty="0"/>
              <a:t>. </a:t>
            </a:r>
          </a:p>
          <a:p>
            <a:pPr algn="just">
              <a:buNone/>
            </a:pPr>
            <a:endParaRPr lang="en-US" sz="2000" dirty="0"/>
          </a:p>
          <a:p>
            <a:pPr algn="just">
              <a:buNone/>
            </a:pPr>
            <a:r>
              <a:rPr lang="en-US" sz="2000" dirty="0"/>
              <a:t>As we focus on the python syntax, we use the ‘pass’ statement in the bodies of the classes. Also, we use the function </a:t>
            </a:r>
            <a:r>
              <a:rPr lang="en-US" sz="2000" dirty="0" err="1"/>
              <a:t>issubclass</a:t>
            </a:r>
            <a:r>
              <a:rPr lang="en-US" sz="2000" dirty="0"/>
              <a:t>() to confirm that </a:t>
            </a:r>
            <a:r>
              <a:rPr lang="en-US" sz="2000" b="1" dirty="0"/>
              <a:t>student is a subclass of person</a:t>
            </a:r>
            <a:r>
              <a:rPr lang="en-US" sz="2000" dirty="0"/>
              <a:t>.</a:t>
            </a:r>
          </a:p>
        </p:txBody>
      </p:sp>
    </p:spTree>
    <p:extLst>
      <p:ext uri="{BB962C8B-B14F-4D97-AF65-F5344CB8AC3E}">
        <p14:creationId xmlns:p14="http://schemas.microsoft.com/office/powerpoint/2010/main" val="140324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6866" name="Picture 2"/>
          <p:cNvPicPr>
            <a:picLocks noChangeAspect="1" noChangeArrowheads="1"/>
          </p:cNvPicPr>
          <p:nvPr/>
        </p:nvPicPr>
        <p:blipFill>
          <a:blip r:embed="rId2" cstate="print"/>
          <a:srcRect/>
          <a:stretch>
            <a:fillRect/>
          </a:stretch>
        </p:blipFill>
        <p:spPr bwMode="auto">
          <a:xfrm>
            <a:off x="1895061" y="918194"/>
            <a:ext cx="7712765" cy="5926006"/>
          </a:xfrm>
          <a:prstGeom prst="rect">
            <a:avLst/>
          </a:prstGeom>
          <a:noFill/>
          <a:ln w="9525">
            <a:noFill/>
            <a:miter lim="800000"/>
            <a:headEnd/>
            <a:tailEnd/>
          </a:ln>
          <a:effectLst/>
        </p:spPr>
      </p:pic>
    </p:spTree>
    <p:extLst>
      <p:ext uri="{BB962C8B-B14F-4D97-AF65-F5344CB8AC3E}">
        <p14:creationId xmlns:p14="http://schemas.microsoft.com/office/powerpoint/2010/main" val="140324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5287" y="948040"/>
            <a:ext cx="11555896" cy="5355312"/>
          </a:xfrm>
          <a:prstGeom prst="rect">
            <a:avLst/>
          </a:prstGeom>
        </p:spPr>
        <p:txBody>
          <a:bodyPr wrap="square">
            <a:spAutoFit/>
          </a:bodyPr>
          <a:lstStyle/>
          <a:p>
            <a:pPr marL="342900" indent="-342900">
              <a:buAutoNum type="alphaLcPeriod"/>
            </a:pPr>
            <a:r>
              <a:rPr lang="en-US" sz="2400" b="1" dirty="0"/>
              <a:t>Single Inheritance in Python</a:t>
            </a:r>
          </a:p>
          <a:p>
            <a:pPr marL="342900" indent="-342900"/>
            <a:endParaRPr lang="en-US" b="1" dirty="0"/>
          </a:p>
          <a:p>
            <a:r>
              <a:rPr lang="en-US" sz="2000" dirty="0"/>
              <a:t>A single Python inheritance is when a single class inherits from a class.</a:t>
            </a:r>
          </a:p>
          <a:p>
            <a:endParaRPr lang="en-US" sz="2000" dirty="0"/>
          </a:p>
          <a:p>
            <a:r>
              <a:rPr lang="en-US" sz="2000" dirty="0"/>
              <a:t>x=0</a:t>
            </a:r>
          </a:p>
          <a:p>
            <a:r>
              <a:rPr lang="en-US" sz="2000" dirty="0"/>
              <a:t>class fruit:</a:t>
            </a:r>
          </a:p>
          <a:p>
            <a:r>
              <a:rPr lang="en-US" sz="2000" dirty="0"/>
              <a:t>           def __init__(self):</a:t>
            </a:r>
          </a:p>
          <a:p>
            <a:r>
              <a:rPr lang="en-US" sz="2000" dirty="0"/>
              <a:t>                              global x</a:t>
            </a:r>
          </a:p>
          <a:p>
            <a:r>
              <a:rPr lang="en-US" sz="2000" dirty="0"/>
              <a:t>                              x+=1</a:t>
            </a:r>
          </a:p>
          <a:p>
            <a:r>
              <a:rPr lang="en-US" sz="2000" dirty="0"/>
              <a:t>                              print("I'm a fruit")                          </a:t>
            </a:r>
          </a:p>
          <a:p>
            <a:r>
              <a:rPr lang="en-US" sz="2000" dirty="0"/>
              <a:t>class citrus(fruit):</a:t>
            </a:r>
          </a:p>
          <a:p>
            <a:r>
              <a:rPr lang="en-US" sz="2000" dirty="0"/>
              <a:t>           def __init__(self):</a:t>
            </a:r>
          </a:p>
          <a:p>
            <a:r>
              <a:rPr lang="en-US" sz="2000" dirty="0"/>
              <a:t>                              super().__init__()</a:t>
            </a:r>
          </a:p>
          <a:p>
            <a:r>
              <a:rPr lang="en-US" sz="2000" dirty="0"/>
              <a:t>                              global x</a:t>
            </a:r>
          </a:p>
          <a:p>
            <a:r>
              <a:rPr lang="en-US" sz="2000" dirty="0"/>
              <a:t>                              x+=2</a:t>
            </a:r>
          </a:p>
          <a:p>
            <a:r>
              <a:rPr lang="en-US" sz="2000" dirty="0"/>
              <a:t>                              print("I'm citrus")</a:t>
            </a:r>
          </a:p>
          <a:p>
            <a:r>
              <a:rPr lang="en-US" sz="2000" dirty="0"/>
              <a:t>x</a:t>
            </a:r>
          </a:p>
        </p:txBody>
      </p:sp>
      <p:sp>
        <p:nvSpPr>
          <p:cNvPr id="7" name="Rectangle 6"/>
          <p:cNvSpPr/>
          <p:nvPr/>
        </p:nvSpPr>
        <p:spPr>
          <a:xfrm>
            <a:off x="6970644" y="3313044"/>
            <a:ext cx="2690191" cy="2554545"/>
          </a:xfrm>
          <a:prstGeom prst="rect">
            <a:avLst/>
          </a:prstGeom>
          <a:ln w="3175">
            <a:solidFill>
              <a:schemeClr val="tx1"/>
            </a:solidFill>
          </a:ln>
        </p:spPr>
        <p:txBody>
          <a:bodyPr wrap="square">
            <a:spAutoFit/>
          </a:bodyPr>
          <a:lstStyle/>
          <a:p>
            <a:r>
              <a:rPr lang="en-US" sz="2000" dirty="0"/>
              <a:t>lime=citrus()</a:t>
            </a:r>
          </a:p>
          <a:p>
            <a:r>
              <a:rPr lang="en-US" sz="2000" dirty="0"/>
              <a:t>Output is</a:t>
            </a:r>
          </a:p>
          <a:p>
            <a:r>
              <a:rPr lang="en-US" sz="2000" dirty="0"/>
              <a:t>I’m a fruit</a:t>
            </a:r>
          </a:p>
          <a:p>
            <a:r>
              <a:rPr lang="en-US" sz="2000" dirty="0"/>
              <a:t>I’m citrus</a:t>
            </a:r>
          </a:p>
          <a:p>
            <a:endParaRPr lang="en-US" sz="2000" dirty="0"/>
          </a:p>
          <a:p>
            <a:r>
              <a:rPr lang="en-US" sz="2000" dirty="0"/>
              <a:t>x</a:t>
            </a:r>
          </a:p>
          <a:p>
            <a:r>
              <a:rPr lang="en-US" sz="2000" dirty="0"/>
              <a:t>Output is</a:t>
            </a:r>
          </a:p>
          <a:p>
            <a:r>
              <a:rPr lang="en-US" sz="2000" dirty="0"/>
              <a:t>3</a:t>
            </a:r>
          </a:p>
        </p:txBody>
      </p:sp>
    </p:spTree>
    <p:extLst>
      <p:ext uri="{BB962C8B-B14F-4D97-AF65-F5344CB8AC3E}">
        <p14:creationId xmlns:p14="http://schemas.microsoft.com/office/powerpoint/2010/main" val="140324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5287" y="948040"/>
            <a:ext cx="11555896" cy="5632311"/>
          </a:xfrm>
          <a:prstGeom prst="rect">
            <a:avLst/>
          </a:prstGeom>
        </p:spPr>
        <p:txBody>
          <a:bodyPr wrap="square">
            <a:spAutoFit/>
          </a:bodyPr>
          <a:lstStyle/>
          <a:p>
            <a:pPr fontAlgn="base"/>
            <a:r>
              <a:rPr lang="en-US" sz="2400" b="1" dirty="0"/>
              <a:t>b. Python Multiple Inheritance</a:t>
            </a:r>
          </a:p>
          <a:p>
            <a:pPr fontAlgn="base"/>
            <a:endParaRPr lang="en-US" sz="2400" b="1" dirty="0"/>
          </a:p>
          <a:p>
            <a:pPr fontAlgn="base"/>
            <a:r>
              <a:rPr lang="en-US" sz="2400" dirty="0"/>
              <a:t>Multiple Python inheritance are when a class inherits from multiple base classes.</a:t>
            </a:r>
          </a:p>
          <a:p>
            <a:pPr fontAlgn="base"/>
            <a:endParaRPr lang="en-US" sz="2400" dirty="0"/>
          </a:p>
          <a:p>
            <a:pPr fontAlgn="base"/>
            <a:r>
              <a:rPr lang="en-US" sz="2400" dirty="0"/>
              <a:t>class Color:</a:t>
            </a:r>
          </a:p>
          <a:p>
            <a:pPr fontAlgn="base"/>
            <a:r>
              <a:rPr lang="en-US" sz="2400" dirty="0"/>
              <a:t>           pass</a:t>
            </a:r>
          </a:p>
          <a:p>
            <a:pPr fontAlgn="base"/>
            <a:r>
              <a:rPr lang="en-US" sz="2400" dirty="0"/>
              <a:t>class Fruit:</a:t>
            </a:r>
          </a:p>
          <a:p>
            <a:pPr fontAlgn="base"/>
            <a:r>
              <a:rPr lang="en-US" sz="2400" dirty="0"/>
              <a:t>           pass</a:t>
            </a:r>
          </a:p>
          <a:p>
            <a:pPr fontAlgn="base"/>
            <a:r>
              <a:rPr lang="en-US" sz="2400" dirty="0"/>
              <a:t>class Orange(</a:t>
            </a:r>
            <a:r>
              <a:rPr lang="en-US" sz="2400" dirty="0" err="1"/>
              <a:t>Color,Fruit</a:t>
            </a:r>
            <a:r>
              <a:rPr lang="en-US" sz="2400" dirty="0"/>
              <a:t>):</a:t>
            </a:r>
          </a:p>
          <a:p>
            <a:pPr fontAlgn="base"/>
            <a:r>
              <a:rPr lang="en-US" sz="2400" dirty="0"/>
              <a:t>           pass</a:t>
            </a:r>
          </a:p>
          <a:p>
            <a:pPr fontAlgn="base"/>
            <a:endParaRPr lang="en-US" sz="2400" dirty="0"/>
          </a:p>
          <a:p>
            <a:pPr fontAlgn="base"/>
            <a:r>
              <a:rPr lang="en-US" sz="2400" b="1" dirty="0" err="1"/>
              <a:t>issubclass</a:t>
            </a:r>
            <a:r>
              <a:rPr lang="en-US" sz="2400" b="1" dirty="0"/>
              <a:t>(</a:t>
            </a:r>
            <a:r>
              <a:rPr lang="en-US" sz="2400" b="1" dirty="0" err="1"/>
              <a:t>Orange,Color</a:t>
            </a:r>
            <a:r>
              <a:rPr lang="en-US" sz="2400" b="1" dirty="0"/>
              <a:t>) and </a:t>
            </a:r>
            <a:r>
              <a:rPr lang="en-US" sz="2400" b="1" dirty="0" err="1"/>
              <a:t>issubclass</a:t>
            </a:r>
            <a:r>
              <a:rPr lang="en-US" sz="2400" b="1" dirty="0"/>
              <a:t>(</a:t>
            </a:r>
            <a:r>
              <a:rPr lang="en-US" sz="2400" b="1" dirty="0" err="1"/>
              <a:t>Orange,Fruit</a:t>
            </a:r>
            <a:r>
              <a:rPr lang="en-US" sz="2400" b="1" dirty="0"/>
              <a:t>)</a:t>
            </a:r>
          </a:p>
          <a:p>
            <a:pPr fontAlgn="base"/>
            <a:endParaRPr lang="en-US" sz="2400" dirty="0"/>
          </a:p>
          <a:p>
            <a:pPr fontAlgn="base"/>
            <a:r>
              <a:rPr lang="en-US" sz="2400" dirty="0"/>
              <a:t>Output is </a:t>
            </a:r>
            <a:r>
              <a:rPr lang="en-US" sz="2400" dirty="0">
                <a:sym typeface="Wingdings" pitchFamily="2" charset="2"/>
              </a:rPr>
              <a:t> </a:t>
            </a:r>
            <a:r>
              <a:rPr lang="en-US" sz="2400" dirty="0"/>
              <a:t>True</a:t>
            </a:r>
          </a:p>
          <a:p>
            <a:pPr fontAlgn="base"/>
            <a:endParaRPr lang="en-US" sz="2400" dirty="0"/>
          </a:p>
        </p:txBody>
      </p:sp>
    </p:spTree>
    <p:extLst>
      <p:ext uri="{BB962C8B-B14F-4D97-AF65-F5344CB8AC3E}">
        <p14:creationId xmlns:p14="http://schemas.microsoft.com/office/powerpoint/2010/main" val="140324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6001643"/>
          </a:xfrm>
          <a:prstGeom prst="rect">
            <a:avLst/>
          </a:prstGeom>
        </p:spPr>
        <p:txBody>
          <a:bodyPr wrap="square">
            <a:spAutoFit/>
          </a:bodyPr>
          <a:lstStyle/>
          <a:p>
            <a:pPr fontAlgn="base"/>
            <a:r>
              <a:rPr lang="en-US" sz="2400" b="1" dirty="0"/>
              <a:t>c. Multilevel Inheritance in Python</a:t>
            </a:r>
          </a:p>
          <a:p>
            <a:pPr fontAlgn="base"/>
            <a:endParaRPr lang="en-US" sz="2400" b="1" dirty="0"/>
          </a:p>
          <a:p>
            <a:pPr fontAlgn="base"/>
            <a:r>
              <a:rPr lang="en-US" sz="2400" dirty="0"/>
              <a:t>When one class inherits from another, which in turn inherits from another, it is multilevel python inheritance.</a:t>
            </a:r>
          </a:p>
          <a:p>
            <a:pPr fontAlgn="base"/>
            <a:endParaRPr lang="en-US" sz="2400" dirty="0"/>
          </a:p>
          <a:p>
            <a:pPr fontAlgn="base"/>
            <a:r>
              <a:rPr lang="en-US" sz="2400" dirty="0"/>
              <a:t>class A:</a:t>
            </a:r>
          </a:p>
          <a:p>
            <a:pPr fontAlgn="base"/>
            <a:r>
              <a:rPr lang="en-US" sz="2400" dirty="0"/>
              <a:t>        x=1     </a:t>
            </a:r>
          </a:p>
          <a:p>
            <a:pPr fontAlgn="base"/>
            <a:r>
              <a:rPr lang="en-US" sz="2400" dirty="0"/>
              <a:t>class B(A):</a:t>
            </a:r>
          </a:p>
          <a:p>
            <a:pPr fontAlgn="base"/>
            <a:r>
              <a:rPr lang="en-US" sz="2400" dirty="0"/>
              <a:t>        pass</a:t>
            </a:r>
          </a:p>
          <a:p>
            <a:pPr fontAlgn="base"/>
            <a:r>
              <a:rPr lang="en-US" sz="2400" dirty="0"/>
              <a:t>class C(B):</a:t>
            </a:r>
          </a:p>
          <a:p>
            <a:pPr fontAlgn="base"/>
            <a:r>
              <a:rPr lang="en-US" sz="2400" dirty="0"/>
              <a:t>        pass</a:t>
            </a:r>
          </a:p>
          <a:p>
            <a:pPr fontAlgn="base"/>
            <a:r>
              <a:rPr lang="en-US" sz="2400" dirty="0" err="1"/>
              <a:t>cobj</a:t>
            </a:r>
            <a:r>
              <a:rPr lang="en-US" sz="2400" dirty="0"/>
              <a:t>=C()</a:t>
            </a:r>
          </a:p>
          <a:p>
            <a:pPr fontAlgn="base"/>
            <a:endParaRPr lang="en-US" sz="2400" dirty="0"/>
          </a:p>
          <a:p>
            <a:pPr fontAlgn="base"/>
            <a:r>
              <a:rPr lang="en-US" sz="2400" dirty="0"/>
              <a:t>To fetch x value call </a:t>
            </a:r>
            <a:r>
              <a:rPr lang="en-US" sz="2400" dirty="0">
                <a:sym typeface="Wingdings" pitchFamily="2" charset="2"/>
              </a:rPr>
              <a:t> </a:t>
            </a:r>
            <a:r>
              <a:rPr lang="en-US" sz="2400" b="1" dirty="0" err="1"/>
              <a:t>cobj.x</a:t>
            </a:r>
            <a:endParaRPr lang="en-US" sz="2400" b="1" dirty="0"/>
          </a:p>
          <a:p>
            <a:pPr fontAlgn="base"/>
            <a:endParaRPr lang="en-US" sz="2400" dirty="0"/>
          </a:p>
          <a:p>
            <a:pPr fontAlgn="base"/>
            <a:r>
              <a:rPr lang="en-US" sz="2400" dirty="0"/>
              <a:t>Output is: 1</a:t>
            </a:r>
          </a:p>
        </p:txBody>
      </p:sp>
    </p:spTree>
    <p:extLst>
      <p:ext uri="{BB962C8B-B14F-4D97-AF65-F5344CB8AC3E}">
        <p14:creationId xmlns:p14="http://schemas.microsoft.com/office/powerpoint/2010/main" val="140324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5262979"/>
          </a:xfrm>
          <a:prstGeom prst="rect">
            <a:avLst/>
          </a:prstGeom>
        </p:spPr>
        <p:txBody>
          <a:bodyPr wrap="square">
            <a:spAutoFit/>
          </a:bodyPr>
          <a:lstStyle/>
          <a:p>
            <a:pPr fontAlgn="base"/>
            <a:r>
              <a:rPr lang="en-US" sz="2400" b="1" dirty="0"/>
              <a:t>d. Hierarchical Inheritance in Python</a:t>
            </a:r>
          </a:p>
          <a:p>
            <a:pPr fontAlgn="base"/>
            <a:endParaRPr lang="en-US" sz="2400" dirty="0"/>
          </a:p>
          <a:p>
            <a:pPr fontAlgn="base"/>
            <a:r>
              <a:rPr lang="en-US" sz="2400" dirty="0"/>
              <a:t>When more than one class inherits from a class, it is hierarchical Python inheritance.</a:t>
            </a:r>
          </a:p>
          <a:p>
            <a:pPr fontAlgn="base"/>
            <a:endParaRPr lang="en-US" sz="2400" dirty="0"/>
          </a:p>
          <a:p>
            <a:pPr fontAlgn="base"/>
            <a:r>
              <a:rPr lang="en-US" sz="2400" dirty="0"/>
              <a:t>class A:</a:t>
            </a:r>
          </a:p>
          <a:p>
            <a:pPr fontAlgn="base"/>
            <a:r>
              <a:rPr lang="en-US" sz="2400" dirty="0"/>
              <a:t>       pass</a:t>
            </a:r>
          </a:p>
          <a:p>
            <a:pPr fontAlgn="base"/>
            <a:r>
              <a:rPr lang="en-US" sz="2400" dirty="0"/>
              <a:t>class B(A):</a:t>
            </a:r>
          </a:p>
          <a:p>
            <a:pPr fontAlgn="base"/>
            <a:r>
              <a:rPr lang="en-US" sz="2400" dirty="0"/>
              <a:t>       pass</a:t>
            </a:r>
          </a:p>
          <a:p>
            <a:pPr fontAlgn="base"/>
            <a:r>
              <a:rPr lang="en-US" sz="2400" dirty="0"/>
              <a:t>class C(A):</a:t>
            </a:r>
          </a:p>
          <a:p>
            <a:pPr fontAlgn="base"/>
            <a:r>
              <a:rPr lang="en-US" sz="2400" dirty="0"/>
              <a:t>       pass</a:t>
            </a:r>
          </a:p>
          <a:p>
            <a:pPr fontAlgn="base"/>
            <a:endParaRPr lang="en-US" sz="2400" dirty="0"/>
          </a:p>
          <a:p>
            <a:pPr fontAlgn="base"/>
            <a:r>
              <a:rPr lang="en-US" sz="2400" b="1" dirty="0" err="1"/>
              <a:t>issubclass</a:t>
            </a:r>
            <a:r>
              <a:rPr lang="en-US" sz="2400" b="1" dirty="0"/>
              <a:t>(B,A) and </a:t>
            </a:r>
            <a:r>
              <a:rPr lang="en-US" sz="2400" b="1" dirty="0" err="1"/>
              <a:t>issubclass</a:t>
            </a:r>
            <a:r>
              <a:rPr lang="en-US" sz="2400" b="1" dirty="0"/>
              <a:t>(C,A)</a:t>
            </a:r>
          </a:p>
          <a:p>
            <a:pPr fontAlgn="base"/>
            <a:endParaRPr lang="en-US" sz="2400" dirty="0"/>
          </a:p>
          <a:p>
            <a:pPr fontAlgn="base"/>
            <a:r>
              <a:rPr lang="en-US" sz="2400" dirty="0"/>
              <a:t>Output is </a:t>
            </a:r>
            <a:r>
              <a:rPr lang="en-US" sz="2400" dirty="0">
                <a:sym typeface="Wingdings" pitchFamily="2" charset="2"/>
              </a:rPr>
              <a:t> </a:t>
            </a:r>
            <a:r>
              <a:rPr lang="en-US" sz="2400" dirty="0"/>
              <a:t>True</a:t>
            </a:r>
          </a:p>
        </p:txBody>
      </p:sp>
    </p:spTree>
    <p:extLst>
      <p:ext uri="{BB962C8B-B14F-4D97-AF65-F5344CB8AC3E}">
        <p14:creationId xmlns:p14="http://schemas.microsoft.com/office/powerpoint/2010/main" val="140324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08383"/>
          </a:xfrm>
        </p:spPr>
        <p:txBody>
          <a:bodyPr/>
          <a:lstStyle/>
          <a:p>
            <a:r>
              <a:rPr lang="en-US" dirty="0"/>
              <a:t>Types of Inheritance in Python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856357"/>
            <a:ext cx="12192000" cy="6001643"/>
          </a:xfrm>
          <a:prstGeom prst="rect">
            <a:avLst/>
          </a:prstGeom>
        </p:spPr>
        <p:txBody>
          <a:bodyPr wrap="square">
            <a:spAutoFit/>
          </a:bodyPr>
          <a:lstStyle/>
          <a:p>
            <a:pPr fontAlgn="base"/>
            <a:r>
              <a:rPr lang="en-US" sz="2400" b="1" dirty="0"/>
              <a:t>e. Hybrid Inheritance in Python</a:t>
            </a:r>
          </a:p>
          <a:p>
            <a:pPr fontAlgn="base"/>
            <a:endParaRPr lang="en-US" sz="2400" dirty="0"/>
          </a:p>
          <a:p>
            <a:pPr fontAlgn="base"/>
            <a:r>
              <a:rPr lang="en-US" sz="2400" dirty="0"/>
              <a:t>Hybrid Python inheritance is a combination of any two kinds of inheritance.</a:t>
            </a:r>
          </a:p>
          <a:p>
            <a:pPr fontAlgn="base"/>
            <a:endParaRPr lang="en-US" sz="2400" dirty="0"/>
          </a:p>
          <a:p>
            <a:pPr fontAlgn="base"/>
            <a:r>
              <a:rPr lang="en-US" sz="2400" dirty="0"/>
              <a:t>class A:</a:t>
            </a:r>
          </a:p>
          <a:p>
            <a:pPr fontAlgn="base"/>
            <a:r>
              <a:rPr lang="en-US" sz="2400" dirty="0"/>
              <a:t>       x=1       </a:t>
            </a:r>
          </a:p>
          <a:p>
            <a:pPr fontAlgn="base"/>
            <a:r>
              <a:rPr lang="en-US" sz="2400" dirty="0"/>
              <a:t>class B(A):</a:t>
            </a:r>
          </a:p>
          <a:p>
            <a:pPr fontAlgn="base"/>
            <a:r>
              <a:rPr lang="en-US" sz="2400" dirty="0"/>
              <a:t>       pass</a:t>
            </a:r>
          </a:p>
          <a:p>
            <a:pPr fontAlgn="base"/>
            <a:r>
              <a:rPr lang="en-US" sz="2400" dirty="0"/>
              <a:t>class C(A):</a:t>
            </a:r>
          </a:p>
          <a:p>
            <a:pPr fontAlgn="base"/>
            <a:r>
              <a:rPr lang="en-US" sz="2400" dirty="0"/>
              <a:t>       pass</a:t>
            </a:r>
          </a:p>
          <a:p>
            <a:pPr fontAlgn="base"/>
            <a:r>
              <a:rPr lang="en-US" sz="2400" dirty="0"/>
              <a:t>class D(B,C):</a:t>
            </a:r>
          </a:p>
          <a:p>
            <a:pPr fontAlgn="base"/>
            <a:r>
              <a:rPr lang="en-US" sz="2400" dirty="0"/>
              <a:t>       pass</a:t>
            </a:r>
          </a:p>
          <a:p>
            <a:pPr fontAlgn="base"/>
            <a:r>
              <a:rPr lang="en-US" sz="2400" dirty="0"/>
              <a:t>dobj=D()</a:t>
            </a:r>
          </a:p>
          <a:p>
            <a:pPr fontAlgn="base"/>
            <a:endParaRPr lang="en-US" sz="2400" dirty="0"/>
          </a:p>
          <a:p>
            <a:pPr fontAlgn="base"/>
            <a:r>
              <a:rPr lang="en-US" sz="2400" b="1" dirty="0"/>
              <a:t>dobj.x</a:t>
            </a:r>
          </a:p>
          <a:p>
            <a:pPr fontAlgn="base"/>
            <a:r>
              <a:rPr lang="en-US" sz="2400" b="1" dirty="0"/>
              <a:t>Output is --&gt; 1</a:t>
            </a:r>
          </a:p>
        </p:txBody>
      </p:sp>
    </p:spTree>
    <p:extLst>
      <p:ext uri="{BB962C8B-B14F-4D97-AF65-F5344CB8AC3E}">
        <p14:creationId xmlns:p14="http://schemas.microsoft.com/office/powerpoint/2010/main" val="1403244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1513</Words>
  <Application>Microsoft Office PowerPoint</Application>
  <PresentationFormat>Widescreen</PresentationFormat>
  <Paragraphs>287</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Python Inheritance Method Overload &amp; Method Override</vt:lpstr>
      <vt:lpstr>Inheritance in Python</vt:lpstr>
      <vt:lpstr>Python Inheritance Syntax</vt:lpstr>
      <vt:lpstr>Types of Inheritance in Python</vt:lpstr>
      <vt:lpstr>Types of Inheritance in Python</vt:lpstr>
      <vt:lpstr>Types of Inheritance in Python</vt:lpstr>
      <vt:lpstr>Types of Inheritance in Python</vt:lpstr>
      <vt:lpstr>Types of Inheritance in Python</vt:lpstr>
      <vt:lpstr>Types of Inheritance in Python</vt:lpstr>
      <vt:lpstr>Python Inheritance Super Function – Super()</vt:lpstr>
      <vt:lpstr>Python Override Method</vt:lpstr>
      <vt:lpstr>Python Method Overloading</vt:lpstr>
      <vt:lpstr>Python Method Overloading</vt:lpstr>
      <vt:lpstr>Python Operator Overloading </vt:lpstr>
      <vt:lpstr>Python Operator Overloading </vt:lpstr>
      <vt:lpstr>Python Magic Methods</vt:lpstr>
      <vt:lpstr>Python Magic Methods</vt:lpstr>
      <vt:lpstr>Python Magic Methods</vt:lpstr>
      <vt:lpstr>Python Magic Methods</vt:lpstr>
      <vt:lpstr>Python Magic Methods</vt:lpstr>
      <vt:lpstr>Python Magic Methods</vt:lpstr>
      <vt:lpstr>Python Magic Methods</vt:lpstr>
      <vt:lpstr>Python Magic Methods</vt:lpstr>
      <vt:lpstr>Python Magic Methods</vt:lpstr>
      <vt:lpstr>Python Magic Methods</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359</cp:revision>
  <dcterms:created xsi:type="dcterms:W3CDTF">2018-01-28T06:02:15Z</dcterms:created>
  <dcterms:modified xsi:type="dcterms:W3CDTF">2021-08-23T06:18:37Z</dcterms:modified>
</cp:coreProperties>
</file>