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3" r:id="rId7"/>
    <p:sldId id="264" r:id="rId8"/>
    <p:sldId id="261" r:id="rId9"/>
    <p:sldId id="265" r:id="rId10"/>
    <p:sldId id="267" r:id="rId11"/>
    <p:sldId id="268" r:id="rId12"/>
    <p:sldId id="269" r:id="rId13"/>
    <p:sldId id="270" r:id="rId14"/>
    <p:sldId id="275" r:id="rId15"/>
    <p:sldId id="276" r:id="rId16"/>
    <p:sldId id="277" r:id="rId17"/>
    <p:sldId id="278" r:id="rId18"/>
    <p:sldId id="279" r:id="rId19"/>
    <p:sldId id="280" r:id="rId20"/>
    <p:sldId id="281" r:id="rId21"/>
    <p:sldId id="282" r:id="rId22"/>
    <p:sldId id="266" r:id="rId23"/>
    <p:sldId id="284" r:id="rId24"/>
    <p:sldId id="283"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12" autoAdjust="0"/>
  </p:normalViewPr>
  <p:slideViewPr>
    <p:cSldViewPr>
      <p:cViewPr varScale="1">
        <p:scale>
          <a:sx n="72" d="100"/>
          <a:sy n="72" d="100"/>
        </p:scale>
        <p:origin x="176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oftware-engineering-automated-testing/" TargetMode="External"/><Relationship Id="rId2" Type="http://schemas.openxmlformats.org/officeDocument/2006/relationships/hyperlink" Target="https://www.geeksforgeeks.org/software-testing-manual-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oftware-engineering-white-box-testing/" TargetMode="External"/><Relationship Id="rId2" Type="http://schemas.openxmlformats.org/officeDocument/2006/relationships/hyperlink" Target="https://www.geeksforgeeks.org/software-engineering-black-box-testing/" TargetMode="External"/><Relationship Id="rId1" Type="http://schemas.openxmlformats.org/officeDocument/2006/relationships/slideLayout" Target="../slideLayouts/slideLayout2.xml"/><Relationship Id="rId4" Type="http://schemas.openxmlformats.org/officeDocument/2006/relationships/hyperlink" Target="https://www.geeksforgeeks.org/gray-box-testing-software-test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integration-testing/" TargetMode="External"/><Relationship Id="rId2" Type="http://schemas.openxmlformats.org/officeDocument/2006/relationships/hyperlink" Target="https://www.geeksforgeeks.org/unit-testing-software-testing/" TargetMode="External"/><Relationship Id="rId1" Type="http://schemas.openxmlformats.org/officeDocument/2006/relationships/slideLayout" Target="../slideLayouts/slideLayout2.xml"/><Relationship Id="rId5" Type="http://schemas.openxmlformats.org/officeDocument/2006/relationships/hyperlink" Target="https://www.geeksforgeeks.org/acceptance-testing-software-testing/" TargetMode="External"/><Relationship Id="rId4" Type="http://schemas.openxmlformats.org/officeDocument/2006/relationships/hyperlink" Target="https://www.geeksforgeeks.org/system-tes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oftware-engineering-agile-development-models/" TargetMode="External"/><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2.xml"/><Relationship Id="rId4" Type="http://schemas.openxmlformats.org/officeDocument/2006/relationships/hyperlink" Target="https://www.geeksforgeeks.org/software-engineering-iterative-waterfall-mode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oftware-engineering-sdlc-v-model/" TargetMode="External"/><Relationship Id="rId2" Type="http://schemas.openxmlformats.org/officeDocument/2006/relationships/hyperlink" Target="https://www.geeksforgeeks.org/software-engineering-spiral-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1 -Introduction to software testing</a:t>
            </a:r>
          </a:p>
        </p:txBody>
      </p:sp>
      <p:sp>
        <p:nvSpPr>
          <p:cNvPr id="3" name="Subtitle 2"/>
          <p:cNvSpPr>
            <a:spLocks noGrp="1"/>
          </p:cNvSpPr>
          <p:nvPr>
            <p:ph type="subTitle" idx="1"/>
          </p:nvPr>
        </p:nvSpPr>
        <p:spPr/>
        <p:txBody>
          <a:bodyPr/>
          <a:lstStyle/>
          <a:p>
            <a:r>
              <a:rPr lang="en-US" dirty="0" err="1"/>
              <a:t>Raghu</a:t>
            </a:r>
            <a:r>
              <a:rPr lang="en-US" dirty="0"/>
              <a:t> Prasad K S</a:t>
            </a:r>
          </a:p>
          <a:p>
            <a:r>
              <a:rPr lang="en-US" dirty="0">
                <a:hlinkClick r:id="rId2"/>
              </a:rPr>
              <a:t>www.kaushalya.tech</a:t>
            </a:r>
            <a:endParaRPr lang="en-US" dirty="0"/>
          </a:p>
          <a:p>
            <a:r>
              <a:rPr lang="en-US" dirty="0"/>
              <a:t>9845547471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Software Testing </a:t>
            </a:r>
          </a:p>
        </p:txBody>
      </p:sp>
      <p:sp>
        <p:nvSpPr>
          <p:cNvPr id="3" name="Content Placeholder 2"/>
          <p:cNvSpPr>
            <a:spLocks noGrp="1"/>
          </p:cNvSpPr>
          <p:nvPr>
            <p:ph idx="1"/>
          </p:nvPr>
        </p:nvSpPr>
        <p:spPr/>
        <p:txBody>
          <a:bodyPr>
            <a:normAutofit fontScale="92500" lnSpcReduction="10000"/>
          </a:bodyPr>
          <a:lstStyle/>
          <a:p>
            <a:pPr algn="l" fontAlgn="base">
              <a:buFont typeface="+mj-lt"/>
              <a:buAutoNum type="arabicPeriod"/>
            </a:pPr>
            <a:r>
              <a:rPr lang="en-US" sz="1800" b="1" dirty="0">
                <a:solidFill>
                  <a:srgbClr val="273239"/>
                </a:solidFill>
                <a:latin typeface="Arial" panose="020B0604020202020204" pitchFamily="34" charset="0"/>
                <a:cs typeface="Arial" panose="020B0604020202020204" pitchFamily="34" charset="0"/>
              </a:rPr>
              <a:t>Manual Testing</a:t>
            </a:r>
            <a:r>
              <a:rPr lang="en-US" sz="1800" dirty="0">
                <a:solidFill>
                  <a:srgbClr val="273239"/>
                </a:solidFill>
                <a:latin typeface="Arial" panose="020B0604020202020204" pitchFamily="34" charset="0"/>
                <a:cs typeface="Arial" panose="020B0604020202020204" pitchFamily="34" charset="0"/>
              </a:rPr>
              <a:t>: </a:t>
            </a:r>
            <a:r>
              <a:rPr lang="en-US" sz="1800" dirty="0">
                <a:solidFill>
                  <a:srgbClr val="27323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Manual testing</a:t>
            </a:r>
            <a:r>
              <a:rPr lang="en-US" sz="1800" dirty="0">
                <a:solidFill>
                  <a:srgbClr val="273239"/>
                </a:solidFill>
                <a:latin typeface="Arial" panose="020B0604020202020204" pitchFamily="34" charset="0"/>
                <a:cs typeface="Arial" panose="020B0604020202020204" pitchFamily="34" charset="0"/>
              </a:rPr>
              <a:t> includes testing software manually, i.e., without using any automation tool or script. In this type, the tester takes over the role of an end-user and tests the software to identify any unexpected behavior or bug. There are different stages for manual testing such as unit testing, integration testing, system testing, and user acceptance testing. Testers use test plans, test cases, or test scenarios to test software to ensure the completeness of testing. Manual testing also includes exploratory testing, as testers explore the software to identify errors in it. </a:t>
            </a:r>
          </a:p>
          <a:p>
            <a:pPr algn="l" fontAlgn="base">
              <a:buFont typeface="+mj-lt"/>
              <a:buAutoNum type="arabicPeriod" startAt="2"/>
            </a:pPr>
            <a:r>
              <a:rPr lang="en-US" sz="1800" b="1" dirty="0">
                <a:solidFill>
                  <a:srgbClr val="273239"/>
                </a:solidFill>
                <a:latin typeface="Arial" panose="020B0604020202020204" pitchFamily="34" charset="0"/>
                <a:cs typeface="Arial" panose="020B0604020202020204" pitchFamily="34" charset="0"/>
              </a:rPr>
              <a:t>Automation Testing</a:t>
            </a:r>
            <a:r>
              <a:rPr lang="en-US" sz="1800" dirty="0">
                <a:solidFill>
                  <a:srgbClr val="273239"/>
                </a:solidFill>
                <a:latin typeface="Arial" panose="020B0604020202020204" pitchFamily="34" charset="0"/>
                <a:cs typeface="Arial" panose="020B0604020202020204" pitchFamily="34" charset="0"/>
              </a:rPr>
              <a:t>: </a:t>
            </a:r>
            <a:r>
              <a:rPr lang="en-US" sz="1800" dirty="0">
                <a:solidFill>
                  <a:srgbClr val="27323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Automation testing</a:t>
            </a:r>
            <a:r>
              <a:rPr lang="en-US" sz="1800" dirty="0">
                <a:solidFill>
                  <a:srgbClr val="273239"/>
                </a:solidFill>
                <a:latin typeface="Arial" panose="020B0604020202020204" pitchFamily="34" charset="0"/>
                <a:cs typeface="Arial" panose="020B0604020202020204" pitchFamily="34" charset="0"/>
              </a:rPr>
              <a:t>, which is also known as Test Automation, is when the tester writes scripts and uses another software to test the product. This process involves the automation of a manual process. Automation Testing is used to re-run the test scenarios quickly and repeatedly, that were performed manually in manual testing.</a:t>
            </a:r>
            <a:br>
              <a:rPr lang="en-US" sz="1800" dirty="0">
                <a:solidFill>
                  <a:srgbClr val="273239"/>
                </a:solidFill>
                <a:latin typeface="Arial" panose="020B0604020202020204" pitchFamily="34" charset="0"/>
                <a:cs typeface="Arial" panose="020B0604020202020204" pitchFamily="34" charset="0"/>
              </a:rPr>
            </a:br>
            <a:r>
              <a:rPr lang="en-US" sz="1800" dirty="0">
                <a:solidFill>
                  <a:srgbClr val="273239"/>
                </a:solidFill>
                <a:latin typeface="Arial" panose="020B0604020202020204" pitchFamily="34" charset="0"/>
                <a:cs typeface="Arial" panose="020B0604020202020204" pitchFamily="34" charset="0"/>
              </a:rPr>
              <a:t>Apart from regression testing, automation testing is also used to test the application from a load, performance, and stress point of view. It increases the test coverage, improves accuracy, and saves time and money when compared to manual testing.</a:t>
            </a: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337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Software Testing </a:t>
            </a:r>
          </a:p>
        </p:txBody>
      </p:sp>
      <p:sp>
        <p:nvSpPr>
          <p:cNvPr id="3" name="Content Placeholder 2"/>
          <p:cNvSpPr>
            <a:spLocks noGrp="1"/>
          </p:cNvSpPr>
          <p:nvPr>
            <p:ph idx="1"/>
          </p:nvPr>
        </p:nvSpPr>
        <p:spPr/>
        <p:txBody>
          <a:bodyPr>
            <a:normAutofit/>
          </a:bodyPr>
          <a:lstStyle/>
          <a:p>
            <a:pPr marL="0" indent="0" algn="l" fontAlgn="base">
              <a:buNone/>
            </a:pPr>
            <a:r>
              <a:rPr lang="en-US" sz="1700" b="1" dirty="0">
                <a:solidFill>
                  <a:srgbClr val="273239"/>
                </a:solidFill>
                <a:latin typeface="Arial" panose="020B0604020202020204" pitchFamily="34" charset="0"/>
                <a:cs typeface="Arial" panose="020B0604020202020204" pitchFamily="34" charset="0"/>
              </a:rPr>
              <a:t>Black Box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Black box technique</a:t>
            </a:r>
            <a:r>
              <a:rPr lang="en-US" sz="1700" dirty="0">
                <a:solidFill>
                  <a:srgbClr val="273239"/>
                </a:solidFill>
                <a:latin typeface="Arial" panose="020B0604020202020204" pitchFamily="34" charset="0"/>
                <a:cs typeface="Arial" panose="020B0604020202020204" pitchFamily="34" charset="0"/>
              </a:rPr>
              <a:t> of testing in which the tester doesn’t have access to the source code of the software and is conducted at the software interface without any concern with the internal logical structure of the software known as black-box testing. </a:t>
            </a:r>
          </a:p>
          <a:p>
            <a:pPr marL="0" indent="0" algn="l" fontAlgn="base">
              <a:buNone/>
            </a:pPr>
            <a:endParaRPr lang="en-US" sz="1700" dirty="0">
              <a:solidFill>
                <a:srgbClr val="273239"/>
              </a:solidFill>
              <a:latin typeface="Arial" panose="020B0604020202020204" pitchFamily="34" charset="0"/>
              <a:cs typeface="Arial" panose="020B0604020202020204" pitchFamily="34" charset="0"/>
            </a:endParaRPr>
          </a:p>
          <a:p>
            <a:pPr marL="0" indent="0" algn="l" fontAlgn="base">
              <a:buNone/>
            </a:pPr>
            <a:r>
              <a:rPr lang="en-US" sz="1700" b="1" dirty="0">
                <a:solidFill>
                  <a:srgbClr val="273239"/>
                </a:solidFill>
                <a:latin typeface="Arial" panose="020B0604020202020204" pitchFamily="34" charset="0"/>
                <a:cs typeface="Arial" panose="020B0604020202020204" pitchFamily="34" charset="0"/>
              </a:rPr>
              <a:t>White-Box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White box technique</a:t>
            </a:r>
            <a:r>
              <a:rPr lang="en-US" sz="1700" dirty="0">
                <a:solidFill>
                  <a:srgbClr val="273239"/>
                </a:solidFill>
                <a:latin typeface="Arial" panose="020B0604020202020204" pitchFamily="34" charset="0"/>
                <a:cs typeface="Arial" panose="020B0604020202020204" pitchFamily="34" charset="0"/>
              </a:rPr>
              <a:t> of testing in which the tester is aware of the internal workings of the product, has access to its source code, and is conducted by making sure that all internal operations are performed according to the specifications is known as white box testing. </a:t>
            </a:r>
          </a:p>
          <a:p>
            <a:pPr marL="0" indent="0" algn="l" fontAlgn="base">
              <a:buNone/>
            </a:pPr>
            <a:endParaRPr lang="en-US" sz="1700" dirty="0">
              <a:solidFill>
                <a:srgbClr val="273239"/>
              </a:solidFill>
              <a:latin typeface="Arial" panose="020B0604020202020204" pitchFamily="34" charset="0"/>
              <a:cs typeface="Arial" panose="020B0604020202020204" pitchFamily="34" charset="0"/>
            </a:endParaRPr>
          </a:p>
          <a:p>
            <a:pPr marL="0" indent="0" algn="l" fontAlgn="base">
              <a:buNone/>
            </a:pPr>
            <a:r>
              <a:rPr lang="en-US" sz="1700" b="1" dirty="0">
                <a:solidFill>
                  <a:srgbClr val="273239"/>
                </a:solidFill>
                <a:latin typeface="Arial" panose="020B0604020202020204" pitchFamily="34" charset="0"/>
                <a:cs typeface="Arial" panose="020B0604020202020204" pitchFamily="34" charset="0"/>
              </a:rPr>
              <a:t>Grey Box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Grey Box technique</a:t>
            </a:r>
            <a:r>
              <a:rPr lang="en-US" sz="1700" dirty="0">
                <a:solidFill>
                  <a:srgbClr val="273239"/>
                </a:solidFill>
                <a:latin typeface="Arial" panose="020B0604020202020204" pitchFamily="34" charset="0"/>
                <a:cs typeface="Arial" panose="020B0604020202020204" pitchFamily="34" charset="0"/>
              </a:rPr>
              <a:t> is testing in which the testers should have knowledge of implementation, however, they need not be experts.</a:t>
            </a: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000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Software Testing </a:t>
            </a:r>
          </a:p>
        </p:txBody>
      </p:sp>
      <p:sp>
        <p:nvSpPr>
          <p:cNvPr id="3" name="Content Placeholder 2"/>
          <p:cNvSpPr>
            <a:spLocks noGrp="1"/>
          </p:cNvSpPr>
          <p:nvPr>
            <p:ph idx="1"/>
          </p:nvPr>
        </p:nvSpPr>
        <p:spPr/>
        <p:txBody>
          <a:bodyPr>
            <a:normAutofit lnSpcReduction="10000"/>
          </a:bodyPr>
          <a:lstStyle/>
          <a:p>
            <a:pPr marL="0" indent="0" algn="l" fontAlgn="base">
              <a:buNone/>
            </a:pPr>
            <a:r>
              <a:rPr lang="en-US" sz="1700" b="1" dirty="0">
                <a:solidFill>
                  <a:srgbClr val="273239"/>
                </a:solidFill>
                <a:latin typeface="Arial" panose="020B0604020202020204" pitchFamily="34" charset="0"/>
                <a:cs typeface="Arial" panose="020B0604020202020204" pitchFamily="34" charset="0"/>
              </a:rPr>
              <a:t>Unit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Unit testing</a:t>
            </a:r>
            <a:r>
              <a:rPr lang="en-US" sz="1700" dirty="0">
                <a:solidFill>
                  <a:srgbClr val="273239"/>
                </a:solidFill>
                <a:latin typeface="Arial" panose="020B0604020202020204" pitchFamily="34" charset="0"/>
                <a:cs typeface="Arial" panose="020B0604020202020204" pitchFamily="34" charset="0"/>
              </a:rPr>
              <a:t> is a level of the software testing process where individual units/components of a software/system are tested. The purpose is to validate that each unit of the software performs as designed. </a:t>
            </a:r>
          </a:p>
          <a:p>
            <a:pPr marL="0" indent="0" algn="l" fontAlgn="base">
              <a:buNone/>
            </a:pPr>
            <a:endParaRPr lang="en-US" sz="1700" dirty="0">
              <a:solidFill>
                <a:srgbClr val="273239"/>
              </a:solidFill>
              <a:latin typeface="Arial" panose="020B0604020202020204" pitchFamily="34" charset="0"/>
              <a:cs typeface="Arial" panose="020B0604020202020204" pitchFamily="34" charset="0"/>
            </a:endParaRPr>
          </a:p>
          <a:p>
            <a:pPr marL="0" indent="0" algn="l" fontAlgn="base">
              <a:buNone/>
            </a:pPr>
            <a:r>
              <a:rPr lang="en-US" sz="1700" b="1" dirty="0">
                <a:solidFill>
                  <a:srgbClr val="273239"/>
                </a:solidFill>
                <a:latin typeface="Arial" panose="020B0604020202020204" pitchFamily="34" charset="0"/>
                <a:cs typeface="Arial" panose="020B0604020202020204" pitchFamily="34" charset="0"/>
              </a:rPr>
              <a:t>Integration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Integration testing</a:t>
            </a:r>
            <a:r>
              <a:rPr lang="en-US" sz="1700" dirty="0">
                <a:solidFill>
                  <a:srgbClr val="273239"/>
                </a:solidFill>
                <a:latin typeface="Arial" panose="020B0604020202020204" pitchFamily="34" charset="0"/>
                <a:cs typeface="Arial" panose="020B0604020202020204" pitchFamily="34" charset="0"/>
              </a:rPr>
              <a:t> is a level of the software testing process where individual units are combined and tested as a group. The purpose of this level of testing is to expose faults in the interaction between integrated units.</a:t>
            </a:r>
          </a:p>
          <a:p>
            <a:pPr marL="0" indent="0" algn="l" fontAlgn="base">
              <a:buNone/>
            </a:pPr>
            <a:r>
              <a:rPr lang="en-US" sz="1700" dirty="0">
                <a:solidFill>
                  <a:srgbClr val="273239"/>
                </a:solidFill>
                <a:latin typeface="Arial" panose="020B0604020202020204" pitchFamily="34" charset="0"/>
                <a:cs typeface="Arial" panose="020B0604020202020204" pitchFamily="34" charset="0"/>
              </a:rPr>
              <a:t> </a:t>
            </a:r>
          </a:p>
          <a:p>
            <a:pPr marL="0" indent="0" algn="l" fontAlgn="base">
              <a:buNone/>
            </a:pPr>
            <a:r>
              <a:rPr lang="en-US" sz="1700" b="1" dirty="0">
                <a:solidFill>
                  <a:srgbClr val="273239"/>
                </a:solidFill>
                <a:latin typeface="Arial" panose="020B0604020202020204" pitchFamily="34" charset="0"/>
                <a:cs typeface="Arial" panose="020B0604020202020204" pitchFamily="34" charset="0"/>
              </a:rPr>
              <a:t>System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System testing</a:t>
            </a:r>
            <a:r>
              <a:rPr lang="en-US" sz="1700" dirty="0">
                <a:solidFill>
                  <a:srgbClr val="273239"/>
                </a:solidFill>
                <a:latin typeface="Arial" panose="020B0604020202020204" pitchFamily="34" charset="0"/>
                <a:cs typeface="Arial" panose="020B0604020202020204" pitchFamily="34" charset="0"/>
              </a:rPr>
              <a:t> is a level of the software testing process where a complete, integrated system/software is tested. The purpose of this test is to evaluate the system’s compliance with the specified requirements. </a:t>
            </a:r>
          </a:p>
          <a:p>
            <a:pPr marL="0" indent="0" algn="l" fontAlgn="base">
              <a:buNone/>
            </a:pPr>
            <a:endParaRPr lang="en-US" sz="1700" dirty="0">
              <a:solidFill>
                <a:srgbClr val="273239"/>
              </a:solidFill>
              <a:latin typeface="Arial" panose="020B0604020202020204" pitchFamily="34" charset="0"/>
              <a:cs typeface="Arial" panose="020B0604020202020204" pitchFamily="34" charset="0"/>
            </a:endParaRPr>
          </a:p>
          <a:p>
            <a:pPr marL="0" indent="0" algn="l" fontAlgn="base">
              <a:buNone/>
            </a:pPr>
            <a:r>
              <a:rPr lang="en-US" sz="1700" b="1" dirty="0">
                <a:solidFill>
                  <a:srgbClr val="273239"/>
                </a:solidFill>
                <a:latin typeface="Arial" panose="020B0604020202020204" pitchFamily="34" charset="0"/>
                <a:cs typeface="Arial" panose="020B0604020202020204" pitchFamily="34" charset="0"/>
              </a:rPr>
              <a:t>Acceptance Testing</a:t>
            </a:r>
            <a:r>
              <a:rPr lang="en-US" sz="1700" dirty="0">
                <a:solidFill>
                  <a:srgbClr val="273239"/>
                </a:solidFill>
                <a:latin typeface="Arial" panose="020B0604020202020204" pitchFamily="34" charset="0"/>
                <a:cs typeface="Arial" panose="020B0604020202020204" pitchFamily="34" charset="0"/>
              </a:rPr>
              <a:t>: </a:t>
            </a:r>
            <a:r>
              <a:rPr lang="en-US" sz="1700" dirty="0">
                <a:solidFill>
                  <a:srgbClr val="273239"/>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Acceptance testing</a:t>
            </a:r>
            <a:r>
              <a:rPr lang="en-US" sz="1700" dirty="0">
                <a:solidFill>
                  <a:srgbClr val="273239"/>
                </a:solidFill>
                <a:latin typeface="Arial" panose="020B0604020202020204" pitchFamily="34" charset="0"/>
                <a:cs typeface="Arial" panose="020B0604020202020204" pitchFamily="34" charset="0"/>
              </a:rPr>
              <a:t> is a level of the software testing process where a system is tested for acceptability. The purpose of this test is to evaluate the system’s compliance with the business requirements and assess whether it is acceptable for delivery.</a:t>
            </a: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6123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Software Testing </a:t>
            </a:r>
          </a:p>
        </p:txBody>
      </p:sp>
      <p:sp>
        <p:nvSpPr>
          <p:cNvPr id="3" name="Content Placeholder 2"/>
          <p:cNvSpPr>
            <a:spLocks noGrp="1"/>
          </p:cNvSpPr>
          <p:nvPr>
            <p:ph idx="1"/>
          </p:nvPr>
        </p:nvSpPr>
        <p:spPr/>
        <p:txBody>
          <a:bodyPr>
            <a:normAutofit lnSpcReduction="10000"/>
          </a:bodyPr>
          <a:lstStyle/>
          <a:p>
            <a:pPr algn="l" fontAlgn="base">
              <a:buFont typeface="Arial" panose="020B0604020202020204" pitchFamily="34" charset="0"/>
              <a:buChar char="•"/>
            </a:pPr>
            <a:r>
              <a:rPr lang="en-US" sz="1700" b="1" dirty="0">
                <a:solidFill>
                  <a:srgbClr val="273239"/>
                </a:solidFill>
                <a:latin typeface="Arial" panose="020B0604020202020204" pitchFamily="34" charset="0"/>
                <a:cs typeface="Arial" panose="020B0604020202020204" pitchFamily="34" charset="0"/>
              </a:rPr>
              <a:t>Product quality</a:t>
            </a:r>
            <a:r>
              <a:rPr lang="en-US" sz="1700" dirty="0">
                <a:solidFill>
                  <a:srgbClr val="273239"/>
                </a:solidFill>
                <a:latin typeface="Arial" panose="020B0604020202020204" pitchFamily="34" charset="0"/>
                <a:cs typeface="Arial" panose="020B0604020202020204" pitchFamily="34" charset="0"/>
              </a:rPr>
              <a:t>: Testing ensures the delivery of a high-quality product as the errors are discovered and fixed early in the development cycle.</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700" b="1" dirty="0">
                <a:solidFill>
                  <a:srgbClr val="273239"/>
                </a:solidFill>
                <a:latin typeface="Arial" panose="020B0604020202020204" pitchFamily="34" charset="0"/>
                <a:cs typeface="Arial" panose="020B0604020202020204" pitchFamily="34" charset="0"/>
              </a:rPr>
              <a:t>Customer satisfaction</a:t>
            </a:r>
            <a:r>
              <a:rPr lang="en-US" sz="1700" dirty="0">
                <a:solidFill>
                  <a:srgbClr val="273239"/>
                </a:solidFill>
                <a:latin typeface="Arial" panose="020B0604020202020204" pitchFamily="34" charset="0"/>
                <a:cs typeface="Arial" panose="020B0604020202020204" pitchFamily="34" charset="0"/>
              </a:rPr>
              <a:t>: Software testing aims to detect the errors or vulnerabilities in the software early in the development phase so that the detected bugs can be fixed before the delivery of the product. Usability testing is a type of software testing that checks the application for how easily usable it is for the users to use the application.</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700" b="1" dirty="0">
                <a:solidFill>
                  <a:srgbClr val="273239"/>
                </a:solidFill>
                <a:latin typeface="Arial" panose="020B0604020202020204" pitchFamily="34" charset="0"/>
                <a:cs typeface="Arial" panose="020B0604020202020204" pitchFamily="34" charset="0"/>
              </a:rPr>
              <a:t>Cost-effective</a:t>
            </a:r>
            <a:r>
              <a:rPr lang="en-US" sz="1700" dirty="0">
                <a:solidFill>
                  <a:srgbClr val="273239"/>
                </a:solidFill>
                <a:latin typeface="Arial" panose="020B0604020202020204" pitchFamily="34" charset="0"/>
                <a:cs typeface="Arial" panose="020B0604020202020204" pitchFamily="34" charset="0"/>
              </a:rPr>
              <a:t>: Testing any project on time helps to save money and time for the long term. If the bugs are caught in the early phases of software testing, it costs less to fix those errors.</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1700" b="1" dirty="0">
                <a:solidFill>
                  <a:srgbClr val="273239"/>
                </a:solidFill>
                <a:latin typeface="Arial" panose="020B0604020202020204" pitchFamily="34" charset="0"/>
                <a:cs typeface="Arial" panose="020B0604020202020204" pitchFamily="34" charset="0"/>
              </a:rPr>
              <a:t>Security</a:t>
            </a:r>
            <a:r>
              <a:rPr lang="en-US" sz="1700" dirty="0">
                <a:solidFill>
                  <a:srgbClr val="273239"/>
                </a:solidFill>
                <a:latin typeface="Arial" panose="020B0604020202020204" pitchFamily="34" charset="0"/>
                <a:cs typeface="Arial" panose="020B0604020202020204" pitchFamily="34" charset="0"/>
              </a:rPr>
              <a:t>: Security testing is a type of software testing that is focused on testing the application for security vulnerabilities from internal or external sources. </a:t>
            </a:r>
          </a:p>
          <a:p>
            <a:br>
              <a:rPr lang="en-US" sz="1100" dirty="0"/>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9857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pPr algn="l"/>
            <a:r>
              <a:rPr lang="en-US" dirty="0"/>
              <a:t>Software Development Life Cycle (SDLC)</a:t>
            </a:r>
          </a:p>
        </p:txBody>
      </p:sp>
      <p:sp>
        <p:nvSpPr>
          <p:cNvPr id="3" name="Content Placeholder 2"/>
          <p:cNvSpPr>
            <a:spLocks noGrp="1"/>
          </p:cNvSpPr>
          <p:nvPr>
            <p:ph idx="1"/>
          </p:nvPr>
        </p:nvSpPr>
        <p:spPr/>
        <p:txBody>
          <a:bodyPr>
            <a:normAutofit/>
          </a:bodyPr>
          <a:lstStyle/>
          <a:p>
            <a:pPr algn="l" fontAlgn="base">
              <a:buFont typeface="Arial" panose="020B0604020202020204" pitchFamily="34" charset="0"/>
              <a:buChar char="•"/>
            </a:pPr>
            <a:r>
              <a:rPr lang="en-US" sz="1700" b="1" dirty="0">
                <a:solidFill>
                  <a:srgbClr val="273239"/>
                </a:solidFill>
                <a:latin typeface="Arial" panose="020B0604020202020204" pitchFamily="34" charset="0"/>
                <a:cs typeface="Arial" panose="020B0604020202020204" pitchFamily="34" charset="0"/>
              </a:rPr>
              <a:t>Software development life cycle </a:t>
            </a:r>
            <a:r>
              <a:rPr lang="en-US" sz="1700" dirty="0">
                <a:solidFill>
                  <a:srgbClr val="273239"/>
                </a:solidFill>
                <a:latin typeface="Arial" panose="020B0604020202020204" pitchFamily="34" charset="0"/>
                <a:cs typeface="Arial" panose="020B0604020202020204" pitchFamily="34" charset="0"/>
              </a:rPr>
              <a:t>(SDLC) is a structured process that is used to design, develop, and test good-quality software. SDLC, or software development life cycle, is a methodology that defines the entire procedure of software development step-by-step.</a:t>
            </a:r>
          </a:p>
          <a:p>
            <a:pPr algn="l" fontAlgn="base">
              <a:buFont typeface="Arial" panose="020B0604020202020204" pitchFamily="34" charset="0"/>
              <a:buChar char="•"/>
            </a:pPr>
            <a:br>
              <a:rPr lang="en-US" sz="1100" dirty="0"/>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pic>
        <p:nvPicPr>
          <p:cNvPr id="2050" name="Picture 2" descr="Software Development Life Cycle (SDLC)">
            <a:extLst>
              <a:ext uri="{FF2B5EF4-FFF2-40B4-BE49-F238E27FC236}">
                <a16:creationId xmlns:a16="http://schemas.microsoft.com/office/drawing/2014/main" id="{94A8690C-B119-2D5F-310B-80BEAAF17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3124200"/>
            <a:ext cx="62865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dirty="0"/>
              <a:t>Stages of SDLC</a:t>
            </a:r>
          </a:p>
        </p:txBody>
      </p:sp>
      <p:sp>
        <p:nvSpPr>
          <p:cNvPr id="3" name="Content Placeholder 2"/>
          <p:cNvSpPr>
            <a:spLocks noGrp="1"/>
          </p:cNvSpPr>
          <p:nvPr>
            <p:ph idx="1"/>
          </p:nvPr>
        </p:nvSpPr>
        <p:spPr/>
        <p:txBody>
          <a:bodyPr>
            <a:normAutofit/>
          </a:bodyPr>
          <a:lstStyle/>
          <a:p>
            <a:pPr algn="l" fontAlgn="base">
              <a:buFont typeface="Arial" panose="020B0604020202020204" pitchFamily="34" charset="0"/>
              <a:buChar char="•"/>
            </a:pPr>
            <a:r>
              <a:rPr lang="en-US" sz="1700" dirty="0">
                <a:solidFill>
                  <a:srgbClr val="273239"/>
                </a:solidFill>
                <a:latin typeface="Arial" panose="020B0604020202020204" pitchFamily="34" charset="0"/>
                <a:cs typeface="Arial" panose="020B0604020202020204" pitchFamily="34" charset="0"/>
              </a:rPr>
              <a:t>SDLC specifies the task(s) to be performed at various stages by a software engineer or developer. It ensures that the end product is able to meet the customer’s expectations and fits within the overall budget. Hence, it’s vital for a software developer to have prior knowledge of this software development process. </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br>
              <a:rPr lang="en-US" sz="1100" dirty="0"/>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pic>
        <p:nvPicPr>
          <p:cNvPr id="3074" name="Picture 2" descr="Stages of the Software Development Life Cycle Model SDLC">
            <a:extLst>
              <a:ext uri="{FF2B5EF4-FFF2-40B4-BE49-F238E27FC236}">
                <a16:creationId xmlns:a16="http://schemas.microsoft.com/office/drawing/2014/main" id="{8DFFA821-C3C6-D01F-3023-0A29740FE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915400" cy="368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1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dirty="0"/>
              <a:t>SDLC Models</a:t>
            </a:r>
          </a:p>
        </p:txBody>
      </p:sp>
      <p:sp>
        <p:nvSpPr>
          <p:cNvPr id="3" name="Content Placeholder 2"/>
          <p:cNvSpPr>
            <a:spLocks noGrp="1"/>
          </p:cNvSpPr>
          <p:nvPr>
            <p:ph idx="1"/>
          </p:nvPr>
        </p:nvSpPr>
        <p:spPr/>
        <p:txBody>
          <a:bodyPr>
            <a:normAutofit fontScale="70000" lnSpcReduction="20000"/>
          </a:bodyPr>
          <a:lstStyle/>
          <a:p>
            <a:pPr algn="l" rtl="0" fontAlgn="base"/>
            <a:r>
              <a:rPr lang="en-US" sz="2400" dirty="0">
                <a:solidFill>
                  <a:srgbClr val="273239"/>
                </a:solidFill>
                <a:latin typeface="Arial" panose="020B0604020202020204" pitchFamily="34" charset="0"/>
                <a:cs typeface="Arial" panose="020B0604020202020204" pitchFamily="34" charset="0"/>
              </a:rPr>
              <a:t>1. Waterfall Model</a:t>
            </a:r>
          </a:p>
          <a:p>
            <a:pPr algn="l" rtl="0" fontAlgn="base"/>
            <a:r>
              <a:rPr lang="en-US" sz="2400" dirty="0">
                <a:solidFill>
                  <a:srgbClr val="273239"/>
                </a:solidFill>
                <a:latin typeface="Arial" panose="020B0604020202020204" pitchFamily="34" charset="0"/>
                <a:cs typeface="Arial" panose="020B0604020202020204" pitchFamily="34" charset="0"/>
              </a:rPr>
              <a:t>It is the fundamental model of the software development life cycle. This is a very simple model. The </a:t>
            </a:r>
            <a:r>
              <a:rPr lang="en-US" sz="2400" dirty="0">
                <a:solidFill>
                  <a:srgbClr val="27323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waterfall model </a:t>
            </a:r>
            <a:r>
              <a:rPr lang="en-US" sz="2400" dirty="0">
                <a:solidFill>
                  <a:srgbClr val="273239"/>
                </a:solidFill>
                <a:latin typeface="Arial" panose="020B0604020202020204" pitchFamily="34" charset="0"/>
                <a:cs typeface="Arial" panose="020B0604020202020204" pitchFamily="34" charset="0"/>
              </a:rPr>
              <a:t>is not in practice anymore, but it is the basis for all other SDLC models. Because of its simple structure, the waterfall model is easier to use and provides a tangible output. In the waterfall model, once a phase seems to be completed, it cannot be changed, and due to this less flexible nature, the waterfall model is not in practice anymore. </a:t>
            </a:r>
          </a:p>
          <a:p>
            <a:pPr algn="l" fontAlgn="base"/>
            <a:r>
              <a:rPr lang="en-US" sz="2400" dirty="0">
                <a:solidFill>
                  <a:srgbClr val="273239"/>
                </a:solidFill>
                <a:latin typeface="Arial" panose="020B0604020202020204" pitchFamily="34" charset="0"/>
                <a:cs typeface="Arial" panose="020B0604020202020204" pitchFamily="34" charset="0"/>
              </a:rPr>
              <a:t>2. Agile Model</a:t>
            </a:r>
          </a:p>
          <a:p>
            <a:pPr algn="l" rtl="0" fontAlgn="base"/>
            <a:r>
              <a:rPr lang="en-US" sz="2400" dirty="0">
                <a:solidFill>
                  <a:srgbClr val="273239"/>
                </a:solidFill>
                <a:latin typeface="Arial" panose="020B0604020202020204" pitchFamily="34" charset="0"/>
                <a:cs typeface="Arial" panose="020B0604020202020204" pitchFamily="34" charset="0"/>
              </a:rPr>
              <a:t>The agile model was mainly designed to adapt to changing requests quickly. The main goal of the </a:t>
            </a:r>
            <a:r>
              <a:rPr lang="en-US" sz="2400" dirty="0">
                <a:solidFill>
                  <a:srgbClr val="27323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Agile model</a:t>
            </a:r>
            <a:r>
              <a:rPr lang="en-US" sz="2400" dirty="0">
                <a:solidFill>
                  <a:srgbClr val="273239"/>
                </a:solidFill>
                <a:latin typeface="Arial" panose="020B0604020202020204" pitchFamily="34" charset="0"/>
                <a:cs typeface="Arial" panose="020B0604020202020204" pitchFamily="34" charset="0"/>
              </a:rPr>
              <a:t> is to facilitate quick project completion. The agile model refers to a group of development processes. These processes have some similar characteristics but also possess certain subtle differences among themselves.</a:t>
            </a:r>
          </a:p>
          <a:p>
            <a:pPr algn="l" fontAlgn="base"/>
            <a:r>
              <a:rPr lang="en-US" sz="2400" dirty="0">
                <a:solidFill>
                  <a:srgbClr val="273239"/>
                </a:solidFill>
                <a:latin typeface="Arial" panose="020B0604020202020204" pitchFamily="34" charset="0"/>
                <a:cs typeface="Arial" panose="020B0604020202020204" pitchFamily="34" charset="0"/>
              </a:rPr>
              <a:t>3. Iterative Model</a:t>
            </a:r>
          </a:p>
          <a:p>
            <a:pPr algn="l" rtl="0" fontAlgn="base"/>
            <a:r>
              <a:rPr lang="en-US" sz="2400" dirty="0">
                <a:solidFill>
                  <a:srgbClr val="273239"/>
                </a:solidFill>
                <a:latin typeface="Arial" panose="020B0604020202020204" pitchFamily="34" charset="0"/>
                <a:cs typeface="Arial" panose="020B0604020202020204" pitchFamily="34" charset="0"/>
              </a:rPr>
              <a:t>In the </a:t>
            </a:r>
            <a:r>
              <a:rPr lang="en-US" sz="2400" dirty="0">
                <a:solidFill>
                  <a:srgbClr val="273239"/>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iterative model</a:t>
            </a:r>
            <a:r>
              <a:rPr lang="en-US" sz="2400" dirty="0">
                <a:solidFill>
                  <a:srgbClr val="273239"/>
                </a:solidFill>
                <a:latin typeface="Arial" panose="020B0604020202020204" pitchFamily="34" charset="0"/>
                <a:cs typeface="Arial" panose="020B0604020202020204" pitchFamily="34" charset="0"/>
              </a:rPr>
              <a:t>, each cycle results in a semi-developed but deployable version; with each cycle, some requirements are added to the software, and the final cycle results in the software with the complete requirement specification. </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br>
              <a:rPr lang="en-US" sz="1100" dirty="0"/>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6474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dirty="0"/>
              <a:t>SDLC Models</a:t>
            </a:r>
          </a:p>
        </p:txBody>
      </p:sp>
      <p:sp>
        <p:nvSpPr>
          <p:cNvPr id="3" name="Content Placeholder 2"/>
          <p:cNvSpPr>
            <a:spLocks noGrp="1"/>
          </p:cNvSpPr>
          <p:nvPr>
            <p:ph idx="1"/>
          </p:nvPr>
        </p:nvSpPr>
        <p:spPr/>
        <p:txBody>
          <a:bodyPr>
            <a:normAutofit fontScale="70000" lnSpcReduction="20000"/>
          </a:bodyPr>
          <a:lstStyle/>
          <a:p>
            <a:pPr algn="l" fontAlgn="base"/>
            <a:r>
              <a:rPr lang="en-US" sz="2400" dirty="0">
                <a:solidFill>
                  <a:srgbClr val="273239"/>
                </a:solidFill>
                <a:latin typeface="Arial" panose="020B0604020202020204" pitchFamily="34" charset="0"/>
                <a:cs typeface="Arial" panose="020B0604020202020204" pitchFamily="34" charset="0"/>
              </a:rPr>
              <a:t>4. Spiral Model</a:t>
            </a:r>
          </a:p>
          <a:p>
            <a:pPr algn="l" rtl="0" fontAlgn="base"/>
            <a:r>
              <a:rPr lang="en-US" sz="2400" dirty="0">
                <a:solidFill>
                  <a:srgbClr val="273239"/>
                </a:solidFill>
                <a:latin typeface="Arial" panose="020B0604020202020204" pitchFamily="34" charset="0"/>
                <a:cs typeface="Arial" panose="020B0604020202020204" pitchFamily="34" charset="0"/>
              </a:rPr>
              <a:t>The spiral model is one of the most crucial SDLC models that provides support for risk handling. It has various spirals in its diagrammatic representation; the number of spirals depends upon the type of project. Each loop in the spiral structure indicates the Phases of the </a:t>
            </a:r>
            <a:r>
              <a:rPr lang="en-US" sz="2400" dirty="0">
                <a:solidFill>
                  <a:srgbClr val="273239"/>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Spiral model</a:t>
            </a:r>
            <a:r>
              <a:rPr lang="en-US" sz="2400" dirty="0">
                <a:solidFill>
                  <a:srgbClr val="273239"/>
                </a:solidFill>
                <a:latin typeface="Arial" panose="020B0604020202020204" pitchFamily="34" charset="0"/>
                <a:cs typeface="Arial" panose="020B0604020202020204" pitchFamily="34" charset="0"/>
              </a:rPr>
              <a:t>.  </a:t>
            </a:r>
          </a:p>
          <a:p>
            <a:pPr algn="l" fontAlgn="base"/>
            <a:r>
              <a:rPr lang="en-US" sz="2400" dirty="0">
                <a:solidFill>
                  <a:srgbClr val="273239"/>
                </a:solidFill>
                <a:latin typeface="Arial" panose="020B0604020202020204" pitchFamily="34" charset="0"/>
                <a:cs typeface="Arial" panose="020B0604020202020204" pitchFamily="34" charset="0"/>
              </a:rPr>
              <a:t>5. V-Shaped Model</a:t>
            </a:r>
          </a:p>
          <a:p>
            <a:pPr algn="l" rtl="0" fontAlgn="base"/>
            <a:r>
              <a:rPr lang="en-US" sz="2400" dirty="0">
                <a:solidFill>
                  <a:srgbClr val="273239"/>
                </a:solidFill>
                <a:latin typeface="Arial" panose="020B0604020202020204" pitchFamily="34" charset="0"/>
                <a:cs typeface="Arial" panose="020B0604020202020204" pitchFamily="34" charset="0"/>
              </a:rPr>
              <a:t>The </a:t>
            </a:r>
            <a:r>
              <a:rPr lang="en-US" sz="2400" dirty="0">
                <a:solidFill>
                  <a:srgbClr val="273239"/>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V-shaped model</a:t>
            </a:r>
            <a:r>
              <a:rPr lang="en-US" sz="2400" dirty="0">
                <a:solidFill>
                  <a:srgbClr val="273239"/>
                </a:solidFill>
                <a:latin typeface="Arial" panose="020B0604020202020204" pitchFamily="34" charset="0"/>
                <a:cs typeface="Arial" panose="020B0604020202020204" pitchFamily="34" charset="0"/>
              </a:rPr>
              <a:t> is executed in a sequential manner in V-shape. Each stage or phase of this model is integrated with a testing phase. After every development phase, a testing phase is associated with it, and the next phase will start once the previous phase is completed, i.e., development &amp; testing. It is also known as the verification or validation model. </a:t>
            </a:r>
          </a:p>
          <a:p>
            <a:pPr algn="l" fontAlgn="base"/>
            <a:r>
              <a:rPr lang="en-US" sz="2400" dirty="0">
                <a:solidFill>
                  <a:srgbClr val="273239"/>
                </a:solidFill>
                <a:latin typeface="Arial" panose="020B0604020202020204" pitchFamily="34" charset="0"/>
                <a:cs typeface="Arial" panose="020B0604020202020204" pitchFamily="34" charset="0"/>
              </a:rPr>
              <a:t>6. Big Bang Model</a:t>
            </a:r>
          </a:p>
          <a:p>
            <a:pPr algn="l" rtl="0" fontAlgn="base"/>
            <a:r>
              <a:rPr lang="en-US" sz="2400" dirty="0">
                <a:solidFill>
                  <a:srgbClr val="273239"/>
                </a:solidFill>
                <a:latin typeface="Arial" panose="020B0604020202020204" pitchFamily="34" charset="0"/>
                <a:cs typeface="Arial" panose="020B0604020202020204" pitchFamily="34" charset="0"/>
              </a:rPr>
              <a:t>The Big Bang model in SDLC is a term used to describe an informal and unstructured approach to software development, where there is no specific planning, documentation, or well-defined phases.</a:t>
            </a: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endParaRPr lang="en-US" sz="1700" dirty="0">
              <a:solidFill>
                <a:srgbClr val="273239"/>
              </a:solidFill>
              <a:latin typeface="Arial" panose="020B0604020202020204" pitchFamily="34" charset="0"/>
              <a:cs typeface="Arial" panose="020B0604020202020204" pitchFamily="34" charset="0"/>
            </a:endParaRPr>
          </a:p>
          <a:p>
            <a:pPr algn="l" fontAlgn="base">
              <a:buFont typeface="Arial" panose="020B0604020202020204" pitchFamily="34" charset="0"/>
              <a:buChar char="•"/>
            </a:pPr>
            <a:br>
              <a:rPr lang="en-US" sz="1100" dirty="0"/>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2346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 Waterfall</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838200" y="1676401"/>
            <a:ext cx="6175375" cy="315118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 Iterative Model</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85800" y="1676400"/>
            <a:ext cx="6392863" cy="313531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t>Raghu Prasad – BE, MS</a:t>
            </a:r>
          </a:p>
          <a:p>
            <a:r>
              <a:rPr lang="en-IN" dirty="0"/>
              <a:t>Total of 30 years of experience</a:t>
            </a:r>
          </a:p>
          <a:p>
            <a:r>
              <a:rPr lang="en-IN" dirty="0"/>
              <a:t>7 years as a lecturer in Engineering College</a:t>
            </a:r>
          </a:p>
          <a:p>
            <a:r>
              <a:rPr lang="en-IN" dirty="0"/>
              <a:t>23 Years into IT</a:t>
            </a:r>
          </a:p>
          <a:p>
            <a:r>
              <a:rPr lang="en-IN" dirty="0"/>
              <a:t>Worked with companies like </a:t>
            </a:r>
            <a:r>
              <a:rPr lang="en-IN" dirty="0" err="1"/>
              <a:t>CISCO,CSC,ICICI,First</a:t>
            </a:r>
            <a:r>
              <a:rPr lang="en-IN" dirty="0"/>
              <a:t> Apex – NTT Data</a:t>
            </a:r>
          </a:p>
          <a:p>
            <a:r>
              <a:rPr lang="en-IN" dirty="0"/>
              <a:t>Currently into Corporate training and consultancy</a:t>
            </a:r>
          </a:p>
          <a:p>
            <a:r>
              <a:rPr lang="en-IN" dirty="0"/>
              <a:t>Worked with corporates and public sector</a:t>
            </a:r>
          </a:p>
          <a:p>
            <a:r>
              <a:rPr lang="en-IN" dirty="0"/>
              <a:t>Technologies – Java,Python,C#,</a:t>
            </a:r>
            <a:r>
              <a:rPr lang="en-IN" dirty="0" err="1"/>
              <a:t>AI,ML,Data</a:t>
            </a:r>
            <a:r>
              <a:rPr lang="en-IN" dirty="0"/>
              <a:t> </a:t>
            </a:r>
            <a:r>
              <a:rPr lang="en-IN" dirty="0" err="1"/>
              <a:t>Analytics,Cloud</a:t>
            </a:r>
            <a:r>
              <a:rPr lang="en-IN" dirty="0"/>
              <a:t> </a:t>
            </a:r>
            <a:r>
              <a:rPr lang="en-IN" dirty="0" err="1"/>
              <a:t>Computing,Web</a:t>
            </a:r>
            <a:r>
              <a:rPr lang="en-IN" dirty="0"/>
              <a:t> </a:t>
            </a:r>
            <a:r>
              <a:rPr lang="en-IN" dirty="0" err="1"/>
              <a:t>technologies,Java</a:t>
            </a:r>
            <a:r>
              <a:rPr lang="en-IN" dirty="0"/>
              <a:t> Script technologies (MEAN stack),</a:t>
            </a:r>
            <a:r>
              <a:rPr lang="en-IN" dirty="0" err="1"/>
              <a:t>IOT,Test</a:t>
            </a:r>
            <a:r>
              <a:rPr lang="en-IN" dirty="0"/>
              <a:t> Automation – </a:t>
            </a:r>
            <a:r>
              <a:rPr lang="en-IN" dirty="0" err="1"/>
              <a:t>Selenium,JMeter</a:t>
            </a:r>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 Spiral Model</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600200" y="2057400"/>
            <a:ext cx="5764213" cy="3806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 V Model</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685800" y="1676400"/>
            <a:ext cx="7391400" cy="32797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Models – Agile Model</a:t>
            </a:r>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685800" y="1752600"/>
            <a:ext cx="6705600" cy="4038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B495-C43C-2D35-FDB3-0647545E5C42}"/>
              </a:ext>
            </a:extLst>
          </p:cNvPr>
          <p:cNvSpPr>
            <a:spLocks noGrp="1"/>
          </p:cNvSpPr>
          <p:nvPr>
            <p:ph type="title"/>
          </p:nvPr>
        </p:nvSpPr>
        <p:spPr/>
        <p:txBody>
          <a:bodyPr/>
          <a:lstStyle/>
          <a:p>
            <a:r>
              <a:rPr lang="en-US" dirty="0"/>
              <a:t>Scrum</a:t>
            </a:r>
            <a:endParaRPr lang="en-IN" dirty="0"/>
          </a:p>
        </p:txBody>
      </p:sp>
      <p:sp>
        <p:nvSpPr>
          <p:cNvPr id="3" name="Content Placeholder 2">
            <a:extLst>
              <a:ext uri="{FF2B5EF4-FFF2-40B4-BE49-F238E27FC236}">
                <a16:creationId xmlns:a16="http://schemas.microsoft.com/office/drawing/2014/main" id="{E3ED46DC-4413-E8F6-848D-501C48F52C80}"/>
              </a:ext>
            </a:extLst>
          </p:cNvPr>
          <p:cNvSpPr>
            <a:spLocks noGrp="1"/>
          </p:cNvSpPr>
          <p:nvPr>
            <p:ph idx="1"/>
          </p:nvPr>
        </p:nvSpPr>
        <p:spPr/>
        <p:txBody>
          <a:bodyPr/>
          <a:lstStyle/>
          <a:p>
            <a:endParaRPr lang="en-IN" dirty="0"/>
          </a:p>
        </p:txBody>
      </p:sp>
      <p:pic>
        <p:nvPicPr>
          <p:cNvPr id="1026" name="Picture 2">
            <a:extLst>
              <a:ext uri="{FF2B5EF4-FFF2-40B4-BE49-F238E27FC236}">
                <a16:creationId xmlns:a16="http://schemas.microsoft.com/office/drawing/2014/main" id="{F53819DD-E117-87C8-B352-2367570C6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962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6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a:t>
            </a:r>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533400" y="1600200"/>
            <a:ext cx="7924800" cy="3810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 </a:t>
            </a: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hlinkClick r:id="rId2"/>
              </a:rPr>
              <a:t>https://www.geeksforgeeks.org/software-testing-basics/</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https://www.geeksforgeeks.org/bug-life-cycle-in-software-development/</a:t>
            </a:r>
            <a:br>
              <a:rPr lang="en-US" sz="1800" dirty="0">
                <a:latin typeface="Arial" panose="020B0604020202020204" pitchFamily="34" charset="0"/>
                <a:cs typeface="Arial" panose="020B0604020202020204" pitchFamily="34" charset="0"/>
              </a:rPr>
            </a:br>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205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What is Software Testing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Types of Software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Significance of Software Testing.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Software Development Life Cycle (SDLC)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Phases in software development life cycle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Waterfall and Agile method of software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Scrum methodology of agile software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Software Testing Life Cycle (STLC)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676400"/>
            <a:ext cx="8153400" cy="4267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Vs Product</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762000" y="1752600"/>
            <a:ext cx="7620000" cy="262413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Testing ?</a:t>
            </a:r>
          </a:p>
        </p:txBody>
      </p:sp>
      <p:sp>
        <p:nvSpPr>
          <p:cNvPr id="3" name="Content Placeholder 2"/>
          <p:cNvSpPr>
            <a:spLocks noGrp="1"/>
          </p:cNvSpPr>
          <p:nvPr>
            <p:ph idx="1"/>
          </p:nvPr>
        </p:nvSpPr>
        <p:spPr/>
        <p:txBody>
          <a:bodyPr>
            <a:normAutofit/>
          </a:bodyPr>
          <a:lstStyle/>
          <a:p>
            <a:pPr algn="l" fontAlgn="base"/>
            <a:r>
              <a:rPr lang="en-US" sz="1800" b="1" i="0" dirty="0">
                <a:solidFill>
                  <a:srgbClr val="273239"/>
                </a:solidFill>
                <a:effectLst/>
                <a:latin typeface="Arial" panose="020B0604020202020204" pitchFamily="34" charset="0"/>
                <a:cs typeface="Arial" panose="020B0604020202020204" pitchFamily="34" charset="0"/>
              </a:rPr>
              <a:t>What is Software Testing?</a:t>
            </a:r>
          </a:p>
          <a:p>
            <a:pPr algn="l" rtl="0" fontAlgn="base"/>
            <a:r>
              <a:rPr lang="en-US" sz="1800" b="0" i="0" dirty="0">
                <a:solidFill>
                  <a:srgbClr val="273239"/>
                </a:solidFill>
                <a:effectLst/>
                <a:latin typeface="Arial" panose="020B0604020202020204" pitchFamily="34" charset="0"/>
                <a:cs typeface="Arial" panose="020B0604020202020204" pitchFamily="34" charset="0"/>
              </a:rPr>
              <a:t>Software Testing is a method to assess the functionality of the software program. The process checks whether the actual software matches the expected requirements and ensures the software is bug-free. The purpose of software testing is to identify the errors, faults, or missing requirements in contrast to actual requirements. It mainly aims at measuring the specification, functionality, and performance of a software program or application. </a:t>
            </a: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pPr algn="l" rtl="0" fontAlgn="base"/>
            <a:r>
              <a:rPr lang="en-US" sz="1800" dirty="0">
                <a:solidFill>
                  <a:srgbClr val="273239"/>
                </a:solidFill>
                <a:latin typeface="Arial" panose="020B0604020202020204" pitchFamily="34" charset="0"/>
                <a:cs typeface="Arial" panose="020B0604020202020204" pitchFamily="34" charset="0"/>
              </a:rPr>
              <a:t>Software testing can be divided into two steps: </a:t>
            </a:r>
          </a:p>
          <a:p>
            <a:pPr lvl="1" fontAlgn="base">
              <a:buFont typeface="+mj-lt"/>
              <a:buAutoNum type="arabicPeriod"/>
            </a:pPr>
            <a:r>
              <a:rPr lang="en-US" sz="1400" dirty="0">
                <a:solidFill>
                  <a:srgbClr val="273239"/>
                </a:solidFill>
                <a:latin typeface="Arial" panose="020B0604020202020204" pitchFamily="34" charset="0"/>
                <a:cs typeface="Arial" panose="020B0604020202020204" pitchFamily="34" charset="0"/>
              </a:rPr>
              <a:t>Verification: It refers to the set of tasks that ensure that the software correctly implements a specific function. It means “Are we building the product right?”.</a:t>
            </a:r>
          </a:p>
          <a:p>
            <a:pPr lvl="1" fontAlgn="base">
              <a:buFont typeface="+mj-lt"/>
              <a:buAutoNum type="arabicPeriod"/>
            </a:pPr>
            <a:r>
              <a:rPr lang="en-US" sz="1400" dirty="0">
                <a:solidFill>
                  <a:srgbClr val="273239"/>
                </a:solidFill>
                <a:latin typeface="Arial" panose="020B0604020202020204" pitchFamily="34" charset="0"/>
                <a:cs typeface="Arial" panose="020B0604020202020204" pitchFamily="34" charset="0"/>
              </a:rPr>
              <a:t>Validation: It refers to a different set of tasks that ensure that the software that has been built is traceable to customer requirements. It means “Are we building the right product?”</a:t>
            </a:r>
          </a:p>
          <a:p>
            <a:pPr algn="l" rtl="0" fontAlgn="base"/>
            <a:endParaRPr lang="en-US" sz="1800" dirty="0">
              <a:solidFill>
                <a:srgbClr val="273239"/>
              </a:solidFill>
              <a:latin typeface="Arial" panose="020B0604020202020204" pitchFamily="34" charset="0"/>
              <a:cs typeface="Arial" panose="020B0604020202020204" pitchFamily="34" charset="0"/>
            </a:endParaRP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73124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Testing </a:t>
            </a:r>
          </a:p>
        </p:txBody>
      </p:sp>
      <p:sp>
        <p:nvSpPr>
          <p:cNvPr id="3" name="Content Placeholder 2"/>
          <p:cNvSpPr>
            <a:spLocks noGrp="1"/>
          </p:cNvSpPr>
          <p:nvPr>
            <p:ph idx="1"/>
          </p:nvPr>
        </p:nvSpPr>
        <p:spPr/>
        <p:txBody>
          <a:bodyPr>
            <a:normAutofit/>
          </a:bodyPr>
          <a:lstStyle/>
          <a:p>
            <a:pPr algn="l" fontAlgn="base">
              <a:buFont typeface="Arial" panose="020B0604020202020204" pitchFamily="34" charset="0"/>
              <a:buChar char="•"/>
            </a:pPr>
            <a:r>
              <a:rPr lang="en-US" sz="1800" dirty="0">
                <a:solidFill>
                  <a:srgbClr val="273239"/>
                </a:solidFill>
                <a:latin typeface="Arial" panose="020B0604020202020204" pitchFamily="34" charset="0"/>
                <a:cs typeface="Arial" panose="020B0604020202020204" pitchFamily="34" charset="0"/>
              </a:rPr>
              <a:t>Defects can be identified early: Software testing is important because if there are any bugs that can be identified early and can be fixed before the delivery of the software.</a:t>
            </a:r>
          </a:p>
          <a:p>
            <a:pPr algn="l" fontAlgn="base">
              <a:buFont typeface="Arial" panose="020B0604020202020204" pitchFamily="34" charset="0"/>
              <a:buChar char="•"/>
            </a:pPr>
            <a:r>
              <a:rPr lang="en-US" sz="1800" dirty="0">
                <a:solidFill>
                  <a:srgbClr val="273239"/>
                </a:solidFill>
                <a:latin typeface="Arial" panose="020B0604020202020204" pitchFamily="34" charset="0"/>
                <a:cs typeface="Arial" panose="020B0604020202020204" pitchFamily="34" charset="0"/>
              </a:rPr>
              <a:t>Improves quality of software: Software Testing uncovers the defects in the software, and fixing them improves the quality of the software.</a:t>
            </a:r>
          </a:p>
          <a:p>
            <a:pPr algn="l" fontAlgn="base">
              <a:buFont typeface="Arial" panose="020B0604020202020204" pitchFamily="34" charset="0"/>
              <a:buChar char="•"/>
            </a:pPr>
            <a:r>
              <a:rPr lang="en-US" sz="1800" dirty="0">
                <a:solidFill>
                  <a:srgbClr val="273239"/>
                </a:solidFill>
                <a:latin typeface="Arial" panose="020B0604020202020204" pitchFamily="34" charset="0"/>
                <a:cs typeface="Arial" panose="020B0604020202020204" pitchFamily="34" charset="0"/>
              </a:rPr>
              <a:t>Increased customer satisfaction: Software testing ensures reliability, security, and high performance which results in saving time, costs, and customer satisfaction. </a:t>
            </a:r>
          </a:p>
          <a:p>
            <a:pPr algn="l" fontAlgn="base">
              <a:buFont typeface="Arial" panose="020B0604020202020204" pitchFamily="34" charset="0"/>
              <a:buChar char="•"/>
            </a:pPr>
            <a:r>
              <a:rPr lang="en-US" sz="1800" dirty="0">
                <a:solidFill>
                  <a:srgbClr val="273239"/>
                </a:solidFill>
                <a:latin typeface="Arial" panose="020B0604020202020204" pitchFamily="34" charset="0"/>
                <a:cs typeface="Arial" panose="020B0604020202020204" pitchFamily="34" charset="0"/>
              </a:rPr>
              <a:t>Helps with scalability: Software testing type non-functional testing helps to identify the scalability issues and the point where an application might stop working.</a:t>
            </a:r>
          </a:p>
          <a:p>
            <a:pPr algn="l" fontAlgn="base">
              <a:buFont typeface="Arial" panose="020B0604020202020204" pitchFamily="34" charset="0"/>
              <a:buChar char="•"/>
            </a:pPr>
            <a:r>
              <a:rPr lang="en-US" sz="1800" dirty="0">
                <a:solidFill>
                  <a:srgbClr val="273239"/>
                </a:solidFill>
                <a:latin typeface="Arial" panose="020B0604020202020204" pitchFamily="34" charset="0"/>
                <a:cs typeface="Arial" panose="020B0604020202020204" pitchFamily="34" charset="0"/>
              </a:rPr>
              <a:t>Saves time and money: After the application is launched it will be very difficult to trace and resolve the issues, as performing this activity will incur more costs and time. Thus, it is better to conduct software testing at regular intervals during software development.</a:t>
            </a:r>
          </a:p>
          <a:p>
            <a:pPr algn="l" rtl="0" fontAlgn="base"/>
            <a:endParaRPr lang="en-US" sz="1800" dirty="0">
              <a:solidFill>
                <a:srgbClr val="273239"/>
              </a:solidFill>
              <a:latin typeface="Arial" panose="020B0604020202020204" pitchFamily="34" charset="0"/>
              <a:cs typeface="Arial" panose="020B0604020202020204" pitchFamily="34" charset="0"/>
            </a:endParaRP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2504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software testing is needed?</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762000" y="1676400"/>
            <a:ext cx="7391400" cy="2743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Software Testing </a:t>
            </a:r>
          </a:p>
        </p:txBody>
      </p:sp>
      <p:sp>
        <p:nvSpPr>
          <p:cNvPr id="3" name="Content Placeholder 2"/>
          <p:cNvSpPr>
            <a:spLocks noGrp="1"/>
          </p:cNvSpPr>
          <p:nvPr>
            <p:ph idx="1"/>
          </p:nvPr>
        </p:nvSpPr>
        <p:spPr/>
        <p:txBody>
          <a:bodyPr>
            <a:normAutofit/>
          </a:bodyPr>
          <a:lstStyle/>
          <a:p>
            <a:pPr algn="l" rtl="0" fontAlgn="base"/>
            <a:endParaRPr lang="en-US" sz="1800" dirty="0">
              <a:solidFill>
                <a:srgbClr val="273239"/>
              </a:solidFill>
              <a:latin typeface="Arial" panose="020B0604020202020204" pitchFamily="34" charset="0"/>
              <a:cs typeface="Arial" panose="020B0604020202020204" pitchFamily="34" charset="0"/>
            </a:endParaRPr>
          </a:p>
          <a:p>
            <a:pPr algn="l" rtl="0" fontAlgn="base"/>
            <a:endParaRPr lang="en-US" sz="1800" b="0" i="0" dirty="0">
              <a:solidFill>
                <a:srgbClr val="273239"/>
              </a:solidFill>
              <a:effectLst/>
              <a:latin typeface="Arial" panose="020B0604020202020204" pitchFamily="34" charset="0"/>
              <a:cs typeface="Arial" panose="020B0604020202020204" pitchFamily="34" charset="0"/>
            </a:endParaRPr>
          </a:p>
          <a:p>
            <a:endParaRPr lang="en-US" dirty="0"/>
          </a:p>
        </p:txBody>
      </p:sp>
      <p:pic>
        <p:nvPicPr>
          <p:cNvPr id="1026" name="Picture 2" descr="Types of Software Testing">
            <a:extLst>
              <a:ext uri="{FF2B5EF4-FFF2-40B4-BE49-F238E27FC236}">
                <a16:creationId xmlns:a16="http://schemas.microsoft.com/office/drawing/2014/main" id="{EBABA5F0-98EB-85F0-6CA6-DB15C5641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848600"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593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1707</Words>
  <Application>Microsoft Office PowerPoint</Application>
  <PresentationFormat>On-screen Show (4:3)</PresentationFormat>
  <Paragraphs>105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Symbol</vt:lpstr>
      <vt:lpstr>Office Theme</vt:lpstr>
      <vt:lpstr>Unit 1 -Introduction to software testing</vt:lpstr>
      <vt:lpstr>Introduction</vt:lpstr>
      <vt:lpstr>Agenda</vt:lpstr>
      <vt:lpstr>What is Software ?</vt:lpstr>
      <vt:lpstr>Project Vs Product</vt:lpstr>
      <vt:lpstr>What is Software Testing ?</vt:lpstr>
      <vt:lpstr>Importance of Software Testing </vt:lpstr>
      <vt:lpstr>Why software testing is needed?</vt:lpstr>
      <vt:lpstr>Different Types of Software Testing </vt:lpstr>
      <vt:lpstr>Different Types of Software Testing </vt:lpstr>
      <vt:lpstr>Different Types of Software Testing </vt:lpstr>
      <vt:lpstr>Different Types of Software Testing </vt:lpstr>
      <vt:lpstr>Benefits of Software Testing </vt:lpstr>
      <vt:lpstr>Software Development Life Cycle (SDLC)</vt:lpstr>
      <vt:lpstr>Stages of SDLC</vt:lpstr>
      <vt:lpstr>SDLC Models</vt:lpstr>
      <vt:lpstr>SDLC Models</vt:lpstr>
      <vt:lpstr>SDLC Models - Waterfall</vt:lpstr>
      <vt:lpstr>SDLC Models – Iterative Model</vt:lpstr>
      <vt:lpstr>SDLC Models – Spiral Model</vt:lpstr>
      <vt:lpstr>SDLC Models – V Model</vt:lpstr>
      <vt:lpstr>SDLC Models – Agile Model</vt:lpstr>
      <vt:lpstr>Scrum</vt:lpstr>
      <vt:lpstr>STLC</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dc:title>
  <dc:creator>lenovo</dc:creator>
  <cp:lastModifiedBy>raghu prasad konandur</cp:lastModifiedBy>
  <cp:revision>67</cp:revision>
  <dcterms:created xsi:type="dcterms:W3CDTF">2006-08-16T00:00:00Z</dcterms:created>
  <dcterms:modified xsi:type="dcterms:W3CDTF">2024-03-13T10:13:42Z</dcterms:modified>
</cp:coreProperties>
</file>