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1" r:id="rId3"/>
    <p:sldId id="257" r:id="rId4"/>
    <p:sldId id="369" r:id="rId5"/>
    <p:sldId id="280" r:id="rId6"/>
    <p:sldId id="412" r:id="rId7"/>
    <p:sldId id="414" r:id="rId8"/>
    <p:sldId id="415" r:id="rId9"/>
    <p:sldId id="354" r:id="rId10"/>
    <p:sldId id="417" r:id="rId11"/>
    <p:sldId id="419" r:id="rId12"/>
    <p:sldId id="416" r:id="rId13"/>
    <p:sldId id="418" r:id="rId14"/>
    <p:sldId id="413" r:id="rId15"/>
    <p:sldId id="356" r:id="rId16"/>
    <p:sldId id="420" r:id="rId17"/>
    <p:sldId id="357" r:id="rId18"/>
    <p:sldId id="358" r:id="rId19"/>
    <p:sldId id="362" r:id="rId20"/>
    <p:sldId id="360" r:id="rId21"/>
    <p:sldId id="421" r:id="rId22"/>
    <p:sldId id="384" r:id="rId23"/>
    <p:sldId id="422" r:id="rId24"/>
    <p:sldId id="365" r:id="rId25"/>
    <p:sldId id="366" r:id="rId26"/>
    <p:sldId id="283" r:id="rId27"/>
    <p:sldId id="423" r:id="rId28"/>
    <p:sldId id="368" r:id="rId29"/>
    <p:sldId id="282" r:id="rId30"/>
    <p:sldId id="261" r:id="rId31"/>
    <p:sldId id="385" r:id="rId32"/>
    <p:sldId id="386" r:id="rId33"/>
    <p:sldId id="34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2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C55B4A6-F6ED-41A2-91E7-92EA26A7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E8005F-CED1-4621-9110-C690C6CDC9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A3DF1-419F-4396-AE23-2FADD3683DAD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C7E25C-2D8D-41AA-8748-E6D60FE01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D82668-E5B5-46EE-9C93-F2CE7B1769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5D8C8-2A11-4FB2-BD5D-E4BDAB38F5E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857821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skill up-skill re-skill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DFB3-D709-4817-8757-3B1955B6C311}" type="datetimeFigureOut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57952-1A80-46FA-8548-9774038396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74150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IN" smtClean="0"/>
              <a:t>skill up-skill re-skill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57952-1A80-46FA-8548-9774038396A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42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947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009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908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632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668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6410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716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171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5132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6662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02-10-2018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74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www.kaushalya.tech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670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JavaScript-Operators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30" y="1319514"/>
            <a:ext cx="10636170" cy="51391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 smtClean="0"/>
              <a:t>Arithmetic operators :</a:t>
            </a:r>
          </a:p>
          <a:p>
            <a:pPr>
              <a:buNone/>
            </a:pPr>
            <a:r>
              <a:rPr lang="en-IN" sz="2400" dirty="0" smtClean="0"/>
              <a:t> +Addition, -Subtraction, *Multiplication, /Division, %Modulus (Division Remainder), ++Increment, --Decrement</a:t>
            </a:r>
          </a:p>
          <a:p>
            <a:pPr>
              <a:buNone/>
            </a:pPr>
            <a:r>
              <a:rPr lang="en-IN" sz="2400" b="1" u="sng" dirty="0" smtClean="0"/>
              <a:t>Assignment Operators :</a:t>
            </a:r>
            <a:endParaRPr lang="en-IN" b="1" u="sng" dirty="0" smtClean="0"/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54237" y="3240910"/>
          <a:ext cx="8377500" cy="3074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2500"/>
                <a:gridCol w="2792500"/>
                <a:gridCol w="2792500"/>
              </a:tblGrid>
              <a:tr h="396481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As</a:t>
                      </a:r>
                      <a:endParaRPr lang="en-IN" dirty="0"/>
                    </a:p>
                  </a:txBody>
                  <a:tcPr/>
                </a:tc>
              </a:tr>
              <a:tr h="456225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= y</a:t>
                      </a:r>
                    </a:p>
                  </a:txBody>
                  <a:tcPr marL="76200" marR="76200" marT="76200" marB="76200"/>
                </a:tc>
              </a:tr>
              <a:tr h="4562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+=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x + y</a:t>
                      </a:r>
                      <a:endParaRPr lang="en-IN" dirty="0"/>
                    </a:p>
                  </a:txBody>
                  <a:tcPr/>
                </a:tc>
              </a:tr>
              <a:tr h="4562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-=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= x </a:t>
                      </a:r>
                      <a:r>
                        <a:rPr lang="en-IN" dirty="0" smtClean="0"/>
                        <a:t>– </a:t>
                      </a:r>
                      <a:r>
                        <a:rPr lang="en-IN" dirty="0"/>
                        <a:t>y</a:t>
                      </a:r>
                    </a:p>
                  </a:txBody>
                  <a:tcPr marL="76200" marR="76200" marT="76200" marB="76200"/>
                </a:tc>
              </a:tr>
              <a:tr h="396481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*=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x * y</a:t>
                      </a:r>
                      <a:endParaRPr lang="en-IN" dirty="0"/>
                    </a:p>
                  </a:txBody>
                  <a:tcPr/>
                </a:tc>
              </a:tr>
              <a:tr h="4562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/=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= x / y</a:t>
                      </a:r>
                      <a:endParaRPr lang="en-IN" dirty="0"/>
                    </a:p>
                  </a:txBody>
                  <a:tcPr/>
                </a:tc>
              </a:tr>
              <a:tr h="45622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%= 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x </a:t>
                      </a:r>
                      <a:r>
                        <a:rPr lang="en-IN" dirty="0"/>
                        <a:t>= x % 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JavaScript-Data Types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variables can hold many </a:t>
            </a:r>
            <a:r>
              <a:rPr lang="en-IN" b="1" dirty="0" smtClean="0"/>
              <a:t>data types</a:t>
            </a:r>
            <a:r>
              <a:rPr lang="en-IN" dirty="0" smtClean="0"/>
              <a:t>: numbers, strings, objects.</a:t>
            </a:r>
          </a:p>
          <a:p>
            <a:r>
              <a:rPr lang="en-IN" dirty="0" smtClean="0"/>
              <a:t>In programming, data types is an important concept :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JavaScript Numbers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JavaScript Booleans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JavaScript Arrays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JavaScript Objects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HTML, JavaScript code must be inserted between &lt;script&gt; and &lt;/script&gt; tags.</a:t>
            </a:r>
          </a:p>
          <a:p>
            <a:r>
              <a:rPr lang="en-IN" dirty="0" smtClean="0"/>
              <a:t>You can place any number of scripts in an HTML document.</a:t>
            </a:r>
          </a:p>
          <a:p>
            <a:r>
              <a:rPr lang="en-IN" dirty="0" smtClean="0"/>
              <a:t>A JavaScript </a:t>
            </a:r>
            <a:r>
              <a:rPr lang="en-IN" b="1" dirty="0" smtClean="0"/>
              <a:t>function</a:t>
            </a:r>
            <a:r>
              <a:rPr lang="en-IN" dirty="0" smtClean="0"/>
              <a:t> is a block of JavaScript code, that can be executed when "called" for.</a:t>
            </a:r>
          </a:p>
          <a:p>
            <a:r>
              <a:rPr lang="en-IN" dirty="0" smtClean="0"/>
              <a:t>For example, a function can be called when an </a:t>
            </a:r>
            <a:r>
              <a:rPr lang="en-IN" b="1" dirty="0" smtClean="0"/>
              <a:t>event</a:t>
            </a:r>
            <a:r>
              <a:rPr lang="en-IN" dirty="0" smtClean="0"/>
              <a:t> occurs, like when the user clicks a button.</a:t>
            </a:r>
          </a:p>
          <a:p>
            <a:r>
              <a:rPr lang="en-IN" dirty="0" smtClean="0"/>
              <a:t>JavaScript in &lt;head&gt; or &lt;body&gt; - Scripts can be placed in the &lt;body&gt;, or in the &lt;head&gt; section of an HTML page, or in both.</a:t>
            </a:r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HTML, JavaScript code must be inserted between &lt;script&gt; and &lt;/script&gt; tags.</a:t>
            </a:r>
          </a:p>
          <a:p>
            <a:r>
              <a:rPr lang="en-IN" dirty="0" smtClean="0"/>
              <a:t>You can place any number of scripts in an HTML document.</a:t>
            </a:r>
          </a:p>
          <a:p>
            <a:r>
              <a:rPr lang="en-IN" dirty="0" smtClean="0"/>
              <a:t>A JavaScript </a:t>
            </a:r>
            <a:r>
              <a:rPr lang="en-IN" b="1" dirty="0" smtClean="0"/>
              <a:t>function</a:t>
            </a:r>
            <a:r>
              <a:rPr lang="en-IN" dirty="0" smtClean="0"/>
              <a:t> is a block of JavaScript code, that can be executed when "called" for.</a:t>
            </a:r>
          </a:p>
          <a:p>
            <a:r>
              <a:rPr lang="en-IN" dirty="0" smtClean="0"/>
              <a:t>For example, a function can be called when an </a:t>
            </a:r>
            <a:r>
              <a:rPr lang="en-IN" b="1" dirty="0" smtClean="0"/>
              <a:t>event</a:t>
            </a:r>
            <a:r>
              <a:rPr lang="en-IN" dirty="0" smtClean="0"/>
              <a:t> occurs, like when the user clicks a button.</a:t>
            </a:r>
          </a:p>
          <a:p>
            <a:r>
              <a:rPr lang="en-IN" dirty="0" smtClean="0"/>
              <a:t>JavaScript in &lt;head&gt; or &lt;body&gt; - Scripts can be placed in the &lt;body&gt;, or in the &lt;head&gt; section of an HTML page, or in both.</a:t>
            </a:r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External JavaScript:</a:t>
            </a:r>
          </a:p>
          <a:p>
            <a:pPr>
              <a:buNone/>
            </a:pPr>
            <a:endParaRPr lang="en-IN" b="1" u="sng" dirty="0" smtClean="0"/>
          </a:p>
          <a:p>
            <a:r>
              <a:rPr lang="en-IN" dirty="0" smtClean="0"/>
              <a:t>Scripts can also be placed in external files.</a:t>
            </a:r>
          </a:p>
          <a:p>
            <a:pPr>
              <a:buNone/>
            </a:pPr>
            <a:r>
              <a:rPr lang="en-IN" dirty="0" smtClean="0">
                <a:solidFill>
                  <a:srgbClr val="C00000"/>
                </a:solidFill>
              </a:rPr>
              <a:t>     function </a:t>
            </a:r>
            <a:r>
              <a:rPr lang="en-IN" dirty="0" err="1" smtClean="0">
                <a:solidFill>
                  <a:srgbClr val="C00000"/>
                </a:solidFill>
              </a:rPr>
              <a:t>myFunction</a:t>
            </a:r>
            <a:r>
              <a:rPr lang="en-IN" dirty="0" smtClean="0">
                <a:solidFill>
                  <a:srgbClr val="C00000"/>
                </a:solidFill>
              </a:rPr>
              <a:t>() {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   </a:t>
            </a:r>
            <a:r>
              <a:rPr lang="en-IN" dirty="0" err="1" smtClean="0">
                <a:solidFill>
                  <a:srgbClr val="C00000"/>
                </a:solidFill>
              </a:rPr>
              <a:t>document.getElementById</a:t>
            </a:r>
            <a:r>
              <a:rPr lang="en-IN" dirty="0" smtClean="0">
                <a:solidFill>
                  <a:srgbClr val="C00000"/>
                </a:solidFill>
              </a:rPr>
              <a:t>("demo").</a:t>
            </a:r>
            <a:r>
              <a:rPr lang="en-IN" dirty="0" err="1" smtClean="0">
                <a:solidFill>
                  <a:srgbClr val="C00000"/>
                </a:solidFill>
              </a:rPr>
              <a:t>innerHTML</a:t>
            </a:r>
            <a:r>
              <a:rPr lang="en-IN" dirty="0" smtClean="0">
                <a:solidFill>
                  <a:srgbClr val="C00000"/>
                </a:solidFill>
              </a:rPr>
              <a:t> = "Paragraph changed."; 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External scripts are practical when the same code is used in many different web pages.</a:t>
            </a:r>
          </a:p>
          <a:p>
            <a:r>
              <a:rPr lang="en-IN" dirty="0" smtClean="0"/>
              <a:t>JavaScript files have the file extension</a:t>
            </a:r>
            <a:r>
              <a:rPr lang="en-IN" b="1" dirty="0" smtClean="0"/>
              <a:t> .</a:t>
            </a:r>
            <a:r>
              <a:rPr lang="en-IN" b="1" dirty="0" err="1" smtClean="0"/>
              <a:t>js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To use an external script, put the name of the script file in the </a:t>
            </a:r>
            <a:r>
              <a:rPr lang="en-IN" dirty="0" err="1" smtClean="0"/>
              <a:t>src</a:t>
            </a:r>
            <a:r>
              <a:rPr lang="en-IN" dirty="0" smtClean="0"/>
              <a:t> (source) attribute of a &lt;script&gt; tag.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1325563"/>
          </a:xfrm>
        </p:spPr>
        <p:txBody>
          <a:bodyPr/>
          <a:lstStyle/>
          <a:p>
            <a:r>
              <a:rPr lang="en-IN" b="1" dirty="0" smtClean="0"/>
              <a:t>External JavaScript Advantages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50" y="142051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Placing scripts in external files has some advantages:</a:t>
            </a:r>
          </a:p>
          <a:p>
            <a:r>
              <a:rPr lang="en-IN" dirty="0" smtClean="0"/>
              <a:t>It separates HTML and code</a:t>
            </a:r>
          </a:p>
          <a:p>
            <a:r>
              <a:rPr lang="en-IN" dirty="0" smtClean="0"/>
              <a:t>It makes HTML and JavaScript easier to read and maintain</a:t>
            </a:r>
          </a:p>
          <a:p>
            <a:r>
              <a:rPr lang="en-IN" dirty="0" smtClean="0"/>
              <a:t>Cached JavaScript files can speed up page loads</a:t>
            </a:r>
          </a:p>
          <a:p>
            <a:r>
              <a:rPr lang="en-IN" dirty="0" smtClean="0"/>
              <a:t>To add several script files to one page  - use several script tags:</a:t>
            </a:r>
          </a:p>
          <a:p>
            <a:r>
              <a:rPr lang="en-US" b="1" u="sng" dirty="0" smtClean="0"/>
              <a:t>Example :</a:t>
            </a:r>
          </a:p>
          <a:p>
            <a:pPr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rgbClr val="C00000"/>
                </a:solidFill>
              </a:rPr>
              <a:t>&lt;script </a:t>
            </a:r>
            <a:r>
              <a:rPr lang="en-IN" dirty="0" err="1" smtClean="0">
                <a:solidFill>
                  <a:srgbClr val="C00000"/>
                </a:solidFill>
              </a:rPr>
              <a:t>src</a:t>
            </a:r>
            <a:r>
              <a:rPr lang="en-IN" dirty="0" smtClean="0">
                <a:solidFill>
                  <a:srgbClr val="C00000"/>
                </a:solidFill>
              </a:rPr>
              <a:t>="myScript1.js"&gt;&lt;/script&gt;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&lt;script </a:t>
            </a:r>
            <a:r>
              <a:rPr lang="en-IN" dirty="0" err="1" smtClean="0">
                <a:solidFill>
                  <a:srgbClr val="C00000"/>
                </a:solidFill>
              </a:rPr>
              <a:t>src</a:t>
            </a:r>
            <a:r>
              <a:rPr lang="en-IN" dirty="0" smtClean="0">
                <a:solidFill>
                  <a:srgbClr val="C00000"/>
                </a:solidFill>
              </a:rPr>
              <a:t>="myScript2.js"&gt;&lt;/script&gt;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JavaScript Objects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50" y="1420511"/>
            <a:ext cx="10515600" cy="4351338"/>
          </a:xfrm>
        </p:spPr>
        <p:txBody>
          <a:bodyPr>
            <a:normAutofit/>
          </a:bodyPr>
          <a:lstStyle/>
          <a:p>
            <a:endParaRPr lang="en-US" b="1" u="sng" dirty="0" smtClean="0"/>
          </a:p>
          <a:p>
            <a:r>
              <a:rPr lang="en-US" b="1" u="sng" dirty="0" smtClean="0"/>
              <a:t>Real time example :</a:t>
            </a:r>
          </a:p>
          <a:p>
            <a:pPr>
              <a:buNone/>
            </a:pPr>
            <a:endParaRPr lang="en-US" b="1" u="sng" dirty="0" smtClean="0"/>
          </a:p>
          <a:p>
            <a:r>
              <a:rPr lang="en-IN" dirty="0" smtClean="0"/>
              <a:t>Consider a car is an </a:t>
            </a:r>
            <a:r>
              <a:rPr lang="en-IN" b="1" dirty="0" smtClean="0"/>
              <a:t>object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car has </a:t>
            </a:r>
            <a:r>
              <a:rPr lang="en-IN" b="1" dirty="0" smtClean="0"/>
              <a:t>properties</a:t>
            </a:r>
            <a:r>
              <a:rPr lang="en-IN" dirty="0" smtClean="0"/>
              <a:t> like weight and color, and </a:t>
            </a:r>
            <a:r>
              <a:rPr lang="en-IN" b="1" dirty="0" smtClean="0"/>
              <a:t>methods</a:t>
            </a:r>
            <a:r>
              <a:rPr lang="en-IN" dirty="0" smtClean="0"/>
              <a:t> like start and </a:t>
            </a:r>
            <a:r>
              <a:rPr lang="en-IN" dirty="0" err="1" smtClean="0"/>
              <a:t>stop.All</a:t>
            </a:r>
            <a:r>
              <a:rPr lang="en-IN" dirty="0" smtClean="0"/>
              <a:t> cars have the same </a:t>
            </a:r>
            <a:r>
              <a:rPr lang="en-IN" b="1" dirty="0" smtClean="0"/>
              <a:t>properties</a:t>
            </a:r>
            <a:r>
              <a:rPr lang="en-IN" dirty="0" smtClean="0"/>
              <a:t>, but the property </a:t>
            </a:r>
            <a:r>
              <a:rPr lang="en-IN" b="1" dirty="0" smtClean="0"/>
              <a:t>values</a:t>
            </a:r>
            <a:r>
              <a:rPr lang="en-IN" dirty="0" smtClean="0"/>
              <a:t> differ from car to car.</a:t>
            </a:r>
          </a:p>
          <a:p>
            <a:r>
              <a:rPr lang="en-IN" dirty="0" smtClean="0">
                <a:solidFill>
                  <a:srgbClr val="C00000"/>
                </a:solidFill>
              </a:rPr>
              <a:t>var car = {type:"Fiat", model:"500", color:"white"};</a:t>
            </a:r>
          </a:p>
          <a:p>
            <a:pP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1325563"/>
          </a:xfrm>
        </p:spPr>
        <p:txBody>
          <a:bodyPr/>
          <a:lstStyle/>
          <a:p>
            <a:r>
              <a:rPr lang="en-IN" b="1" dirty="0" smtClean="0"/>
              <a:t>JavaScript 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Scope determines the accessibility (visibility) of variables.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u="sng" dirty="0" smtClean="0"/>
              <a:t>In JavaScript there are two types of scope: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Local scope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smtClean="0"/>
              <a:t>Global scope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Scope determines the accessibility (visibility) of these variables.</a:t>
            </a:r>
          </a:p>
          <a:p>
            <a:r>
              <a:rPr lang="en-IN" sz="2400" dirty="0" smtClean="0"/>
              <a:t>Variables defined inside a function are not accessible (visible) from outside the function.</a:t>
            </a:r>
          </a:p>
          <a:p>
            <a:pPr>
              <a:buNone/>
            </a:pPr>
            <a:endParaRPr lang="en-US" sz="2400" dirty="0" smtClean="0"/>
          </a:p>
          <a:p>
            <a:endParaRPr lang="en-IN" sz="2400" dirty="0" smtClean="0"/>
          </a:p>
          <a:p>
            <a:endParaRPr lang="en-IN" sz="2400" b="1" dirty="0" smtClean="0"/>
          </a:p>
          <a:p>
            <a:endParaRPr lang="en-IN" sz="2400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9382246" cy="861791"/>
          </a:xfrm>
        </p:spPr>
        <p:txBody>
          <a:bodyPr/>
          <a:lstStyle/>
          <a:p>
            <a:r>
              <a:rPr lang="en-IN" b="1" dirty="0" smtClean="0"/>
              <a:t>JavaScript Scope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Local JavaScript Variables:</a:t>
            </a:r>
          </a:p>
          <a:p>
            <a:pPr>
              <a:buNone/>
            </a:pPr>
            <a:endParaRPr lang="en-IN" b="1" u="sng" dirty="0" smtClean="0"/>
          </a:p>
          <a:p>
            <a:r>
              <a:rPr lang="en-IN" sz="2400" dirty="0" smtClean="0"/>
              <a:t>Variables declared within a JavaScript function, become LOCAL to the function.</a:t>
            </a:r>
          </a:p>
          <a:p>
            <a:r>
              <a:rPr lang="en-IN" sz="2400" dirty="0" smtClean="0"/>
              <a:t>Local variables have Function scope: They can only be accessed from within the function.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IN" sz="2100" dirty="0" smtClean="0">
                <a:solidFill>
                  <a:srgbClr val="C00000"/>
                </a:solidFill>
              </a:rPr>
              <a:t>// code here can NOT use </a:t>
            </a:r>
            <a:r>
              <a:rPr lang="en-IN" sz="2100" dirty="0" err="1" smtClean="0">
                <a:solidFill>
                  <a:srgbClr val="C00000"/>
                </a:solidFill>
              </a:rPr>
              <a:t>carName</a:t>
            </a:r>
            <a:r>
              <a:rPr lang="en-IN" sz="2100" dirty="0" smtClean="0">
                <a:solidFill>
                  <a:srgbClr val="C00000"/>
                </a:solidFill>
              </a:rPr>
              <a:t/>
            </a:r>
            <a:br>
              <a:rPr lang="en-IN" sz="2100" dirty="0" smtClean="0">
                <a:solidFill>
                  <a:srgbClr val="C00000"/>
                </a:solidFill>
              </a:rPr>
            </a:br>
            <a:r>
              <a:rPr lang="en-IN" sz="2100" dirty="0" smtClean="0">
                <a:solidFill>
                  <a:srgbClr val="C00000"/>
                </a:solidFill>
              </a:rPr>
              <a:t/>
            </a:r>
            <a:br>
              <a:rPr lang="en-IN" sz="2100" dirty="0" smtClean="0">
                <a:solidFill>
                  <a:srgbClr val="C00000"/>
                </a:solidFill>
              </a:rPr>
            </a:br>
            <a:r>
              <a:rPr lang="en-IN" sz="2100" dirty="0" smtClean="0">
                <a:solidFill>
                  <a:srgbClr val="C00000"/>
                </a:solidFill>
              </a:rPr>
              <a:t>function </a:t>
            </a:r>
            <a:r>
              <a:rPr lang="en-IN" sz="2100" dirty="0" err="1" smtClean="0">
                <a:solidFill>
                  <a:srgbClr val="C00000"/>
                </a:solidFill>
              </a:rPr>
              <a:t>myFunction</a:t>
            </a:r>
            <a:r>
              <a:rPr lang="en-IN" sz="2100" dirty="0" smtClean="0">
                <a:solidFill>
                  <a:srgbClr val="C00000"/>
                </a:solidFill>
              </a:rPr>
              <a:t>() {</a:t>
            </a:r>
          </a:p>
          <a:p>
            <a:pPr>
              <a:buNone/>
            </a:pPr>
            <a:r>
              <a:rPr lang="en-IN" sz="2100" dirty="0" smtClean="0">
                <a:solidFill>
                  <a:srgbClr val="C00000"/>
                </a:solidFill>
              </a:rPr>
              <a:t> var </a:t>
            </a:r>
            <a:r>
              <a:rPr lang="en-IN" sz="2100" dirty="0" err="1" smtClean="0">
                <a:solidFill>
                  <a:srgbClr val="C00000"/>
                </a:solidFill>
              </a:rPr>
              <a:t>carName</a:t>
            </a:r>
            <a:r>
              <a:rPr lang="en-IN" sz="2100" dirty="0" smtClean="0">
                <a:solidFill>
                  <a:srgbClr val="C00000"/>
                </a:solidFill>
              </a:rPr>
              <a:t> = "Volvo";</a:t>
            </a:r>
            <a:br>
              <a:rPr lang="en-IN" sz="2100" dirty="0" smtClean="0">
                <a:solidFill>
                  <a:srgbClr val="C00000"/>
                </a:solidFill>
              </a:rPr>
            </a:br>
            <a:r>
              <a:rPr lang="en-IN" sz="2100" dirty="0" smtClean="0">
                <a:solidFill>
                  <a:srgbClr val="C00000"/>
                </a:solidFill>
              </a:rPr>
              <a:t>// code here can use </a:t>
            </a:r>
            <a:r>
              <a:rPr lang="en-IN" sz="2100" dirty="0" err="1" smtClean="0">
                <a:solidFill>
                  <a:srgbClr val="C00000"/>
                </a:solidFill>
              </a:rPr>
              <a:t>carName</a:t>
            </a:r>
            <a:r>
              <a:rPr lang="en-IN" sz="2100" dirty="0" smtClean="0">
                <a:solidFill>
                  <a:srgbClr val="C00000"/>
                </a:solidFill>
              </a:rPr>
              <a:t/>
            </a:r>
            <a:br>
              <a:rPr lang="en-IN" sz="2100" dirty="0" smtClean="0">
                <a:solidFill>
                  <a:srgbClr val="C00000"/>
                </a:solidFill>
              </a:rPr>
            </a:br>
            <a:r>
              <a:rPr lang="en-IN" sz="2100" dirty="0" smtClean="0">
                <a:solidFill>
                  <a:srgbClr val="C00000"/>
                </a:solidFill>
              </a:rPr>
              <a:t/>
            </a:r>
            <a:br>
              <a:rPr lang="en-IN" sz="2100" dirty="0" smtClean="0">
                <a:solidFill>
                  <a:srgbClr val="C00000"/>
                </a:solidFill>
              </a:rPr>
            </a:br>
            <a:r>
              <a:rPr lang="en-IN" sz="2100" dirty="0" smtClean="0">
                <a:solidFill>
                  <a:srgbClr val="C00000"/>
                </a:solidFill>
              </a:rPr>
              <a:t>			}</a:t>
            </a:r>
          </a:p>
          <a:p>
            <a:r>
              <a:rPr lang="en-IN" sz="2400" dirty="0" smtClean="0"/>
              <a:t>Since local variables are only recognized inside their functions, variables with the same name can be used in different functions.</a:t>
            </a:r>
          </a:p>
          <a:p>
            <a:r>
              <a:rPr lang="en-IN" sz="2400" dirty="0" smtClean="0"/>
              <a:t>Local variables are created when a function starts, and deleted when the function is completed</a:t>
            </a:r>
          </a:p>
          <a:p>
            <a:pPr>
              <a:buNone/>
            </a:pPr>
            <a:endParaRPr lang="en-IN" sz="21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10389243" cy="1232181"/>
          </a:xfrm>
        </p:spPr>
        <p:txBody>
          <a:bodyPr>
            <a:normAutofit/>
          </a:bodyPr>
          <a:lstStyle/>
          <a:p>
            <a:r>
              <a:rPr lang="en-IN" b="1" dirty="0" smtClean="0"/>
              <a:t>JavaScript Scope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32"/>
            <a:ext cx="10515600" cy="4591231"/>
          </a:xfrm>
        </p:spPr>
        <p:txBody>
          <a:bodyPr>
            <a:normAutofit fontScale="92500" lnSpcReduction="20000"/>
          </a:bodyPr>
          <a:lstStyle/>
          <a:p>
            <a:r>
              <a:rPr lang="en-IN" b="1" u="sng" dirty="0" smtClean="0"/>
              <a:t>Global JavaScript Variables:</a:t>
            </a:r>
          </a:p>
          <a:p>
            <a:pPr>
              <a:buNone/>
            </a:pPr>
            <a:endParaRPr lang="en-IN" b="1" u="sng" dirty="0" smtClean="0"/>
          </a:p>
          <a:p>
            <a:r>
              <a:rPr lang="en-IN" dirty="0" smtClean="0"/>
              <a:t>A variable declared outside a function, becomes </a:t>
            </a:r>
            <a:r>
              <a:rPr lang="en-IN" b="1" dirty="0" smtClean="0"/>
              <a:t>GLOBAL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global variable has </a:t>
            </a:r>
            <a:r>
              <a:rPr lang="en-IN" b="1" dirty="0" smtClean="0"/>
              <a:t>global scope</a:t>
            </a:r>
            <a:r>
              <a:rPr lang="en-IN" dirty="0" smtClean="0"/>
              <a:t>: All scripts and functions on a web page can access it.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C00000"/>
                </a:solidFill>
              </a:rPr>
              <a:t>var </a:t>
            </a:r>
            <a:r>
              <a:rPr lang="en-IN" dirty="0" err="1" smtClean="0">
                <a:solidFill>
                  <a:srgbClr val="C00000"/>
                </a:solidFill>
              </a:rPr>
              <a:t>carName</a:t>
            </a:r>
            <a:r>
              <a:rPr lang="en-IN" dirty="0" smtClean="0">
                <a:solidFill>
                  <a:srgbClr val="C00000"/>
                </a:solidFill>
              </a:rPr>
              <a:t> = "Volvo";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// code here can use </a:t>
            </a:r>
            <a:r>
              <a:rPr lang="en-IN" dirty="0" err="1" smtClean="0">
                <a:solidFill>
                  <a:srgbClr val="C00000"/>
                </a:solidFill>
              </a:rPr>
              <a:t>carName</a:t>
            </a: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function </a:t>
            </a:r>
            <a:r>
              <a:rPr lang="en-IN" dirty="0" err="1" smtClean="0">
                <a:solidFill>
                  <a:srgbClr val="C00000"/>
                </a:solidFill>
              </a:rPr>
              <a:t>myFunction</a:t>
            </a:r>
            <a:r>
              <a:rPr lang="en-IN" dirty="0" smtClean="0">
                <a:solidFill>
                  <a:srgbClr val="C00000"/>
                </a:solidFill>
              </a:rPr>
              <a:t>() {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/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>
                <a:solidFill>
                  <a:srgbClr val="C00000"/>
                </a:solidFill>
              </a:rPr>
              <a:t>    // code here can also use </a:t>
            </a:r>
            <a:r>
              <a:rPr lang="en-IN" dirty="0" err="1" smtClean="0">
                <a:solidFill>
                  <a:srgbClr val="C00000"/>
                </a:solidFill>
              </a:rPr>
              <a:t>carName</a:t>
            </a:r>
            <a:r>
              <a:rPr lang="en-IN" dirty="0" smtClean="0">
                <a:solidFill>
                  <a:srgbClr val="C00000"/>
                </a:solidFill>
              </a:rPr>
              <a:t>  }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23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16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Intelligence,ERP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College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54D7DE-1A90-4635-B9D2-52FDA6B08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73663" y="18122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324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275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+mn-lt"/>
                <a:cs typeface="Arial" panose="020B0604020202020204" pitchFamily="34" charset="0"/>
              </a:rPr>
              <a:t>Javascript</a:t>
            </a:r>
            <a:r>
              <a:rPr lang="en-US" dirty="0" smtClean="0">
                <a:latin typeface="+mn-lt"/>
                <a:cs typeface="Arial" panose="020B0604020202020204" pitchFamily="34" charset="0"/>
              </a:rPr>
              <a:t> Events</a:t>
            </a:r>
            <a:endParaRPr lang="en-IN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HTML events are </a:t>
            </a:r>
            <a:r>
              <a:rPr lang="en-IN" sz="2400" b="1" dirty="0" smtClean="0"/>
              <a:t>"things"</a:t>
            </a:r>
            <a:r>
              <a:rPr lang="en-IN" sz="2400" dirty="0" smtClean="0"/>
              <a:t> that happen to HTML elements.</a:t>
            </a:r>
          </a:p>
          <a:p>
            <a:r>
              <a:rPr lang="en-IN" sz="2400" dirty="0" smtClean="0"/>
              <a:t>When JavaScript is used in HTML pages, JavaScript can </a:t>
            </a:r>
            <a:r>
              <a:rPr lang="en-IN" sz="2400" b="1" dirty="0" smtClean="0"/>
              <a:t>"react"</a:t>
            </a:r>
            <a:r>
              <a:rPr lang="en-IN" sz="2400" dirty="0" smtClean="0"/>
              <a:t> on these events.</a:t>
            </a:r>
          </a:p>
          <a:p>
            <a:r>
              <a:rPr lang="en-IN" sz="2400" dirty="0" smtClean="0"/>
              <a:t>An HTML event can be something the browser does, or something a user does.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b="1" u="sng" dirty="0" smtClean="0"/>
              <a:t>Here are some examples of HTML events:</a:t>
            </a:r>
          </a:p>
          <a:p>
            <a:r>
              <a:rPr lang="en-IN" sz="2400" dirty="0" smtClean="0"/>
              <a:t>An HTML web page has finished loading.</a:t>
            </a:r>
          </a:p>
          <a:p>
            <a:r>
              <a:rPr lang="en-IN" sz="2400" dirty="0" smtClean="0"/>
              <a:t>An HTML input field was changed.</a:t>
            </a:r>
          </a:p>
          <a:p>
            <a:r>
              <a:rPr lang="en-IN" sz="2400" dirty="0" smtClean="0"/>
              <a:t>An HTML button was clicked.</a:t>
            </a:r>
          </a:p>
          <a:p>
            <a:endParaRPr lang="en-IN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C00000"/>
                </a:solidFill>
              </a:rPr>
              <a:t>&lt;button </a:t>
            </a:r>
            <a:r>
              <a:rPr lang="en-IN" sz="2400" dirty="0" err="1" smtClean="0">
                <a:solidFill>
                  <a:srgbClr val="C00000"/>
                </a:solidFill>
              </a:rPr>
              <a:t>onclick</a:t>
            </a:r>
            <a:r>
              <a:rPr lang="en-IN" sz="2400" dirty="0" smtClean="0">
                <a:solidFill>
                  <a:srgbClr val="C00000"/>
                </a:solidFill>
              </a:rPr>
              <a:t>="</a:t>
            </a:r>
            <a:r>
              <a:rPr lang="en-IN" sz="2400" dirty="0" err="1" smtClean="0">
                <a:solidFill>
                  <a:srgbClr val="C00000"/>
                </a:solidFill>
              </a:rPr>
              <a:t>this.innerHTML</a:t>
            </a:r>
            <a:r>
              <a:rPr lang="en-IN" sz="2400" dirty="0" smtClean="0">
                <a:solidFill>
                  <a:srgbClr val="C00000"/>
                </a:solidFill>
              </a:rPr>
              <a:t> = Date()"&gt;The time is?&lt;/button&gt;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600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000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9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DCEDA-B32B-4DC6-99CE-AB6525D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Strings/String Methods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A741A6-5C35-48D8-874C-BD3EC9D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6D058-7615-4354-B474-0440452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u="sng" dirty="0" smtClean="0"/>
              <a:t>Strings:</a:t>
            </a:r>
            <a:endParaRPr lang="en-IN" b="1" u="sng" dirty="0" smtClean="0"/>
          </a:p>
          <a:p>
            <a:r>
              <a:rPr lang="en-IN" dirty="0" smtClean="0"/>
              <a:t>JavaScript strings are used for storing and manipulating text.</a:t>
            </a:r>
          </a:p>
          <a:p>
            <a:r>
              <a:rPr lang="en-IN" dirty="0" smtClean="0"/>
              <a:t>A JavaScript string is group of characters written inside quotes.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String Methods: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IN" dirty="0" smtClean="0"/>
              <a:t>String methods help you to work with strings.</a:t>
            </a:r>
          </a:p>
          <a:p>
            <a:r>
              <a:rPr lang="en-IN" dirty="0" smtClean="0"/>
              <a:t>The </a:t>
            </a:r>
            <a:r>
              <a:rPr lang="en-IN" b="1" dirty="0" smtClean="0"/>
              <a:t>Length</a:t>
            </a:r>
            <a:r>
              <a:rPr lang="en-IN" dirty="0" smtClean="0"/>
              <a:t>() property returns the length of a string.</a:t>
            </a:r>
          </a:p>
          <a:p>
            <a:r>
              <a:rPr lang="en-IN" dirty="0" smtClean="0"/>
              <a:t>The </a:t>
            </a:r>
            <a:r>
              <a:rPr lang="en-IN" b="1" dirty="0" err="1" smtClean="0"/>
              <a:t>indexOf</a:t>
            </a:r>
            <a:r>
              <a:rPr lang="en-IN" b="1" dirty="0" smtClean="0"/>
              <a:t>()</a:t>
            </a:r>
            <a:r>
              <a:rPr lang="en-IN" dirty="0" smtClean="0"/>
              <a:t> method returns the index of (the position of) the </a:t>
            </a:r>
            <a:r>
              <a:rPr lang="en-IN" b="1" dirty="0" smtClean="0"/>
              <a:t>first</a:t>
            </a:r>
            <a:r>
              <a:rPr lang="en-IN" dirty="0" smtClean="0"/>
              <a:t> occurrence of a specified text in a string.</a:t>
            </a:r>
          </a:p>
          <a:p>
            <a:r>
              <a:rPr lang="en-IN" dirty="0" smtClean="0"/>
              <a:t>The </a:t>
            </a:r>
            <a:r>
              <a:rPr lang="en-IN" b="1" dirty="0" err="1" smtClean="0"/>
              <a:t>lastIndexOf</a:t>
            </a:r>
            <a:r>
              <a:rPr lang="en-IN" b="1" dirty="0" smtClean="0"/>
              <a:t>()</a:t>
            </a:r>
            <a:r>
              <a:rPr lang="en-IN" dirty="0" smtClean="0"/>
              <a:t> method returns the index of the </a:t>
            </a:r>
            <a:r>
              <a:rPr lang="en-IN" b="1" dirty="0" smtClean="0"/>
              <a:t>last</a:t>
            </a:r>
            <a:r>
              <a:rPr lang="en-IN" dirty="0" smtClean="0"/>
              <a:t> occurrence of a specified text in a string.</a:t>
            </a:r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3140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DCEDA-B32B-4DC6-99CE-AB6525D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Strings/String Methods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A741A6-5C35-48D8-874C-BD3EC9D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6D058-7615-4354-B474-0440452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 </a:t>
            </a:r>
            <a:r>
              <a:rPr lang="en-IN" b="1" dirty="0" smtClean="0"/>
              <a:t>search()</a:t>
            </a:r>
            <a:r>
              <a:rPr lang="en-IN" dirty="0" smtClean="0"/>
              <a:t> method searches a string for a specified value and returns the position of the match.</a:t>
            </a:r>
          </a:p>
          <a:p>
            <a:r>
              <a:rPr lang="en-IN" dirty="0" smtClean="0"/>
              <a:t>The </a:t>
            </a:r>
            <a:r>
              <a:rPr lang="en-IN" b="1" dirty="0" smtClean="0"/>
              <a:t>slice()</a:t>
            </a:r>
            <a:r>
              <a:rPr lang="en-IN" dirty="0" smtClean="0"/>
              <a:t> extracts a part of a string and returns the extracted part in a new string. The method takes 2 parameters: the starting index (position), and the ending index (position).</a:t>
            </a:r>
          </a:p>
          <a:p>
            <a:r>
              <a:rPr lang="en-IN" dirty="0" smtClean="0"/>
              <a:t>The </a:t>
            </a:r>
            <a:r>
              <a:rPr lang="en-IN" b="1" dirty="0" smtClean="0"/>
              <a:t>substring()</a:t>
            </a:r>
            <a:r>
              <a:rPr lang="en-IN" dirty="0" smtClean="0"/>
              <a:t> is similar to slice(). The difference is that substring() cannot accept negative indexes.</a:t>
            </a:r>
          </a:p>
          <a:p>
            <a:r>
              <a:rPr lang="en-IN" dirty="0" smtClean="0"/>
              <a:t>The </a:t>
            </a:r>
            <a:r>
              <a:rPr lang="en-IN" b="1" dirty="0" smtClean="0"/>
              <a:t>replace()</a:t>
            </a:r>
            <a:r>
              <a:rPr lang="en-IN" dirty="0" smtClean="0"/>
              <a:t> method replaces a specified value with another value in a string.</a:t>
            </a:r>
          </a:p>
          <a:p>
            <a:r>
              <a:rPr lang="en-IN" dirty="0" smtClean="0"/>
              <a:t>A string is converted to upper case with </a:t>
            </a:r>
            <a:r>
              <a:rPr lang="en-IN" b="1" dirty="0" err="1" smtClean="0"/>
              <a:t>toUpperCase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r>
              <a:rPr lang="en-IN" dirty="0" smtClean="0"/>
              <a:t>A string is converted to lower case with </a:t>
            </a:r>
            <a:r>
              <a:rPr lang="en-IN" b="1" dirty="0" err="1" smtClean="0"/>
              <a:t>toLowerCase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b="1" dirty="0" err="1" smtClean="0"/>
              <a:t>concat</a:t>
            </a:r>
            <a:r>
              <a:rPr lang="en-IN" b="1" dirty="0" smtClean="0"/>
              <a:t>()</a:t>
            </a:r>
            <a:r>
              <a:rPr lang="en-IN" dirty="0" smtClean="0"/>
              <a:t> joins two or more strings.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b="1" u="sng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31402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DCEDA-B32B-4DC6-99CE-AB6525D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Numbers/Number Methods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1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A741A6-5C35-48D8-874C-BD3EC9D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6D058-7615-4354-B474-0440452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91902" y="1617281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 smtClean="0"/>
              <a:t>JavaScript has only one type of number. Numbers can be written with or without decimals.</a:t>
            </a:r>
          </a:p>
          <a:p>
            <a:r>
              <a:rPr lang="en-IN" dirty="0" smtClean="0"/>
              <a:t>Number methods help you work with numbers.</a:t>
            </a:r>
          </a:p>
          <a:p>
            <a:r>
              <a:rPr lang="en-IN" b="1" dirty="0" err="1" smtClean="0"/>
              <a:t>toString</a:t>
            </a:r>
            <a:r>
              <a:rPr lang="en-IN" b="1" dirty="0" smtClean="0"/>
              <a:t>()</a:t>
            </a:r>
            <a:r>
              <a:rPr lang="en-IN" dirty="0" smtClean="0"/>
              <a:t> returns a number as a string.</a:t>
            </a:r>
          </a:p>
          <a:p>
            <a:r>
              <a:rPr lang="en-IN" b="1" dirty="0" err="1" smtClean="0"/>
              <a:t>valueOf</a:t>
            </a:r>
            <a:r>
              <a:rPr lang="en-IN" b="1" dirty="0" smtClean="0"/>
              <a:t>()</a:t>
            </a:r>
            <a:r>
              <a:rPr lang="en-IN" dirty="0" smtClean="0"/>
              <a:t> returns a number as a number.</a:t>
            </a:r>
          </a:p>
          <a:p>
            <a:r>
              <a:rPr lang="en-IN" b="1" dirty="0" smtClean="0"/>
              <a:t>Number() </a:t>
            </a:r>
            <a:r>
              <a:rPr lang="en-IN" dirty="0" smtClean="0"/>
              <a:t>returns a number, converted from its argument.</a:t>
            </a:r>
          </a:p>
          <a:p>
            <a:r>
              <a:rPr lang="en-IN" b="1" dirty="0" err="1" smtClean="0"/>
              <a:t>parseFloat</a:t>
            </a:r>
            <a:r>
              <a:rPr lang="en-IN" b="1" dirty="0" smtClean="0"/>
              <a:t>() </a:t>
            </a:r>
            <a:r>
              <a:rPr lang="en-IN" dirty="0" smtClean="0"/>
              <a:t>parses its argument and returns a floating point number</a:t>
            </a:r>
          </a:p>
          <a:p>
            <a:r>
              <a:rPr lang="en-IN" b="1" dirty="0" err="1" smtClean="0"/>
              <a:t>parseInt</a:t>
            </a:r>
            <a:r>
              <a:rPr lang="en-IN" b="1" dirty="0" smtClean="0"/>
              <a:t>()</a:t>
            </a:r>
            <a:r>
              <a:rPr lang="en-IN" dirty="0" smtClean="0"/>
              <a:t> parses its argument and returns an integer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402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DCEDA-B32B-4DC6-99CE-AB6525D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 Date Objects/ Date Methods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A741A6-5C35-48D8-874C-BD3EC9D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06D058-7615-4354-B474-0440452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752" y="1782502"/>
            <a:ext cx="10515600" cy="474170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IN" b="1" u="sng" dirty="0" smtClean="0"/>
              <a:t>Date, DateFormat,Date methods : </a:t>
            </a:r>
          </a:p>
          <a:p>
            <a:pPr lvl="0">
              <a:buNone/>
            </a:pPr>
            <a:r>
              <a:rPr lang="en-IN" dirty="0" smtClean="0">
                <a:solidFill>
                  <a:srgbClr val="C00000"/>
                </a:solidFill>
              </a:rPr>
              <a:t>var d = new Date();</a:t>
            </a:r>
          </a:p>
          <a:p>
            <a:pPr lvl="0"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pPr lvl="0">
              <a:buNone/>
            </a:pPr>
            <a:r>
              <a:rPr lang="en-IN" b="1" u="sng" dirty="0" smtClean="0"/>
              <a:t>There are generally 3 types of JavaScript date input formats:</a:t>
            </a:r>
          </a:p>
          <a:p>
            <a:r>
              <a:rPr lang="en-IN" dirty="0" smtClean="0"/>
              <a:t>ISO Date"2015-03-25" (The International Standard)</a:t>
            </a:r>
          </a:p>
          <a:p>
            <a:r>
              <a:rPr lang="en-IN" dirty="0" smtClean="0"/>
              <a:t>Short Date"03/25/2015“</a:t>
            </a:r>
          </a:p>
          <a:p>
            <a:r>
              <a:rPr lang="en-IN" dirty="0" smtClean="0"/>
              <a:t>Long Date"Mar 25 2015" or "25 Mar 2015“</a:t>
            </a:r>
          </a:p>
          <a:p>
            <a:r>
              <a:rPr lang="en-US" dirty="0" smtClean="0"/>
              <a:t>Many date methods are available to get information from date objects</a:t>
            </a:r>
            <a:endParaRPr lang="en-IN" dirty="0" smtClean="0"/>
          </a:p>
          <a:p>
            <a:pPr lvl="0">
              <a:buNone/>
            </a:pPr>
            <a:endParaRPr lang="en-IN" b="1" u="sng" dirty="0" smtClean="0"/>
          </a:p>
          <a:p>
            <a:pPr lvl="0">
              <a:buNone/>
            </a:pPr>
            <a:endParaRPr lang="en-US" b="1" u="sng" dirty="0" smtClean="0"/>
          </a:p>
          <a:p>
            <a:pPr lvl="0">
              <a:buNone/>
            </a:pPr>
            <a:endParaRPr lang="en-IN" b="1" u="sng" dirty="0" smtClean="0"/>
          </a:p>
          <a:p>
            <a:pPr lvl="0">
              <a:buNone/>
            </a:pPr>
            <a:endParaRPr lang="en-IN" dirty="0" smtClean="0"/>
          </a:p>
          <a:p>
            <a:pPr lvl="0">
              <a:buNone/>
            </a:pPr>
            <a:endParaRPr lang="en-IN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140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+mn-lt"/>
              </a:rPr>
              <a:t>Javascript</a:t>
            </a:r>
            <a:r>
              <a:rPr lang="en-US" dirty="0" smtClean="0">
                <a:latin typeface="+mn-lt"/>
              </a:rPr>
              <a:t> Arrays/Array Methods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arrays are used to store multiple values in a single variable.</a:t>
            </a:r>
          </a:p>
          <a:p>
            <a:r>
              <a:rPr lang="en-IN" dirty="0" smtClean="0"/>
              <a:t>An array is a special variable, which can hold more than one value at a time.</a:t>
            </a:r>
          </a:p>
          <a:p>
            <a:r>
              <a:rPr lang="en-IN" dirty="0" smtClean="0"/>
              <a:t>Arrays are a special type of objects. </a:t>
            </a:r>
          </a:p>
          <a:p>
            <a:pPr>
              <a:buNone/>
            </a:pPr>
            <a:endParaRPr lang="en-IN" dirty="0" smtClean="0"/>
          </a:p>
          <a:p>
            <a:r>
              <a:rPr lang="en-US" b="1" u="sng" dirty="0" smtClean="0"/>
              <a:t>Some of the Array Methods are – </a:t>
            </a:r>
            <a:endParaRPr lang="en-IN" b="1" u="sng" dirty="0" smtClean="0"/>
          </a:p>
          <a:p>
            <a:r>
              <a:rPr lang="en-IN" dirty="0" smtClean="0"/>
              <a:t>The </a:t>
            </a:r>
            <a:r>
              <a:rPr lang="en-IN" b="1" dirty="0" err="1" smtClean="0"/>
              <a:t>toString</a:t>
            </a:r>
            <a:r>
              <a:rPr lang="en-IN" b="1" dirty="0" smtClean="0"/>
              <a:t>()</a:t>
            </a:r>
            <a:r>
              <a:rPr lang="en-IN" dirty="0" smtClean="0"/>
              <a:t> converts an array to a string.</a:t>
            </a:r>
          </a:p>
          <a:p>
            <a:r>
              <a:rPr lang="en-IN" dirty="0" smtClean="0"/>
              <a:t>The </a:t>
            </a:r>
            <a:r>
              <a:rPr lang="en-IN" b="1" dirty="0" smtClean="0"/>
              <a:t>join()</a:t>
            </a:r>
            <a:r>
              <a:rPr lang="en-IN" dirty="0" smtClean="0"/>
              <a:t> method also joins all array elements into a string.</a:t>
            </a:r>
          </a:p>
          <a:p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26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4080" y="-24081"/>
            <a:ext cx="3891534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341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3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93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 Loops/Switch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Loops </a:t>
            </a:r>
            <a:r>
              <a:rPr lang="en-IN" dirty="0" smtClean="0"/>
              <a:t>- if you want to run the same code over and over again, each time with a different value.</a:t>
            </a:r>
          </a:p>
          <a:p>
            <a:r>
              <a:rPr lang="en-IN" b="1" u="sng" dirty="0" smtClean="0"/>
              <a:t>Switch Statement - </a:t>
            </a:r>
            <a:r>
              <a:rPr lang="en-IN" dirty="0" smtClean="0"/>
              <a:t>The switch statement is used to perform different actions based on different conditions. Use the switch statement to select one of many code blocks to be executed.</a:t>
            </a:r>
          </a:p>
          <a:p>
            <a:endParaRPr lang="en-IN" b="1" u="sng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94080" y="-24081"/>
            <a:ext cx="3891534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341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 Comparison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Comparison and Logical operators are used to test for </a:t>
            </a:r>
            <a:r>
              <a:rPr lang="en-IN" i="1" dirty="0" smtClean="0"/>
              <a:t>true</a:t>
            </a:r>
            <a:r>
              <a:rPr lang="en-IN" dirty="0" smtClean="0"/>
              <a:t> or </a:t>
            </a:r>
            <a:r>
              <a:rPr lang="en-IN" i="1" dirty="0" smtClean="0"/>
              <a:t>false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Comparison operators are used in logical statements to determine equality or difference between variables or values.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29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88185" y="-301874"/>
            <a:ext cx="4659474" cy="17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80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en-US" dirty="0" smtClean="0"/>
              <a:t>Variables/</a:t>
            </a:r>
            <a:r>
              <a:rPr lang="en-IN" dirty="0" smtClean="0"/>
              <a:t>Operators/Data Types/Functions/Objects</a:t>
            </a:r>
          </a:p>
          <a:p>
            <a:r>
              <a:rPr lang="en-IN" dirty="0" smtClean="0"/>
              <a:t>Scope/Events</a:t>
            </a:r>
          </a:p>
          <a:p>
            <a:pPr lvl="0"/>
            <a:r>
              <a:rPr lang="en-IN" dirty="0" smtClean="0"/>
              <a:t>String/String methods</a:t>
            </a:r>
          </a:p>
          <a:p>
            <a:pPr lvl="0"/>
            <a:r>
              <a:rPr lang="en-IN" dirty="0" smtClean="0"/>
              <a:t>Number/Number methods</a:t>
            </a:r>
          </a:p>
          <a:p>
            <a:r>
              <a:rPr lang="en-IN" dirty="0" smtClean="0"/>
              <a:t>Date/Date Format/Date methods</a:t>
            </a:r>
          </a:p>
          <a:p>
            <a:pPr lvl="0"/>
            <a:r>
              <a:rPr lang="en-IN" dirty="0" smtClean="0"/>
              <a:t>Arrays, Array Methods</a:t>
            </a:r>
          </a:p>
          <a:p>
            <a:r>
              <a:rPr lang="en-IN" dirty="0" smtClean="0"/>
              <a:t>Conditions/Loops/Switch/Comparisons</a:t>
            </a:r>
          </a:p>
          <a:p>
            <a:pPr lvl="0"/>
            <a:r>
              <a:rPr lang="en-IN" dirty="0" smtClean="0"/>
              <a:t>HTML DOM/BROWSER DOM</a:t>
            </a:r>
          </a:p>
          <a:p>
            <a:pPr lvl="0"/>
            <a:r>
              <a:rPr lang="en-IN" dirty="0" smtClean="0"/>
              <a:t>Prototypes/Closures</a:t>
            </a:r>
            <a:endParaRPr lang="en-IN" dirty="0" smtClean="0"/>
          </a:p>
          <a:p>
            <a:endParaRPr lang="en-IN" dirty="0" smtClean="0"/>
          </a:p>
          <a:p>
            <a:pPr lvl="0"/>
            <a:endParaRPr lang="en-IN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 smtClean="0"/>
          </a:p>
          <a:p>
            <a:pPr lvl="0"/>
            <a:endParaRPr lang="en-IN" dirty="0" smtClean="0"/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9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329185"/>
            <a:ext cx="10500360" cy="1361504"/>
          </a:xfrm>
        </p:spPr>
        <p:txBody>
          <a:bodyPr/>
          <a:lstStyle/>
          <a:p>
            <a:pPr lvl="0"/>
            <a:r>
              <a:rPr lang="en-IN" b="1" dirty="0" smtClean="0"/>
              <a:t>JavaScript HTML DOM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400538"/>
            <a:ext cx="10500360" cy="4776426"/>
          </a:xfrm>
        </p:spPr>
        <p:txBody>
          <a:bodyPr>
            <a:normAutofit/>
          </a:bodyPr>
          <a:lstStyle/>
          <a:p>
            <a:pPr marL="0" indent="0"/>
            <a:r>
              <a:rPr lang="en-IN" dirty="0" smtClean="0"/>
              <a:t>With the HTML DOM, JavaScript can access and change all the   elements of an HTML document.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/>
              <a:t>When a web page is loaded, the browser creates a Document Object Model of the page.</a:t>
            </a:r>
          </a:p>
          <a:p>
            <a:r>
              <a:rPr lang="en-IN" dirty="0" smtClean="0"/>
              <a:t>The </a:t>
            </a:r>
            <a:r>
              <a:rPr lang="en-IN" b="1" dirty="0" smtClean="0"/>
              <a:t>HTML DOM</a:t>
            </a:r>
            <a:r>
              <a:rPr lang="en-IN" dirty="0" smtClean="0"/>
              <a:t> model is constructed as a tree of </a:t>
            </a:r>
            <a:r>
              <a:rPr lang="en-IN" b="1" dirty="0" smtClean="0"/>
              <a:t>Objects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562" y="6346450"/>
            <a:ext cx="4108837" cy="375025"/>
          </a:xfrm>
        </p:spPr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4576" y="6346450"/>
            <a:ext cx="2739224" cy="375025"/>
          </a:xfrm>
        </p:spPr>
        <p:txBody>
          <a:bodyPr/>
          <a:lstStyle/>
          <a:p>
            <a:fld id="{D300B680-4920-456B-94E7-EB6DEF2EAF04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8564" y="20723"/>
            <a:ext cx="3997049" cy="136150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7169ED-AF7B-482B-8049-B9A4EDAFB67A}"/>
              </a:ext>
            </a:extLst>
          </p:cNvPr>
          <p:cNvCxnSpPr>
            <a:cxnSpLocks/>
          </p:cNvCxnSpPr>
          <p:nvPr/>
        </p:nvCxnSpPr>
        <p:spPr>
          <a:xfrm flipH="1">
            <a:off x="7510272" y="1855678"/>
            <a:ext cx="2120" cy="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pic_htmltree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76311" y="3701609"/>
            <a:ext cx="4629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9541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329185"/>
            <a:ext cx="10500360" cy="1361504"/>
          </a:xfrm>
        </p:spPr>
        <p:txBody>
          <a:bodyPr>
            <a:normAutofit fontScale="90000"/>
          </a:bodyPr>
          <a:lstStyle/>
          <a:p>
            <a:pPr lvl="0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BROWSER DOM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707644"/>
            <a:ext cx="10500360" cy="4469319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 smtClean="0"/>
              <a:t>JavaScript Window - The Browser Object Model</a:t>
            </a:r>
          </a:p>
          <a:p>
            <a:r>
              <a:rPr lang="en-IN" sz="9600" dirty="0" smtClean="0"/>
              <a:t>The Browser Object Model (BOM) allows JavaScript to "talk to" the browser.</a:t>
            </a:r>
          </a:p>
          <a:p>
            <a:r>
              <a:rPr lang="en-IN" sz="9600" b="1" u="sng" dirty="0" smtClean="0"/>
              <a:t>The Window Object</a:t>
            </a:r>
          </a:p>
          <a:p>
            <a:r>
              <a:rPr lang="en-IN" sz="9600" dirty="0" smtClean="0"/>
              <a:t>The </a:t>
            </a:r>
            <a:r>
              <a:rPr lang="en-IN" sz="9600" b="1" dirty="0" smtClean="0"/>
              <a:t>window</a:t>
            </a:r>
            <a:r>
              <a:rPr lang="en-IN" sz="9600" dirty="0" smtClean="0"/>
              <a:t> object is supported by all browsers. It represents the browser's window.</a:t>
            </a:r>
          </a:p>
          <a:p>
            <a:r>
              <a:rPr lang="en-IN" sz="9600" b="1" u="sng" dirty="0" smtClean="0"/>
              <a:t>The Window Screen</a:t>
            </a:r>
          </a:p>
          <a:p>
            <a:r>
              <a:rPr lang="en-IN" sz="9600" dirty="0" smtClean="0"/>
              <a:t>The </a:t>
            </a:r>
            <a:r>
              <a:rPr lang="en-IN" sz="9600" dirty="0" err="1" smtClean="0"/>
              <a:t>window.screen</a:t>
            </a:r>
            <a:r>
              <a:rPr lang="en-IN" sz="9600" dirty="0" smtClean="0"/>
              <a:t> object contains information about the user's screen.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   </a:t>
            </a:r>
            <a:r>
              <a:rPr lang="en-US" sz="9600" dirty="0" err="1" smtClean="0"/>
              <a:t>screen.width</a:t>
            </a:r>
            <a:r>
              <a:rPr lang="en-US" sz="96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US" sz="9600" dirty="0" smtClean="0"/>
              <a:t>   </a:t>
            </a:r>
            <a:r>
              <a:rPr lang="en-US" sz="9600" dirty="0" err="1" smtClean="0"/>
              <a:t>screen.height</a:t>
            </a:r>
            <a:r>
              <a:rPr lang="en-US" sz="9600" dirty="0" smtClean="0"/>
              <a:t>,</a:t>
            </a:r>
          </a:p>
          <a:p>
            <a:pPr>
              <a:buFont typeface="Wingdings" pitchFamily="2" charset="2"/>
              <a:buChar char="q"/>
            </a:pPr>
            <a:r>
              <a:rPr lang="en-IN" sz="9600" dirty="0" err="1" smtClean="0"/>
              <a:t>screen.colorDepth</a:t>
            </a:r>
            <a:endParaRPr lang="en-IN" sz="9600" dirty="0" smtClean="0"/>
          </a:p>
          <a:p>
            <a:pPr>
              <a:buFont typeface="Wingdings" pitchFamily="2" charset="2"/>
              <a:buChar char="q"/>
            </a:pPr>
            <a:r>
              <a:rPr lang="en-IN" sz="9600" dirty="0" err="1" smtClean="0"/>
              <a:t>screen.pixelDepth</a:t>
            </a:r>
            <a:endParaRPr lang="en-IN" sz="9600" dirty="0" smtClean="0"/>
          </a:p>
          <a:p>
            <a:pPr>
              <a:buNone/>
            </a:pPr>
            <a:endParaRPr lang="en-IN" sz="9600" dirty="0" smtClean="0"/>
          </a:p>
          <a:p>
            <a:endParaRPr lang="en-IN" sz="9600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562" y="6346450"/>
            <a:ext cx="4108837" cy="375025"/>
          </a:xfrm>
        </p:spPr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4576" y="6346450"/>
            <a:ext cx="2739224" cy="375025"/>
          </a:xfrm>
        </p:spPr>
        <p:txBody>
          <a:bodyPr/>
          <a:lstStyle/>
          <a:p>
            <a:fld id="{D300B680-4920-456B-94E7-EB6DEF2EAF04}" type="slidenum">
              <a:rPr lang="en-IN" smtClean="0"/>
              <a:pPr/>
              <a:t>31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8564" y="20723"/>
            <a:ext cx="3997049" cy="136150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7169ED-AF7B-482B-8049-B9A4EDAFB67A}"/>
              </a:ext>
            </a:extLst>
          </p:cNvPr>
          <p:cNvCxnSpPr>
            <a:cxnSpLocks/>
          </p:cNvCxnSpPr>
          <p:nvPr/>
        </p:nvCxnSpPr>
        <p:spPr>
          <a:xfrm flipH="1">
            <a:off x="7510272" y="1855678"/>
            <a:ext cx="2120" cy="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954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329185"/>
            <a:ext cx="10500360" cy="1361504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JavaScript Object Prototypes/Closures</a:t>
            </a:r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>
                <a:latin typeface="+mn-lt"/>
              </a:rPr>
              <a:t>	</a:t>
            </a:r>
            <a:endParaRPr lang="en-IN" sz="32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707644"/>
            <a:ext cx="10500360" cy="4469319"/>
          </a:xfrm>
        </p:spPr>
        <p:txBody>
          <a:bodyPr>
            <a:normAutofit fontScale="70000" lnSpcReduction="20000"/>
          </a:bodyPr>
          <a:lstStyle/>
          <a:p>
            <a:pPr marL="0" indent="0"/>
            <a:r>
              <a:rPr lang="en-IN" sz="3400" dirty="0" smtClean="0"/>
              <a:t>  JavaScript Prototypes - All JavaScript objects inherit properties and methods from   a  prototype.</a:t>
            </a:r>
          </a:p>
          <a:p>
            <a:r>
              <a:rPr lang="en-IN" sz="3400" dirty="0" smtClean="0"/>
              <a:t>JavaScript Closures - JavaScript variables can belong to the </a:t>
            </a:r>
            <a:r>
              <a:rPr lang="en-IN" sz="3400" b="1" dirty="0" smtClean="0"/>
              <a:t>local</a:t>
            </a:r>
            <a:r>
              <a:rPr lang="en-IN" sz="3400" dirty="0" smtClean="0"/>
              <a:t> or </a:t>
            </a:r>
            <a:r>
              <a:rPr lang="en-IN" sz="3400" b="1" dirty="0" smtClean="0"/>
              <a:t>global</a:t>
            </a:r>
            <a:r>
              <a:rPr lang="en-IN" sz="3400" dirty="0" smtClean="0"/>
              <a:t> scope.</a:t>
            </a:r>
          </a:p>
          <a:p>
            <a:r>
              <a:rPr lang="en-IN" sz="3400" dirty="0" smtClean="0"/>
              <a:t>Global variables can be made local (private) with </a:t>
            </a:r>
            <a:r>
              <a:rPr lang="en-IN" sz="3400" b="1" dirty="0" smtClean="0"/>
              <a:t>closures</a:t>
            </a:r>
            <a:r>
              <a:rPr lang="en-IN" sz="3400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US" b="1" u="sng" dirty="0" smtClean="0"/>
              <a:t>Example</a:t>
            </a:r>
            <a:r>
              <a:rPr lang="en-US" dirty="0" smtClean="0"/>
              <a:t> -</a:t>
            </a:r>
            <a:r>
              <a:rPr lang="en-IN" dirty="0" smtClean="0"/>
              <a:t> The variable </a:t>
            </a:r>
            <a:r>
              <a:rPr lang="en-IN" b="1" dirty="0" smtClean="0"/>
              <a:t>add</a:t>
            </a:r>
            <a:r>
              <a:rPr lang="en-IN" dirty="0" smtClean="0"/>
              <a:t> is assigned the return value of a self-invoking function.</a:t>
            </a:r>
          </a:p>
          <a:p>
            <a:r>
              <a:rPr lang="en-IN" dirty="0" smtClean="0"/>
              <a:t>The self-invoking function only runs once. It sets the counter to zero (0), and returns a function expression.</a:t>
            </a:r>
          </a:p>
          <a:p>
            <a:r>
              <a:rPr lang="en-IN" dirty="0" smtClean="0"/>
              <a:t>This way add becomes a function. The "wonderful" part is that it can access the counter in the parent scope.</a:t>
            </a:r>
          </a:p>
          <a:p>
            <a:r>
              <a:rPr lang="en-IN" dirty="0" smtClean="0"/>
              <a:t>This is called a JavaScript </a:t>
            </a:r>
            <a:r>
              <a:rPr lang="en-IN" b="1" dirty="0" smtClean="0"/>
              <a:t>closure.</a:t>
            </a:r>
            <a:r>
              <a:rPr lang="en-IN" dirty="0" smtClean="0"/>
              <a:t> It makes it possible for a function to have "</a:t>
            </a:r>
            <a:r>
              <a:rPr lang="en-IN" b="1" dirty="0" smtClean="0"/>
              <a:t>private</a:t>
            </a:r>
            <a:r>
              <a:rPr lang="en-IN" dirty="0" smtClean="0"/>
              <a:t>" variables.</a:t>
            </a:r>
          </a:p>
          <a:p>
            <a:r>
              <a:rPr lang="en-IN" dirty="0" smtClean="0"/>
              <a:t>The counter is protected by the scope of the anonymous function, and can only be changed using the add function.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562" y="6346450"/>
            <a:ext cx="4108837" cy="375025"/>
          </a:xfrm>
        </p:spPr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4576" y="6346450"/>
            <a:ext cx="2739224" cy="375025"/>
          </a:xfrm>
        </p:spPr>
        <p:txBody>
          <a:bodyPr/>
          <a:lstStyle/>
          <a:p>
            <a:fld id="{D300B680-4920-456B-94E7-EB6DEF2EAF04}" type="slidenum">
              <a:rPr lang="en-IN" smtClean="0"/>
              <a:pPr/>
              <a:t>32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88564" y="20723"/>
            <a:ext cx="3997049" cy="136150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8C7169ED-AF7B-482B-8049-B9A4EDAFB67A}"/>
              </a:ext>
            </a:extLst>
          </p:cNvPr>
          <p:cNvCxnSpPr>
            <a:cxnSpLocks/>
          </p:cNvCxnSpPr>
          <p:nvPr/>
        </p:nvCxnSpPr>
        <p:spPr>
          <a:xfrm flipH="1">
            <a:off x="7510272" y="1855678"/>
            <a:ext cx="2120" cy="1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9541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2FA290-8B3A-4103-A00E-06244A24C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52356"/>
            <a:ext cx="9144000" cy="93557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DB74BFB-7A18-4DF0-8E46-E05235A5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4313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Raghu Prasad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9845547471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FB : https://www.facebook.com/raghuprasadkonandur/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Skill Up-Skill Re-Skill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Excellence in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DC57037-1BA5-4CBD-8260-3759DECD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www.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kaushalya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B1DA70F-03AB-406E-88DC-93CC0743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8CA0BA-22B3-4799-B5ED-F2E6B980E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5083" y="243205"/>
            <a:ext cx="11819852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14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SESSION 1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7727" y="18119"/>
            <a:ext cx="3111949" cy="7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199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Introduction to Java Script Programming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JavaScript is the programming language of HTML and the Web.</a:t>
            </a:r>
          </a:p>
          <a:p>
            <a:r>
              <a:rPr lang="en-IN" b="1" u="sng" dirty="0" smtClean="0"/>
              <a:t>Why We Study JavaScript?</a:t>
            </a:r>
          </a:p>
          <a:p>
            <a:endParaRPr lang="en-IN" b="1" u="sng" dirty="0" smtClean="0"/>
          </a:p>
          <a:p>
            <a:r>
              <a:rPr lang="en-IN" dirty="0" smtClean="0"/>
              <a:t>JavaScript is one of the </a:t>
            </a:r>
            <a:r>
              <a:rPr lang="en-IN" b="1" dirty="0" smtClean="0"/>
              <a:t>3 languages</a:t>
            </a:r>
            <a:r>
              <a:rPr lang="en-IN" dirty="0" smtClean="0"/>
              <a:t> all web developers </a:t>
            </a:r>
            <a:r>
              <a:rPr lang="en-IN" b="1" dirty="0" smtClean="0"/>
              <a:t>must</a:t>
            </a:r>
            <a:r>
              <a:rPr lang="en-IN" dirty="0" smtClean="0"/>
              <a:t> learn:</a:t>
            </a:r>
          </a:p>
          <a:p>
            <a:r>
              <a:rPr lang="en-IN" dirty="0" smtClean="0"/>
              <a:t>   1. </a:t>
            </a:r>
            <a:r>
              <a:rPr lang="en-IN" b="1" dirty="0" smtClean="0"/>
              <a:t>HTML</a:t>
            </a:r>
            <a:r>
              <a:rPr lang="en-IN" dirty="0" smtClean="0"/>
              <a:t> to define the content of web pages</a:t>
            </a:r>
          </a:p>
          <a:p>
            <a:r>
              <a:rPr lang="en-IN" dirty="0" smtClean="0"/>
              <a:t>   2. </a:t>
            </a:r>
            <a:r>
              <a:rPr lang="en-IN" b="1" dirty="0" smtClean="0"/>
              <a:t>CSS</a:t>
            </a:r>
            <a:r>
              <a:rPr lang="en-IN" dirty="0" smtClean="0"/>
              <a:t> to specify the layout of web pages</a:t>
            </a:r>
          </a:p>
          <a:p>
            <a:r>
              <a:rPr lang="en-IN" dirty="0" smtClean="0"/>
              <a:t>   3. </a:t>
            </a:r>
            <a:r>
              <a:rPr lang="en-IN" b="1" dirty="0" smtClean="0"/>
              <a:t>JavaScript</a:t>
            </a:r>
            <a:r>
              <a:rPr lang="en-IN" dirty="0" smtClean="0"/>
              <a:t> to program the behaviour of web pages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Web pages are not the only place where JavaScript is used. Many desktop and server programs use JavaScript.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Introduction to Java Script Programming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/>
              <a:t>JavaScript Can Change HTML Content.</a:t>
            </a:r>
          </a:p>
          <a:p>
            <a:r>
              <a:rPr lang="en-IN" dirty="0" smtClean="0"/>
              <a:t>Web pages are not the only place where JavaScript is used. Many desktop and server programs use JavaScript.</a:t>
            </a:r>
          </a:p>
          <a:p>
            <a:r>
              <a:rPr lang="en-IN" dirty="0" smtClean="0"/>
              <a:t>One of many JavaScript HTML methods is </a:t>
            </a:r>
            <a:r>
              <a:rPr lang="en-IN" b="1" dirty="0" err="1" smtClean="0"/>
              <a:t>getElementById</a:t>
            </a:r>
            <a:r>
              <a:rPr lang="en-IN" b="1" dirty="0" smtClean="0"/>
              <a:t>()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Examples uses the method to "find" an HTML element (with id="demo") and changes the element content (</a:t>
            </a:r>
            <a:r>
              <a:rPr lang="en-IN" b="1" dirty="0" err="1" smtClean="0"/>
              <a:t>innerHTML</a:t>
            </a:r>
            <a:r>
              <a:rPr lang="en-IN" dirty="0" smtClean="0"/>
              <a:t>) to "Hello JavaScript“.</a:t>
            </a:r>
          </a:p>
          <a:p>
            <a:pPr>
              <a:buNone/>
            </a:pPr>
            <a:endParaRPr lang="en-IN" dirty="0" smtClean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3600" b="1" dirty="0" smtClean="0"/>
              <a:t>Java Script - Statements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2026"/>
          </a:xfrm>
        </p:spPr>
        <p:txBody>
          <a:bodyPr>
            <a:normAutofit/>
          </a:bodyPr>
          <a:lstStyle/>
          <a:p>
            <a:r>
              <a:rPr lang="en-IN" dirty="0" smtClean="0"/>
              <a:t>A </a:t>
            </a:r>
            <a:r>
              <a:rPr lang="en-IN" b="1" dirty="0" smtClean="0"/>
              <a:t>computer program</a:t>
            </a:r>
            <a:r>
              <a:rPr lang="en-IN" dirty="0" smtClean="0"/>
              <a:t> is a list of "instructions" to be "executed" by a computer.</a:t>
            </a:r>
          </a:p>
          <a:p>
            <a:r>
              <a:rPr lang="en-IN" dirty="0" smtClean="0"/>
              <a:t>In a programming language, these programming instructions are called </a:t>
            </a:r>
            <a:r>
              <a:rPr lang="en-IN" b="1" dirty="0" smtClean="0"/>
              <a:t>statements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 </a:t>
            </a:r>
            <a:r>
              <a:rPr lang="en-IN" b="1" dirty="0" smtClean="0"/>
              <a:t>JavaScript program</a:t>
            </a:r>
            <a:r>
              <a:rPr lang="en-IN" dirty="0" smtClean="0"/>
              <a:t> is a list of programming </a:t>
            </a:r>
            <a:r>
              <a:rPr lang="en-IN" b="1" dirty="0" smtClean="0"/>
              <a:t>statements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Add a semicolon at the end of each executable statement.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JavaScript statements are composed of:</a:t>
            </a:r>
          </a:p>
          <a:p>
            <a:r>
              <a:rPr lang="en-IN" dirty="0" smtClean="0"/>
              <a:t>Values, Operators, Expressions, Keywords, and Comments.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7530296" cy="676596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JavaScript -Keywords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85"/>
            <a:ext cx="10515600" cy="490766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1883" y="1099595"/>
          <a:ext cx="10868628" cy="5209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4314"/>
                <a:gridCol w="5434314"/>
              </a:tblGrid>
              <a:tr h="393378">
                <a:tc>
                  <a:txBody>
                    <a:bodyPr/>
                    <a:lstStyle/>
                    <a:p>
                      <a:r>
                        <a:rPr lang="en-US" dirty="0" smtClean="0"/>
                        <a:t>Keyword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Terminates a switch or a loop</a:t>
                      </a:r>
                      <a:endParaRPr lang="en-IN" dirty="0"/>
                    </a:p>
                  </a:txBody>
                  <a:tcPr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Jumps out of a loop and starts at the top</a:t>
                      </a:r>
                      <a:endParaRPr lang="en-IN" dirty="0"/>
                    </a:p>
                  </a:txBody>
                  <a:tcPr/>
                </a:tc>
              </a:tr>
              <a:tr h="6215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... While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Executes a block of statements, and repeats the block, while a condition is true</a:t>
                      </a:r>
                      <a:endParaRPr lang="en-IN" dirty="0"/>
                    </a:p>
                  </a:txBody>
                  <a:tcPr/>
                </a:tc>
              </a:tr>
              <a:tr h="6215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Marks a block of statements to be executed, as long as a condition is true</a:t>
                      </a:r>
                      <a:endParaRPr lang="en-IN" dirty="0"/>
                    </a:p>
                  </a:txBody>
                  <a:tcPr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Declares a function</a:t>
                      </a:r>
                      <a:endParaRPr lang="en-IN" dirty="0"/>
                    </a:p>
                  </a:txBody>
                  <a:tcPr/>
                </a:tc>
              </a:tr>
              <a:tr h="680732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... 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smtClean="0"/>
                        <a:t>Marks </a:t>
                      </a:r>
                      <a:r>
                        <a:rPr lang="en-IN" dirty="0"/>
                        <a:t>a block of statements to be executed, depending on a condition</a:t>
                      </a:r>
                    </a:p>
                  </a:txBody>
                  <a:tcPr marL="76200" marR="76200" marT="76200" marB="76200"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Exits a function</a:t>
                      </a:r>
                      <a:endParaRPr lang="en-IN" dirty="0"/>
                    </a:p>
                  </a:txBody>
                  <a:tcPr/>
                </a:tc>
              </a:tr>
              <a:tr h="621538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Marks a block of statements to be executed, depending on different cases</a:t>
                      </a:r>
                      <a:endParaRPr lang="en-IN" dirty="0"/>
                    </a:p>
                  </a:txBody>
                  <a:tcPr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try ... Catch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Implements error handling to a block of statements</a:t>
                      </a:r>
                      <a:endParaRPr lang="en-IN" dirty="0"/>
                    </a:p>
                  </a:txBody>
                  <a:tcPr/>
                </a:tc>
              </a:tr>
              <a:tr h="355165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Declares a variable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06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76393-01BB-428F-8642-D325E9ED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JavaScript-Variables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CC895-1F18-40A1-A762-D33689BE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JavaScript variables are containers for storing data values.</a:t>
            </a:r>
          </a:p>
          <a:p>
            <a:pPr>
              <a:buNone/>
            </a:pPr>
            <a:r>
              <a:rPr lang="da-DK" dirty="0" smtClean="0"/>
              <a:t>	</a:t>
            </a:r>
            <a:r>
              <a:rPr lang="da-DK" dirty="0" smtClean="0">
                <a:solidFill>
                  <a:srgbClr val="C00000"/>
                </a:solidFill>
              </a:rPr>
              <a:t>var x = 5;</a:t>
            </a:r>
            <a:br>
              <a:rPr lang="da-DK" dirty="0" smtClean="0">
                <a:solidFill>
                  <a:srgbClr val="C00000"/>
                </a:solidFill>
              </a:rPr>
            </a:br>
            <a:r>
              <a:rPr lang="da-DK" dirty="0" smtClean="0">
                <a:solidFill>
                  <a:srgbClr val="C00000"/>
                </a:solidFill>
              </a:rPr>
              <a:t>var y = 6;</a:t>
            </a:r>
            <a:br>
              <a:rPr lang="da-DK" dirty="0" smtClean="0">
                <a:solidFill>
                  <a:srgbClr val="C00000"/>
                </a:solidFill>
              </a:rPr>
            </a:br>
            <a:r>
              <a:rPr lang="da-DK" dirty="0" smtClean="0">
                <a:solidFill>
                  <a:srgbClr val="C00000"/>
                </a:solidFill>
              </a:rPr>
              <a:t>var z = x + y;</a:t>
            </a:r>
          </a:p>
          <a:p>
            <a:pPr>
              <a:buNone/>
            </a:pPr>
            <a:endParaRPr lang="da-DK" dirty="0" smtClean="0">
              <a:solidFill>
                <a:srgbClr val="C00000"/>
              </a:solidFill>
            </a:endParaRPr>
          </a:p>
          <a:p>
            <a:r>
              <a:rPr lang="en-IN" dirty="0" smtClean="0"/>
              <a:t>All JavaScript </a:t>
            </a:r>
            <a:r>
              <a:rPr lang="en-IN" b="1" dirty="0" smtClean="0"/>
              <a:t>variables</a:t>
            </a:r>
            <a:r>
              <a:rPr lang="en-IN" dirty="0" smtClean="0"/>
              <a:t> must be </a:t>
            </a:r>
            <a:r>
              <a:rPr lang="en-IN" b="1" dirty="0" smtClean="0"/>
              <a:t>identified</a:t>
            </a:r>
            <a:r>
              <a:rPr lang="en-IN" dirty="0" smtClean="0"/>
              <a:t> with </a:t>
            </a:r>
            <a:r>
              <a:rPr lang="en-IN" b="1" dirty="0" smtClean="0"/>
              <a:t>unique names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unique names are called </a:t>
            </a:r>
            <a:r>
              <a:rPr lang="en-IN" b="1" dirty="0" smtClean="0"/>
              <a:t>identifiers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5E687A-3841-43E9-A660-E12990A1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AEE1CA-D53F-4736-8F8C-F0F7031E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376FEC-7B49-40D0-9138-4319452F0A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0010" y="18119"/>
            <a:ext cx="389153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18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945</Words>
  <Application>Microsoft Office PowerPoint</Application>
  <PresentationFormat>Custom</PresentationFormat>
  <Paragraphs>427</Paragraphs>
  <Slides>33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JAVASCRIPT</vt:lpstr>
      <vt:lpstr>Introduction</vt:lpstr>
      <vt:lpstr>Topics</vt:lpstr>
      <vt:lpstr>Slide 4</vt:lpstr>
      <vt:lpstr>Introduction to Java Script Programming</vt:lpstr>
      <vt:lpstr>Introduction to Java Script Programming</vt:lpstr>
      <vt:lpstr>Java Script - Statements</vt:lpstr>
      <vt:lpstr>JavaScript -Keywords</vt:lpstr>
      <vt:lpstr>JavaScript-Variables</vt:lpstr>
      <vt:lpstr>JavaScript-Operators</vt:lpstr>
      <vt:lpstr>JavaScript-Data Types</vt:lpstr>
      <vt:lpstr>JavaScript-Functions</vt:lpstr>
      <vt:lpstr>JavaScript-Functions</vt:lpstr>
      <vt:lpstr>JavaScript-Functions</vt:lpstr>
      <vt:lpstr>External JavaScript Advantages </vt:lpstr>
      <vt:lpstr> JavaScript Objects </vt:lpstr>
      <vt:lpstr>JavaScript Scope</vt:lpstr>
      <vt:lpstr>JavaScript Scope</vt:lpstr>
      <vt:lpstr>JavaScript Scope</vt:lpstr>
      <vt:lpstr>Javascript Events</vt:lpstr>
      <vt:lpstr>Slide 21</vt:lpstr>
      <vt:lpstr>JavaScript Strings/String Methods</vt:lpstr>
      <vt:lpstr>JavaScript Strings/String Methods</vt:lpstr>
      <vt:lpstr>JavaScript Numbers/Number Methods </vt:lpstr>
      <vt:lpstr>JavaScript Date Objects/ Date Methods</vt:lpstr>
      <vt:lpstr>Javascript Arrays/Array Methods</vt:lpstr>
      <vt:lpstr>Slide 27</vt:lpstr>
      <vt:lpstr>JavaScript Loops/Switch</vt:lpstr>
      <vt:lpstr>JavaScript Comparison </vt:lpstr>
      <vt:lpstr>JavaScript HTML DOM</vt:lpstr>
      <vt:lpstr> BROWSER DOM </vt:lpstr>
      <vt:lpstr>JavaScript Object Prototypes/Closures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raghu prasad</dc:creator>
  <cp:lastModifiedBy>welcome</cp:lastModifiedBy>
  <cp:revision>1466</cp:revision>
  <dcterms:created xsi:type="dcterms:W3CDTF">2017-06-25T15:07:02Z</dcterms:created>
  <dcterms:modified xsi:type="dcterms:W3CDTF">2018-10-02T07:19:02Z</dcterms:modified>
</cp:coreProperties>
</file>