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handoutMasterIdLst>
    <p:handoutMasterId r:id="rId32"/>
  </p:handoutMasterIdLst>
  <p:sldIdLst>
    <p:sldId id="256" r:id="rId2"/>
    <p:sldId id="281" r:id="rId3"/>
    <p:sldId id="257" r:id="rId4"/>
    <p:sldId id="280" r:id="rId5"/>
    <p:sldId id="372" r:id="rId6"/>
    <p:sldId id="373" r:id="rId7"/>
    <p:sldId id="371" r:id="rId8"/>
    <p:sldId id="369" r:id="rId9"/>
    <p:sldId id="370" r:id="rId10"/>
    <p:sldId id="374" r:id="rId11"/>
    <p:sldId id="375" r:id="rId12"/>
    <p:sldId id="376" r:id="rId13"/>
    <p:sldId id="377" r:id="rId14"/>
    <p:sldId id="378" r:id="rId15"/>
    <p:sldId id="379" r:id="rId16"/>
    <p:sldId id="380" r:id="rId17"/>
    <p:sldId id="382" r:id="rId18"/>
    <p:sldId id="384" r:id="rId19"/>
    <p:sldId id="385" r:id="rId20"/>
    <p:sldId id="386" r:id="rId21"/>
    <p:sldId id="387" r:id="rId22"/>
    <p:sldId id="389" r:id="rId23"/>
    <p:sldId id="394" r:id="rId24"/>
    <p:sldId id="395" r:id="rId25"/>
    <p:sldId id="390" r:id="rId26"/>
    <p:sldId id="391" r:id="rId27"/>
    <p:sldId id="392" r:id="rId28"/>
    <p:sldId id="393" r:id="rId29"/>
    <p:sldId id="34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15-02-2019</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15-02-2019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15-02-2019</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15-02-2019</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15-02-2019</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15-02-2019</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15-02-2019</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15-02-2019</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15-02-2019</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15-02-2019</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15-02-2019</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15-02-2019</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15-02-2019</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15-02-2019</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upwork.com/o/profiles/browse/skill/adobe-illustrator/" TargetMode="External"/><Relationship Id="rId3" Type="http://schemas.openxmlformats.org/officeDocument/2006/relationships/hyperlink" Target="https://www.upwork.com/o/profiles/browse/skill/flyer-design/" TargetMode="External"/><Relationship Id="rId7" Type="http://schemas.openxmlformats.org/officeDocument/2006/relationships/hyperlink" Target="https://www.upwork.com/o/profiles/browse/skill/adobe-indesign/" TargetMode="External"/><Relationship Id="rId2" Type="http://schemas.openxmlformats.org/officeDocument/2006/relationships/hyperlink" Target="http://www.upwork.com/hiring/startup/corporate-identity-look-like-a-million-bucks-or-more/"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adobe-photoshop/" TargetMode="External"/><Relationship Id="rId5" Type="http://schemas.openxmlformats.org/officeDocument/2006/relationships/hyperlink" Target="https://www.upwork.com/o/profiles/browse/skill/illustration/" TargetMode="External"/><Relationship Id="rId4" Type="http://schemas.openxmlformats.org/officeDocument/2006/relationships/hyperlink" Target="https://www.upwork.com/o/profiles/browse/skill/t-shirt-design/" TargetMode="External"/><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www.upwork.com/hiring/development/front-end-developer/" TargetMode="External"/><Relationship Id="rId7" Type="http://schemas.openxmlformats.org/officeDocument/2006/relationships/image" Target="../media/image1.png"/><Relationship Id="rId2" Type="http://schemas.openxmlformats.org/officeDocument/2006/relationships/hyperlink" Target="https://www.upwork.com/hiring/marketing/how-to-hire-web-designer/"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drupal/" TargetMode="External"/><Relationship Id="rId5" Type="http://schemas.openxmlformats.org/officeDocument/2006/relationships/hyperlink" Target="http://www.upwork.com/hiring/development/building-customizing-a-wordpress-website-what-to-know-who-to-hire/" TargetMode="External"/><Relationship Id="rId4" Type="http://schemas.openxmlformats.org/officeDocument/2006/relationships/hyperlink" Target="https://www.upwork.com/hiring/development/what-is-javascri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upwork.com/o/profiles/browse/skill/ui-design/" TargetMode="External"/><Relationship Id="rId3" Type="http://schemas.openxmlformats.org/officeDocument/2006/relationships/hyperlink" Target="https://www.upwork.com/hiring/development/css-cascading-style-sheets/" TargetMode="External"/><Relationship Id="rId7" Type="http://schemas.openxmlformats.org/officeDocument/2006/relationships/hyperlink" Target="https://www.upwork.com/o/profiles/browse/skill/user-experience-design/" TargetMode="External"/><Relationship Id="rId2" Type="http://schemas.openxmlformats.org/officeDocument/2006/relationships/hyperlink" Target="https://www.upwork.com/hiring/design/a-designers-toolbox-all-things-adobe/" TargetMode="External"/><Relationship Id="rId1" Type="http://schemas.openxmlformats.org/officeDocument/2006/relationships/slideLayout" Target="../slideLayouts/slideLayout2.xml"/><Relationship Id="rId6" Type="http://schemas.openxmlformats.org/officeDocument/2006/relationships/hyperlink" Target="https://www.upwork.com/hiring/for-clients/hire-ui-designer/" TargetMode="External"/><Relationship Id="rId5" Type="http://schemas.openxmlformats.org/officeDocument/2006/relationships/hyperlink" Target="https://www.upwork.com/hiring/design/ux-ui-ia-7-confusing-digital-design-terms-defined/" TargetMode="External"/><Relationship Id="rId4" Type="http://schemas.openxmlformats.org/officeDocument/2006/relationships/hyperlink" Target="https://www.upwork.com/hiring/development/advantages-of-html5/" TargetMode="Externa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upwork.com/o/profiles/browse/skill/information-architecture/" TargetMode="External"/><Relationship Id="rId2" Type="http://schemas.openxmlformats.org/officeDocument/2006/relationships/hyperlink" Target="https://www.upwork.com/o/profiles/browse/skill/interaction-desig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ww.upwork.com/o/profiles/browse/skill/information-architecture/" TargetMode="External"/><Relationship Id="rId2" Type="http://schemas.openxmlformats.org/officeDocument/2006/relationships/hyperlink" Target="https://www.upwork.com/o/profiles/browse/skill/interaction-desig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hyperlink" Target="https://www.upwork.com/hiring/design/design-terms-for-the-non-designer/" TargetMode="External"/><Relationship Id="rId3" Type="http://schemas.openxmlformats.org/officeDocument/2006/relationships/hyperlink" Target="https://www.upwork.com/hiring/marketing/social-media-marketing-smm/" TargetMode="External"/><Relationship Id="rId7" Type="http://schemas.openxmlformats.org/officeDocument/2006/relationships/hyperlink" Target="https://www.upwork.com/o/profiles/browse/skill/html/" TargetMode="External"/><Relationship Id="rId2" Type="http://schemas.openxmlformats.org/officeDocument/2006/relationships/hyperlink" Target="https://www.upwork.com/hiring/mobile/building-a-mobile-app/"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css/" TargetMode="External"/><Relationship Id="rId5" Type="http://schemas.openxmlformats.org/officeDocument/2006/relationships/hyperlink" Target="https://www.upwork.com/o/profiles/browse/skill/adobe-dreamweaver/" TargetMode="External"/><Relationship Id="rId10" Type="http://schemas.openxmlformats.org/officeDocument/2006/relationships/image" Target="../media/image1.png"/><Relationship Id="rId4" Type="http://schemas.openxmlformats.org/officeDocument/2006/relationships/hyperlink" Target="https://www.upwork.com/hiring/marketing/building-an-email-program/" TargetMode="External"/><Relationship Id="rId9" Type="http://schemas.openxmlformats.org/officeDocument/2006/relationships/hyperlink" Target="https://www.upwork.com/o/profiles/browse/skill/website-prototyp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pwork.com/hiring/design/the-changing-world-of-vide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pwork.com/o/profiles/browse/skill/final-cut-pro-x/" TargetMode="External"/><Relationship Id="rId2" Type="http://schemas.openxmlformats.org/officeDocument/2006/relationships/hyperlink" Target="https://www.upwork.com/o/profiles/browse/skill/adobe-after-effect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upwork.com/o/profiles/browse/skill/autodesk-may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upwork.com/o/profiles/browse/skill/adobe-after-effects/" TargetMode="External"/><Relationship Id="rId7" Type="http://schemas.openxmlformats.org/officeDocument/2006/relationships/image" Target="../media/image1.png"/><Relationship Id="rId2" Type="http://schemas.openxmlformats.org/officeDocument/2006/relationships/hyperlink" Target="https://www.upwork.com/o/profiles/browse/skill/animation/"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adobe-flash/" TargetMode="External"/><Relationship Id="rId5" Type="http://schemas.openxmlformats.org/officeDocument/2006/relationships/hyperlink" Target="https://www.upwork.com/o/profiles/browse/skill/3ds-max/" TargetMode="External"/><Relationship Id="rId4" Type="http://schemas.openxmlformats.org/officeDocument/2006/relationships/hyperlink" Target="https://www.upwork.com/o/profiles/browse/skill/blender3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pwork.com/hiring/development/6-things-to-love-about-the-ember-js-framework/" TargetMode="External"/><Relationship Id="rId7" Type="http://schemas.openxmlformats.org/officeDocument/2006/relationships/image" Target="../media/image1.png"/><Relationship Id="rId2" Type="http://schemas.openxmlformats.org/officeDocument/2006/relationships/hyperlink" Target="https://www.upwork.com/hiring/development/css-cascading-style-sheets/" TargetMode="External"/><Relationship Id="rId1" Type="http://schemas.openxmlformats.org/officeDocument/2006/relationships/slideLayout" Target="../slideLayouts/slideLayout2.xml"/><Relationship Id="rId6" Type="http://schemas.openxmlformats.org/officeDocument/2006/relationships/hyperlink" Target="https://www.upwork.com/hiring/development/how-do-you-hire-a-front-end-developer/" TargetMode="External"/><Relationship Id="rId5" Type="http://schemas.openxmlformats.org/officeDocument/2006/relationships/hyperlink" Target="https://www.upwork.com/hiring/development/what-is-github-and-why-should-your-digital-team-use-it/" TargetMode="External"/><Relationship Id="rId4" Type="http://schemas.openxmlformats.org/officeDocument/2006/relationships/hyperlink" Target="https://www.upwork.com/hiring/development/jquery-javascript-librar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1stwebdesigner.com/mobile-app-wireframe-sketching/" TargetMode="External"/><Relationship Id="rId2" Type="http://schemas.openxmlformats.org/officeDocument/2006/relationships/hyperlink" Target="https://1stwebdesigner.com/free-wireframe-kit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navigation" TargetMode="External"/><Relationship Id="rId7" Type="http://schemas.openxmlformats.org/officeDocument/2006/relationships/image" Target="../media/image1.png"/><Relationship Id="rId2" Type="http://schemas.openxmlformats.org/officeDocument/2006/relationships/hyperlink" Target="https://en.wikipedia.org/wiki/Hyperlink" TargetMode="External"/><Relationship Id="rId1" Type="http://schemas.openxmlformats.org/officeDocument/2006/relationships/slideLayout" Target="../slideLayouts/slideLayout2.xml"/><Relationship Id="rId6" Type="http://schemas.openxmlformats.org/officeDocument/2006/relationships/hyperlink" Target="https://www.youtube.com/watch?v=5o8CwafCxnU&amp;index=3&amp;list=PLzdnOPI1iJNfMRZm5DDxco3UdsFegvuB7" TargetMode="External"/><Relationship Id="rId5" Type="http://schemas.openxmlformats.org/officeDocument/2006/relationships/hyperlink" Target="https://en.wikipedia.org/wiki/Website" TargetMode="External"/><Relationship Id="rId4" Type="http://schemas.openxmlformats.org/officeDocument/2006/relationships/hyperlink" Target="https://en.wikipedia.org/wiki/Domain_na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pwork.com/hiring/design/ux-ui-ia-digital-design-terms-explained/" TargetMode="External"/><Relationship Id="rId2" Type="http://schemas.openxmlformats.org/officeDocument/2006/relationships/hyperlink" Target="https://www.upwork.com/hiring/design/what-type-of-designer-do-you-nee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pwork.com/hiring/design/a-look-at-logos/" TargetMode="External"/><Relationship Id="rId2" Type="http://schemas.openxmlformats.org/officeDocument/2006/relationships/hyperlink" Target="https://www.upwork.com/hiring/design/hire-graphic-designer/"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upwork.com/o/profiles/browse/skill/print-design/" TargetMode="External"/><Relationship Id="rId4" Type="http://schemas.openxmlformats.org/officeDocument/2006/relationships/hyperlink" Target="https://www.upwork.com/hiring/design/a-designers-toolbox-all-things-adob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Web Design and Development</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r>
              <a:rPr lang="en-IN" b="1" dirty="0"/>
              <a:t>Graphic designers create:</a:t>
            </a:r>
            <a:endParaRPr lang="en-IN" dirty="0"/>
          </a:p>
          <a:p>
            <a:r>
              <a:rPr lang="en-IN" dirty="0">
                <a:hlinkClick r:id="rId2"/>
              </a:rPr>
              <a:t>Visual identity</a:t>
            </a:r>
            <a:r>
              <a:rPr lang="en-IN" dirty="0"/>
              <a:t>: logos, letterhead, business cards</a:t>
            </a:r>
          </a:p>
          <a:p>
            <a:r>
              <a:rPr lang="en-IN" dirty="0"/>
              <a:t>Marketing materials: brochures, </a:t>
            </a:r>
            <a:r>
              <a:rPr lang="en-IN" dirty="0">
                <a:hlinkClick r:id="rId3"/>
              </a:rPr>
              <a:t>flyers</a:t>
            </a:r>
            <a:r>
              <a:rPr lang="en-IN" dirty="0"/>
              <a:t>, postcards, posters</a:t>
            </a:r>
          </a:p>
          <a:p>
            <a:r>
              <a:rPr lang="en-IN" dirty="0"/>
              <a:t>Magazines, books, </a:t>
            </a:r>
            <a:r>
              <a:rPr lang="en-IN" dirty="0" err="1"/>
              <a:t>catalogs</a:t>
            </a:r>
            <a:endParaRPr lang="en-IN" dirty="0"/>
          </a:p>
          <a:p>
            <a:r>
              <a:rPr lang="en-IN" dirty="0"/>
              <a:t>Product packaging</a:t>
            </a:r>
          </a:p>
          <a:p>
            <a:r>
              <a:rPr lang="en-IN" dirty="0"/>
              <a:t>Presentations</a:t>
            </a:r>
          </a:p>
          <a:p>
            <a:r>
              <a:rPr lang="en-IN" dirty="0">
                <a:hlinkClick r:id="rId4"/>
              </a:rPr>
              <a:t>T-shirt designs</a:t>
            </a:r>
            <a:endParaRPr lang="en-IN" dirty="0"/>
          </a:p>
          <a:p>
            <a:r>
              <a:rPr lang="en-IN" dirty="0"/>
              <a:t>Annual reports</a:t>
            </a:r>
          </a:p>
          <a:p>
            <a:r>
              <a:rPr lang="en-IN" dirty="0">
                <a:hlinkClick r:id="rId5"/>
              </a:rPr>
              <a:t>Illustrations</a:t>
            </a:r>
            <a:endParaRPr lang="en-IN" dirty="0"/>
          </a:p>
          <a:p>
            <a:r>
              <a:rPr lang="en-IN" b="1" dirty="0"/>
              <a:t>Skills: </a:t>
            </a:r>
            <a:r>
              <a:rPr lang="en-IN" dirty="0">
                <a:hlinkClick r:id="rId6"/>
              </a:rPr>
              <a:t>Photoshop</a:t>
            </a:r>
            <a:r>
              <a:rPr lang="en-IN" dirty="0"/>
              <a:t>, </a:t>
            </a:r>
            <a:r>
              <a:rPr lang="en-IN" dirty="0">
                <a:hlinkClick r:id="rId7"/>
              </a:rPr>
              <a:t>InDesign</a:t>
            </a:r>
            <a:r>
              <a:rPr lang="en-IN" dirty="0"/>
              <a:t>, </a:t>
            </a:r>
            <a:r>
              <a:rPr lang="en-IN" dirty="0">
                <a:hlinkClick r:id="rId8"/>
              </a:rPr>
              <a:t>Illustrator</a:t>
            </a:r>
            <a:endParaRPr lang="en-IN" dirty="0"/>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77520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b="1" i="1" dirty="0"/>
              <a:t>INTERACTIVE/WEB DESIGNER</a:t>
            </a:r>
          </a:p>
          <a:p>
            <a:r>
              <a:rPr lang="en-IN" dirty="0"/>
              <a:t>From landing pages and blog templates to entire websites and mobile apps, the digital space is an interactive designer’s domain.</a:t>
            </a:r>
          </a:p>
          <a:p>
            <a:r>
              <a:rPr lang="en-IN" dirty="0"/>
              <a:t>Creating a beautiful design is only part of the job. Interactive or </a:t>
            </a:r>
            <a:r>
              <a:rPr lang="en-IN" dirty="0">
                <a:hlinkClick r:id="rId2"/>
              </a:rPr>
              <a:t>web designers</a:t>
            </a:r>
            <a:r>
              <a:rPr lang="en-IN" dirty="0"/>
              <a:t> also need to understand the technology used to build websites and turn their designs into actual online experiences. As a result, some designers may have an understanding of </a:t>
            </a:r>
            <a:r>
              <a:rPr lang="en-IN" dirty="0">
                <a:hlinkClick r:id="rId3" tooltip="The Role of a Front-End Web Developer: Creating User Experience &amp; Interactivity "/>
              </a:rPr>
              <a:t>front-end web development</a:t>
            </a:r>
            <a:r>
              <a:rPr lang="en-IN" dirty="0"/>
              <a:t> and might know programming languages such as </a:t>
            </a:r>
            <a:r>
              <a:rPr lang="en-IN" dirty="0">
                <a:hlinkClick r:id="rId4" tooltip="What Is JavaScript?"/>
              </a:rPr>
              <a:t>JavaScript</a:t>
            </a:r>
            <a:r>
              <a:rPr lang="en-IN" dirty="0"/>
              <a:t>. That said, content management systems or CMS, such as </a:t>
            </a:r>
            <a:r>
              <a:rPr lang="en-IN" dirty="0">
                <a:hlinkClick r:id="rId5"/>
              </a:rPr>
              <a:t>WordPress</a:t>
            </a:r>
            <a:r>
              <a:rPr lang="en-IN" dirty="0"/>
              <a:t> and </a:t>
            </a:r>
            <a:r>
              <a:rPr lang="en-IN" dirty="0">
                <a:hlinkClick r:id="rId6"/>
              </a:rPr>
              <a:t>Drupal</a:t>
            </a:r>
            <a:r>
              <a:rPr lang="en-IN" dirty="0"/>
              <a:t>, are widely used for many websites today. They make it easier for designers to customize premade templates and themes without needing to work with a developer or know programming languages.</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75617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In general, web designers will know </a:t>
            </a:r>
            <a:r>
              <a:rPr lang="en-IN" dirty="0">
                <a:hlinkClick r:id="rId2"/>
              </a:rPr>
              <a:t>Adobe Creative Suite </a:t>
            </a:r>
            <a:r>
              <a:rPr lang="en-IN" dirty="0"/>
              <a:t>(Photoshop, Illustrator, etc.) and some may also know </a:t>
            </a:r>
            <a:r>
              <a:rPr lang="en-IN" dirty="0">
                <a:hlinkClick r:id="rId3" tooltip="CSS: Cascading Style Sheets"/>
              </a:rPr>
              <a:t>CSS</a:t>
            </a:r>
            <a:r>
              <a:rPr lang="en-IN" dirty="0"/>
              <a:t> and </a:t>
            </a:r>
            <a:r>
              <a:rPr lang="en-IN" dirty="0">
                <a:hlinkClick r:id="rId4" tooltip="HTML5: The Evolving Backbone of the Web"/>
              </a:rPr>
              <a:t>HTML</a:t>
            </a:r>
            <a:r>
              <a:rPr lang="en-IN" dirty="0"/>
              <a:t>.</a:t>
            </a:r>
          </a:p>
          <a:p>
            <a:r>
              <a:rPr lang="en-IN" dirty="0"/>
              <a:t>Because of the complexity of the web, there are many relatively new (and in-demand) skills designers may specialize in:</a:t>
            </a:r>
          </a:p>
          <a:p>
            <a:r>
              <a:rPr lang="en-IN" dirty="0">
                <a:hlinkClick r:id="rId5" tooltip="UX, UI, IA? 7 Confusing Digital Design Terms Defined"/>
              </a:rPr>
              <a:t>User experience</a:t>
            </a:r>
            <a:r>
              <a:rPr lang="en-IN" b="1" dirty="0"/>
              <a:t> (UX): </a:t>
            </a:r>
            <a:r>
              <a:rPr lang="en-IN" dirty="0"/>
              <a:t>explores the experience people have using a site, app, or tool to ensure it’s easy to use and not confusing.</a:t>
            </a:r>
          </a:p>
          <a:p>
            <a:r>
              <a:rPr lang="en-IN" dirty="0">
                <a:hlinkClick r:id="rId6" tooltip="The Best Tools for Building a Mobile User Interface"/>
              </a:rPr>
              <a:t>User interface</a:t>
            </a:r>
            <a:r>
              <a:rPr lang="en-IN" b="1" dirty="0"/>
              <a:t> (UI): </a:t>
            </a:r>
            <a:r>
              <a:rPr lang="en-IN" dirty="0"/>
              <a:t>involves how people navigate through a site, app, or tool, using elements such as buttons, menus, </a:t>
            </a:r>
            <a:r>
              <a:rPr lang="en-IN" dirty="0" err="1"/>
              <a:t>color</a:t>
            </a:r>
            <a:r>
              <a:rPr lang="en-IN" dirty="0"/>
              <a:t>, and images.</a:t>
            </a:r>
          </a:p>
          <a:p>
            <a:r>
              <a:rPr lang="en-IN" dirty="0"/>
              <a:t>Many designers may be skilled at both </a:t>
            </a:r>
            <a:r>
              <a:rPr lang="en-IN" dirty="0">
                <a:hlinkClick r:id="rId7"/>
              </a:rPr>
              <a:t>UX</a:t>
            </a:r>
            <a:r>
              <a:rPr lang="en-IN" dirty="0"/>
              <a:t> and </a:t>
            </a:r>
            <a:r>
              <a:rPr lang="en-IN" dirty="0">
                <a:hlinkClick r:id="rId8"/>
              </a:rPr>
              <a:t>UI</a:t>
            </a:r>
            <a:r>
              <a:rPr lang="en-IN" dirty="0"/>
              <a:t>.</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81360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hlinkClick r:id="rId2"/>
              </a:rPr>
              <a:t>Interaction design</a:t>
            </a:r>
            <a:r>
              <a:rPr lang="en-IN" b="1" dirty="0"/>
              <a:t>: </a:t>
            </a:r>
            <a:r>
              <a:rPr lang="en-IN" dirty="0"/>
              <a:t>focuses on how people are involved with the experience of the product, for example, a progress bar that shows where you are while signing up for a site or an icon that changes </a:t>
            </a:r>
            <a:r>
              <a:rPr lang="en-IN" dirty="0" err="1"/>
              <a:t>color</a:t>
            </a:r>
            <a:r>
              <a:rPr lang="en-IN" dirty="0"/>
              <a:t> to signal you’ve turned on a setting.</a:t>
            </a:r>
          </a:p>
          <a:p>
            <a:r>
              <a:rPr lang="en-IN" dirty="0">
                <a:hlinkClick r:id="rId3"/>
              </a:rPr>
              <a:t>Information architecture</a:t>
            </a:r>
            <a:r>
              <a:rPr lang="en-IN" b="1" dirty="0"/>
              <a:t> (IA)</a:t>
            </a:r>
            <a:r>
              <a:rPr lang="en-IN" dirty="0"/>
              <a:t>: involves creating the blueprint for a website by making sure it’s organized in an understandable way. Information architects come from a variety of backgrounds, including design, writing, library science, and psychology.</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76495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hlinkClick r:id="rId2"/>
              </a:rPr>
              <a:t>Interaction design</a:t>
            </a:r>
            <a:r>
              <a:rPr lang="en-IN" b="1" dirty="0"/>
              <a:t>: </a:t>
            </a:r>
            <a:r>
              <a:rPr lang="en-IN" dirty="0"/>
              <a:t>focuses on how people are involved with the experience of the product, for example, a progress bar that shows where you are while signing up for a site or an icon that changes </a:t>
            </a:r>
            <a:r>
              <a:rPr lang="en-IN" dirty="0" err="1"/>
              <a:t>color</a:t>
            </a:r>
            <a:r>
              <a:rPr lang="en-IN" dirty="0"/>
              <a:t> to signal you’ve turned on a setting.</a:t>
            </a:r>
          </a:p>
          <a:p>
            <a:r>
              <a:rPr lang="en-IN" dirty="0">
                <a:hlinkClick r:id="rId3"/>
              </a:rPr>
              <a:t>Information architecture</a:t>
            </a:r>
            <a:r>
              <a:rPr lang="en-IN" b="1" dirty="0"/>
              <a:t> (IA)</a:t>
            </a:r>
            <a:r>
              <a:rPr lang="en-IN" dirty="0"/>
              <a:t>: involves creating the blueprint for a website by making sure it’s organized in an understandable way. Information architects come from a variety of backgrounds, including design, writing, library science, and psychology.</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24437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r>
              <a:rPr lang="en-IN" b="1" dirty="0"/>
              <a:t>Interactive designers create:</a:t>
            </a:r>
            <a:endParaRPr lang="en-IN" dirty="0"/>
          </a:p>
          <a:p>
            <a:r>
              <a:rPr lang="en-IN" dirty="0"/>
              <a:t>Websites, landing pages, microsites, web pages</a:t>
            </a:r>
          </a:p>
          <a:p>
            <a:r>
              <a:rPr lang="en-IN" dirty="0"/>
              <a:t>Blog templates and themes</a:t>
            </a:r>
          </a:p>
          <a:p>
            <a:r>
              <a:rPr lang="en-IN" dirty="0">
                <a:hlinkClick r:id="rId2" tooltip="8 Key Steps to Building a Successful Mobile App"/>
              </a:rPr>
              <a:t>Mobile apps</a:t>
            </a:r>
            <a:endParaRPr lang="en-IN" dirty="0"/>
          </a:p>
          <a:p>
            <a:r>
              <a:rPr lang="en-IN" dirty="0"/>
              <a:t>Banner ads</a:t>
            </a:r>
          </a:p>
          <a:p>
            <a:r>
              <a:rPr lang="en-IN" dirty="0">
                <a:hlinkClick r:id="rId3" tooltip="SMM - Social Media Marketing"/>
              </a:rPr>
              <a:t>Social media assets</a:t>
            </a:r>
            <a:endParaRPr lang="en-IN" dirty="0"/>
          </a:p>
          <a:p>
            <a:r>
              <a:rPr lang="en-IN" dirty="0">
                <a:hlinkClick r:id="rId4" tooltip="Important Things to Consider When Building an Email Program"/>
              </a:rPr>
              <a:t>Email marketing assets</a:t>
            </a:r>
            <a:endParaRPr lang="en-IN" dirty="0"/>
          </a:p>
          <a:p>
            <a:r>
              <a:rPr lang="en-IN" b="1" dirty="0"/>
              <a:t>Skills: </a:t>
            </a:r>
            <a:r>
              <a:rPr lang="en-IN" dirty="0"/>
              <a:t>Photoshop, Illustrator, </a:t>
            </a:r>
            <a:r>
              <a:rPr lang="en-IN" dirty="0">
                <a:hlinkClick r:id="rId5"/>
              </a:rPr>
              <a:t>Dreamweaver</a:t>
            </a:r>
            <a:r>
              <a:rPr lang="en-IN" dirty="0"/>
              <a:t>, </a:t>
            </a:r>
            <a:r>
              <a:rPr lang="en-IN" dirty="0">
                <a:hlinkClick r:id="rId6"/>
              </a:rPr>
              <a:t>CSS</a:t>
            </a:r>
            <a:r>
              <a:rPr lang="en-IN" dirty="0"/>
              <a:t>, </a:t>
            </a:r>
            <a:r>
              <a:rPr lang="en-IN" dirty="0">
                <a:hlinkClick r:id="rId7"/>
              </a:rPr>
              <a:t>HTML</a:t>
            </a:r>
            <a:r>
              <a:rPr lang="en-IN" dirty="0"/>
              <a:t>, </a:t>
            </a:r>
            <a:r>
              <a:rPr lang="en-IN" dirty="0">
                <a:hlinkClick r:id="rId8" tooltip="Design Terms Decoded for the Non-Designer"/>
              </a:rPr>
              <a:t>wireframing</a:t>
            </a:r>
            <a:r>
              <a:rPr lang="en-IN" dirty="0"/>
              <a:t>, </a:t>
            </a:r>
            <a:r>
              <a:rPr lang="en-IN" dirty="0">
                <a:hlinkClick r:id="rId9"/>
              </a:rPr>
              <a:t>prototyping</a:t>
            </a:r>
            <a:endParaRPr lang="en-IN" dirty="0"/>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52015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r>
              <a:rPr lang="en-IN" b="1" cap="all" dirty="0"/>
              <a:t>MOTION GRAPHICS DESIGNER</a:t>
            </a:r>
            <a:endParaRPr lang="en-IN" cap="all" dirty="0"/>
          </a:p>
          <a:p>
            <a:r>
              <a:rPr lang="en-IN" dirty="0"/>
              <a:t>The world of the motion graphics designer evolves frame by frame. Whether they’re creating an </a:t>
            </a:r>
            <a:r>
              <a:rPr lang="en-IN" dirty="0">
                <a:hlinkClick r:id="rId2"/>
              </a:rPr>
              <a:t>explainer video</a:t>
            </a:r>
            <a:r>
              <a:rPr lang="en-IN" dirty="0"/>
              <a:t> or the opening title sequence of a movie, motion graphics designers bring movement to otherwise static images, text, illustrations, and more. For instance, to develop an online video, they typically will start by creating storyboards that map out each scene based on a script. From there, they put the scenes and images together, adding motion and graphical elements to ensure it moves seamlessly from frame to frame. They also sync up the action in each scene with a voiceover or music.</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49559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a:bodyPr>
          <a:lstStyle/>
          <a:p>
            <a:r>
              <a:rPr lang="en-IN" b="1" dirty="0"/>
              <a:t>Motion graphics designers create:</a:t>
            </a:r>
            <a:endParaRPr lang="en-IN" dirty="0"/>
          </a:p>
          <a:p>
            <a:r>
              <a:rPr lang="en-IN" dirty="0"/>
              <a:t>Explainer videos</a:t>
            </a:r>
          </a:p>
          <a:p>
            <a:r>
              <a:rPr lang="en-IN" dirty="0"/>
              <a:t>Storyboards</a:t>
            </a:r>
          </a:p>
          <a:p>
            <a:r>
              <a:rPr lang="en-IN" dirty="0"/>
              <a:t>Promotional videos</a:t>
            </a:r>
          </a:p>
          <a:p>
            <a:r>
              <a:rPr lang="en-IN" dirty="0"/>
              <a:t>Animated graphics (for TV shows, for example)</a:t>
            </a:r>
          </a:p>
          <a:p>
            <a:r>
              <a:rPr lang="en-IN" dirty="0"/>
              <a:t>Movie title sequences</a:t>
            </a:r>
          </a:p>
          <a:p>
            <a:r>
              <a:rPr lang="en-IN" dirty="0"/>
              <a:t>Product demos</a:t>
            </a:r>
          </a:p>
          <a:p>
            <a:r>
              <a:rPr lang="en-IN" dirty="0"/>
              <a:t>Animated presentations</a:t>
            </a:r>
          </a:p>
          <a:p>
            <a:r>
              <a:rPr lang="en-IN" b="1" dirty="0"/>
              <a:t>Skills: </a:t>
            </a:r>
            <a:r>
              <a:rPr lang="en-IN" dirty="0"/>
              <a:t>Illustrator, Photoshop, </a:t>
            </a:r>
            <a:r>
              <a:rPr lang="en-IN" dirty="0">
                <a:hlinkClick r:id="rId2"/>
              </a:rPr>
              <a:t>After Effects</a:t>
            </a:r>
            <a:r>
              <a:rPr lang="en-IN" dirty="0"/>
              <a:t>, </a:t>
            </a:r>
            <a:r>
              <a:rPr lang="en-IN" dirty="0">
                <a:hlinkClick r:id="rId3"/>
              </a:rPr>
              <a:t>Final Cut Pro</a:t>
            </a:r>
            <a:r>
              <a:rPr lang="en-IN" dirty="0"/>
              <a:t>, Cinema 4D, </a:t>
            </a:r>
            <a:r>
              <a:rPr lang="en-IN" dirty="0">
                <a:hlinkClick r:id="rId4"/>
              </a:rPr>
              <a:t>Maya</a:t>
            </a:r>
            <a:endParaRPr lang="en-IN" dirty="0"/>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27667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r>
              <a:rPr lang="en-IN" b="1" cap="all" dirty="0"/>
              <a:t>ANIMATOR</a:t>
            </a:r>
            <a:endParaRPr lang="en-IN" cap="all" dirty="0"/>
          </a:p>
          <a:p>
            <a:r>
              <a:rPr lang="en-IN" dirty="0"/>
              <a:t>Without animators, we wouldn’t have been enchanted by Elsa in </a:t>
            </a:r>
            <a:r>
              <a:rPr lang="en-IN" i="1" dirty="0"/>
              <a:t>Frozen</a:t>
            </a:r>
            <a:r>
              <a:rPr lang="en-IN" dirty="0"/>
              <a:t>, hooked on </a:t>
            </a:r>
            <a:r>
              <a:rPr lang="en-IN" i="1" dirty="0"/>
              <a:t>Halo</a:t>
            </a:r>
            <a:r>
              <a:rPr lang="en-IN" dirty="0"/>
              <a:t>, or transported to Middle-Earth in </a:t>
            </a:r>
            <a:r>
              <a:rPr lang="en-IN" i="1" dirty="0"/>
              <a:t>The Lord of the Rings</a:t>
            </a:r>
            <a:r>
              <a:rPr lang="en-IN" dirty="0"/>
              <a:t>. From animated films to special effects to video games, </a:t>
            </a:r>
            <a:r>
              <a:rPr lang="en-IN" dirty="0">
                <a:hlinkClick r:id="rId2"/>
              </a:rPr>
              <a:t>animators</a:t>
            </a:r>
            <a:r>
              <a:rPr lang="en-IN" dirty="0"/>
              <a:t> bring stories, characters, and entire other worlds to life through software such as 3ds Max, Maya, Cinema 4D, </a:t>
            </a:r>
            <a:r>
              <a:rPr lang="en-IN" dirty="0">
                <a:hlinkClick r:id="rId3"/>
              </a:rPr>
              <a:t>After Effects</a:t>
            </a:r>
            <a:r>
              <a:rPr lang="en-IN" dirty="0"/>
              <a:t>, and </a:t>
            </a:r>
            <a:r>
              <a:rPr lang="en-IN" dirty="0">
                <a:hlinkClick r:id="rId4"/>
              </a:rPr>
              <a:t>Blender</a:t>
            </a:r>
            <a:r>
              <a:rPr lang="en-IN" dirty="0"/>
              <a:t>. Designs can be two-dimensional (2D) or three-dimensional (3D).</a:t>
            </a:r>
          </a:p>
          <a:p>
            <a:r>
              <a:rPr lang="en-IN" b="1" dirty="0"/>
              <a:t>Animators create:</a:t>
            </a:r>
            <a:endParaRPr lang="en-IN" dirty="0"/>
          </a:p>
          <a:p>
            <a:r>
              <a:rPr lang="en-IN" dirty="0"/>
              <a:t>Movie special effects</a:t>
            </a:r>
          </a:p>
          <a:p>
            <a:r>
              <a:rPr lang="en-IN" dirty="0"/>
              <a:t>Animated films</a:t>
            </a:r>
          </a:p>
          <a:p>
            <a:r>
              <a:rPr lang="en-IN" dirty="0"/>
              <a:t>Video games</a:t>
            </a:r>
          </a:p>
          <a:p>
            <a:r>
              <a:rPr lang="en-IN" b="1" dirty="0"/>
              <a:t>Skills: </a:t>
            </a:r>
            <a:r>
              <a:rPr lang="en-IN" dirty="0">
                <a:hlinkClick r:id="rId5"/>
              </a:rPr>
              <a:t>3ds Max</a:t>
            </a:r>
            <a:r>
              <a:rPr lang="en-IN" dirty="0"/>
              <a:t>, Maya, Cinema 4D, Blender, After Effects, </a:t>
            </a:r>
            <a:r>
              <a:rPr lang="en-IN" dirty="0">
                <a:hlinkClick r:id="rId6"/>
              </a:rPr>
              <a:t>Flash</a:t>
            </a:r>
            <a:r>
              <a:rPr lang="en-IN" dirty="0"/>
              <a:t>, Photoshop</a:t>
            </a:r>
          </a:p>
          <a:p>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454165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Development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dirty="0"/>
              <a:t>Web development governs all the code that makes a website tick.</a:t>
            </a:r>
          </a:p>
          <a:p>
            <a:r>
              <a:rPr lang="en-IN" dirty="0"/>
              <a:t> It can be split into two categories—</a:t>
            </a:r>
            <a:r>
              <a:rPr lang="en-IN" b="1" dirty="0"/>
              <a:t>front-end and back-end</a:t>
            </a:r>
            <a:r>
              <a:rPr lang="en-IN" dirty="0"/>
              <a:t>. </a:t>
            </a:r>
          </a:p>
          <a:p>
            <a:r>
              <a:rPr lang="en-IN" dirty="0"/>
              <a:t>The </a:t>
            </a:r>
            <a:r>
              <a:rPr lang="en-IN" b="1" dirty="0"/>
              <a:t>front-end or client-side </a:t>
            </a:r>
            <a:r>
              <a:rPr lang="en-IN" dirty="0"/>
              <a:t>of an application is the code responsible for determining how the website will actually display the designs mocked up by a designer. </a:t>
            </a:r>
          </a:p>
          <a:p>
            <a:r>
              <a:rPr lang="en-IN" dirty="0"/>
              <a:t>The </a:t>
            </a:r>
            <a:r>
              <a:rPr lang="en-IN" b="1" dirty="0"/>
              <a:t>back-end or server-side </a:t>
            </a:r>
            <a:r>
              <a:rPr lang="en-IN" dirty="0"/>
              <a:t>of an application is responsible for managing data within the database and serving that data to the front-end to be displayed. As you may have guessed, it’s the front-end developer’s job that tends to share the most overlap with the web designer. Some common skills and tools traditionally viewed as unique to the front-end developer are listed below:</a:t>
            </a:r>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73738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24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17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a:t>
            </a:r>
            <a:r>
              <a:rPr lang="en-IN" dirty="0" err="1">
                <a:latin typeface="Arial" panose="020B0604020202020204" pitchFamily="34" charset="0"/>
                <a:cs typeface="Arial" panose="020B0604020202020204" pitchFamily="34" charset="0"/>
              </a:rPr>
              <a:t>Management,REVA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Institute of Technology</a:t>
            </a:r>
          </a:p>
          <a:p>
            <a:endParaRPr lang="en-IN" dirty="0"/>
          </a:p>
          <a:p>
            <a:pPr marL="0" indent="0">
              <a:buNone/>
            </a:pPr>
            <a:endParaRPr lang="en-IN" dirty="0"/>
          </a:p>
        </p:txBody>
      </p:sp>
      <p:pic>
        <p:nvPicPr>
          <p:cNvPr id="5" name="Picture 4">
            <a:extLst>
              <a:ext uri="{FF2B5EF4-FFF2-40B4-BE49-F238E27FC236}">
                <a16:creationId xmlns:a16="http://schemas.microsoft.com/office/drawing/2014/main" id="{0654D7DE-1A90-4635-B9D2-52FDA6B08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3663" y="18122"/>
            <a:ext cx="3111949" cy="783737"/>
          </a:xfrm>
          <a:prstGeom prst="rect">
            <a:avLst/>
          </a:prstGeom>
        </p:spPr>
      </p:pic>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Development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dirty="0"/>
              <a:t>HTML/CSS/JavaScript</a:t>
            </a:r>
          </a:p>
          <a:p>
            <a:r>
              <a:rPr lang="en-IN" dirty="0">
                <a:hlinkClick r:id="rId2"/>
              </a:rPr>
              <a:t>CSS</a:t>
            </a:r>
            <a:r>
              <a:rPr lang="en-IN" dirty="0"/>
              <a:t> </a:t>
            </a:r>
            <a:r>
              <a:rPr lang="en-IN" dirty="0" err="1"/>
              <a:t>preprocessors</a:t>
            </a:r>
            <a:r>
              <a:rPr lang="en-IN" dirty="0"/>
              <a:t> (i.e., LESS or Sass)</a:t>
            </a:r>
          </a:p>
          <a:p>
            <a:r>
              <a:rPr lang="en-IN" dirty="0"/>
              <a:t>Frameworks (i.e., AngularJS, ReactJS, </a:t>
            </a:r>
            <a:r>
              <a:rPr lang="en-IN" dirty="0">
                <a:hlinkClick r:id="rId3"/>
              </a:rPr>
              <a:t>Ember</a:t>
            </a:r>
            <a:r>
              <a:rPr lang="en-IN" dirty="0"/>
              <a:t>)</a:t>
            </a:r>
          </a:p>
          <a:p>
            <a:r>
              <a:rPr lang="en-IN" dirty="0"/>
              <a:t>Libraries (i.e., </a:t>
            </a:r>
            <a:r>
              <a:rPr lang="en-IN" dirty="0">
                <a:hlinkClick r:id="rId4"/>
              </a:rPr>
              <a:t>jQuery</a:t>
            </a:r>
            <a:r>
              <a:rPr lang="en-IN" dirty="0"/>
              <a:t>)</a:t>
            </a:r>
          </a:p>
          <a:p>
            <a:r>
              <a:rPr lang="en-IN" dirty="0"/>
              <a:t>Git and </a:t>
            </a:r>
            <a:r>
              <a:rPr lang="en-IN" dirty="0">
                <a:hlinkClick r:id="rId5"/>
              </a:rPr>
              <a:t>GitHub</a:t>
            </a:r>
            <a:endParaRPr lang="en-IN" dirty="0"/>
          </a:p>
          <a:p>
            <a:r>
              <a:rPr lang="en-IN" dirty="0">
                <a:hlinkClick r:id="rId6"/>
              </a:rPr>
              <a:t>Front-end web developers</a:t>
            </a:r>
            <a:r>
              <a:rPr lang="en-IN" dirty="0"/>
              <a:t> don’t usually create mock-ups, select typography, or pick </a:t>
            </a:r>
            <a:r>
              <a:rPr lang="en-IN" dirty="0" err="1"/>
              <a:t>color</a:t>
            </a:r>
            <a:r>
              <a:rPr lang="en-IN" dirty="0"/>
              <a:t> palettes—these are usually provided by the designer. </a:t>
            </a:r>
          </a:p>
          <a:p>
            <a:r>
              <a:rPr lang="en-IN" dirty="0"/>
              <a:t>It’s the developer’s job to bring those mock-ups to life. That said, understanding what the designer wants requires some knowledge of best practices in UI/UX design, so that the developer is able to choose the right technology to deliver the desired look and feel and experience in the final product.</a:t>
            </a:r>
          </a:p>
          <a:p>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634807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Life cycle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21</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8" name="Picture 7">
            <a:extLst>
              <a:ext uri="{FF2B5EF4-FFF2-40B4-BE49-F238E27FC236}">
                <a16:creationId xmlns:a16="http://schemas.microsoft.com/office/drawing/2014/main" id="{A870F8F9-BBA8-42A8-813B-2C8FDF82C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906" y="1708806"/>
            <a:ext cx="9425352" cy="4647543"/>
          </a:xfrm>
          <a:prstGeom prst="rect">
            <a:avLst/>
          </a:prstGeom>
        </p:spPr>
      </p:pic>
    </p:spTree>
    <p:extLst>
      <p:ext uri="{BB962C8B-B14F-4D97-AF65-F5344CB8AC3E}">
        <p14:creationId xmlns:p14="http://schemas.microsoft.com/office/powerpoint/2010/main" val="206651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Design – Sample Wireframe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a:bodyPr>
          <a:lstStyle/>
          <a:p>
            <a:r>
              <a:rPr lang="en-IN" dirty="0"/>
              <a:t>For most web designers the first phase of any given web project is </a:t>
            </a:r>
            <a:r>
              <a:rPr lang="en-IN" dirty="0">
                <a:hlinkClick r:id="rId2"/>
              </a:rPr>
              <a:t>wireframing</a:t>
            </a:r>
            <a:r>
              <a:rPr lang="en-IN" dirty="0"/>
              <a:t>. It allows the designer to map out exactly how the structure of the website can work, as well as the general layout direction of important elements such as navigations, forms, and content sections.</a:t>
            </a:r>
          </a:p>
          <a:p>
            <a:r>
              <a:rPr lang="en-IN" dirty="0"/>
              <a:t>Each designer often has their own unique way of producing these wireframes. Many work off paper, while others prefer to go straight into creating them on a computer using tools like Balsamiq, </a:t>
            </a:r>
            <a:r>
              <a:rPr lang="en-IN" dirty="0" err="1"/>
              <a:t>Figma</a:t>
            </a:r>
            <a:r>
              <a:rPr lang="en-IN" dirty="0"/>
              <a:t> or </a:t>
            </a:r>
            <a:r>
              <a:rPr lang="en-IN" dirty="0">
                <a:hlinkClick r:id="rId3"/>
              </a:rPr>
              <a:t>Sketch</a:t>
            </a:r>
            <a:r>
              <a:rPr lang="en-IN" dirty="0"/>
              <a:t>. Either way, the results are often fascinating, and more often than not are visually impressive despite their supposed roughness and simplicity.</a:t>
            </a:r>
          </a:p>
          <a:p>
            <a:r>
              <a:rPr lang="en-IN" dirty="0"/>
              <a:t>https://1stwebdesigner.com/wireframes-web-design/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880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Design-</a:t>
            </a:r>
            <a:r>
              <a:rPr lang="en-IN" sz="3600" dirty="0">
                <a:latin typeface="Arial" panose="020B0604020202020204" pitchFamily="34" charset="0"/>
                <a:cs typeface="Arial" panose="020B0604020202020204" pitchFamily="34" charset="0"/>
              </a:rPr>
              <a:t>Global Sources Wireframe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0" name="Picture 9">
            <a:extLst>
              <a:ext uri="{FF2B5EF4-FFF2-40B4-BE49-F238E27FC236}">
                <a16:creationId xmlns:a16="http://schemas.microsoft.com/office/drawing/2014/main" id="{5283BC4B-B357-42B0-8A5D-65645F848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3068"/>
            <a:ext cx="10515599" cy="4553881"/>
          </a:xfrm>
          <a:prstGeom prst="rect">
            <a:avLst/>
          </a:prstGeom>
        </p:spPr>
      </p:pic>
    </p:spTree>
    <p:extLst>
      <p:ext uri="{BB962C8B-B14F-4D97-AF65-F5344CB8AC3E}">
        <p14:creationId xmlns:p14="http://schemas.microsoft.com/office/powerpoint/2010/main" val="355259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Design-</a:t>
            </a:r>
            <a:r>
              <a:rPr lang="en-IN" sz="3600" dirty="0">
                <a:latin typeface="Arial" panose="020B0604020202020204" pitchFamily="34" charset="0"/>
                <a:cs typeface="Arial" panose="020B0604020202020204" pitchFamily="34" charset="0"/>
              </a:rPr>
              <a:t>Weather App Wireframe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8" name="Picture 7">
            <a:extLst>
              <a:ext uri="{FF2B5EF4-FFF2-40B4-BE49-F238E27FC236}">
                <a16:creationId xmlns:a16="http://schemas.microsoft.com/office/drawing/2014/main" id="{5D87BE0B-58D2-494D-A6AA-B998ADE98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729" y="1343682"/>
            <a:ext cx="8738244" cy="5514317"/>
          </a:xfrm>
          <a:prstGeom prst="rect">
            <a:avLst/>
          </a:prstGeom>
        </p:spPr>
      </p:pic>
    </p:spTree>
    <p:extLst>
      <p:ext uri="{BB962C8B-B14F-4D97-AF65-F5344CB8AC3E}">
        <p14:creationId xmlns:p14="http://schemas.microsoft.com/office/powerpoint/2010/main" val="265577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Visual design aims to shape and improve the user experience through considering the effects of illustrations, photography, typography, space, layouts, and </a:t>
            </a:r>
            <a:r>
              <a:rPr lang="en-IN" dirty="0" err="1"/>
              <a:t>color</a:t>
            </a:r>
            <a:r>
              <a:rPr lang="en-IN" dirty="0"/>
              <a:t> on the </a:t>
            </a:r>
            <a:r>
              <a:rPr lang="en-IN" i="1" dirty="0"/>
              <a:t>usability </a:t>
            </a:r>
            <a:r>
              <a:rPr lang="en-IN" dirty="0"/>
              <a:t>of products and on their </a:t>
            </a:r>
            <a:r>
              <a:rPr lang="en-IN" i="1" dirty="0"/>
              <a:t>aesthetic appeal</a:t>
            </a:r>
            <a:r>
              <a:rPr lang="en-IN" dirty="0"/>
              <a:t>. To help designers achieve this, visual design considers a variety of principles, including unity, Gestalt properties, space, hierarchy, balance, contrast, scale, dominance, and similarity.</a:t>
            </a:r>
          </a:p>
          <a:p>
            <a:r>
              <a:rPr lang="en-IN" dirty="0"/>
              <a:t>Visual design as a field has grown out of both user interface (UI) design and graphic design. As such, it focuses on the aesthetics of a product and its related materials by strategically implementing images, </a:t>
            </a:r>
            <a:r>
              <a:rPr lang="en-IN" dirty="0" err="1"/>
              <a:t>colors</a:t>
            </a:r>
            <a:r>
              <a:rPr lang="en-IN" dirty="0"/>
              <a:t>, fonts, and other elements.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43465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A successful visual design ensures that content remains central to the page or function, and enhances it by engaging users and helping to build their trust and interest in the product (and, consequently, the brand)</a:t>
            </a:r>
          </a:p>
          <a:p>
            <a:r>
              <a:rPr lang="en-IN" dirty="0"/>
              <a:t>More about visual design …</a:t>
            </a:r>
          </a:p>
          <a:p>
            <a:r>
              <a:rPr lang="en-IN" dirty="0">
                <a:latin typeface="Arial" panose="020B0604020202020204" pitchFamily="34" charset="0"/>
                <a:cs typeface="Arial" panose="020B0604020202020204" pitchFamily="34" charset="0"/>
              </a:rPr>
              <a:t>https://www.interaction-design.org/literature/topics/visual-design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00875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 - Google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8" name="Picture 7">
            <a:extLst>
              <a:ext uri="{FF2B5EF4-FFF2-40B4-BE49-F238E27FC236}">
                <a16:creationId xmlns:a16="http://schemas.microsoft.com/office/drawing/2014/main" id="{8A58F172-7074-4D94-B81B-F7F27A77F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19249"/>
            <a:ext cx="10515600" cy="4557713"/>
          </a:xfrm>
          <a:prstGeom prst="rect">
            <a:avLst/>
          </a:prstGeom>
        </p:spPr>
      </p:pic>
    </p:spTree>
    <p:extLst>
      <p:ext uri="{BB962C8B-B14F-4D97-AF65-F5344CB8AC3E}">
        <p14:creationId xmlns:p14="http://schemas.microsoft.com/office/powerpoint/2010/main" val="181792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 – Quartz - https://qz.com/india/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9" name="Picture 8">
            <a:extLst>
              <a:ext uri="{FF2B5EF4-FFF2-40B4-BE49-F238E27FC236}">
                <a16:creationId xmlns:a16="http://schemas.microsoft.com/office/drawing/2014/main" id="{8A8ADA6B-7DC1-4E7B-B16D-6638D8611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06" y="1870075"/>
            <a:ext cx="9573944" cy="4571094"/>
          </a:xfrm>
          <a:prstGeom prst="rect">
            <a:avLst/>
          </a:prstGeom>
        </p:spPr>
      </p:pic>
    </p:spTree>
    <p:extLst>
      <p:ext uri="{BB962C8B-B14F-4D97-AF65-F5344CB8AC3E}">
        <p14:creationId xmlns:p14="http://schemas.microsoft.com/office/powerpoint/2010/main" val="412898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World Wide Web</a:t>
            </a:r>
          </a:p>
          <a:p>
            <a:r>
              <a:rPr lang="en-US" dirty="0">
                <a:latin typeface="Arial" panose="020B0604020202020204" pitchFamily="34" charset="0"/>
                <a:cs typeface="Arial" panose="020B0604020202020204" pitchFamily="34" charset="0"/>
              </a:rPr>
              <a:t>Introduction to Web Design</a:t>
            </a:r>
          </a:p>
          <a:p>
            <a:r>
              <a:rPr lang="en-IN" dirty="0">
                <a:latin typeface="Arial" panose="020B0604020202020204" pitchFamily="34" charset="0"/>
                <a:cs typeface="Arial" panose="020B0604020202020204" pitchFamily="34" charset="0"/>
              </a:rPr>
              <a:t>Types of Designers</a:t>
            </a:r>
          </a:p>
          <a:p>
            <a:r>
              <a:rPr lang="en-US" dirty="0">
                <a:latin typeface="Arial" panose="020B0604020202020204" pitchFamily="34" charset="0"/>
                <a:cs typeface="Arial" panose="020B0604020202020204" pitchFamily="34" charset="0"/>
              </a:rPr>
              <a:t>Introduction to Web Development</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Web Design and Development Life Cycle</a:t>
            </a:r>
          </a:p>
          <a:p>
            <a:r>
              <a:rPr lang="en-IN" dirty="0">
                <a:latin typeface="Arial" panose="020B0604020202020204" pitchFamily="34" charset="0"/>
                <a:cs typeface="Arial" panose="020B0604020202020204" pitchFamily="34" charset="0"/>
              </a:rPr>
              <a:t>Wire frame</a:t>
            </a:r>
          </a:p>
          <a:p>
            <a:r>
              <a:rPr lang="en-IN" dirty="0">
                <a:latin typeface="Arial" panose="020B0604020202020204" pitchFamily="34" charset="0"/>
                <a:cs typeface="Arial" panose="020B0604020202020204" pitchFamily="34" charset="0"/>
              </a:rPr>
              <a:t>Visual Design</a:t>
            </a:r>
          </a:p>
          <a:p>
            <a:r>
              <a:rPr lang="en-IN" dirty="0">
                <a:latin typeface="Arial" panose="020B0604020202020204" pitchFamily="34" charset="0"/>
                <a:cs typeface="Arial" panose="020B0604020202020204" pitchFamily="34" charset="0"/>
              </a:rPr>
              <a:t>Use case of sample wire frame and visual design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b="1" i="1" dirty="0"/>
              <a:t>The World Wide Web (WWW), </a:t>
            </a:r>
            <a:r>
              <a:rPr lang="en-IN" dirty="0"/>
              <a:t>also called the Web, is an information space where documents and other web resources are identified by Uniform Resource Locators (URLs), interlinked by hypertext links, and accessible via the Internet.</a:t>
            </a:r>
          </a:p>
          <a:p>
            <a:r>
              <a:rPr lang="en-IN" dirty="0">
                <a:latin typeface="Arial" panose="020B0604020202020204" pitchFamily="34" charset="0"/>
                <a:cs typeface="Arial" panose="020B0604020202020204" pitchFamily="34" charset="0"/>
              </a:rPr>
              <a:t>English scientist Tim Berners-Lee invented the World Wide Web in 1989. He wrote the first web browser in 1990 while employed at CERN in </a:t>
            </a:r>
            <a:r>
              <a:rPr lang="en-IN" dirty="0" err="1">
                <a:latin typeface="Arial" panose="020B0604020202020204" pitchFamily="34" charset="0"/>
                <a:cs typeface="Arial" panose="020B0604020202020204" pitchFamily="34" charset="0"/>
              </a:rPr>
              <a:t>Switzerland.The</a:t>
            </a:r>
            <a:r>
              <a:rPr lang="en-IN" dirty="0">
                <a:latin typeface="Arial" panose="020B0604020202020204" pitchFamily="34" charset="0"/>
                <a:cs typeface="Arial" panose="020B0604020202020204" pitchFamily="34" charset="0"/>
              </a:rPr>
              <a:t> browser was released outside CERN in 1991, first to other research institutions starting in January 1991 and to the general public on the Internet in August 1991.</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99066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The World Wide Web has been central to the development of the Information Age and is the primary tool billions of people use to interact on the Internet.</a:t>
            </a:r>
          </a:p>
          <a:p>
            <a:r>
              <a:rPr lang="en-IN" dirty="0">
                <a:latin typeface="Arial" panose="020B0604020202020204" pitchFamily="34" charset="0"/>
                <a:cs typeface="Arial" panose="020B0604020202020204" pitchFamily="34" charset="0"/>
              </a:rPr>
              <a:t>Web pages are primarily text documents formatted and annotated with Hypertext </a:t>
            </a:r>
            <a:r>
              <a:rPr lang="en-IN" dirty="0" err="1">
                <a:latin typeface="Arial" panose="020B0604020202020204" pitchFamily="34" charset="0"/>
                <a:cs typeface="Arial" panose="020B0604020202020204" pitchFamily="34" charset="0"/>
              </a:rPr>
              <a:t>Markup</a:t>
            </a:r>
            <a:r>
              <a:rPr lang="en-IN" dirty="0">
                <a:latin typeface="Arial" panose="020B0604020202020204" pitchFamily="34" charset="0"/>
                <a:cs typeface="Arial" panose="020B0604020202020204" pitchFamily="34" charset="0"/>
              </a:rPr>
              <a:t> Language (HTML).In addition to formatted text, web pages may contain images, video, audio, and software components that are rendered in the user's web browser as coherent pages of multimedia content.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54093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10000"/>
          </a:bodyPr>
          <a:lstStyle/>
          <a:p>
            <a:r>
              <a:rPr lang="en-IN" dirty="0"/>
              <a:t>Embedded </a:t>
            </a:r>
            <a:r>
              <a:rPr lang="en-IN" dirty="0">
                <a:hlinkClick r:id="rId2" tooltip="Hyperlink"/>
              </a:rPr>
              <a:t>hyperlinks</a:t>
            </a:r>
            <a:r>
              <a:rPr lang="en-IN" dirty="0"/>
              <a:t> permit users to </a:t>
            </a:r>
            <a:r>
              <a:rPr lang="en-IN" dirty="0">
                <a:hlinkClick r:id="rId3" tooltip="Web navigation"/>
              </a:rPr>
              <a:t>navigate</a:t>
            </a:r>
            <a:r>
              <a:rPr lang="en-IN" dirty="0"/>
              <a:t> between web pages. Multiple web pages with a common theme, a common </a:t>
            </a:r>
            <a:r>
              <a:rPr lang="en-IN" dirty="0">
                <a:hlinkClick r:id="rId4" tooltip="Domain name"/>
              </a:rPr>
              <a:t>domain name</a:t>
            </a:r>
            <a:r>
              <a:rPr lang="en-IN" dirty="0"/>
              <a:t>, or both, make up a </a:t>
            </a:r>
            <a:r>
              <a:rPr lang="en-IN" dirty="0">
                <a:hlinkClick r:id="rId5" tooltip="Website"/>
              </a:rPr>
              <a:t>website</a:t>
            </a:r>
            <a:r>
              <a:rPr lang="en-IN" dirty="0"/>
              <a:t>. </a:t>
            </a:r>
          </a:p>
          <a:p>
            <a:r>
              <a:rPr lang="en-IN" dirty="0"/>
              <a:t>Website content can largely be provided by the publisher, or interactively where users contribute content or the content depends upon the users or their actions. </a:t>
            </a:r>
          </a:p>
          <a:p>
            <a:r>
              <a:rPr lang="en-IN" dirty="0"/>
              <a:t>Websites may be mostly informative, primarily for entertainment, or largely for commercial, governmental, or non-governmental organisational purposes.</a:t>
            </a:r>
          </a:p>
          <a:p>
            <a:r>
              <a:rPr lang="en-IN" dirty="0">
                <a:latin typeface="Arial" panose="020B0604020202020204" pitchFamily="34" charset="0"/>
                <a:cs typeface="Arial" panose="020B0604020202020204" pitchFamily="34" charset="0"/>
              </a:rPr>
              <a:t>How internet works </a:t>
            </a:r>
            <a:r>
              <a:rPr lang="en-IN" dirty="0">
                <a:latin typeface="Arial" panose="020B0604020202020204" pitchFamily="34" charset="0"/>
                <a:cs typeface="Arial" panose="020B0604020202020204" pitchFamily="34" charset="0"/>
                <a:hlinkClick r:id="rId6"/>
              </a:rPr>
              <a:t>https://www.youtube.com/watch?v=5o8CwafCxnU&amp;index=3&amp;list=PLzdnOPI1iJNfMRZm5DDxco3UdsFegvuB7</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https://www.quora.com/What-is-the-difference-between-TCP-and-IP-protocols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15858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design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hlinkClick r:id="rId2"/>
              </a:rPr>
              <a:t>Web design</a:t>
            </a:r>
            <a:r>
              <a:rPr lang="en-IN" dirty="0"/>
              <a:t> governs everything involved with the </a:t>
            </a:r>
            <a:r>
              <a:rPr lang="en-IN" b="1" dirty="0"/>
              <a:t>visual aesthetics</a:t>
            </a:r>
            <a:r>
              <a:rPr lang="en-IN" dirty="0"/>
              <a:t> and </a:t>
            </a:r>
            <a:r>
              <a:rPr lang="en-IN" b="1" dirty="0"/>
              <a:t>usability</a:t>
            </a:r>
            <a:r>
              <a:rPr lang="en-IN" dirty="0"/>
              <a:t> of a website—</a:t>
            </a:r>
            <a:r>
              <a:rPr lang="en-IN" dirty="0" err="1"/>
              <a:t>color</a:t>
            </a:r>
            <a:r>
              <a:rPr lang="en-IN" dirty="0"/>
              <a:t> scheme, layout, information flow, and everything else related to the visual aspects of the </a:t>
            </a:r>
            <a:r>
              <a:rPr lang="en-IN" dirty="0">
                <a:hlinkClick r:id="rId3"/>
              </a:rPr>
              <a:t>UI/UX (user interface and user experience)</a:t>
            </a:r>
            <a:r>
              <a:rPr lang="en-IN" dirty="0"/>
              <a:t>. </a:t>
            </a:r>
          </a:p>
          <a:p>
            <a:r>
              <a:rPr lang="en-IN" dirty="0"/>
              <a:t>Web design is concerned with what the user actually sees on their computer screen or mobile device, and less so about the mechanisms beneath the surface that make it all work. Through the use of </a:t>
            </a:r>
            <a:r>
              <a:rPr lang="en-IN" dirty="0" err="1"/>
              <a:t>color</a:t>
            </a:r>
            <a:r>
              <a:rPr lang="en-IN" dirty="0"/>
              <a:t>, images, typography and layout, they bring a digital experience to life.</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514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design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b="1" dirty="0"/>
              <a:t>Some common skills and tools that distinguish the web designer from the web developer are:</a:t>
            </a:r>
          </a:p>
          <a:p>
            <a:r>
              <a:rPr lang="en-IN" dirty="0"/>
              <a:t>Adobe Creative Suite (Photoshop, Illustrator) or other design software</a:t>
            </a:r>
          </a:p>
          <a:p>
            <a:r>
              <a:rPr lang="en-IN" dirty="0"/>
              <a:t>Graphic design</a:t>
            </a:r>
          </a:p>
          <a:p>
            <a:r>
              <a:rPr lang="en-IN" dirty="0"/>
              <a:t>Logo design</a:t>
            </a:r>
          </a:p>
          <a:p>
            <a:r>
              <a:rPr lang="en-IN" dirty="0"/>
              <a:t>Layout/format</a:t>
            </a:r>
          </a:p>
          <a:p>
            <a:r>
              <a:rPr lang="en-IN" dirty="0"/>
              <a:t>Placing call-to-action buttons</a:t>
            </a:r>
          </a:p>
          <a:p>
            <a:r>
              <a:rPr lang="en-IN" dirty="0"/>
              <a:t>Branding</a:t>
            </a:r>
          </a:p>
          <a:p>
            <a:r>
              <a:rPr lang="en-IN" dirty="0"/>
              <a:t>Wireframes, mock-ups, and storyboards</a:t>
            </a:r>
          </a:p>
          <a:p>
            <a:r>
              <a:rPr lang="en-IN" dirty="0" err="1"/>
              <a:t>Color</a:t>
            </a:r>
            <a:r>
              <a:rPr lang="en-IN" dirty="0"/>
              <a:t> palettes</a:t>
            </a:r>
          </a:p>
          <a:p>
            <a:r>
              <a:rPr lang="en-IN" dirty="0"/>
              <a:t>Typography</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99807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r>
              <a:rPr lang="en-IN" b="1" dirty="0"/>
              <a:t>Graphic Designer</a:t>
            </a:r>
            <a:endParaRPr lang="en-IN" dirty="0"/>
          </a:p>
          <a:p>
            <a:r>
              <a:rPr lang="en-IN" dirty="0">
                <a:hlinkClick r:id="rId2"/>
              </a:rPr>
              <a:t>Graphic design</a:t>
            </a:r>
            <a:r>
              <a:rPr lang="en-IN" dirty="0"/>
              <a:t> is a form of visual communication and leverages images and other visual elements to convey ideas. It has become an umbrella term for various types of design work.</a:t>
            </a:r>
          </a:p>
          <a:p>
            <a:r>
              <a:rPr lang="en-IN" dirty="0"/>
              <a:t>From </a:t>
            </a:r>
            <a:r>
              <a:rPr lang="en-IN" dirty="0">
                <a:hlinkClick r:id="rId3" tooltip="A Look at Logos"/>
              </a:rPr>
              <a:t>logos</a:t>
            </a:r>
            <a:r>
              <a:rPr lang="en-IN" dirty="0"/>
              <a:t> to billboards to packaging for products, graphic designers bring concepts, ideas, and stories to life using typography, shapes, </a:t>
            </a:r>
            <a:r>
              <a:rPr lang="en-IN" dirty="0" err="1"/>
              <a:t>color</a:t>
            </a:r>
            <a:r>
              <a:rPr lang="en-IN" dirty="0"/>
              <a:t>, and images. They educate and inspire customers to learn more about something, to make a purchase, or to sign up. They use software such as </a:t>
            </a:r>
            <a:r>
              <a:rPr lang="en-IN" dirty="0">
                <a:hlinkClick r:id="rId4" tooltip="A Designer's Toolbox: All Things Adobe"/>
              </a:rPr>
              <a:t>Photoshop and InDesign</a:t>
            </a:r>
            <a:r>
              <a:rPr lang="en-IN" dirty="0"/>
              <a:t> to create static images and lay out pages. Designers who focus on printed materials like magazines or brochures are also known as </a:t>
            </a:r>
            <a:r>
              <a:rPr lang="en-IN" dirty="0">
                <a:hlinkClick r:id="rId5"/>
              </a:rPr>
              <a:t>print designers</a:t>
            </a:r>
            <a:r>
              <a:rPr lang="en-IN" dirty="0"/>
              <a:t>.</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4112601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9962</TotalTime>
  <Words>1103</Words>
  <Application>Microsoft Office PowerPoint</Application>
  <PresentationFormat>Widescreen</PresentationFormat>
  <Paragraphs>307</Paragraphs>
  <Slides>29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Web Design and Development</vt:lpstr>
      <vt:lpstr>Introduction</vt:lpstr>
      <vt:lpstr>Topics</vt:lpstr>
      <vt:lpstr>What is Web ?</vt:lpstr>
      <vt:lpstr>What is Web ?</vt:lpstr>
      <vt:lpstr>What is Web ?</vt:lpstr>
      <vt:lpstr>What is Web design ?</vt:lpstr>
      <vt:lpstr>What is Web design ?</vt:lpstr>
      <vt:lpstr>Types of Designers</vt:lpstr>
      <vt:lpstr>Types of Designers</vt:lpstr>
      <vt:lpstr>Types of Designers</vt:lpstr>
      <vt:lpstr>Types of Designers</vt:lpstr>
      <vt:lpstr>Types of Designers</vt:lpstr>
      <vt:lpstr>Types of Designers</vt:lpstr>
      <vt:lpstr>Types of Designers</vt:lpstr>
      <vt:lpstr>Types of Designers</vt:lpstr>
      <vt:lpstr>Types of Designers</vt:lpstr>
      <vt:lpstr>Types of designers</vt:lpstr>
      <vt:lpstr>What is Web Development ?</vt:lpstr>
      <vt:lpstr>What is Web Development ?</vt:lpstr>
      <vt:lpstr>Life cycle </vt:lpstr>
      <vt:lpstr>Design – Sample Wireframe</vt:lpstr>
      <vt:lpstr>Design-Global Sources Wireframe</vt:lpstr>
      <vt:lpstr>Design-Weather App Wireframe</vt:lpstr>
      <vt:lpstr>Visual Design</vt:lpstr>
      <vt:lpstr>Visual Design</vt:lpstr>
      <vt:lpstr>Visual Design - Google</vt:lpstr>
      <vt:lpstr>Visual Design – Quartz - https://qz.com/india/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Thinkpad</cp:lastModifiedBy>
  <cp:revision>788</cp:revision>
  <dcterms:created xsi:type="dcterms:W3CDTF">2017-06-25T15:07:02Z</dcterms:created>
  <dcterms:modified xsi:type="dcterms:W3CDTF">2019-02-14T23:57:05Z</dcterms:modified>
</cp:coreProperties>
</file>