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0" r:id="rId3"/>
    <p:sldId id="484" r:id="rId4"/>
    <p:sldId id="500" r:id="rId5"/>
    <p:sldId id="501" r:id="rId6"/>
    <p:sldId id="499" r:id="rId7"/>
    <p:sldId id="502" r:id="rId8"/>
    <p:sldId id="503" r:id="rId9"/>
    <p:sldId id="490" r:id="rId10"/>
    <p:sldId id="504" r:id="rId11"/>
    <p:sldId id="505" r:id="rId12"/>
    <p:sldId id="506" r:id="rId13"/>
    <p:sldId id="509" r:id="rId14"/>
    <p:sldId id="507" r:id="rId15"/>
    <p:sldId id="508" r:id="rId16"/>
    <p:sldId id="510" r:id="rId17"/>
    <p:sldId id="4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8CD94-176D-4119-80F9-05F0E1DE1C0E}" type="datetimeFigureOut">
              <a:rPr lang="en-US" smtClean="0"/>
              <a:pPr/>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CD77-D203-464E-99FB-03E606FC344A}" type="slidenum">
              <a:rPr lang="en-US" smtClean="0"/>
              <a:pPr/>
              <a:t>‹#›</a:t>
            </a:fld>
            <a:endParaRPr lang="en-US"/>
          </a:p>
        </p:txBody>
      </p:sp>
    </p:spTree>
    <p:extLst>
      <p:ext uri="{BB962C8B-B14F-4D97-AF65-F5344CB8AC3E}">
        <p14:creationId xmlns:p14="http://schemas.microsoft.com/office/powerpoint/2010/main" val="398751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23-02-2023</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23-02-2023</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23-02-2023</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23-02-2023</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23-02-2023</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23-02-2023</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23-02-2023</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23-02-2023</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23-02-2023</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23-02-2023</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23-02-2023</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23-02-2023</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jquery-mobile/" TargetMode="External"/><Relationship Id="rId2" Type="http://schemas.openxmlformats.org/officeDocument/2006/relationships/hyperlink" Target="https://www.geeksforgeeks.org/jquery-ui/" TargetMode="External"/><Relationship Id="rId1" Type="http://schemas.openxmlformats.org/officeDocument/2006/relationships/slideLayout" Target="../slideLayouts/slideLayout2.xml"/><Relationship Id="rId5" Type="http://schemas.openxmlformats.org/officeDocument/2006/relationships/hyperlink" Target="https://www.geeksforgeeks.org/jquery-easyui/" TargetMode="External"/><Relationship Id="rId4" Type="http://schemas.openxmlformats.org/officeDocument/2006/relationships/hyperlink" Target="https://www.geeksforgeeks.org/jqwidget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top-10-programming-languages-to-learn/" TargetMode="External"/><Relationship Id="rId2" Type="http://schemas.openxmlformats.org/officeDocument/2006/relationships/hyperlink" Target="https://www.simplilearn.com/best-programming-languages-start-learning-today-article" TargetMode="External"/><Relationship Id="rId1" Type="http://schemas.openxmlformats.org/officeDocument/2006/relationships/slideLayout" Target="../slideLayouts/slideLayout2.xml"/><Relationship Id="rId4" Type="http://schemas.openxmlformats.org/officeDocument/2006/relationships/hyperlink" Target="https://www.analyticsinsight.net/top-10-programming-languages-in-2023-with-the-largest-developer-communiti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p:txBody>
          <a:bodyPr>
            <a:normAutofit/>
          </a:bodyPr>
          <a:lstStyle/>
          <a:p>
            <a:r>
              <a:rPr lang="en-IN" dirty="0"/>
              <a:t>Web Technologies</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p:txBody>
          <a:bodyPr/>
          <a:lstStyle/>
          <a:p>
            <a:r>
              <a:rPr lang="en-IN" dirty="0"/>
              <a:t>Raghu Prasad K S</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Technologies – Building Blocks</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p:txBody>
          <a:bodyPr/>
          <a:lstStyle/>
          <a:p>
            <a:pPr algn="just"/>
            <a:r>
              <a:rPr lang="en-US" b="1" dirty="0"/>
              <a:t>CSS: </a:t>
            </a:r>
            <a:r>
              <a:rPr lang="en-US" dirty="0"/>
              <a:t>Cascading Style Sheets fondly referred to as CSS is a simply designed language intended to simplify the process of making web pages presentable. </a:t>
            </a:r>
          </a:p>
          <a:p>
            <a:pPr algn="just"/>
            <a:r>
              <a:rPr lang="en-US" dirty="0"/>
              <a:t>CSS allows you to apply styles to web pages. More importantly, CSS enables you to do this independent of the HTML that makes up each web page.</a:t>
            </a:r>
          </a:p>
          <a:p>
            <a:pPr algn="just"/>
            <a:r>
              <a:rPr lang="en-US" b="1" dirty="0"/>
              <a:t>JavaScript</a:t>
            </a:r>
            <a:r>
              <a:rPr lang="en-US" dirty="0"/>
              <a:t>: JavaScript is a famous scripting language used to create magic on the sites to make the site interactive for the user. </a:t>
            </a:r>
          </a:p>
          <a:p>
            <a:pPr algn="just"/>
            <a:r>
              <a:rPr lang="en-US" dirty="0"/>
              <a:t>It is used to enhancing the functionality of a website to running cool games and web-based software.</a:t>
            </a:r>
          </a:p>
        </p:txBody>
      </p:sp>
    </p:spTree>
    <p:extLst>
      <p:ext uri="{BB962C8B-B14F-4D97-AF65-F5344CB8AC3E}">
        <p14:creationId xmlns:p14="http://schemas.microsoft.com/office/powerpoint/2010/main" val="19140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Technologies – Building Blocks</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p:txBody>
          <a:bodyPr>
            <a:normAutofit fontScale="92500"/>
          </a:bodyPr>
          <a:lstStyle/>
          <a:p>
            <a:pPr algn="just"/>
            <a:r>
              <a:rPr lang="en-US" b="1" dirty="0"/>
              <a:t>AJAX: </a:t>
            </a:r>
            <a:r>
              <a:rPr lang="en-US" dirty="0"/>
              <a:t>Ajax is an acronym for Asynchronous </a:t>
            </a:r>
            <a:r>
              <a:rPr lang="en-US" dirty="0" err="1"/>
              <a:t>Javascript</a:t>
            </a:r>
            <a:r>
              <a:rPr lang="en-US" dirty="0"/>
              <a:t> and XML. </a:t>
            </a:r>
          </a:p>
          <a:p>
            <a:pPr algn="just"/>
            <a:r>
              <a:rPr lang="en-US" dirty="0"/>
              <a:t>It is used to communicate with the server without refreshing the web page and thus increasing the user experience and better performance.</a:t>
            </a:r>
          </a:p>
          <a:p>
            <a:pPr algn="just"/>
            <a:r>
              <a:rPr lang="en-US" b="1" dirty="0" err="1"/>
              <a:t>JQuery</a:t>
            </a:r>
            <a:r>
              <a:rPr lang="en-US" dirty="0"/>
              <a:t>:</a:t>
            </a:r>
          </a:p>
          <a:p>
            <a:pPr algn="just"/>
            <a:r>
              <a:rPr lang="en-US" dirty="0"/>
              <a:t>jQuery is an open-source JavaScript library that simplifies the interactions between an HTML/CSS document, </a:t>
            </a:r>
          </a:p>
          <a:p>
            <a:pPr algn="just"/>
            <a:r>
              <a:rPr lang="en-US" dirty="0"/>
              <a:t>or more precisely the Document Object Model (DOM), and JavaScript. Elaborating the terms, it simplifies HTML document </a:t>
            </a:r>
          </a:p>
          <a:p>
            <a:pPr algn="just"/>
            <a:r>
              <a:rPr lang="en-US" dirty="0"/>
              <a:t>traversing and manipulation, browser event handling,  DOM animations, Ajax interactions, and cross-browser JavaScript development.</a:t>
            </a:r>
          </a:p>
        </p:txBody>
      </p:sp>
    </p:spTree>
    <p:extLst>
      <p:ext uri="{BB962C8B-B14F-4D97-AF65-F5344CB8AC3E}">
        <p14:creationId xmlns:p14="http://schemas.microsoft.com/office/powerpoint/2010/main" val="561184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err="1"/>
              <a:t>Jquery</a:t>
            </a:r>
            <a:r>
              <a:rPr lang="en-IN" dirty="0"/>
              <a:t>-Libraries</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p:txBody>
          <a:bodyPr>
            <a:normAutofit/>
          </a:bodyPr>
          <a:lstStyle/>
          <a:p>
            <a:pPr algn="l" fontAlgn="base">
              <a:buFont typeface="Arial" panose="020B0604020202020204" pitchFamily="34" charset="0"/>
              <a:buChar char="•"/>
            </a:pPr>
            <a:r>
              <a:rPr lang="en-IN" b="0" i="0" u="none" strike="noStrike" dirty="0">
                <a:solidFill>
                  <a:srgbClr val="FFFFFF"/>
                </a:solidFill>
                <a:effectLst/>
                <a:latin typeface="urw-din"/>
                <a:hlinkClick r:id="rId2"/>
              </a:rPr>
              <a:t>jQuery UI</a:t>
            </a:r>
            <a:endParaRPr lang="en-IN" b="0" i="0" dirty="0">
              <a:solidFill>
                <a:srgbClr val="FFFFFF"/>
              </a:solidFill>
              <a:effectLst/>
              <a:latin typeface="urw-din"/>
            </a:endParaRPr>
          </a:p>
          <a:p>
            <a:pPr algn="l" fontAlgn="base">
              <a:buFont typeface="Arial" panose="020B0604020202020204" pitchFamily="34" charset="0"/>
              <a:buChar char="•"/>
            </a:pPr>
            <a:r>
              <a:rPr lang="en-IN" b="0" i="0" u="none" strike="noStrike" dirty="0">
                <a:solidFill>
                  <a:srgbClr val="FFFFFF"/>
                </a:solidFill>
                <a:effectLst/>
                <a:latin typeface="urw-din"/>
                <a:hlinkClick r:id="rId3"/>
              </a:rPr>
              <a:t>jQuery Mobile</a:t>
            </a:r>
            <a:endParaRPr lang="en-IN" b="0" i="0" dirty="0">
              <a:solidFill>
                <a:srgbClr val="FFFFFF"/>
              </a:solidFill>
              <a:effectLst/>
              <a:latin typeface="urw-din"/>
            </a:endParaRPr>
          </a:p>
          <a:p>
            <a:pPr algn="l" fontAlgn="base">
              <a:buFont typeface="Arial" panose="020B0604020202020204" pitchFamily="34" charset="0"/>
              <a:buChar char="•"/>
            </a:pPr>
            <a:r>
              <a:rPr lang="en-IN" b="0" i="0" u="none" strike="noStrike" dirty="0" err="1">
                <a:solidFill>
                  <a:srgbClr val="FFFFFF"/>
                </a:solidFill>
                <a:effectLst/>
                <a:latin typeface="urw-din"/>
                <a:hlinkClick r:id="rId4"/>
              </a:rPr>
              <a:t>jQWidgets</a:t>
            </a:r>
            <a:endParaRPr lang="en-IN" b="0" i="0" dirty="0">
              <a:solidFill>
                <a:srgbClr val="FFFFFF"/>
              </a:solidFill>
              <a:effectLst/>
              <a:latin typeface="urw-din"/>
            </a:endParaRPr>
          </a:p>
          <a:p>
            <a:pPr algn="l" fontAlgn="base">
              <a:buFont typeface="Arial" panose="020B0604020202020204" pitchFamily="34" charset="0"/>
              <a:buChar char="•"/>
            </a:pPr>
            <a:r>
              <a:rPr lang="en-IN" b="0" i="0" u="none" strike="noStrike" dirty="0">
                <a:solidFill>
                  <a:srgbClr val="FFFFFF"/>
                </a:solidFill>
                <a:effectLst/>
                <a:latin typeface="urw-din"/>
                <a:hlinkClick r:id="rId5"/>
              </a:rPr>
              <a:t>jQuery </a:t>
            </a:r>
            <a:r>
              <a:rPr lang="en-IN" b="0" i="0" u="none" strike="noStrike" dirty="0" err="1">
                <a:solidFill>
                  <a:srgbClr val="FFFFFF"/>
                </a:solidFill>
                <a:effectLst/>
                <a:latin typeface="urw-din"/>
                <a:hlinkClick r:id="rId5"/>
              </a:rPr>
              <a:t>EasyUI</a:t>
            </a:r>
            <a:endParaRPr lang="en-IN" b="0" i="0" dirty="0">
              <a:solidFill>
                <a:srgbClr val="FFFFFF"/>
              </a:solidFill>
              <a:effectLst/>
              <a:latin typeface="urw-din"/>
            </a:endParaRPr>
          </a:p>
          <a:p>
            <a:pPr algn="just"/>
            <a:r>
              <a:rPr lang="en-US" dirty="0"/>
              <a:t>jQuery UI is a curated set of user interface interactions, effects, widgets, and themes built on top of the jQuery JavaScript Library. </a:t>
            </a:r>
          </a:p>
          <a:p>
            <a:pPr algn="just"/>
            <a:r>
              <a:rPr lang="en-US" dirty="0"/>
              <a:t>Whether you’re building highly interactive web applications, or you just need to add a date picker to a form control, </a:t>
            </a:r>
          </a:p>
          <a:p>
            <a:pPr algn="just"/>
            <a:r>
              <a:rPr lang="en-US" dirty="0"/>
              <a:t>jQuery UI is a perfect choice.</a:t>
            </a:r>
          </a:p>
        </p:txBody>
      </p:sp>
    </p:spTree>
    <p:extLst>
      <p:ext uri="{BB962C8B-B14F-4D97-AF65-F5344CB8AC3E}">
        <p14:creationId xmlns:p14="http://schemas.microsoft.com/office/powerpoint/2010/main" val="289782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Top Programming languages for 2023</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p:txBody>
          <a:bodyPr>
            <a:normAutofit/>
          </a:bodyPr>
          <a:lstStyle/>
          <a:p>
            <a:pPr algn="l" fontAlgn="base">
              <a:buFont typeface="Arial" panose="020B0604020202020204" pitchFamily="34" charset="0"/>
              <a:buChar char="•"/>
            </a:pPr>
            <a:r>
              <a:rPr lang="en-US" dirty="0">
                <a:hlinkClick r:id="rId2"/>
              </a:rPr>
              <a:t>https://www.forbes.com/sites/forbestechcouncil/2022/12/28/what-your-software-partner-should-know-the-top-programming-languages-of-2023/?sh=1709ba21182b</a:t>
            </a:r>
          </a:p>
          <a:p>
            <a:pPr algn="l" fontAlgn="base">
              <a:buFont typeface="Arial" panose="020B0604020202020204" pitchFamily="34" charset="0"/>
              <a:buChar char="•"/>
            </a:pPr>
            <a:r>
              <a:rPr lang="en-US" dirty="0">
                <a:hlinkClick r:id="rId2"/>
              </a:rPr>
              <a:t>https://www.simplilearn.com/best-programming-languages-start-learning-today-article</a:t>
            </a:r>
            <a:endParaRPr lang="en-US" dirty="0"/>
          </a:p>
          <a:p>
            <a:pPr algn="l" fontAlgn="base">
              <a:buFont typeface="Arial" panose="020B0604020202020204" pitchFamily="34" charset="0"/>
              <a:buChar char="•"/>
            </a:pPr>
            <a:r>
              <a:rPr lang="en-US" dirty="0">
                <a:hlinkClick r:id="rId3"/>
              </a:rPr>
              <a:t>https://www.geeksforgeeks.org/top-10-programming-languages-to-learn/</a:t>
            </a:r>
            <a:endParaRPr lang="en-US" dirty="0"/>
          </a:p>
          <a:p>
            <a:pPr algn="l" fontAlgn="base">
              <a:buFont typeface="Arial" panose="020B0604020202020204" pitchFamily="34" charset="0"/>
              <a:buChar char="•"/>
            </a:pPr>
            <a:r>
              <a:rPr lang="en-US" b="1" dirty="0">
                <a:hlinkClick r:id="rId4"/>
              </a:rPr>
              <a:t>https://www.analyticsinsight.net/top-10-programming-languages-in-2023-with-the-largest-developer-communities/</a:t>
            </a:r>
            <a:endParaRPr lang="en-US" b="1" dirty="0"/>
          </a:p>
          <a:p>
            <a:pPr algn="l" fontAlgn="base">
              <a:buFont typeface="Arial" panose="020B0604020202020204" pitchFamily="34" charset="0"/>
              <a:buChar char="•"/>
            </a:pPr>
            <a:endParaRPr lang="en-US" b="1" dirty="0"/>
          </a:p>
        </p:txBody>
      </p:sp>
    </p:spTree>
    <p:extLst>
      <p:ext uri="{BB962C8B-B14F-4D97-AF65-F5344CB8AC3E}">
        <p14:creationId xmlns:p14="http://schemas.microsoft.com/office/powerpoint/2010/main" val="953395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err="1"/>
              <a:t>Jquery</a:t>
            </a:r>
            <a:r>
              <a:rPr lang="en-IN" dirty="0"/>
              <a:t>-Libraries</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p:txBody>
          <a:bodyPr>
            <a:normAutofit lnSpcReduction="10000"/>
          </a:bodyPr>
          <a:lstStyle/>
          <a:p>
            <a:pPr algn="just"/>
            <a:r>
              <a:rPr lang="en-US" b="1" dirty="0"/>
              <a:t>jQuery Mobile </a:t>
            </a:r>
            <a:r>
              <a:rPr lang="en-US" dirty="0"/>
              <a:t>is an HTML5 based user interface system designed to make responsive websites and </a:t>
            </a:r>
          </a:p>
          <a:p>
            <a:pPr algn="just"/>
            <a:r>
              <a:rPr lang="en-US" dirty="0"/>
              <a:t>apps that are accessible on all smartphone, tablet, and desktop devices.</a:t>
            </a:r>
          </a:p>
          <a:p>
            <a:pPr algn="just"/>
            <a:r>
              <a:rPr lang="en-US" b="1" dirty="0" err="1"/>
              <a:t>jQWidgets</a:t>
            </a:r>
            <a:r>
              <a:rPr lang="en-US" dirty="0"/>
              <a:t> is a JavaScript framework for making web-based applications for PC and mobile devices. </a:t>
            </a:r>
          </a:p>
          <a:p>
            <a:pPr algn="just"/>
            <a:r>
              <a:rPr lang="en-US" dirty="0"/>
              <a:t>It is a very powerful and optimized framework, platform-independent, and widely supported. </a:t>
            </a:r>
          </a:p>
          <a:p>
            <a:pPr algn="just"/>
            <a:r>
              <a:rPr lang="en-US" dirty="0"/>
              <a:t>It has more than 60 UI widget that helps to create attractive UI design.</a:t>
            </a:r>
          </a:p>
        </p:txBody>
      </p:sp>
    </p:spTree>
    <p:extLst>
      <p:ext uri="{BB962C8B-B14F-4D97-AF65-F5344CB8AC3E}">
        <p14:creationId xmlns:p14="http://schemas.microsoft.com/office/powerpoint/2010/main" val="3654286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err="1"/>
              <a:t>Jquery</a:t>
            </a:r>
            <a:r>
              <a:rPr lang="en-IN" dirty="0"/>
              <a:t>-Libraries</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p:txBody>
          <a:bodyPr>
            <a:normAutofit/>
          </a:bodyPr>
          <a:lstStyle/>
          <a:p>
            <a:pPr algn="just"/>
            <a:r>
              <a:rPr lang="en-US" b="1" dirty="0" err="1"/>
              <a:t>EasyUI</a:t>
            </a:r>
            <a:r>
              <a:rPr lang="en-US" b="1" dirty="0"/>
              <a:t> jQuery </a:t>
            </a:r>
            <a:r>
              <a:rPr lang="en-US" dirty="0"/>
              <a:t>is an HTML5 framework for using user interface components based on jQuery. </a:t>
            </a:r>
          </a:p>
          <a:p>
            <a:pPr algn="just"/>
            <a:r>
              <a:rPr lang="en-US" dirty="0"/>
              <a:t>It helps in building features for interactive web and mobile applications saving a lot of time for developers.</a:t>
            </a:r>
          </a:p>
        </p:txBody>
      </p:sp>
    </p:spTree>
    <p:extLst>
      <p:ext uri="{BB962C8B-B14F-4D97-AF65-F5344CB8AC3E}">
        <p14:creationId xmlns:p14="http://schemas.microsoft.com/office/powerpoint/2010/main" val="250999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Hands-on</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p:txBody>
          <a:bodyPr>
            <a:normAutofit/>
          </a:bodyPr>
          <a:lstStyle/>
          <a:p>
            <a:pPr algn="just"/>
            <a:r>
              <a:rPr lang="en-US" b="1" dirty="0" err="1"/>
              <a:t>Jquery</a:t>
            </a:r>
            <a:r>
              <a:rPr lang="en-US" b="1" dirty="0"/>
              <a:t> – Hands-on</a:t>
            </a:r>
            <a:endParaRPr lang="en-US" dirty="0"/>
          </a:p>
        </p:txBody>
      </p:sp>
    </p:spTree>
    <p:extLst>
      <p:ext uri="{BB962C8B-B14F-4D97-AF65-F5344CB8AC3E}">
        <p14:creationId xmlns:p14="http://schemas.microsoft.com/office/powerpoint/2010/main" val="4177468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325563"/>
          </a:xfrm>
        </p:spPr>
        <p:txBody>
          <a:bodyPr/>
          <a:lstStyle/>
          <a:p>
            <a:r>
              <a:rPr lang="en-IN" dirty="0"/>
              <a:t>Q&amp;A Session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11696" y="2138116"/>
            <a:ext cx="10515600" cy="3164204"/>
          </a:xfrm>
        </p:spPr>
        <p:txBody>
          <a:bodyPr>
            <a:noAutofit/>
          </a:bodyPr>
          <a:lstStyle/>
          <a:p>
            <a:pPr algn="ct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Thanks</a:t>
            </a:r>
          </a:p>
          <a:p>
            <a:pPr marL="457200" lvl="1" indent="0" algn="ctr">
              <a:buNone/>
            </a:pPr>
            <a:r>
              <a:rPr lang="en-IN" sz="4000" b="1" dirty="0">
                <a:latin typeface="Arial" panose="020B0604020202020204" pitchFamily="34" charset="0"/>
                <a:cs typeface="Arial" panose="020B0604020202020204" pitchFamily="34" charset="0"/>
              </a:rPr>
              <a:t>Visit – </a:t>
            </a:r>
            <a:r>
              <a:rPr lang="en-IN" sz="4000" b="1" dirty="0">
                <a:latin typeface="Arial" panose="020B0604020202020204" pitchFamily="34" charset="0"/>
                <a:cs typeface="Arial" panose="020B0604020202020204" pitchFamily="34" charset="0"/>
                <a:hlinkClick r:id="rId2"/>
              </a:rPr>
              <a:t>www.kaushalya.tech</a:t>
            </a: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9845547471</a:t>
            </a:r>
          </a:p>
          <a:p>
            <a:pPr algn="ct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91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877956" y="1560582"/>
            <a:ext cx="10515600" cy="4351338"/>
          </a:xfrm>
        </p:spPr>
        <p:txBody>
          <a:bodyPr>
            <a:normAutofit fontScale="92500" lnSpcReduction="10000"/>
          </a:bodyPr>
          <a:lstStyle/>
          <a:p>
            <a:pPr algn="just"/>
            <a:r>
              <a:rPr lang="en-IN" dirty="0"/>
              <a:t>Raghu Prasad – BE, MS</a:t>
            </a:r>
          </a:p>
          <a:p>
            <a:pPr algn="just"/>
            <a:r>
              <a:rPr lang="en-IN" dirty="0"/>
              <a:t>Total of 29 years of experience</a:t>
            </a:r>
          </a:p>
          <a:p>
            <a:pPr algn="just"/>
            <a:r>
              <a:rPr lang="en-IN" dirty="0"/>
              <a:t>7 years as a lecturer in Engineering College</a:t>
            </a:r>
          </a:p>
          <a:p>
            <a:pPr algn="just"/>
            <a:r>
              <a:rPr lang="en-IN" dirty="0"/>
              <a:t>22 Years into IT</a:t>
            </a:r>
          </a:p>
          <a:p>
            <a:pPr algn="just"/>
            <a:r>
              <a:rPr lang="en-IN" dirty="0"/>
              <a:t>Worked with companies like CISCO, CSC, ICICI, First Apex – NTT Data</a:t>
            </a:r>
          </a:p>
          <a:p>
            <a:pPr algn="just"/>
            <a:r>
              <a:rPr lang="en-IN" dirty="0" err="1"/>
              <a:t>urrently</a:t>
            </a:r>
            <a:r>
              <a:rPr lang="en-IN" dirty="0"/>
              <a:t> into Corporate training, consultancy and application development</a:t>
            </a:r>
          </a:p>
          <a:p>
            <a:pPr algn="just"/>
            <a:r>
              <a:rPr lang="en-IN" dirty="0"/>
              <a:t>Worked with corporates and public sector</a:t>
            </a:r>
          </a:p>
          <a:p>
            <a:pPr algn="just"/>
            <a:r>
              <a:rPr lang="en-IN" dirty="0"/>
              <a:t>Technologies – Java, </a:t>
            </a:r>
            <a:r>
              <a:rPr lang="en-IN" dirty="0" err="1"/>
              <a:t>C#,Python</a:t>
            </a:r>
            <a:r>
              <a:rPr lang="en-IN" dirty="0"/>
              <a:t>, DataSciences, Web Technologies, Java Script technologies (MEAN,MERN stack), IOT, Test Automation – Selenium, </a:t>
            </a:r>
            <a:r>
              <a:rPr lang="en-IN" dirty="0" err="1"/>
              <a:t>Jmeter</a:t>
            </a:r>
            <a:r>
              <a:rPr lang="en-IN" dirty="0"/>
              <a:t>,.</a:t>
            </a:r>
            <a:r>
              <a:rPr lang="en-IN" dirty="0" err="1"/>
              <a:t>NET,AWS,Azure,Block</a:t>
            </a:r>
            <a:r>
              <a:rPr lang="en-IN" dirty="0"/>
              <a:t> Chain</a:t>
            </a:r>
          </a:p>
          <a:p>
            <a:pPr marL="0" indent="0" algn="just">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Technologies</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dirty="0"/>
              <a:t>Web Technology refers to the various tools and techniques that are utilized in the process of communication between different types of devices over the internet. </a:t>
            </a:r>
          </a:p>
          <a:p>
            <a:pPr algn="just"/>
            <a:r>
              <a:rPr lang="en-IN" dirty="0"/>
              <a:t>Web Technology consists of </a:t>
            </a:r>
          </a:p>
          <a:p>
            <a:pPr algn="just"/>
            <a:r>
              <a:rPr lang="en-IN" dirty="0"/>
              <a:t>World Wide Web (WWW) - Web browsers, Hypertext Markup Language (HTML) and Hypertext Transfer Protocol (HTTP).</a:t>
            </a:r>
          </a:p>
          <a:p>
            <a:pPr algn="just"/>
            <a:r>
              <a:rPr lang="en-US" dirty="0"/>
              <a:t>Web Browser: The web browser is an application software to explore www (World Wide Web). It provides an interface between the server and the client and requests to the server for web documents and services.</a:t>
            </a:r>
            <a:endParaRPr lang="en-IN" dirty="0"/>
          </a:p>
          <a:p>
            <a:pPr algn="just"/>
            <a:endParaRPr lang="en-IN" dirty="0"/>
          </a:p>
        </p:txBody>
      </p:sp>
    </p:spTree>
    <p:extLst>
      <p:ext uri="{BB962C8B-B14F-4D97-AF65-F5344CB8AC3E}">
        <p14:creationId xmlns:p14="http://schemas.microsoft.com/office/powerpoint/2010/main" val="3286685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Technologies</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dirty="0"/>
              <a:t>Web Server: Web server is a program which processes the network requests of the users and serves them with files that create web pages. </a:t>
            </a:r>
          </a:p>
          <a:p>
            <a:pPr algn="just"/>
            <a:r>
              <a:rPr lang="en-US" dirty="0"/>
              <a:t>Web Development: Web development refers to the building, creating, and maintaining of websites. </a:t>
            </a:r>
          </a:p>
          <a:p>
            <a:pPr algn="just"/>
            <a:r>
              <a:rPr lang="en-US" dirty="0"/>
              <a:t>It includes aspects such as web design, web publishing, web programming, and database management. </a:t>
            </a:r>
          </a:p>
          <a:p>
            <a:pPr algn="just"/>
            <a:r>
              <a:rPr lang="en-US" dirty="0"/>
              <a:t>It is the creation of an application that works over the internet i.e. websites.</a:t>
            </a:r>
          </a:p>
          <a:p>
            <a:pPr algn="just"/>
            <a:endParaRPr lang="en-IN" dirty="0"/>
          </a:p>
        </p:txBody>
      </p:sp>
    </p:spTree>
    <p:extLst>
      <p:ext uri="{BB962C8B-B14F-4D97-AF65-F5344CB8AC3E}">
        <p14:creationId xmlns:p14="http://schemas.microsoft.com/office/powerpoint/2010/main" val="273269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Technologies</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dirty="0"/>
              <a:t>Web Server: Web server is a program which processes the network requests of the users and serves them with files that create web pages. </a:t>
            </a:r>
          </a:p>
          <a:p>
            <a:pPr algn="just"/>
            <a:r>
              <a:rPr lang="en-US" dirty="0"/>
              <a:t>Web Development: Web development refers to the building, creating, and maintaining of websites. </a:t>
            </a:r>
          </a:p>
          <a:p>
            <a:pPr algn="just"/>
            <a:r>
              <a:rPr lang="en-US" dirty="0"/>
              <a:t>It includes aspects such as web design, web publishing, web programming, and database management. </a:t>
            </a:r>
          </a:p>
          <a:p>
            <a:pPr algn="just"/>
            <a:r>
              <a:rPr lang="en-US" dirty="0"/>
              <a:t>It is the creation of an application that works over the internet i.e. websites.</a:t>
            </a:r>
          </a:p>
          <a:p>
            <a:pPr algn="just"/>
            <a:endParaRPr lang="en-IN" dirty="0"/>
          </a:p>
        </p:txBody>
      </p:sp>
    </p:spTree>
    <p:extLst>
      <p:ext uri="{BB962C8B-B14F-4D97-AF65-F5344CB8AC3E}">
        <p14:creationId xmlns:p14="http://schemas.microsoft.com/office/powerpoint/2010/main" val="72369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Technologies</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dirty="0"/>
              <a:t>Web Development can be classified into two ways:</a:t>
            </a:r>
          </a:p>
          <a:p>
            <a:pPr algn="just"/>
            <a:r>
              <a:rPr lang="en-US" b="1" dirty="0"/>
              <a:t>Frontend Development</a:t>
            </a:r>
            <a:r>
              <a:rPr lang="en-US" dirty="0"/>
              <a:t>: The part of a website that the user interacts directly is termed as front end. It is also referred to as the ‘client side’ of the application.</a:t>
            </a:r>
          </a:p>
          <a:p>
            <a:pPr algn="just"/>
            <a:r>
              <a:rPr lang="en-US" b="1" dirty="0"/>
              <a:t>Backend Development </a:t>
            </a:r>
            <a:r>
              <a:rPr lang="en-US" dirty="0"/>
              <a:t>: Backend is the server side of a website. It is the part of the website that users cannot see and interact. </a:t>
            </a:r>
          </a:p>
          <a:p>
            <a:pPr algn="just"/>
            <a:r>
              <a:rPr lang="en-US" dirty="0"/>
              <a:t>It is the portion of software that does not come in direct contact with the users. It is used to store and arrange data.</a:t>
            </a:r>
            <a:endParaRPr lang="en-IN" dirty="0"/>
          </a:p>
        </p:txBody>
      </p:sp>
    </p:spTree>
    <p:extLst>
      <p:ext uri="{BB962C8B-B14F-4D97-AF65-F5344CB8AC3E}">
        <p14:creationId xmlns:p14="http://schemas.microsoft.com/office/powerpoint/2010/main" val="177929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Technologies</a:t>
            </a:r>
          </a:p>
        </p:txBody>
      </p:sp>
      <p:pic>
        <p:nvPicPr>
          <p:cNvPr id="1026" name="Picture 2" descr="Frontend Development Roadmap">
            <a:extLst>
              <a:ext uri="{FF2B5EF4-FFF2-40B4-BE49-F238E27FC236}">
                <a16:creationId xmlns:a16="http://schemas.microsoft.com/office/drawing/2014/main" id="{52631414-E77C-B913-E134-8E83994F59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12491"/>
            <a:ext cx="10803194" cy="5161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80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Technologies</a:t>
            </a:r>
          </a:p>
        </p:txBody>
      </p:sp>
      <p:pic>
        <p:nvPicPr>
          <p:cNvPr id="2050" name="Picture 2" descr="Backend Design roadmap">
            <a:extLst>
              <a:ext uri="{FF2B5EF4-FFF2-40B4-BE49-F238E27FC236}">
                <a16:creationId xmlns:a16="http://schemas.microsoft.com/office/drawing/2014/main" id="{A51059A8-620A-E786-ACB8-FAAFA714DF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86297"/>
            <a:ext cx="96091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21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Technologies – Building Blocks</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p:txBody>
          <a:bodyPr/>
          <a:lstStyle/>
          <a:p>
            <a:pPr algn="just"/>
            <a:r>
              <a:rPr lang="en-US" b="1" dirty="0"/>
              <a:t>HTML: </a:t>
            </a:r>
            <a:r>
              <a:rPr lang="en-US" dirty="0"/>
              <a:t>HTML stands for Hypertext Markup Language. </a:t>
            </a:r>
          </a:p>
          <a:p>
            <a:pPr algn="just"/>
            <a:r>
              <a:rPr lang="en-US" dirty="0"/>
              <a:t>It is used to design the front-end portion of web pages using a markup language. </a:t>
            </a:r>
          </a:p>
          <a:p>
            <a:pPr algn="just"/>
            <a:r>
              <a:rPr lang="en-US" dirty="0"/>
              <a:t>HTML is the combination of Hypertext and Markup language. </a:t>
            </a:r>
          </a:p>
          <a:p>
            <a:pPr algn="just"/>
            <a:r>
              <a:rPr lang="en-US" dirty="0"/>
              <a:t>Hypertext defines the link between the web pages. </a:t>
            </a:r>
          </a:p>
          <a:p>
            <a:pPr algn="just"/>
            <a:r>
              <a:rPr lang="en-US" dirty="0"/>
              <a:t>The markup language is used to define the text documentation within the tag which defines the structure of web pages.</a:t>
            </a:r>
          </a:p>
        </p:txBody>
      </p:sp>
    </p:spTree>
    <p:extLst>
      <p:ext uri="{BB962C8B-B14F-4D97-AF65-F5344CB8AC3E}">
        <p14:creationId xmlns:p14="http://schemas.microsoft.com/office/powerpoint/2010/main" val="56558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12292</TotalTime>
  <Words>978</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urw-din</vt:lpstr>
      <vt:lpstr>Office Theme</vt:lpstr>
      <vt:lpstr>Web Technologies</vt:lpstr>
      <vt:lpstr>Introduction</vt:lpstr>
      <vt:lpstr>Web Technologies</vt:lpstr>
      <vt:lpstr>Web Technologies</vt:lpstr>
      <vt:lpstr>Web Technologies</vt:lpstr>
      <vt:lpstr>Web Technologies</vt:lpstr>
      <vt:lpstr>Web Technologies</vt:lpstr>
      <vt:lpstr>Web Technologies</vt:lpstr>
      <vt:lpstr>Web Technologies – Building Blocks</vt:lpstr>
      <vt:lpstr>Web Technologies – Building Blocks</vt:lpstr>
      <vt:lpstr>Web Technologies – Building Blocks</vt:lpstr>
      <vt:lpstr>Jquery-Libraries</vt:lpstr>
      <vt:lpstr>Top Programming languages for 2023</vt:lpstr>
      <vt:lpstr>Jquery-Libraries</vt:lpstr>
      <vt:lpstr>Jquery-Libraries</vt:lpstr>
      <vt:lpstr>Hands-on</vt:lpstr>
      <vt:lpstr>Q&amp;A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 konandur</cp:lastModifiedBy>
  <cp:revision>869</cp:revision>
  <dcterms:created xsi:type="dcterms:W3CDTF">2018-01-28T06:02:15Z</dcterms:created>
  <dcterms:modified xsi:type="dcterms:W3CDTF">2023-02-24T05:20:28Z</dcterms:modified>
</cp:coreProperties>
</file>