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78" r:id="rId3"/>
    <p:sldId id="266" r:id="rId4"/>
    <p:sldId id="279" r:id="rId5"/>
    <p:sldId id="272" r:id="rId6"/>
    <p:sldId id="258" r:id="rId7"/>
    <p:sldId id="260" r:id="rId8"/>
    <p:sldId id="261" r:id="rId9"/>
    <p:sldId id="267" r:id="rId10"/>
    <p:sldId id="277" r:id="rId11"/>
    <p:sldId id="268" r:id="rId12"/>
    <p:sldId id="262" r:id="rId13"/>
    <p:sldId id="280" r:id="rId14"/>
    <p:sldId id="269" r:id="rId15"/>
    <p:sldId id="270" r:id="rId16"/>
    <p:sldId id="271" r:id="rId17"/>
    <p:sldId id="265"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p:restoredTop sz="94682"/>
  </p:normalViewPr>
  <p:slideViewPr>
    <p:cSldViewPr snapToGrid="0" snapToObjects="1">
      <p:cViewPr varScale="1">
        <p:scale>
          <a:sx n="110" d="100"/>
          <a:sy n="110" d="100"/>
        </p:scale>
        <p:origin x="51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FF691-69B1-45C9-B865-B6EB3DA1BAED}" type="datetimeFigureOut">
              <a:rPr lang="en-US"/>
              <a:t>12/13/16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8D34A-BC7A-466A-AB73-6B76F7252407}" type="slidenum">
              <a:rPr lang="en-US"/>
              <a:t>‹#›</a:t>
            </a:fld>
            <a:endParaRPr lang="en-US"/>
          </a:p>
        </p:txBody>
      </p:sp>
    </p:spTree>
    <p:extLst>
      <p:ext uri="{BB962C8B-B14F-4D97-AF65-F5344CB8AC3E}">
        <p14:creationId xmlns:p14="http://schemas.microsoft.com/office/powerpoint/2010/main" val="302435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68D34A-BC7A-466A-AB73-6B76F7252407}" type="slidenum">
              <a:rPr lang="en-US"/>
              <a:t>7</a:t>
            </a:fld>
            <a:endParaRPr lang="en-US"/>
          </a:p>
        </p:txBody>
      </p:sp>
    </p:spTree>
    <p:extLst>
      <p:ext uri="{BB962C8B-B14F-4D97-AF65-F5344CB8AC3E}">
        <p14:creationId xmlns:p14="http://schemas.microsoft.com/office/powerpoint/2010/main" val="396008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7F4672-B1BD-6D42-9F12-B2782EA621AC}"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211722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7F4672-B1BD-6D42-9F12-B2782EA621AC}"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20327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7F4672-B1BD-6D42-9F12-B2782EA621AC}"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197846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7F4672-B1BD-6D42-9F12-B2782EA621AC}"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129944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F4672-B1BD-6D42-9F12-B2782EA621AC}"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200137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7F4672-B1BD-6D42-9F12-B2782EA621AC}"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114196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7F4672-B1BD-6D42-9F12-B2782EA621AC}" type="datetimeFigureOut">
              <a:rPr lang="en-US" smtClean="0"/>
              <a:t>12/13/16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101255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7F4672-B1BD-6D42-9F12-B2782EA621AC}" type="datetimeFigureOut">
              <a:rPr lang="en-US" smtClean="0"/>
              <a:t>12/13/16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133711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F4672-B1BD-6D42-9F12-B2782EA621AC}" type="datetimeFigureOut">
              <a:rPr lang="en-US" smtClean="0"/>
              <a:t>12/13/16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158920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F4672-B1BD-6D42-9F12-B2782EA621AC}"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156389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F4672-B1BD-6D42-9F12-B2782EA621AC}"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494F-B4DA-DA47-901B-D511964D8DE2}" type="slidenum">
              <a:rPr lang="en-US" smtClean="0"/>
              <a:t>‹#›</a:t>
            </a:fld>
            <a:endParaRPr lang="en-US"/>
          </a:p>
        </p:txBody>
      </p:sp>
    </p:spTree>
    <p:extLst>
      <p:ext uri="{BB962C8B-B14F-4D97-AF65-F5344CB8AC3E}">
        <p14:creationId xmlns:p14="http://schemas.microsoft.com/office/powerpoint/2010/main" val="13798345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F4672-B1BD-6D42-9F12-B2782EA621AC}" type="datetimeFigureOut">
              <a:rPr lang="en-US" smtClean="0"/>
              <a:t>12/13/16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C494F-B4DA-DA47-901B-D511964D8DE2}" type="slidenum">
              <a:rPr lang="en-US" smtClean="0"/>
              <a:t>‹#›</a:t>
            </a:fld>
            <a:endParaRPr lang="en-US"/>
          </a:p>
        </p:txBody>
      </p:sp>
    </p:spTree>
    <p:extLst>
      <p:ext uri="{BB962C8B-B14F-4D97-AF65-F5344CB8AC3E}">
        <p14:creationId xmlns:p14="http://schemas.microsoft.com/office/powerpoint/2010/main" val="2093306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NULL" TargetMode="External"/><Relationship Id="rId6" Type="http://schemas.openxmlformats.org/officeDocument/2006/relationships/hyperlink" Target="NULL" TargetMode="External"/><Relationship Id="rId7" Type="http://schemas.openxmlformats.org/officeDocument/2006/relationships/hyperlink" Target="NULL" TargetMode="External"/><Relationship Id="rId8"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hyperlink" Target="NUL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44322"/>
            <a:ext cx="12192000" cy="2673927"/>
          </a:xfrm>
          <a:prstGeom prst="rect">
            <a:avLst/>
          </a:prstGeom>
        </p:spPr>
      </p:pic>
      <p:sp>
        <p:nvSpPr>
          <p:cNvPr id="4" name="TextBox 3"/>
          <p:cNvSpPr txBox="1"/>
          <p:nvPr/>
        </p:nvSpPr>
        <p:spPr>
          <a:xfrm>
            <a:off x="5141190" y="1497944"/>
            <a:ext cx="8600210" cy="769441"/>
          </a:xfrm>
          <a:prstGeom prst="rect">
            <a:avLst/>
          </a:prstGeom>
          <a:noFill/>
        </p:spPr>
        <p:txBody>
          <a:bodyPr wrap="square" rtlCol="0">
            <a:spAutoFit/>
          </a:bodyPr>
          <a:lstStyle/>
          <a:p>
            <a:r>
              <a:rPr lang="en-US" sz="4400" dirty="0">
                <a:solidFill>
                  <a:srgbClr val="FF0000"/>
                </a:solidFill>
              </a:rPr>
              <a:t>RSO Automation Binders</a:t>
            </a:r>
          </a:p>
        </p:txBody>
      </p:sp>
      <p:sp>
        <p:nvSpPr>
          <p:cNvPr id="5" name="TextBox 4"/>
          <p:cNvSpPr txBox="1"/>
          <p:nvPr/>
        </p:nvSpPr>
        <p:spPr>
          <a:xfrm>
            <a:off x="4102100" y="2327830"/>
            <a:ext cx="6261100" cy="400110"/>
          </a:xfrm>
          <a:prstGeom prst="rect">
            <a:avLst/>
          </a:prstGeom>
          <a:noFill/>
        </p:spPr>
        <p:txBody>
          <a:bodyPr wrap="square" rtlCol="0">
            <a:spAutoFit/>
          </a:bodyPr>
          <a:lstStyle/>
          <a:p>
            <a:pPr algn="ctr"/>
            <a:r>
              <a:rPr lang="en-US" sz="2000" dirty="0">
                <a:solidFill>
                  <a:srgbClr val="FF0000"/>
                </a:solidFill>
              </a:rPr>
              <a:t>13 December 2016</a:t>
            </a:r>
          </a:p>
        </p:txBody>
      </p:sp>
      <p:pic>
        <p:nvPicPr>
          <p:cNvPr id="6" name="Picture 5"/>
          <p:cNvPicPr>
            <a:picLocks noChangeAspect="1"/>
          </p:cNvPicPr>
          <p:nvPr/>
        </p:nvPicPr>
        <p:blipFill>
          <a:blip r:embed="rId3"/>
          <a:stretch>
            <a:fillRect/>
          </a:stretch>
        </p:blipFill>
        <p:spPr>
          <a:xfrm>
            <a:off x="932622" y="559697"/>
            <a:ext cx="3276600" cy="3114675"/>
          </a:xfrm>
          <a:prstGeom prst="rect">
            <a:avLst/>
          </a:prstGeom>
        </p:spPr>
      </p:pic>
    </p:spTree>
    <p:extLst>
      <p:ext uri="{BB962C8B-B14F-4D97-AF65-F5344CB8AC3E}">
        <p14:creationId xmlns:p14="http://schemas.microsoft.com/office/powerpoint/2010/main" val="464442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17297" y="408136"/>
            <a:ext cx="7580803" cy="646331"/>
          </a:xfrm>
          <a:prstGeom prst="rect">
            <a:avLst/>
          </a:prstGeom>
          <a:noFill/>
        </p:spPr>
        <p:txBody>
          <a:bodyPr wrap="square" rtlCol="0">
            <a:spAutoFit/>
          </a:bodyPr>
          <a:lstStyle/>
          <a:p>
            <a:r>
              <a:rPr lang="en-US" sz="3600" dirty="0">
                <a:solidFill>
                  <a:srgbClr val="FF0000"/>
                </a:solidFill>
              </a:rPr>
              <a:t>Alternative Analysis</a:t>
            </a:r>
          </a:p>
        </p:txBody>
      </p:sp>
      <p:sp>
        <p:nvSpPr>
          <p:cNvPr id="2" name="Rectangle 1"/>
          <p:cNvSpPr/>
          <p:nvPr/>
        </p:nvSpPr>
        <p:spPr>
          <a:xfrm>
            <a:off x="508000" y="2235200"/>
            <a:ext cx="2217527" cy="231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39800" y="2073241"/>
            <a:ext cx="2217527" cy="191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90175" y="1744407"/>
            <a:ext cx="6672473" cy="2554545"/>
          </a:xfrm>
          <a:prstGeom prst="rect">
            <a:avLst/>
          </a:prstGeom>
          <a:noFill/>
        </p:spPr>
        <p:txBody>
          <a:bodyPr wrap="square" rtlCol="0">
            <a:spAutoFit/>
          </a:bodyPr>
          <a:lstStyle/>
          <a:p>
            <a:r>
              <a:rPr lang="en-US" sz="2000" b="1" dirty="0">
                <a:solidFill>
                  <a:srgbClr val="FF0000"/>
                </a:solidFill>
                <a:ea typeface="Avenir Light" charset="0"/>
                <a:cs typeface="Avenir Light" charset="0"/>
              </a:rPr>
              <a:t>Stay with the current system</a:t>
            </a:r>
          </a:p>
          <a:p>
            <a:pPr marL="285750" indent="-285750">
              <a:buFont typeface="Arial" charset="0"/>
              <a:buChar char="•"/>
            </a:pPr>
            <a:r>
              <a:rPr lang="en-US" sz="2000" dirty="0">
                <a:ea typeface="Avenir Light" charset="0"/>
                <a:cs typeface="Avenir Light" charset="0"/>
              </a:rPr>
              <a:t>Continued  occurrence  of  a  high  number of blow by scenarios</a:t>
            </a:r>
          </a:p>
          <a:p>
            <a:pPr marL="285750" indent="-285750">
              <a:buFont typeface="Arial" charset="0"/>
              <a:buChar char="•"/>
            </a:pPr>
            <a:r>
              <a:rPr lang="en-US" sz="2000" dirty="0">
                <a:ea typeface="Avenir Light" charset="0"/>
                <a:cs typeface="Avenir Light" charset="0"/>
              </a:rPr>
              <a:t>No  centralized  data  and  proper  database management</a:t>
            </a:r>
          </a:p>
          <a:p>
            <a:pPr marL="285750" indent="-285750">
              <a:buFont typeface="Arial" charset="0"/>
              <a:buChar char="•"/>
            </a:pPr>
            <a:r>
              <a:rPr lang="en-US" sz="2000" dirty="0">
                <a:ea typeface="Avenir Light" charset="0"/>
                <a:cs typeface="Avenir Light" charset="0"/>
              </a:rPr>
              <a:t>Huge queues during rush hours</a:t>
            </a:r>
          </a:p>
          <a:p>
            <a:pPr marL="285750" indent="-285750">
              <a:buFont typeface="Arial" charset="0"/>
              <a:buChar char="•"/>
            </a:pPr>
            <a:r>
              <a:rPr lang="en-US" sz="2000" dirty="0">
                <a:ea typeface="Avenir Light" charset="0"/>
                <a:cs typeface="Avenir Light" charset="0"/>
              </a:rPr>
              <a:t>No  proper  maintenance  of  binders  and records</a:t>
            </a:r>
          </a:p>
          <a:p>
            <a:pPr marL="285750" indent="-285750">
              <a:buFont typeface="Arial" charset="0"/>
              <a:buChar char="•"/>
            </a:pPr>
            <a:r>
              <a:rPr lang="en-US" sz="2000" dirty="0">
                <a:ea typeface="Avenir Light" charset="0"/>
                <a:cs typeface="Avenir Light" charset="0"/>
              </a:rPr>
              <a:t>Prone to manual errors</a:t>
            </a:r>
          </a:p>
          <a:p>
            <a:pPr marL="285750" indent="-285750">
              <a:buFont typeface="Arial" charset="0"/>
              <a:buChar char="•"/>
            </a:pPr>
            <a:r>
              <a:rPr lang="en-US" sz="2000" dirty="0">
                <a:ea typeface="Avenir Light" charset="0"/>
                <a:cs typeface="Avenir Light" charset="0"/>
              </a:rPr>
              <a:t>Non-eco-friendly.</a:t>
            </a:r>
            <a:endParaRPr lang="en-US" sz="2000" dirty="0"/>
          </a:p>
        </p:txBody>
      </p:sp>
      <p:pic>
        <p:nvPicPr>
          <p:cNvPr id="12" name="Picture 11"/>
          <p:cNvPicPr>
            <a:picLocks noChangeAspect="1"/>
          </p:cNvPicPr>
          <p:nvPr/>
        </p:nvPicPr>
        <p:blipFill>
          <a:blip r:embed="rId2"/>
          <a:stretch>
            <a:fillRect/>
          </a:stretch>
        </p:blipFill>
        <p:spPr>
          <a:xfrm>
            <a:off x="691118" y="167172"/>
            <a:ext cx="1060377" cy="1007975"/>
          </a:xfrm>
          <a:prstGeom prst="rect">
            <a:avLst/>
          </a:prstGeom>
        </p:spPr>
      </p:pic>
      <p:pic>
        <p:nvPicPr>
          <p:cNvPr id="6" name="Picture 5"/>
          <p:cNvPicPr>
            <a:picLocks noChangeAspect="1"/>
          </p:cNvPicPr>
          <p:nvPr/>
        </p:nvPicPr>
        <p:blipFill>
          <a:blip r:embed="rId3"/>
          <a:stretch>
            <a:fillRect/>
          </a:stretch>
        </p:blipFill>
        <p:spPr>
          <a:xfrm>
            <a:off x="5992223" y="3968929"/>
            <a:ext cx="1752600" cy="2238375"/>
          </a:xfrm>
          <a:prstGeom prst="rect">
            <a:avLst/>
          </a:prstGeom>
        </p:spPr>
      </p:pic>
      <p:pic>
        <p:nvPicPr>
          <p:cNvPr id="8" name="Picture 7"/>
          <p:cNvPicPr>
            <a:picLocks noChangeAspect="1"/>
          </p:cNvPicPr>
          <p:nvPr/>
        </p:nvPicPr>
        <p:blipFill>
          <a:blip r:embed="rId4"/>
          <a:stretch>
            <a:fillRect/>
          </a:stretch>
        </p:blipFill>
        <p:spPr>
          <a:xfrm>
            <a:off x="8116184" y="3835579"/>
            <a:ext cx="1276350" cy="2371725"/>
          </a:xfrm>
          <a:prstGeom prst="rect">
            <a:avLst/>
          </a:prstGeom>
        </p:spPr>
      </p:pic>
      <p:cxnSp>
        <p:nvCxnSpPr>
          <p:cNvPr id="13" name="Straight Connector 12"/>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22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3950" y="352823"/>
            <a:ext cx="8724900" cy="646331"/>
          </a:xfrm>
          <a:prstGeom prst="rect">
            <a:avLst/>
          </a:prstGeom>
          <a:noFill/>
        </p:spPr>
        <p:txBody>
          <a:bodyPr wrap="square" rtlCol="0">
            <a:spAutoFit/>
          </a:bodyPr>
          <a:lstStyle/>
          <a:p>
            <a:r>
              <a:rPr lang="en-US" sz="3600" dirty="0">
                <a:solidFill>
                  <a:srgbClr val="FF0000"/>
                </a:solidFill>
              </a:rPr>
              <a:t>PROJECT DOCUMENTS</a:t>
            </a:r>
          </a:p>
        </p:txBody>
      </p:sp>
      <p:sp>
        <p:nvSpPr>
          <p:cNvPr id="5" name="TextBox 4"/>
          <p:cNvSpPr txBox="1"/>
          <p:nvPr/>
        </p:nvSpPr>
        <p:spPr>
          <a:xfrm>
            <a:off x="920750" y="1779737"/>
            <a:ext cx="9207500" cy="2677656"/>
          </a:xfrm>
          <a:prstGeom prst="rect">
            <a:avLst/>
          </a:prstGeom>
          <a:noFill/>
        </p:spPr>
        <p:txBody>
          <a:bodyPr wrap="square" rtlCol="0">
            <a:spAutoFit/>
          </a:bodyPr>
          <a:lstStyle/>
          <a:p>
            <a:pPr marL="285750" indent="-285750">
              <a:buFont typeface="Arial" charset="0"/>
              <a:buChar char="•"/>
            </a:pPr>
            <a:r>
              <a:rPr lang="en-US" sz="2800" dirty="0">
                <a:hlinkClick r:id="rId2" invalidUrl="https://www.dropbox.com/home/Business Analysis?preview=Business+Case.docx"/>
              </a:rPr>
              <a:t>BUSINESS CASE</a:t>
            </a:r>
            <a:endParaRPr lang="en-US" sz="2800" dirty="0"/>
          </a:p>
          <a:p>
            <a:pPr marL="285750" indent="-285750">
              <a:buFont typeface="Arial" charset="0"/>
              <a:buChar char="•"/>
            </a:pPr>
            <a:r>
              <a:rPr lang="en-US" sz="2800" dirty="0">
                <a:hlinkClick r:id="rId3" invalidUrl="https://www.dropbox.com/home/Business Analysis?preview=UseCases.jpg"/>
              </a:rPr>
              <a:t>USE CASE</a:t>
            </a:r>
            <a:endParaRPr lang="en-US" sz="2800" dirty="0"/>
          </a:p>
          <a:p>
            <a:pPr marL="285750" indent="-285750">
              <a:buFont typeface="Arial" charset="0"/>
              <a:buChar char="•"/>
            </a:pPr>
            <a:r>
              <a:rPr lang="en-US" sz="2800" dirty="0">
                <a:hlinkClick r:id="rId4" invalidUrl="https://www.dropbox.com/home/Business Analysis?preview=Activity_Diagram.jpg"/>
              </a:rPr>
              <a:t>ACTIVITY DIAGRAMS</a:t>
            </a:r>
            <a:endParaRPr lang="en-US" sz="2800" dirty="0"/>
          </a:p>
          <a:p>
            <a:pPr marL="285750" indent="-285750">
              <a:buFont typeface="Arial" charset="0"/>
              <a:buChar char="•"/>
            </a:pPr>
            <a:r>
              <a:rPr lang="en-US" sz="2800" dirty="0">
                <a:hlinkClick r:id="rId5" invalidUrl="https://www.dropbox.com/home/Business Analysis?preview=ProcessFlowDiagram.jpg"/>
              </a:rPr>
              <a:t>PROCESS FLOW DIAGRAM</a:t>
            </a:r>
            <a:endParaRPr lang="en-US" sz="2800" dirty="0"/>
          </a:p>
          <a:p>
            <a:pPr marL="285750" indent="-285750">
              <a:buFont typeface="Arial" charset="0"/>
              <a:buChar char="•"/>
            </a:pPr>
            <a:r>
              <a:rPr lang="en-US" sz="2800" dirty="0">
                <a:hlinkClick r:id="rId6" invalidUrl="https://www.dropbox.com/home/Business Analysis?preview=Requirements-Definition_Automation+of+RSO+Binders.doc"/>
              </a:rPr>
              <a:t>REQUIREMENTS DOCUMENT</a:t>
            </a:r>
            <a:endParaRPr lang="en-US" sz="2800" dirty="0"/>
          </a:p>
          <a:p>
            <a:pPr marL="285750" indent="-285750">
              <a:buFont typeface="Arial" charset="0"/>
              <a:buChar char="•"/>
            </a:pPr>
            <a:r>
              <a:rPr lang="en-US" sz="2800" dirty="0">
                <a:hlinkClick r:id="rId7" invalidUrl="https://www.dropbox.com/home/Business Analysis?preview=Wireframe+Sketch.docx"/>
              </a:rPr>
              <a:t>WIRE SKETCH</a:t>
            </a:r>
            <a:endParaRPr lang="en-US" sz="2800" dirty="0"/>
          </a:p>
        </p:txBody>
      </p:sp>
      <p:pic>
        <p:nvPicPr>
          <p:cNvPr id="8" name="Picture 7"/>
          <p:cNvPicPr>
            <a:picLocks noChangeAspect="1"/>
          </p:cNvPicPr>
          <p:nvPr/>
        </p:nvPicPr>
        <p:blipFill>
          <a:blip r:embed="rId8"/>
          <a:stretch>
            <a:fillRect/>
          </a:stretch>
        </p:blipFill>
        <p:spPr>
          <a:xfrm>
            <a:off x="691118" y="167172"/>
            <a:ext cx="1060377" cy="1007975"/>
          </a:xfrm>
          <a:prstGeom prst="rect">
            <a:avLst/>
          </a:prstGeom>
        </p:spPr>
      </p:pic>
      <p:cxnSp>
        <p:nvCxnSpPr>
          <p:cNvPr id="6" name="Straight Connector 5"/>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615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60600" y="330885"/>
            <a:ext cx="8724900" cy="646331"/>
          </a:xfrm>
          <a:prstGeom prst="rect">
            <a:avLst/>
          </a:prstGeom>
          <a:noFill/>
        </p:spPr>
        <p:txBody>
          <a:bodyPr wrap="square" rtlCol="0">
            <a:spAutoFit/>
          </a:bodyPr>
          <a:lstStyle/>
          <a:p>
            <a:r>
              <a:rPr lang="en-US" sz="3600" dirty="0">
                <a:solidFill>
                  <a:srgbClr val="FF0000"/>
                </a:solidFill>
              </a:rPr>
              <a:t>RSO - Personas</a:t>
            </a:r>
          </a:p>
        </p:txBody>
      </p:sp>
      <p:sp>
        <p:nvSpPr>
          <p:cNvPr id="15" name="TextBox 14"/>
          <p:cNvSpPr txBox="1"/>
          <p:nvPr/>
        </p:nvSpPr>
        <p:spPr>
          <a:xfrm>
            <a:off x="3691966" y="4348297"/>
            <a:ext cx="7893575" cy="1631216"/>
          </a:xfrm>
          <a:prstGeom prst="rect">
            <a:avLst/>
          </a:prstGeom>
          <a:noFill/>
        </p:spPr>
        <p:txBody>
          <a:bodyPr wrap="square" rtlCol="0">
            <a:spAutoFit/>
          </a:bodyPr>
          <a:lstStyle/>
          <a:p>
            <a:r>
              <a:rPr lang="en-US" sz="2000" dirty="0"/>
              <a:t>TASKS:</a:t>
            </a:r>
          </a:p>
          <a:p>
            <a:pPr marL="342900" indent="-342900">
              <a:buAutoNum type="arabicPeriod"/>
            </a:pPr>
            <a:r>
              <a:rPr lang="en-US" sz="2000" dirty="0"/>
              <a:t>Log on to the system	         	         4. Monitor non-emergency alert</a:t>
            </a:r>
          </a:p>
          <a:p>
            <a:pPr marL="342900" indent="-342900">
              <a:buFontTx/>
              <a:buAutoNum type="arabicPeriod"/>
            </a:pPr>
            <a:r>
              <a:rPr lang="en-US" sz="2000" dirty="0"/>
              <a:t>Monitor banned list alert	         5. Check database for previous records</a:t>
            </a:r>
          </a:p>
          <a:p>
            <a:pPr marL="342900" indent="-342900">
              <a:buAutoNum type="arabicPeriod"/>
            </a:pPr>
            <a:r>
              <a:rPr lang="en-US" sz="2000" dirty="0"/>
              <a:t>Monitor emergency alert                   </a:t>
            </a:r>
          </a:p>
        </p:txBody>
      </p:sp>
      <p:pic>
        <p:nvPicPr>
          <p:cNvPr id="17" name="Picture 16"/>
          <p:cNvPicPr>
            <a:picLocks noChangeAspect="1"/>
          </p:cNvPicPr>
          <p:nvPr/>
        </p:nvPicPr>
        <p:blipFill>
          <a:blip r:embed="rId2"/>
          <a:stretch>
            <a:fillRect/>
          </a:stretch>
        </p:blipFill>
        <p:spPr>
          <a:xfrm>
            <a:off x="783885" y="140668"/>
            <a:ext cx="1060377" cy="1007975"/>
          </a:xfrm>
          <a:prstGeom prst="rect">
            <a:avLst/>
          </a:prstGeom>
        </p:spPr>
      </p:pic>
      <p:pic>
        <p:nvPicPr>
          <p:cNvPr id="19"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4515" y="1332287"/>
            <a:ext cx="2955296" cy="1731424"/>
          </a:xfrm>
          <a:prstGeom prst="rect">
            <a:avLst/>
          </a:prstGeom>
        </p:spPr>
      </p:pic>
      <p:sp>
        <p:nvSpPr>
          <p:cNvPr id="4" name="TextBox 3"/>
          <p:cNvSpPr txBox="1"/>
          <p:nvPr/>
        </p:nvSpPr>
        <p:spPr>
          <a:xfrm>
            <a:off x="642483" y="1478905"/>
            <a:ext cx="2883662" cy="2246769"/>
          </a:xfrm>
          <a:prstGeom prst="rect">
            <a:avLst/>
          </a:prstGeom>
          <a:noFill/>
        </p:spPr>
        <p:txBody>
          <a:bodyPr wrap="square" rtlCol="0">
            <a:spAutoFit/>
          </a:bodyPr>
          <a:lstStyle/>
          <a:p>
            <a:r>
              <a:rPr lang="en-US" sz="2000" dirty="0"/>
              <a:t>TASKS:</a:t>
            </a:r>
          </a:p>
          <a:p>
            <a:pPr marL="342900" indent="-342900">
              <a:buAutoNum type="arabicPeriod"/>
            </a:pPr>
            <a:r>
              <a:rPr lang="en-US" sz="2000" dirty="0"/>
              <a:t>Log on to the system</a:t>
            </a:r>
          </a:p>
          <a:p>
            <a:pPr marL="342900" indent="-342900">
              <a:buAutoNum type="arabicPeriod"/>
            </a:pPr>
            <a:r>
              <a:rPr lang="en-US" sz="2000" dirty="0"/>
              <a:t>Swipe students NU ID</a:t>
            </a:r>
          </a:p>
          <a:p>
            <a:pPr marL="342900" indent="-342900">
              <a:buAutoNum type="arabicPeriod"/>
            </a:pPr>
            <a:r>
              <a:rPr lang="en-US" sz="2000" dirty="0"/>
              <a:t>Swipe in Guest ID</a:t>
            </a:r>
          </a:p>
          <a:p>
            <a:pPr marL="342900" indent="-342900">
              <a:buFontTx/>
              <a:buAutoNum type="arabicPeriod"/>
            </a:pPr>
            <a:r>
              <a:rPr lang="en-US" sz="2000" dirty="0"/>
              <a:t>Check banned list alerts</a:t>
            </a:r>
          </a:p>
          <a:p>
            <a:pPr marL="342900" indent="-342900">
              <a:buAutoNum type="arabicPeriod"/>
            </a:pPr>
            <a:endParaRPr lang="en-US" sz="2000" dirty="0"/>
          </a:p>
        </p:txBody>
      </p:sp>
      <p:sp>
        <p:nvSpPr>
          <p:cNvPr id="5" name="TextBox 4"/>
          <p:cNvSpPr txBox="1"/>
          <p:nvPr/>
        </p:nvSpPr>
        <p:spPr>
          <a:xfrm>
            <a:off x="9686660" y="3278243"/>
            <a:ext cx="2219394" cy="369332"/>
          </a:xfrm>
          <a:prstGeom prst="rect">
            <a:avLst/>
          </a:prstGeom>
          <a:noFill/>
        </p:spPr>
        <p:txBody>
          <a:bodyPr wrap="square" rtlCol="0">
            <a:spAutoFit/>
          </a:bodyPr>
          <a:lstStyle/>
          <a:p>
            <a:r>
              <a:rPr lang="en-US" dirty="0"/>
              <a:t>PROCTOR</a:t>
            </a:r>
          </a:p>
        </p:txBody>
      </p:sp>
      <p:sp>
        <p:nvSpPr>
          <p:cNvPr id="6" name="TextBox 5"/>
          <p:cNvSpPr txBox="1"/>
          <p:nvPr/>
        </p:nvSpPr>
        <p:spPr>
          <a:xfrm>
            <a:off x="3615873" y="1784903"/>
            <a:ext cx="3205114" cy="1323439"/>
          </a:xfrm>
          <a:prstGeom prst="rect">
            <a:avLst/>
          </a:prstGeom>
          <a:noFill/>
        </p:spPr>
        <p:txBody>
          <a:bodyPr wrap="square" rtlCol="0">
            <a:spAutoFit/>
          </a:bodyPr>
          <a:lstStyle/>
          <a:p>
            <a:r>
              <a:rPr lang="en-US" sz="2000" dirty="0"/>
              <a:t>5. Create emergency alert</a:t>
            </a:r>
          </a:p>
          <a:p>
            <a:r>
              <a:rPr lang="en-US" sz="2000" dirty="0"/>
              <a:t>6. Create non-emergency alert</a:t>
            </a:r>
          </a:p>
          <a:p>
            <a:r>
              <a:rPr lang="en-US" sz="2000" dirty="0"/>
              <a:t>7. Create blow-by alert</a:t>
            </a:r>
          </a:p>
        </p:txBody>
      </p:sp>
      <p:pic>
        <p:nvPicPr>
          <p:cNvPr id="20" name="Picture 19"/>
          <p:cNvPicPr>
            <a:picLocks noChangeAspect="1"/>
          </p:cNvPicPr>
          <p:nvPr/>
        </p:nvPicPr>
        <p:blipFill>
          <a:blip r:embed="rId4" cstate="print"/>
          <a:stretch>
            <a:fillRect/>
          </a:stretch>
        </p:blipFill>
        <p:spPr>
          <a:xfrm>
            <a:off x="0" y="3965495"/>
            <a:ext cx="2810155" cy="1749460"/>
          </a:xfrm>
          <a:prstGeom prst="rect">
            <a:avLst/>
          </a:prstGeom>
        </p:spPr>
      </p:pic>
      <p:sp>
        <p:nvSpPr>
          <p:cNvPr id="7" name="TextBox 6"/>
          <p:cNvSpPr txBox="1"/>
          <p:nvPr/>
        </p:nvSpPr>
        <p:spPr>
          <a:xfrm>
            <a:off x="188536" y="5863162"/>
            <a:ext cx="2188718" cy="369332"/>
          </a:xfrm>
          <a:prstGeom prst="rect">
            <a:avLst/>
          </a:prstGeom>
          <a:noFill/>
        </p:spPr>
        <p:txBody>
          <a:bodyPr wrap="square" rtlCol="0">
            <a:spAutoFit/>
          </a:bodyPr>
          <a:lstStyle/>
          <a:p>
            <a:pPr algn="ctr"/>
            <a:r>
              <a:rPr lang="en-US" dirty="0"/>
              <a:t>SUPERVISOR</a:t>
            </a:r>
          </a:p>
        </p:txBody>
      </p:sp>
      <p:cxnSp>
        <p:nvCxnSpPr>
          <p:cNvPr id="13" name="Straight Connector 12"/>
          <p:cNvCxnSpPr>
            <a:cxnSpLocks/>
          </p:cNvCxnSpPr>
          <p:nvPr/>
        </p:nvCxnSpPr>
        <p:spPr>
          <a:xfrm>
            <a:off x="0" y="1193786"/>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0" y="3698455"/>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a:off x="0" y="646815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29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0600" y="330885"/>
            <a:ext cx="8724900" cy="646331"/>
          </a:xfrm>
          <a:prstGeom prst="rect">
            <a:avLst/>
          </a:prstGeom>
          <a:noFill/>
        </p:spPr>
        <p:txBody>
          <a:bodyPr wrap="square" rtlCol="0">
            <a:spAutoFit/>
          </a:bodyPr>
          <a:lstStyle/>
          <a:p>
            <a:r>
              <a:rPr lang="en-US" sz="3600" dirty="0">
                <a:solidFill>
                  <a:srgbClr val="FF0000"/>
                </a:solidFill>
              </a:rPr>
              <a:t>RSO - Personas</a:t>
            </a:r>
          </a:p>
        </p:txBody>
      </p:sp>
      <p:pic>
        <p:nvPicPr>
          <p:cNvPr id="4" name="Picture 3"/>
          <p:cNvPicPr>
            <a:picLocks noChangeAspect="1"/>
          </p:cNvPicPr>
          <p:nvPr/>
        </p:nvPicPr>
        <p:blipFill>
          <a:blip r:embed="rId2"/>
          <a:stretch>
            <a:fillRect/>
          </a:stretch>
        </p:blipFill>
        <p:spPr>
          <a:xfrm>
            <a:off x="783885" y="140668"/>
            <a:ext cx="1060377" cy="1007975"/>
          </a:xfrm>
          <a:prstGeom prst="rect">
            <a:avLst/>
          </a:prstGeom>
        </p:spPr>
      </p:pic>
      <p:pic>
        <p:nvPicPr>
          <p:cNvPr id="7" name="Content Placeholder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372" y="1411401"/>
            <a:ext cx="2338853" cy="1421674"/>
          </a:xfrm>
          <a:prstGeom prst="rect">
            <a:avLst/>
          </a:prstGeom>
        </p:spPr>
      </p:pic>
      <p:sp>
        <p:nvSpPr>
          <p:cNvPr id="19" name="TextBox 18"/>
          <p:cNvSpPr txBox="1"/>
          <p:nvPr/>
        </p:nvSpPr>
        <p:spPr>
          <a:xfrm>
            <a:off x="358219" y="2987696"/>
            <a:ext cx="2403835" cy="369332"/>
          </a:xfrm>
          <a:prstGeom prst="rect">
            <a:avLst/>
          </a:prstGeom>
          <a:noFill/>
        </p:spPr>
        <p:txBody>
          <a:bodyPr wrap="square" rtlCol="0">
            <a:spAutoFit/>
          </a:bodyPr>
          <a:lstStyle/>
          <a:p>
            <a:pPr algn="ctr"/>
            <a:r>
              <a:rPr lang="en-US" dirty="0"/>
              <a:t>RESIDENT</a:t>
            </a:r>
          </a:p>
        </p:txBody>
      </p:sp>
      <p:sp>
        <p:nvSpPr>
          <p:cNvPr id="20" name="TextBox 19"/>
          <p:cNvSpPr txBox="1"/>
          <p:nvPr/>
        </p:nvSpPr>
        <p:spPr>
          <a:xfrm>
            <a:off x="3827282" y="1668544"/>
            <a:ext cx="4581427" cy="1323439"/>
          </a:xfrm>
          <a:prstGeom prst="rect">
            <a:avLst/>
          </a:prstGeom>
          <a:noFill/>
        </p:spPr>
        <p:txBody>
          <a:bodyPr wrap="square" rtlCol="0">
            <a:spAutoFit/>
          </a:bodyPr>
          <a:lstStyle/>
          <a:p>
            <a:r>
              <a:rPr lang="en-US" sz="2000" dirty="0"/>
              <a:t>TASKS:</a:t>
            </a:r>
          </a:p>
          <a:p>
            <a:pPr marL="342900" indent="-342900">
              <a:buAutoNum type="arabicPeriod"/>
            </a:pPr>
            <a:r>
              <a:rPr lang="en-US" sz="2000" dirty="0"/>
              <a:t>Provide valid NU ID</a:t>
            </a:r>
          </a:p>
          <a:p>
            <a:pPr marL="342900" indent="-342900">
              <a:buAutoNum type="arabicPeriod"/>
            </a:pPr>
            <a:r>
              <a:rPr lang="en-US" sz="2000" dirty="0"/>
              <a:t>Provide valid Guest ID</a:t>
            </a:r>
          </a:p>
          <a:p>
            <a:endParaRPr lang="en-US" sz="2000" dirty="0"/>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85689" y="1398541"/>
            <a:ext cx="2196444" cy="1424157"/>
          </a:xfrm>
          <a:prstGeom prst="rect">
            <a:avLst/>
          </a:prstGeom>
        </p:spPr>
      </p:pic>
      <p:sp>
        <p:nvSpPr>
          <p:cNvPr id="24" name="TextBox 23"/>
          <p:cNvSpPr txBox="1"/>
          <p:nvPr/>
        </p:nvSpPr>
        <p:spPr>
          <a:xfrm>
            <a:off x="8014697" y="1925953"/>
            <a:ext cx="2055042" cy="400110"/>
          </a:xfrm>
          <a:prstGeom prst="rect">
            <a:avLst/>
          </a:prstGeom>
          <a:noFill/>
        </p:spPr>
        <p:txBody>
          <a:bodyPr wrap="square" rtlCol="0">
            <a:spAutoFit/>
          </a:bodyPr>
          <a:lstStyle/>
          <a:p>
            <a:pPr algn="ctr"/>
            <a:r>
              <a:rPr lang="en-US" sz="2000" dirty="0"/>
              <a:t>GUEST</a:t>
            </a:r>
          </a:p>
        </p:txBody>
      </p:sp>
      <p:sp>
        <p:nvSpPr>
          <p:cNvPr id="25" name="TextBox 24"/>
          <p:cNvSpPr txBox="1"/>
          <p:nvPr/>
        </p:nvSpPr>
        <p:spPr>
          <a:xfrm>
            <a:off x="9269691" y="3080107"/>
            <a:ext cx="2922309" cy="1015663"/>
          </a:xfrm>
          <a:prstGeom prst="rect">
            <a:avLst/>
          </a:prstGeom>
          <a:noFill/>
        </p:spPr>
        <p:txBody>
          <a:bodyPr wrap="square" rtlCol="0">
            <a:spAutoFit/>
          </a:bodyPr>
          <a:lstStyle/>
          <a:p>
            <a:r>
              <a:rPr lang="en-US" sz="2000" dirty="0"/>
              <a:t>TASKS:</a:t>
            </a:r>
          </a:p>
          <a:p>
            <a:pPr marL="342900" indent="-342900">
              <a:buAutoNum type="arabicPeriod"/>
            </a:pPr>
            <a:r>
              <a:rPr lang="en-US" sz="2000" dirty="0"/>
              <a:t>Provide valid Photo ID</a:t>
            </a:r>
          </a:p>
          <a:p>
            <a:endParaRPr lang="en-US" sz="2000" dirty="0"/>
          </a:p>
        </p:txBody>
      </p:sp>
      <p:pic>
        <p:nvPicPr>
          <p:cNvPr id="26" name="Picture 25"/>
          <p:cNvPicPr>
            <a:picLocks noChangeAspect="1"/>
          </p:cNvPicPr>
          <p:nvPr/>
        </p:nvPicPr>
        <p:blipFill>
          <a:blip r:embed="rId5" cstate="print"/>
          <a:stretch>
            <a:fillRect/>
          </a:stretch>
        </p:blipFill>
        <p:spPr>
          <a:xfrm>
            <a:off x="156831" y="4579004"/>
            <a:ext cx="2605223" cy="1701499"/>
          </a:xfrm>
          <a:prstGeom prst="rect">
            <a:avLst/>
          </a:prstGeom>
        </p:spPr>
      </p:pic>
      <p:sp>
        <p:nvSpPr>
          <p:cNvPr id="27" name="TextBox 26"/>
          <p:cNvSpPr txBox="1"/>
          <p:nvPr/>
        </p:nvSpPr>
        <p:spPr>
          <a:xfrm>
            <a:off x="156831" y="6457361"/>
            <a:ext cx="2605223" cy="369332"/>
          </a:xfrm>
          <a:prstGeom prst="rect">
            <a:avLst/>
          </a:prstGeom>
          <a:noFill/>
        </p:spPr>
        <p:txBody>
          <a:bodyPr wrap="square" rtlCol="0">
            <a:spAutoFit/>
          </a:bodyPr>
          <a:lstStyle/>
          <a:p>
            <a:pPr algn="ctr"/>
            <a:r>
              <a:rPr lang="en-US" dirty="0"/>
              <a:t>NUPD</a:t>
            </a:r>
          </a:p>
        </p:txBody>
      </p:sp>
      <p:sp>
        <p:nvSpPr>
          <p:cNvPr id="28" name="TextBox 27"/>
          <p:cNvSpPr txBox="1"/>
          <p:nvPr/>
        </p:nvSpPr>
        <p:spPr>
          <a:xfrm>
            <a:off x="3513875" y="4669262"/>
            <a:ext cx="8474698" cy="1938992"/>
          </a:xfrm>
          <a:prstGeom prst="rect">
            <a:avLst/>
          </a:prstGeom>
          <a:noFill/>
        </p:spPr>
        <p:txBody>
          <a:bodyPr wrap="square" rtlCol="0">
            <a:spAutoFit/>
          </a:bodyPr>
          <a:lstStyle/>
          <a:p>
            <a:r>
              <a:rPr lang="en-US" sz="2000" dirty="0"/>
              <a:t>TASKS:</a:t>
            </a:r>
          </a:p>
          <a:p>
            <a:pPr marL="342900" indent="-342900">
              <a:buFontTx/>
              <a:buAutoNum type="arabicPeriod"/>
            </a:pPr>
            <a:r>
              <a:rPr lang="en-US" sz="2000" dirty="0"/>
              <a:t>Log on to the system			4. Monitor non-emergency alert</a:t>
            </a:r>
          </a:p>
          <a:p>
            <a:pPr marL="342900" indent="-342900">
              <a:buFontTx/>
              <a:buAutoNum type="arabicPeriod"/>
            </a:pPr>
            <a:r>
              <a:rPr lang="en-US" sz="2000" dirty="0"/>
              <a:t>Monitor banned list alert		5. Check database for previous records</a:t>
            </a:r>
          </a:p>
          <a:p>
            <a:pPr marL="342900" indent="-342900">
              <a:buAutoNum type="arabicPeriod"/>
            </a:pPr>
            <a:r>
              <a:rPr lang="en-US" sz="2000" dirty="0"/>
              <a:t>Monitor emergency alert</a:t>
            </a:r>
          </a:p>
          <a:p>
            <a:endParaRPr lang="en-US" sz="2000" dirty="0"/>
          </a:p>
        </p:txBody>
      </p:sp>
      <p:cxnSp>
        <p:nvCxnSpPr>
          <p:cNvPr id="17" name="Straight Connector 16"/>
          <p:cNvCxnSpPr>
            <a:cxnSpLocks/>
          </p:cNvCxnSpPr>
          <p:nvPr/>
        </p:nvCxnSpPr>
        <p:spPr>
          <a:xfrm>
            <a:off x="0" y="1233542"/>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a:off x="0" y="4241781"/>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138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7955" y="398446"/>
            <a:ext cx="8724900" cy="646331"/>
          </a:xfrm>
          <a:prstGeom prst="rect">
            <a:avLst/>
          </a:prstGeom>
          <a:noFill/>
        </p:spPr>
        <p:txBody>
          <a:bodyPr wrap="square" rtlCol="0">
            <a:spAutoFit/>
          </a:bodyPr>
          <a:lstStyle/>
          <a:p>
            <a:r>
              <a:rPr lang="en-US" sz="3600" dirty="0">
                <a:solidFill>
                  <a:srgbClr val="FF0000"/>
                </a:solidFill>
              </a:rPr>
              <a:t>UI - PROCTOR </a:t>
            </a:r>
          </a:p>
        </p:txBody>
      </p:sp>
      <p:sp>
        <p:nvSpPr>
          <p:cNvPr id="12" name="Right Arrow 11"/>
          <p:cNvSpPr/>
          <p:nvPr/>
        </p:nvSpPr>
        <p:spPr>
          <a:xfrm>
            <a:off x="2969082" y="3446180"/>
            <a:ext cx="571500" cy="355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573374" y="3432773"/>
            <a:ext cx="571500" cy="355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691118" y="167172"/>
            <a:ext cx="1060377" cy="1007975"/>
          </a:xfrm>
          <a:prstGeom prst="rect">
            <a:avLst/>
          </a:prstGeom>
        </p:spPr>
      </p:pic>
      <p:cxnSp>
        <p:nvCxnSpPr>
          <p:cNvPr id="8" name="Straight Connector 7"/>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78" y="1778624"/>
            <a:ext cx="2537357" cy="377948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559" y="1774422"/>
            <a:ext cx="2928298" cy="378368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5069" y="1774421"/>
            <a:ext cx="2852120" cy="3783686"/>
          </a:xfrm>
          <a:prstGeom prst="rect">
            <a:avLst/>
          </a:prstGeom>
        </p:spPr>
      </p:pic>
    </p:spTree>
    <p:extLst>
      <p:ext uri="{BB962C8B-B14F-4D97-AF65-F5344CB8AC3E}">
        <p14:creationId xmlns:p14="http://schemas.microsoft.com/office/powerpoint/2010/main" val="26474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14550" y="231268"/>
            <a:ext cx="8724900" cy="646331"/>
          </a:xfrm>
          <a:prstGeom prst="rect">
            <a:avLst/>
          </a:prstGeom>
          <a:noFill/>
        </p:spPr>
        <p:txBody>
          <a:bodyPr wrap="square" rtlCol="0">
            <a:spAutoFit/>
          </a:bodyPr>
          <a:lstStyle/>
          <a:p>
            <a:r>
              <a:rPr lang="en-US" sz="3600" dirty="0">
                <a:solidFill>
                  <a:srgbClr val="FF0000"/>
                </a:solidFill>
              </a:rPr>
              <a:t>UI – RSO SUPERVISOR </a:t>
            </a:r>
          </a:p>
        </p:txBody>
      </p:sp>
      <p:sp>
        <p:nvSpPr>
          <p:cNvPr id="10" name="Right Arrow 9"/>
          <p:cNvSpPr/>
          <p:nvPr/>
        </p:nvSpPr>
        <p:spPr>
          <a:xfrm>
            <a:off x="4057012" y="3680486"/>
            <a:ext cx="571500" cy="355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7901902" y="3679897"/>
            <a:ext cx="571500" cy="355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stretch>
            <a:fillRect/>
          </a:stretch>
        </p:blipFill>
        <p:spPr>
          <a:xfrm>
            <a:off x="691118" y="167172"/>
            <a:ext cx="1060377" cy="1007975"/>
          </a:xfrm>
          <a:prstGeom prst="rect">
            <a:avLst/>
          </a:prstGeom>
        </p:spPr>
      </p:pic>
      <p:cxnSp>
        <p:nvCxnSpPr>
          <p:cNvPr id="13" name="Straight Connector 12"/>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47" y="1686213"/>
            <a:ext cx="3506484" cy="442537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753" y="1620841"/>
            <a:ext cx="2918829" cy="434769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0030" y="1560960"/>
            <a:ext cx="3329205" cy="4407578"/>
          </a:xfrm>
          <a:prstGeom prst="rect">
            <a:avLst/>
          </a:prstGeom>
        </p:spPr>
      </p:pic>
    </p:spTree>
    <p:extLst>
      <p:ext uri="{BB962C8B-B14F-4D97-AF65-F5344CB8AC3E}">
        <p14:creationId xmlns:p14="http://schemas.microsoft.com/office/powerpoint/2010/main" val="13314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3603" y="294767"/>
            <a:ext cx="8724900" cy="646331"/>
          </a:xfrm>
          <a:prstGeom prst="rect">
            <a:avLst/>
          </a:prstGeom>
          <a:noFill/>
        </p:spPr>
        <p:txBody>
          <a:bodyPr wrap="square" rtlCol="0">
            <a:spAutoFit/>
          </a:bodyPr>
          <a:lstStyle/>
          <a:p>
            <a:r>
              <a:rPr lang="en-US" sz="3600" dirty="0">
                <a:solidFill>
                  <a:srgbClr val="FF0000"/>
                </a:solidFill>
              </a:rPr>
              <a:t>UI– NUPD</a:t>
            </a:r>
          </a:p>
        </p:txBody>
      </p:sp>
      <p:sp>
        <p:nvSpPr>
          <p:cNvPr id="10" name="Right Arrow 9"/>
          <p:cNvSpPr/>
          <p:nvPr/>
        </p:nvSpPr>
        <p:spPr>
          <a:xfrm>
            <a:off x="3875741" y="3721100"/>
            <a:ext cx="571500" cy="355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8226113" y="3741909"/>
            <a:ext cx="571500" cy="355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stretch>
            <a:fillRect/>
          </a:stretch>
        </p:blipFill>
        <p:spPr>
          <a:xfrm>
            <a:off x="691118" y="167172"/>
            <a:ext cx="1060377" cy="1007975"/>
          </a:xfrm>
          <a:prstGeom prst="rect">
            <a:avLst/>
          </a:prstGeom>
        </p:spPr>
      </p:pic>
      <p:cxnSp>
        <p:nvCxnSpPr>
          <p:cNvPr id="13" name="Straight Connector 12"/>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23" y="1928031"/>
            <a:ext cx="3244727" cy="40864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2132" y="1923785"/>
            <a:ext cx="3224199" cy="409070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7613" y="1910623"/>
            <a:ext cx="2994869" cy="4018173"/>
          </a:xfrm>
          <a:prstGeom prst="rect">
            <a:avLst/>
          </a:prstGeom>
        </p:spPr>
      </p:pic>
    </p:spTree>
    <p:extLst>
      <p:ext uri="{BB962C8B-B14F-4D97-AF65-F5344CB8AC3E}">
        <p14:creationId xmlns:p14="http://schemas.microsoft.com/office/powerpoint/2010/main" val="17382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90091" y="378771"/>
            <a:ext cx="7277100" cy="584775"/>
          </a:xfrm>
          <a:prstGeom prst="rect">
            <a:avLst/>
          </a:prstGeom>
          <a:noFill/>
        </p:spPr>
        <p:txBody>
          <a:bodyPr wrap="square" rtlCol="0">
            <a:spAutoFit/>
          </a:bodyPr>
          <a:lstStyle/>
          <a:p>
            <a:r>
              <a:rPr lang="en-US" sz="3200" dirty="0">
                <a:solidFill>
                  <a:srgbClr val="FF0000"/>
                </a:solidFill>
              </a:rPr>
              <a:t>UI Prototype : Demo</a:t>
            </a:r>
          </a:p>
        </p:txBody>
      </p:sp>
      <p:pic>
        <p:nvPicPr>
          <p:cNvPr id="6" name="Picture 5"/>
          <p:cNvPicPr>
            <a:picLocks noChangeAspect="1"/>
          </p:cNvPicPr>
          <p:nvPr/>
        </p:nvPicPr>
        <p:blipFill>
          <a:blip r:embed="rId2"/>
          <a:stretch>
            <a:fillRect/>
          </a:stretch>
        </p:blipFill>
        <p:spPr>
          <a:xfrm>
            <a:off x="691118" y="167172"/>
            <a:ext cx="1060377" cy="1007975"/>
          </a:xfrm>
          <a:prstGeom prst="rect">
            <a:avLst/>
          </a:prstGeom>
        </p:spPr>
      </p:pic>
      <p:pic>
        <p:nvPicPr>
          <p:cNvPr id="9" name="Picture 8"/>
          <p:cNvPicPr>
            <a:picLocks noChangeAspect="1"/>
          </p:cNvPicPr>
          <p:nvPr/>
        </p:nvPicPr>
        <p:blipFill>
          <a:blip r:embed="rId3"/>
          <a:stretch>
            <a:fillRect/>
          </a:stretch>
        </p:blipFill>
        <p:spPr>
          <a:xfrm>
            <a:off x="2478616" y="1999424"/>
            <a:ext cx="5372100" cy="4029075"/>
          </a:xfrm>
          <a:prstGeom prst="rect">
            <a:avLst/>
          </a:prstGeom>
        </p:spPr>
      </p:pic>
      <p:cxnSp>
        <p:nvCxnSpPr>
          <p:cNvPr id="8" name="Straight Connector 7"/>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631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21181914">
            <a:off x="6405247" y="3174411"/>
            <a:ext cx="2871820" cy="646331"/>
          </a:xfrm>
          <a:prstGeom prst="rect">
            <a:avLst/>
          </a:prstGeom>
          <a:noFill/>
        </p:spPr>
        <p:txBody>
          <a:bodyPr wrap="square" rtlCol="0">
            <a:spAutoFit/>
          </a:bodyPr>
          <a:lstStyle/>
          <a:p>
            <a:r>
              <a:rPr lang="en-US" sz="3600" dirty="0">
                <a:solidFill>
                  <a:srgbClr val="FF0000"/>
                </a:solidFill>
              </a:rPr>
              <a:t>Questions ?</a:t>
            </a:r>
          </a:p>
        </p:txBody>
      </p:sp>
      <p:pic>
        <p:nvPicPr>
          <p:cNvPr id="14" name="Picture 13"/>
          <p:cNvPicPr>
            <a:picLocks noChangeAspect="1"/>
          </p:cNvPicPr>
          <p:nvPr/>
        </p:nvPicPr>
        <p:blipFill>
          <a:blip r:embed="rId2"/>
          <a:stretch>
            <a:fillRect/>
          </a:stretch>
        </p:blipFill>
        <p:spPr>
          <a:xfrm>
            <a:off x="691118" y="167172"/>
            <a:ext cx="1060377" cy="1007975"/>
          </a:xfrm>
          <a:prstGeom prst="rect">
            <a:avLst/>
          </a:prstGeom>
        </p:spPr>
      </p:pic>
      <p:pic>
        <p:nvPicPr>
          <p:cNvPr id="2" name="Picture 1"/>
          <p:cNvPicPr>
            <a:picLocks noChangeAspect="1"/>
          </p:cNvPicPr>
          <p:nvPr/>
        </p:nvPicPr>
        <p:blipFill>
          <a:blip r:embed="rId3"/>
          <a:stretch>
            <a:fillRect/>
          </a:stretch>
        </p:blipFill>
        <p:spPr>
          <a:xfrm>
            <a:off x="3223967" y="2177592"/>
            <a:ext cx="3284655" cy="3059563"/>
          </a:xfrm>
          <a:prstGeom prst="rect">
            <a:avLst/>
          </a:prstGeom>
        </p:spPr>
      </p:pic>
      <p:cxnSp>
        <p:nvCxnSpPr>
          <p:cNvPr id="7" name="Straight Connector 6"/>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a:off x="-6625" y="5692895"/>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00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744225" y="6265631"/>
            <a:ext cx="5772150" cy="369332"/>
          </a:xfrm>
          <a:prstGeom prst="rect">
            <a:avLst/>
          </a:prstGeom>
          <a:noFill/>
        </p:spPr>
        <p:txBody>
          <a:bodyPr wrap="square" rtlCol="0">
            <a:spAutoFit/>
          </a:bodyPr>
          <a:lstStyle/>
          <a:p>
            <a:r>
              <a:rPr lang="en-US" dirty="0">
                <a:solidFill>
                  <a:srgbClr val="FF0000"/>
                </a:solidFill>
              </a:rPr>
              <a:t>Guided by </a:t>
            </a:r>
            <a:r>
              <a:rPr lang="en-US" dirty="0"/>
              <a:t>Professor Gail </a:t>
            </a:r>
            <a:r>
              <a:rPr lang="en-US" dirty="0" err="1"/>
              <a:t>Raynus</a:t>
            </a:r>
            <a:endParaRPr lang="en-US" dirty="0"/>
          </a:p>
        </p:txBody>
      </p:sp>
      <p:sp>
        <p:nvSpPr>
          <p:cNvPr id="10" name="TextBox 9"/>
          <p:cNvSpPr txBox="1"/>
          <p:nvPr/>
        </p:nvSpPr>
        <p:spPr>
          <a:xfrm>
            <a:off x="2391792" y="353576"/>
            <a:ext cx="5598322" cy="646331"/>
          </a:xfrm>
          <a:prstGeom prst="rect">
            <a:avLst/>
          </a:prstGeom>
          <a:noFill/>
        </p:spPr>
        <p:txBody>
          <a:bodyPr wrap="square" rtlCol="0">
            <a:spAutoFit/>
          </a:bodyPr>
          <a:lstStyle/>
          <a:p>
            <a:r>
              <a:rPr lang="en-US" sz="3600" dirty="0">
                <a:solidFill>
                  <a:srgbClr val="FF0000"/>
                </a:solidFill>
              </a:rPr>
              <a:t>BUSINESS CASE TEAM</a:t>
            </a:r>
          </a:p>
        </p:txBody>
      </p:sp>
      <p:cxnSp>
        <p:nvCxnSpPr>
          <p:cNvPr id="12" name="Straight Connector 11"/>
          <p:cNvCxnSpPr/>
          <p:nvPr/>
        </p:nvCxnSpPr>
        <p:spPr>
          <a:xfrm>
            <a:off x="0" y="1265077"/>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a:stretch>
            <a:fillRect/>
          </a:stretch>
        </p:blipFill>
        <p:spPr>
          <a:xfrm>
            <a:off x="691118" y="167172"/>
            <a:ext cx="1060377" cy="1007975"/>
          </a:xfrm>
          <a:prstGeom prst="rect">
            <a:avLst/>
          </a:prstGeom>
        </p:spPr>
      </p:pic>
      <p:pic>
        <p:nvPicPr>
          <p:cNvPr id="1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4574" y="1429901"/>
            <a:ext cx="7659756" cy="234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ubtitle 3"/>
          <p:cNvSpPr txBox="1">
            <a:spLocks/>
          </p:cNvSpPr>
          <p:nvPr/>
        </p:nvSpPr>
        <p:spPr>
          <a:xfrm>
            <a:off x="3278257" y="3939007"/>
            <a:ext cx="6934200" cy="36576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lgn="just">
              <a:buFont typeface="Arial" panose="020B0604020202020204" pitchFamily="34" charset="0"/>
              <a:buChar char="•"/>
              <a:defRPr/>
            </a:pPr>
            <a:r>
              <a:rPr lang="en-US" sz="2400" dirty="0" err="1"/>
              <a:t>Ruchi</a:t>
            </a:r>
            <a:r>
              <a:rPr lang="en-US" sz="2400" dirty="0"/>
              <a:t> Goyal (</a:t>
            </a:r>
            <a:r>
              <a:rPr lang="en-US" sz="2400" dirty="0">
                <a:solidFill>
                  <a:srgbClr val="C00000"/>
                </a:solidFill>
              </a:rPr>
              <a:t>Project Manager</a:t>
            </a:r>
            <a:r>
              <a:rPr lang="en-US" sz="2400" dirty="0"/>
              <a:t>)</a:t>
            </a:r>
          </a:p>
          <a:p>
            <a:pPr marL="457200" indent="-457200" algn="just">
              <a:buFont typeface="Arial" panose="020B0604020202020204" pitchFamily="34" charset="0"/>
              <a:buChar char="•"/>
              <a:defRPr/>
            </a:pPr>
            <a:r>
              <a:rPr lang="en-US" sz="2400" dirty="0" err="1"/>
              <a:t>Reema</a:t>
            </a:r>
            <a:r>
              <a:rPr lang="en-US" sz="2400" dirty="0"/>
              <a:t> </a:t>
            </a:r>
            <a:r>
              <a:rPr lang="en-US" sz="2400" dirty="0" err="1"/>
              <a:t>D’Mello</a:t>
            </a:r>
            <a:r>
              <a:rPr lang="en-US" sz="2400" dirty="0"/>
              <a:t> (</a:t>
            </a:r>
            <a:r>
              <a:rPr lang="en-US" sz="2400" dirty="0">
                <a:solidFill>
                  <a:srgbClr val="C00000"/>
                </a:solidFill>
              </a:rPr>
              <a:t>Business Analyst</a:t>
            </a:r>
            <a:r>
              <a:rPr lang="en-US" sz="2400" dirty="0"/>
              <a:t>)</a:t>
            </a:r>
          </a:p>
          <a:p>
            <a:pPr marL="457200" indent="-457200" algn="just">
              <a:buFont typeface="Arial" panose="020B0604020202020204" pitchFamily="34" charset="0"/>
              <a:buChar char="•"/>
              <a:defRPr/>
            </a:pPr>
            <a:r>
              <a:rPr lang="en-US" sz="2400" dirty="0"/>
              <a:t>Raghuram Parthasarathy (</a:t>
            </a:r>
            <a:r>
              <a:rPr lang="en-US" sz="2400" dirty="0">
                <a:solidFill>
                  <a:srgbClr val="C00000"/>
                </a:solidFill>
              </a:rPr>
              <a:t>Developer</a:t>
            </a:r>
            <a:r>
              <a:rPr lang="en-US" sz="2400" dirty="0"/>
              <a:t>)</a:t>
            </a:r>
          </a:p>
          <a:p>
            <a:pPr marL="457200" indent="-457200" algn="just">
              <a:buFont typeface="Arial" panose="020B0604020202020204" pitchFamily="34" charset="0"/>
              <a:buChar char="•"/>
              <a:defRPr/>
            </a:pPr>
            <a:r>
              <a:rPr lang="en-US" sz="2400" dirty="0"/>
              <a:t>Harish </a:t>
            </a:r>
            <a:r>
              <a:rPr lang="en-US" sz="2400" dirty="0" err="1"/>
              <a:t>Gunasekaran</a:t>
            </a:r>
            <a:r>
              <a:rPr lang="en-US" sz="2400" dirty="0"/>
              <a:t> (</a:t>
            </a:r>
            <a:r>
              <a:rPr lang="en-US" sz="2400" dirty="0">
                <a:solidFill>
                  <a:srgbClr val="C00000"/>
                </a:solidFill>
              </a:rPr>
              <a:t>QA Tester</a:t>
            </a:r>
            <a:r>
              <a:rPr lang="en-US" sz="2400" dirty="0"/>
              <a:t>)</a:t>
            </a:r>
          </a:p>
          <a:p>
            <a:pPr marL="457200" indent="-457200" algn="just">
              <a:buFont typeface="Arial" panose="020B0604020202020204" pitchFamily="34" charset="0"/>
              <a:buChar char="•"/>
              <a:defRPr/>
            </a:pPr>
            <a:r>
              <a:rPr lang="en-US" sz="2400" dirty="0" err="1"/>
              <a:t>Shashwat</a:t>
            </a:r>
            <a:r>
              <a:rPr lang="en-US" sz="2400" dirty="0"/>
              <a:t> </a:t>
            </a:r>
            <a:r>
              <a:rPr lang="en-US" sz="2400" dirty="0" err="1"/>
              <a:t>Mehra</a:t>
            </a:r>
            <a:r>
              <a:rPr lang="en-US" sz="2400" dirty="0"/>
              <a:t> (</a:t>
            </a:r>
            <a:r>
              <a:rPr lang="en-US" sz="2400" dirty="0">
                <a:solidFill>
                  <a:srgbClr val="C00000"/>
                </a:solidFill>
              </a:rPr>
              <a:t>Developer</a:t>
            </a:r>
            <a:r>
              <a:rPr lang="en-US" sz="2400" dirty="0"/>
              <a:t>)</a:t>
            </a:r>
          </a:p>
          <a:p>
            <a:pPr>
              <a:buFont typeface="Arial" charset="0"/>
              <a:buNone/>
              <a:defRPr/>
            </a:pPr>
            <a:r>
              <a:rPr lang="en-US" sz="2400" dirty="0"/>
              <a:t>		</a:t>
            </a:r>
          </a:p>
          <a:p>
            <a:pPr>
              <a:buFont typeface="Arial" charset="0"/>
              <a:buNone/>
              <a:defRPr/>
            </a:pPr>
            <a:r>
              <a:rPr lang="en-US" sz="2400" dirty="0"/>
              <a:t>		      	</a:t>
            </a:r>
            <a:endParaRPr lang="en-US" sz="2000" dirty="0"/>
          </a:p>
        </p:txBody>
      </p:sp>
    </p:spTree>
    <p:extLst>
      <p:ext uri="{BB962C8B-B14F-4D97-AF65-F5344CB8AC3E}">
        <p14:creationId xmlns:p14="http://schemas.microsoft.com/office/powerpoint/2010/main" val="128599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cxnSpLocks/>
          </p:cNvCxnSpPr>
          <p:nvPr/>
        </p:nvCxnSpPr>
        <p:spPr>
          <a:xfrm>
            <a:off x="0" y="128655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691118" y="167172"/>
            <a:ext cx="1060377" cy="1007975"/>
          </a:xfrm>
          <a:prstGeom prst="rect">
            <a:avLst/>
          </a:prstGeom>
        </p:spPr>
      </p:pic>
      <p:sp>
        <p:nvSpPr>
          <p:cNvPr id="8" name="Text Placeholder 6"/>
          <p:cNvSpPr txBox="1">
            <a:spLocks/>
          </p:cNvSpPr>
          <p:nvPr/>
        </p:nvSpPr>
        <p:spPr>
          <a:xfrm>
            <a:off x="1694928" y="1492912"/>
            <a:ext cx="8534400" cy="5303837"/>
          </a:xfrm>
          <a:prstGeom prst="rect">
            <a:avLst/>
          </a:prstGeom>
          <a:ln>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0"/>
              </a:spcBef>
              <a:buFontTx/>
              <a:buNone/>
            </a:pPr>
            <a:r>
              <a:rPr lang="en-US" altLang="en-US" sz="2000" b="1" dirty="0"/>
              <a:t>Sign in sheet</a:t>
            </a:r>
            <a:r>
              <a:rPr lang="en-US" altLang="en-US" sz="2000" dirty="0"/>
              <a:t>: It is used to enter the details of the guests manually by proctors.</a:t>
            </a:r>
          </a:p>
          <a:p>
            <a:pPr marL="0" indent="0">
              <a:spcBef>
                <a:spcPct val="0"/>
              </a:spcBef>
              <a:buFontTx/>
              <a:buNone/>
            </a:pPr>
            <a:r>
              <a:rPr lang="en-US" altLang="en-US" sz="2000" b="1" dirty="0"/>
              <a:t>Ban List: </a:t>
            </a:r>
            <a:r>
              <a:rPr lang="en-US" altLang="en-US" sz="2000" dirty="0"/>
              <a:t>It is the list of people who are banned to enter the particular building.</a:t>
            </a:r>
          </a:p>
          <a:p>
            <a:pPr marL="0" indent="0">
              <a:spcBef>
                <a:spcPct val="0"/>
              </a:spcBef>
              <a:buFontTx/>
              <a:buNone/>
            </a:pPr>
            <a:r>
              <a:rPr lang="en-US" altLang="en-US" sz="2000" b="1" dirty="0"/>
              <a:t>Binder: </a:t>
            </a:r>
            <a:r>
              <a:rPr lang="en-US" altLang="en-US" sz="2000" dirty="0"/>
              <a:t>The binder consist of the list of residents staying in that building, banned list , sign in sheets and the rules for signing in guests and others.</a:t>
            </a:r>
          </a:p>
          <a:p>
            <a:pPr marL="0" indent="0">
              <a:spcBef>
                <a:spcPct val="0"/>
              </a:spcBef>
              <a:buFontTx/>
              <a:buNone/>
            </a:pPr>
            <a:r>
              <a:rPr lang="en-US" altLang="en-US" sz="2000" b="1" dirty="0"/>
              <a:t>Blow by Scenario: </a:t>
            </a:r>
            <a:r>
              <a:rPr lang="en-US" altLang="en-US" sz="2000" dirty="0"/>
              <a:t>Occasionally, people run past the proctor station or try to gain access to the building without adhering to sign-in procedure</a:t>
            </a:r>
          </a:p>
          <a:p>
            <a:pPr marL="0" indent="0">
              <a:spcBef>
                <a:spcPct val="0"/>
              </a:spcBef>
              <a:buFontTx/>
              <a:buNone/>
            </a:pPr>
            <a:endParaRPr lang="en-US" altLang="en-US" sz="2000" dirty="0"/>
          </a:p>
          <a:p>
            <a:pPr marL="0" indent="0">
              <a:spcBef>
                <a:spcPct val="0"/>
              </a:spcBef>
              <a:buFontTx/>
              <a:buNone/>
            </a:pPr>
            <a:r>
              <a:rPr lang="en-US" altLang="en-US" sz="2000" dirty="0"/>
              <a:t>                </a:t>
            </a:r>
            <a:r>
              <a:rPr lang="en-US" altLang="en-US" sz="2000" b="1" dirty="0"/>
              <a:t>Sample Sign In Sheet                                         Sample Ban List</a:t>
            </a:r>
          </a:p>
          <a:p>
            <a:pPr marL="0" indent="0">
              <a:spcBef>
                <a:spcPct val="0"/>
              </a:spcBef>
              <a:buFontTx/>
              <a:buNone/>
            </a:pPr>
            <a:endParaRPr lang="en-US" altLang="en-US" sz="2000" dirty="0"/>
          </a:p>
          <a:p>
            <a:pPr marL="0" indent="0">
              <a:spcBef>
                <a:spcPct val="0"/>
              </a:spcBef>
              <a:buFontTx/>
              <a:buNone/>
            </a:pPr>
            <a:endParaRPr lang="en-US" altLang="en-US" sz="2000" dirty="0"/>
          </a:p>
          <a:p>
            <a:pPr marL="0" indent="0">
              <a:spcBef>
                <a:spcPct val="0"/>
              </a:spcBef>
              <a:buFontTx/>
              <a:buNone/>
            </a:pPr>
            <a:endParaRPr lang="en-US" altLang="en-US" sz="2000" dirty="0"/>
          </a:p>
        </p:txBody>
      </p:sp>
      <p:pic>
        <p:nvPicPr>
          <p:cNvPr id="9" name="Picture 9"/>
          <p:cNvPicPr>
            <a:picLocks noChangeAspect="1"/>
          </p:cNvPicPr>
          <p:nvPr/>
        </p:nvPicPr>
        <p:blipFill>
          <a:blip r:embed="rId3">
            <a:extLst>
              <a:ext uri="{28A0092B-C50C-407E-A947-70E740481C1C}">
                <a14:useLocalDpi xmlns:a14="http://schemas.microsoft.com/office/drawing/2010/main" val="0"/>
              </a:ext>
            </a:extLst>
          </a:blip>
          <a:srcRect l="7854" t="-55763" r="-7854" b="55763"/>
          <a:stretch>
            <a:fillRect/>
          </a:stretch>
        </p:blipFill>
        <p:spPr bwMode="auto">
          <a:xfrm>
            <a:off x="6031978" y="702365"/>
            <a:ext cx="4400550" cy="609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3528" y="4078949"/>
            <a:ext cx="3627438"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flipH="1">
            <a:off x="2049122" y="391003"/>
            <a:ext cx="4446768" cy="646331"/>
          </a:xfrm>
          <a:prstGeom prst="rect">
            <a:avLst/>
          </a:prstGeom>
          <a:noFill/>
        </p:spPr>
        <p:txBody>
          <a:bodyPr wrap="square" rtlCol="0">
            <a:spAutoFit/>
          </a:bodyPr>
          <a:lstStyle/>
          <a:p>
            <a:r>
              <a:rPr lang="en-US" sz="3600" dirty="0">
                <a:solidFill>
                  <a:srgbClr val="FF0000"/>
                </a:solidFill>
              </a:rPr>
              <a:t>Glossary</a:t>
            </a:r>
            <a:endParaRPr lang="en-US" dirty="0"/>
          </a:p>
        </p:txBody>
      </p:sp>
    </p:spTree>
    <p:extLst>
      <p:ext uri="{BB962C8B-B14F-4D97-AF65-F5344CB8AC3E}">
        <p14:creationId xmlns:p14="http://schemas.microsoft.com/office/powerpoint/2010/main" val="134375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699" y="167172"/>
            <a:ext cx="11442143" cy="6678751"/>
          </a:xfrm>
          <a:prstGeom prst="rect">
            <a:avLst/>
          </a:prstGeom>
          <a:noFill/>
        </p:spPr>
        <p:txBody>
          <a:bodyPr wrap="square" rtlCol="0">
            <a:spAutoFit/>
          </a:bodyPr>
          <a:lstStyle/>
          <a:p>
            <a:r>
              <a:rPr lang="en-US" sz="3600" dirty="0">
                <a:solidFill>
                  <a:srgbClr val="FF0000"/>
                </a:solidFill>
                <a:ea typeface="Avenir Book" charset="0"/>
                <a:cs typeface="Avenir Book" charset="0"/>
              </a:rPr>
              <a:t>		</a:t>
            </a:r>
          </a:p>
          <a:p>
            <a:r>
              <a:rPr lang="en-US" dirty="0">
                <a:solidFill>
                  <a:srgbClr val="FF0000"/>
                </a:solidFill>
                <a:ea typeface="Avenir Book" charset="0"/>
                <a:cs typeface="Avenir Book" charset="0"/>
              </a:rPr>
              <a:t>		 	</a:t>
            </a:r>
          </a:p>
          <a:p>
            <a:endParaRPr lang="en-US" dirty="0">
              <a:solidFill>
                <a:srgbClr val="FF0000"/>
              </a:solidFill>
              <a:ea typeface="Avenir Book" charset="0"/>
              <a:cs typeface="Avenir Book" charset="0"/>
            </a:endParaRPr>
          </a:p>
          <a:p>
            <a:endParaRPr lang="en-US" dirty="0">
              <a:solidFill>
                <a:srgbClr val="FF0000"/>
              </a:solidFill>
              <a:ea typeface="Avenir Book" charset="0"/>
              <a:cs typeface="Avenir Book" charset="0"/>
            </a:endParaRPr>
          </a:p>
          <a:p>
            <a:r>
              <a:rPr lang="en-US" sz="2000" dirty="0">
                <a:solidFill>
                  <a:srgbClr val="FF0000"/>
                </a:solidFill>
                <a:ea typeface="Avenir Light" charset="0"/>
                <a:cs typeface="Avenir Light" charset="0"/>
              </a:rPr>
              <a:t>What ?</a:t>
            </a:r>
          </a:p>
          <a:p>
            <a:endParaRPr lang="en-US" sz="2000" dirty="0">
              <a:ea typeface="Avenir Light" charset="0"/>
              <a:cs typeface="Avenir Light" charset="0"/>
            </a:endParaRPr>
          </a:p>
          <a:p>
            <a:pPr marL="352425" indent="-342900" algn="just">
              <a:buFont typeface="Arial" panose="020B0604020202020204" pitchFamily="34" charset="0"/>
              <a:buChar char="•"/>
            </a:pPr>
            <a:r>
              <a:rPr lang="en-US" altLang="en-US" sz="2000" dirty="0"/>
              <a:t>The current process includes proctors manually entering the records of all the guests by checking their identification and looking them up on the banned list</a:t>
            </a:r>
          </a:p>
          <a:p>
            <a:pPr marL="352425" indent="-342900" algn="just">
              <a:buFont typeface="Arial" panose="020B0604020202020204" pitchFamily="34" charset="0"/>
              <a:buChar char="•"/>
            </a:pPr>
            <a:r>
              <a:rPr lang="en-US" altLang="en-US" sz="2000" dirty="0"/>
              <a:t>This process is very time consuming and there are long queues during rush hours or special events</a:t>
            </a:r>
          </a:p>
          <a:p>
            <a:pPr marL="352425" indent="-342900" algn="just">
              <a:buFont typeface="Arial" panose="020B0604020202020204" pitchFamily="34" charset="0"/>
              <a:buChar char="•"/>
            </a:pPr>
            <a:r>
              <a:rPr lang="en-US" altLang="en-US" sz="2000" dirty="0"/>
              <a:t>There is no database which contains the records of all the guests, but the information is scattered in multiple sheets of paper which leads to inconvenience when retrieving data later on</a:t>
            </a:r>
          </a:p>
          <a:p>
            <a:endParaRPr lang="en-US" sz="2000" dirty="0">
              <a:solidFill>
                <a:srgbClr val="FF0000"/>
              </a:solidFill>
              <a:ea typeface="Avenir Light" charset="0"/>
              <a:cs typeface="Avenir Light" charset="0"/>
            </a:endParaRPr>
          </a:p>
          <a:p>
            <a:r>
              <a:rPr lang="en-US" sz="2000" dirty="0">
                <a:solidFill>
                  <a:srgbClr val="FF0000"/>
                </a:solidFill>
                <a:ea typeface="Avenir Light" charset="0"/>
                <a:cs typeface="Avenir Light" charset="0"/>
              </a:rPr>
              <a:t>Objectives ?</a:t>
            </a:r>
          </a:p>
          <a:p>
            <a:pPr marL="285750" indent="-285750">
              <a:buFont typeface="Arial" charset="0"/>
              <a:buChar char="•"/>
            </a:pPr>
            <a:endParaRPr lang="en-US" sz="2000" dirty="0">
              <a:ea typeface="Avenir Light" charset="0"/>
              <a:cs typeface="Avenir Light" charset="0"/>
            </a:endParaRPr>
          </a:p>
          <a:p>
            <a:pPr marL="352425" indent="-342900" algn="just">
              <a:buFont typeface="Arial" charset="0"/>
              <a:buChar char="•"/>
              <a:defRPr/>
            </a:pPr>
            <a:r>
              <a:rPr lang="en-US" altLang="en-US" sz="2000" dirty="0">
                <a:ea typeface="ＭＳ Ｐゴシック" charset="-128"/>
              </a:rPr>
              <a:t>The new application will prevent people in the banned list from entering the resident hall and reduces manual errors. </a:t>
            </a:r>
          </a:p>
          <a:p>
            <a:pPr marL="352425" indent="-342900" algn="just">
              <a:buFont typeface="Arial" charset="0"/>
              <a:buChar char="•"/>
              <a:defRPr/>
            </a:pPr>
            <a:r>
              <a:rPr lang="en-US" altLang="en-US" sz="2000" dirty="0">
                <a:ea typeface="ＭＳ Ｐゴシック" charset="-128"/>
              </a:rPr>
              <a:t>The guests need not wait for a long time during rush hours to enter the resident halls.</a:t>
            </a:r>
          </a:p>
          <a:p>
            <a:pPr marL="352425" indent="-342900" algn="just">
              <a:buFont typeface="Arial" charset="0"/>
              <a:buChar char="•"/>
              <a:defRPr/>
            </a:pPr>
            <a:r>
              <a:rPr lang="en-US" altLang="en-US" sz="2000" dirty="0">
                <a:ea typeface="ＭＳ Ｐゴシック" charset="-128"/>
              </a:rPr>
              <a:t>The application has a quick response time that improves the efficiency of the staffs by reducing the time taken for sign in .</a:t>
            </a:r>
          </a:p>
          <a:p>
            <a:pPr marL="352425" indent="-342900" algn="just">
              <a:buFont typeface="Arial" charset="0"/>
              <a:buChar char="•"/>
              <a:defRPr/>
            </a:pPr>
            <a:r>
              <a:rPr lang="en-US" altLang="en-US" sz="2000" dirty="0">
                <a:ea typeface="ＭＳ Ｐゴシック" charset="-128"/>
              </a:rPr>
              <a:t>All the guest and resident records are stored in a database and can be retrieved easily whenever needed </a:t>
            </a:r>
          </a:p>
          <a:p>
            <a:endParaRPr lang="en-US" dirty="0">
              <a:ea typeface="Avenir Book" charset="0"/>
              <a:cs typeface="Avenir Book" charset="0"/>
            </a:endParaRPr>
          </a:p>
        </p:txBody>
      </p:sp>
      <p:cxnSp>
        <p:nvCxnSpPr>
          <p:cNvPr id="4" name="Straight Connector 3"/>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691118" y="167172"/>
            <a:ext cx="1060377" cy="1007975"/>
          </a:xfrm>
          <a:prstGeom prst="rect">
            <a:avLst/>
          </a:prstGeom>
        </p:spPr>
      </p:pic>
      <p:sp>
        <p:nvSpPr>
          <p:cNvPr id="6" name="TextBox 5"/>
          <p:cNvSpPr txBox="1"/>
          <p:nvPr/>
        </p:nvSpPr>
        <p:spPr>
          <a:xfrm flipH="1">
            <a:off x="2049122" y="391003"/>
            <a:ext cx="4446768" cy="646331"/>
          </a:xfrm>
          <a:prstGeom prst="rect">
            <a:avLst/>
          </a:prstGeom>
          <a:noFill/>
        </p:spPr>
        <p:txBody>
          <a:bodyPr wrap="square" rtlCol="0">
            <a:spAutoFit/>
          </a:bodyPr>
          <a:lstStyle/>
          <a:p>
            <a:r>
              <a:rPr lang="en-US" sz="3600" dirty="0">
                <a:solidFill>
                  <a:srgbClr val="FF0000"/>
                </a:solidFill>
              </a:rPr>
              <a:t>Problem Statement</a:t>
            </a:r>
            <a:endParaRPr lang="en-US" dirty="0"/>
          </a:p>
        </p:txBody>
      </p:sp>
    </p:spTree>
    <p:extLst>
      <p:ext uri="{BB962C8B-B14F-4D97-AF65-F5344CB8AC3E}">
        <p14:creationId xmlns:p14="http://schemas.microsoft.com/office/powerpoint/2010/main" val="251396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17297" y="408136"/>
            <a:ext cx="7580803" cy="646331"/>
          </a:xfrm>
          <a:prstGeom prst="rect">
            <a:avLst/>
          </a:prstGeom>
          <a:noFill/>
        </p:spPr>
        <p:txBody>
          <a:bodyPr wrap="square" rtlCol="0">
            <a:spAutoFit/>
          </a:bodyPr>
          <a:lstStyle/>
          <a:p>
            <a:r>
              <a:rPr lang="en-US" sz="3600" dirty="0">
                <a:solidFill>
                  <a:srgbClr val="FF0000"/>
                </a:solidFill>
              </a:rPr>
              <a:t>Assumptions and Dependencies</a:t>
            </a:r>
          </a:p>
        </p:txBody>
      </p:sp>
      <p:sp>
        <p:nvSpPr>
          <p:cNvPr id="2" name="Rectangle 1"/>
          <p:cNvSpPr/>
          <p:nvPr/>
        </p:nvSpPr>
        <p:spPr>
          <a:xfrm>
            <a:off x="508000" y="2235200"/>
            <a:ext cx="2217527" cy="231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39800" y="2073241"/>
            <a:ext cx="2217527" cy="191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616763" y="2043725"/>
            <a:ext cx="10596658" cy="2246769"/>
          </a:xfrm>
          <a:prstGeom prst="rect">
            <a:avLst/>
          </a:prstGeom>
          <a:noFill/>
        </p:spPr>
        <p:txBody>
          <a:bodyPr wrap="square" rtlCol="0">
            <a:spAutoFit/>
          </a:bodyPr>
          <a:lstStyle/>
          <a:p>
            <a:endParaRPr lang="en-US" sz="2000" dirty="0">
              <a:ea typeface="Avenir Light" charset="0"/>
              <a:cs typeface="Avenir Light" charset="0"/>
            </a:endParaRPr>
          </a:p>
          <a:p>
            <a:pPr marL="342900" indent="-342900">
              <a:buFont typeface="Arial" panose="020B0604020202020204" pitchFamily="34" charset="0"/>
              <a:buChar char="•"/>
            </a:pPr>
            <a:r>
              <a:rPr lang="en-US" altLang="en-US" sz="2000" dirty="0"/>
              <a:t>All staff and employees will be trained accordingly in their respective data entry, timesheet, and reporting tasks on the new web-based system</a:t>
            </a:r>
          </a:p>
          <a:p>
            <a:pPr marL="342900" indent="-342900">
              <a:buFont typeface="Arial" panose="020B0604020202020204" pitchFamily="34" charset="0"/>
              <a:buChar char="•"/>
            </a:pPr>
            <a:r>
              <a:rPr lang="en-US" altLang="en-US" sz="2000" dirty="0"/>
              <a:t>Funding is available for training</a:t>
            </a:r>
          </a:p>
          <a:p>
            <a:pPr marL="342900" indent="-342900">
              <a:buFont typeface="Arial" panose="020B0604020202020204" pitchFamily="34" charset="0"/>
              <a:buChar char="•"/>
            </a:pPr>
            <a:r>
              <a:rPr lang="en-US" altLang="en-US" sz="2000" dirty="0"/>
              <a:t>Funding is available for purchasing hardware/software for web-based system</a:t>
            </a:r>
          </a:p>
          <a:p>
            <a:pPr marL="342900" indent="-342900">
              <a:buFont typeface="Arial" panose="020B0604020202020204" pitchFamily="34" charset="0"/>
              <a:buChar char="•"/>
            </a:pPr>
            <a:r>
              <a:rPr lang="en-US" altLang="en-US" sz="2000" dirty="0"/>
              <a:t>All department heads will provide necessary support for successful project completion</a:t>
            </a:r>
          </a:p>
          <a:p>
            <a:pPr marL="342900" indent="-342900">
              <a:buFont typeface="Arial" panose="020B0604020202020204" pitchFamily="34" charset="0"/>
              <a:buChar char="•"/>
            </a:pPr>
            <a:r>
              <a:rPr lang="en-US" altLang="en-US" sz="2000" dirty="0"/>
              <a:t>Project has executive-level support and backing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4418"/>
            <a:ext cx="1705306" cy="1705306"/>
          </a:xfrm>
          <a:prstGeom prst="rect">
            <a:avLst/>
          </a:prstGeom>
        </p:spPr>
      </p:pic>
      <p:pic>
        <p:nvPicPr>
          <p:cNvPr id="11" name="Picture 10"/>
          <p:cNvPicPr>
            <a:picLocks noChangeAspect="1"/>
          </p:cNvPicPr>
          <p:nvPr/>
        </p:nvPicPr>
        <p:blipFill>
          <a:blip r:embed="rId3"/>
          <a:stretch>
            <a:fillRect/>
          </a:stretch>
        </p:blipFill>
        <p:spPr>
          <a:xfrm>
            <a:off x="691118" y="167172"/>
            <a:ext cx="1060377" cy="1007975"/>
          </a:xfrm>
          <a:prstGeom prst="rect">
            <a:avLst/>
          </a:prstGeom>
        </p:spPr>
      </p:pic>
      <p:cxnSp>
        <p:nvCxnSpPr>
          <p:cNvPr id="12" name="Straight Connector 11"/>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73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0700" y="1843599"/>
            <a:ext cx="10566400" cy="2246769"/>
          </a:xfrm>
          <a:prstGeom prst="rect">
            <a:avLst/>
          </a:prstGeom>
          <a:noFill/>
        </p:spPr>
        <p:txBody>
          <a:bodyPr wrap="square" rtlCol="0">
            <a:spAutoFit/>
          </a:bodyPr>
          <a:lstStyle/>
          <a:p>
            <a:pPr marL="285750" indent="-285750">
              <a:buFont typeface="Arial" charset="0"/>
              <a:buChar char="•"/>
            </a:pPr>
            <a:r>
              <a:rPr lang="en-US" altLang="en-US" sz="2000" dirty="0">
                <a:solidFill>
                  <a:srgbClr val="000000"/>
                </a:solidFill>
                <a:ea typeface="ＭＳ Ｐゴシック" panose="020B0600070205080204" pitchFamily="34" charset="-128"/>
              </a:rPr>
              <a:t>The solution shall provide secure data storage for all guest’s information, student information and their visit histories.</a:t>
            </a:r>
            <a:endParaRPr lang="en-US" altLang="en-US" sz="2000" dirty="0">
              <a:solidFill>
                <a:srgbClr val="000000"/>
              </a:solidFill>
              <a:ea typeface="ＭＳ Ｐゴシック" panose="020B0600070205080204" pitchFamily="34" charset="-128"/>
              <a:cs typeface="Times New Roman" panose="02020603050405020304" pitchFamily="18" charset="0"/>
            </a:endParaRPr>
          </a:p>
          <a:p>
            <a:pPr marL="285750" indent="-285750">
              <a:buFont typeface="Arial" charset="0"/>
              <a:buChar char="•"/>
            </a:pPr>
            <a:r>
              <a:rPr lang="en-US" altLang="en-US" sz="2000" dirty="0">
                <a:solidFill>
                  <a:srgbClr val="000000"/>
                </a:solidFill>
                <a:ea typeface="ＭＳ Ｐゴシック" panose="020B0600070205080204" pitchFamily="34" charset="-128"/>
              </a:rPr>
              <a:t>The solution shall provide capability to alert NUPD in case of medical and non-medical emergencies.</a:t>
            </a:r>
            <a:endParaRPr lang="en-US" altLang="en-US" sz="2000" dirty="0">
              <a:solidFill>
                <a:srgbClr val="000000"/>
              </a:solidFill>
              <a:ea typeface="ＭＳ Ｐゴシック" panose="020B0600070205080204" pitchFamily="34" charset="-128"/>
              <a:cs typeface="Times New Roman" panose="02020603050405020304" pitchFamily="18" charset="0"/>
            </a:endParaRPr>
          </a:p>
          <a:p>
            <a:pPr marL="285750" indent="-285750">
              <a:buFont typeface="Arial" charset="0"/>
              <a:buChar char="•"/>
            </a:pPr>
            <a:r>
              <a:rPr lang="en-US" altLang="en-US" sz="2000" dirty="0">
                <a:solidFill>
                  <a:srgbClr val="000000"/>
                </a:solidFill>
                <a:ea typeface="ＭＳ Ｐゴシック" panose="020B0600070205080204" pitchFamily="34" charset="-128"/>
              </a:rPr>
              <a:t>The system shall provide ability to validate the identification of students as well as guests</a:t>
            </a:r>
            <a:endParaRPr lang="en-US" altLang="en-US" sz="2000" dirty="0">
              <a:solidFill>
                <a:srgbClr val="000000"/>
              </a:solidFill>
              <a:ea typeface="ＭＳ Ｐゴシック" panose="020B0600070205080204" pitchFamily="34" charset="-128"/>
              <a:cs typeface="Times New Roman" panose="02020603050405020304" pitchFamily="18" charset="0"/>
            </a:endParaRPr>
          </a:p>
          <a:p>
            <a:pPr marL="285750" indent="-285750">
              <a:buFont typeface="Arial" charset="0"/>
              <a:buChar char="•"/>
            </a:pPr>
            <a:r>
              <a:rPr lang="en-US" altLang="en-US" sz="2000" dirty="0">
                <a:solidFill>
                  <a:srgbClr val="000000"/>
                </a:solidFill>
                <a:ea typeface="ＭＳ Ｐゴシック" panose="020B0600070205080204" pitchFamily="34" charset="-128"/>
              </a:rPr>
              <a:t>The system shall provide ability to check the guests against banned list</a:t>
            </a:r>
            <a:endParaRPr lang="en-US" altLang="en-US" sz="2000" dirty="0">
              <a:solidFill>
                <a:srgbClr val="000000"/>
              </a:solidFill>
              <a:ea typeface="ＭＳ Ｐゴシック" panose="020B0600070205080204" pitchFamily="34" charset="-128"/>
              <a:cs typeface="Times New Roman" panose="02020603050405020304" pitchFamily="18" charset="0"/>
            </a:endParaRPr>
          </a:p>
          <a:p>
            <a:pPr marL="285750" indent="-285750">
              <a:buFont typeface="Arial" charset="0"/>
              <a:buChar char="•"/>
            </a:pPr>
            <a:r>
              <a:rPr lang="en-US" altLang="en-US" sz="2000" dirty="0">
                <a:solidFill>
                  <a:srgbClr val="000000"/>
                </a:solidFill>
                <a:ea typeface="ＭＳ Ｐゴシック" panose="020B0600070205080204" pitchFamily="34" charset="-128"/>
              </a:rPr>
              <a:t>The system shall provide capability of adding up to 5 guests per student</a:t>
            </a:r>
            <a:endParaRPr lang="en-US" sz="2000" dirty="0"/>
          </a:p>
        </p:txBody>
      </p:sp>
      <p:sp>
        <p:nvSpPr>
          <p:cNvPr id="7" name="TextBox 6"/>
          <p:cNvSpPr txBox="1"/>
          <p:nvPr/>
        </p:nvSpPr>
        <p:spPr>
          <a:xfrm>
            <a:off x="2016587" y="474775"/>
            <a:ext cx="8724900" cy="646331"/>
          </a:xfrm>
          <a:prstGeom prst="rect">
            <a:avLst/>
          </a:prstGeom>
          <a:noFill/>
        </p:spPr>
        <p:txBody>
          <a:bodyPr wrap="square" rtlCol="0">
            <a:spAutoFit/>
          </a:bodyPr>
          <a:lstStyle/>
          <a:p>
            <a:r>
              <a:rPr lang="en-US" sz="3600" dirty="0">
                <a:solidFill>
                  <a:srgbClr val="FF0000"/>
                </a:solidFill>
              </a:rPr>
              <a:t>BUSINESS REQUIREMENTS</a:t>
            </a:r>
          </a:p>
        </p:txBody>
      </p:sp>
      <p:pic>
        <p:nvPicPr>
          <p:cNvPr id="8" name="Picture 7"/>
          <p:cNvPicPr>
            <a:picLocks noChangeAspect="1"/>
          </p:cNvPicPr>
          <p:nvPr/>
        </p:nvPicPr>
        <p:blipFill>
          <a:blip r:embed="rId2"/>
          <a:stretch>
            <a:fillRect/>
          </a:stretch>
        </p:blipFill>
        <p:spPr>
          <a:xfrm>
            <a:off x="691118" y="167172"/>
            <a:ext cx="1060377" cy="1007975"/>
          </a:xfrm>
          <a:prstGeom prst="rect">
            <a:avLst/>
          </a:prstGeom>
        </p:spPr>
      </p:pic>
      <p:cxnSp>
        <p:nvCxnSpPr>
          <p:cNvPr id="9" name="Straight Connector 8"/>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3922991" y="4114276"/>
            <a:ext cx="2817174" cy="2553224"/>
          </a:xfrm>
          <a:prstGeom prst="rect">
            <a:avLst/>
          </a:prstGeom>
        </p:spPr>
      </p:pic>
    </p:spTree>
    <p:extLst>
      <p:ext uri="{BB962C8B-B14F-4D97-AF65-F5344CB8AC3E}">
        <p14:creationId xmlns:p14="http://schemas.microsoft.com/office/powerpoint/2010/main" val="9990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118" y="1445574"/>
            <a:ext cx="11219664" cy="5324535"/>
          </a:xfrm>
          <a:prstGeom prst="rect">
            <a:avLst/>
          </a:prstGeom>
        </p:spPr>
        <p:txBody>
          <a:bodyPr wrap="square">
            <a:spAutoFit/>
          </a:bodyPr>
          <a:lstStyle/>
          <a:p>
            <a:r>
              <a:rPr lang="en-US" sz="2000" b="1" dirty="0"/>
              <a:t>Login:</a:t>
            </a:r>
          </a:p>
          <a:p>
            <a:pPr marL="285750" indent="-285750">
              <a:buFont typeface="Arial" charset="0"/>
              <a:buChar char="•"/>
            </a:pPr>
            <a:r>
              <a:rPr lang="en-US" sz="2000" dirty="0"/>
              <a:t>Proctor, NUPD and supervisor should login to the system</a:t>
            </a:r>
          </a:p>
          <a:p>
            <a:endParaRPr lang="en-US" sz="2000" dirty="0"/>
          </a:p>
          <a:p>
            <a:r>
              <a:rPr lang="en-US" sz="2000" b="1" dirty="0"/>
              <a:t>System Validation:</a:t>
            </a:r>
          </a:p>
          <a:p>
            <a:pPr marL="285750" indent="-285750">
              <a:buFont typeface="Arial" charset="0"/>
              <a:buChar char="•"/>
            </a:pPr>
            <a:r>
              <a:rPr lang="en-US" sz="2000" dirty="0"/>
              <a:t>System shall validate the user credentials</a:t>
            </a:r>
          </a:p>
          <a:p>
            <a:pPr marL="285750" indent="-285750">
              <a:buFont typeface="Arial" charset="0"/>
              <a:buChar char="•"/>
            </a:pPr>
            <a:r>
              <a:rPr lang="en-US" sz="2000" dirty="0"/>
              <a:t>System shall notify the proctor with a green light and display the details if the student is a valid resident</a:t>
            </a:r>
          </a:p>
          <a:p>
            <a:pPr marL="285750" indent="-285750">
              <a:buFont typeface="Arial" charset="0"/>
              <a:buChar char="•"/>
            </a:pPr>
            <a:r>
              <a:rPr lang="en-US" sz="2000" dirty="0"/>
              <a:t>System shall notify proctor with a red light and display the details if the student is not a resident or is in banned list</a:t>
            </a:r>
          </a:p>
          <a:p>
            <a:pPr marL="285750" indent="-285750">
              <a:buFont typeface="Arial" charset="0"/>
              <a:buChar char="•"/>
            </a:pPr>
            <a:r>
              <a:rPr lang="en-US" sz="2000" dirty="0"/>
              <a:t>System shall automatically generate alert if the user in banned list</a:t>
            </a:r>
          </a:p>
          <a:p>
            <a:endParaRPr lang="en-US" sz="2000" b="1" dirty="0"/>
          </a:p>
          <a:p>
            <a:r>
              <a:rPr lang="en-US" sz="2000" b="1" dirty="0"/>
              <a:t>Monitor Alerts:</a:t>
            </a:r>
          </a:p>
          <a:p>
            <a:pPr marL="285750" indent="-285750">
              <a:buFont typeface="Arial" charset="0"/>
              <a:buChar char="•"/>
            </a:pPr>
            <a:r>
              <a:rPr lang="en-US" sz="2000" dirty="0"/>
              <a:t>Proctor shall have the ability to create medical and non-medical alerts</a:t>
            </a:r>
          </a:p>
          <a:p>
            <a:pPr marL="285750" indent="-285750">
              <a:buFont typeface="Arial" charset="0"/>
              <a:buChar char="•"/>
            </a:pPr>
            <a:r>
              <a:rPr lang="en-US" sz="2000" dirty="0"/>
              <a:t>NUPD shall have the ability to update the comments on the alerts</a:t>
            </a:r>
          </a:p>
          <a:p>
            <a:pPr marL="285750" indent="-285750">
              <a:buFont typeface="Arial" charset="0"/>
              <a:buChar char="•"/>
            </a:pPr>
            <a:r>
              <a:rPr lang="en-US" sz="2000" dirty="0"/>
              <a:t>Supervisor shall have the ability to manage the alerts and view their status</a:t>
            </a:r>
          </a:p>
          <a:p>
            <a:endParaRPr lang="en-US" sz="2000" b="1" dirty="0"/>
          </a:p>
          <a:p>
            <a:r>
              <a:rPr lang="en-US" sz="2000" b="1" dirty="0"/>
              <a:t>Access the database</a:t>
            </a:r>
          </a:p>
          <a:p>
            <a:pPr marL="285750" indent="-285750">
              <a:buFont typeface="Arial" charset="0"/>
              <a:buChar char="•"/>
            </a:pPr>
            <a:r>
              <a:rPr lang="en-US" sz="2000" dirty="0"/>
              <a:t>Supervisor and NUPD shall have access to the database</a:t>
            </a:r>
          </a:p>
        </p:txBody>
      </p:sp>
      <p:sp>
        <p:nvSpPr>
          <p:cNvPr id="7" name="TextBox 6"/>
          <p:cNvSpPr txBox="1"/>
          <p:nvPr/>
        </p:nvSpPr>
        <p:spPr>
          <a:xfrm>
            <a:off x="2216150" y="317171"/>
            <a:ext cx="8724900" cy="646331"/>
          </a:xfrm>
          <a:prstGeom prst="rect">
            <a:avLst/>
          </a:prstGeom>
          <a:noFill/>
        </p:spPr>
        <p:txBody>
          <a:bodyPr wrap="square" rtlCol="0">
            <a:spAutoFit/>
          </a:bodyPr>
          <a:lstStyle/>
          <a:p>
            <a:r>
              <a:rPr lang="en-US" sz="3600" dirty="0">
                <a:solidFill>
                  <a:srgbClr val="FF0000"/>
                </a:solidFill>
              </a:rPr>
              <a:t>USER &amp; FUNCTIONAL REQUIREMENTS</a:t>
            </a:r>
          </a:p>
        </p:txBody>
      </p:sp>
      <p:pic>
        <p:nvPicPr>
          <p:cNvPr id="9" name="Picture 8"/>
          <p:cNvPicPr>
            <a:picLocks noChangeAspect="1"/>
          </p:cNvPicPr>
          <p:nvPr/>
        </p:nvPicPr>
        <p:blipFill>
          <a:blip r:embed="rId3"/>
          <a:stretch>
            <a:fillRect/>
          </a:stretch>
        </p:blipFill>
        <p:spPr>
          <a:xfrm>
            <a:off x="691118" y="167172"/>
            <a:ext cx="1060377" cy="1007975"/>
          </a:xfrm>
          <a:prstGeom prst="rect">
            <a:avLst/>
          </a:prstGeom>
        </p:spPr>
      </p:pic>
      <p:cxnSp>
        <p:nvCxnSpPr>
          <p:cNvPr id="6" name="Straight Connector 5"/>
          <p:cNvCxnSpPr>
            <a:cxnSpLocks/>
          </p:cNvCxnSpPr>
          <p:nvPr/>
        </p:nvCxnSpPr>
        <p:spPr>
          <a:xfrm>
            <a:off x="0" y="131305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09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4881" y="1272145"/>
            <a:ext cx="11298941" cy="6247864"/>
          </a:xfrm>
          <a:prstGeom prst="rect">
            <a:avLst/>
          </a:prstGeom>
          <a:noFill/>
        </p:spPr>
        <p:txBody>
          <a:bodyPr wrap="square" rtlCol="0">
            <a:spAutoFit/>
          </a:bodyPr>
          <a:lstStyle/>
          <a:p>
            <a:r>
              <a:rPr lang="en-US" sz="1600" b="1" dirty="0"/>
              <a:t>Access Security: </a:t>
            </a:r>
          </a:p>
          <a:p>
            <a:r>
              <a:rPr lang="en-US" sz="1600" dirty="0"/>
              <a:t>The system shall allow only authorized user to log in. </a:t>
            </a:r>
          </a:p>
          <a:p>
            <a:r>
              <a:rPr lang="en-US" sz="1600" dirty="0"/>
              <a:t>The system shall allow only the authorized NUPD officials  and supervisors to access the database information </a:t>
            </a:r>
          </a:p>
          <a:p>
            <a:endParaRPr lang="en-US" sz="1600" b="1" dirty="0"/>
          </a:p>
          <a:p>
            <a:r>
              <a:rPr lang="en-US" sz="1600" b="1" dirty="0"/>
              <a:t>Availability:</a:t>
            </a:r>
          </a:p>
          <a:p>
            <a:r>
              <a:rPr lang="en-US" sz="1600" dirty="0"/>
              <a:t>The system shall be available 24* 7 throughout the year</a:t>
            </a:r>
          </a:p>
          <a:p>
            <a:r>
              <a:rPr lang="en-US" sz="1600" dirty="0"/>
              <a:t> </a:t>
            </a:r>
          </a:p>
          <a:p>
            <a:r>
              <a:rPr lang="en-US" sz="1600" b="1" dirty="0"/>
              <a:t>Efficiency:</a:t>
            </a:r>
          </a:p>
          <a:p>
            <a:r>
              <a:rPr lang="en-US" sz="1600" dirty="0"/>
              <a:t>The system shall notify the alerts to the NUPD, supervisors and proctors without any delay. </a:t>
            </a:r>
          </a:p>
          <a:p>
            <a:r>
              <a:rPr lang="en-US" sz="1600" dirty="0"/>
              <a:t>The system shall support in  rush hours and should support for the ever increasing number of the residents</a:t>
            </a:r>
          </a:p>
          <a:p>
            <a:r>
              <a:rPr lang="en-US" sz="1600" dirty="0"/>
              <a:t>  </a:t>
            </a:r>
          </a:p>
          <a:p>
            <a:r>
              <a:rPr lang="en-US" sz="1600" b="1" dirty="0"/>
              <a:t>Integrity:</a:t>
            </a:r>
          </a:p>
          <a:p>
            <a:r>
              <a:rPr lang="en-US" sz="1600" dirty="0"/>
              <a:t>The system shall maintain and protect all the personal information about the residents and guests</a:t>
            </a:r>
          </a:p>
          <a:p>
            <a:endParaRPr lang="en-US" sz="1600" dirty="0"/>
          </a:p>
          <a:p>
            <a:r>
              <a:rPr lang="en-US" sz="1600" b="1" dirty="0"/>
              <a:t>Survival:</a:t>
            </a:r>
          </a:p>
          <a:p>
            <a:r>
              <a:rPr lang="en-US" sz="1600" dirty="0"/>
              <a:t>The system shall identify the internet connection issues to work efficiently and accurately. </a:t>
            </a:r>
          </a:p>
          <a:p>
            <a:r>
              <a:rPr lang="en-US" sz="1600" dirty="0"/>
              <a:t>The system shall notify the proctor/supervisor about the internet connection issues, if any. </a:t>
            </a:r>
          </a:p>
          <a:p>
            <a:r>
              <a:rPr lang="en-US" sz="1600" dirty="0"/>
              <a:t>The technical support shall be available as and when needed.</a:t>
            </a:r>
          </a:p>
          <a:p>
            <a:endParaRPr lang="en-US" sz="1600" dirty="0"/>
          </a:p>
          <a:p>
            <a:r>
              <a:rPr lang="en-US" sz="1600" b="1" dirty="0"/>
              <a:t>Interoperable:</a:t>
            </a:r>
          </a:p>
          <a:p>
            <a:r>
              <a:rPr lang="en-US" sz="1600" dirty="0"/>
              <a:t>The system shall be accessible from the mobile devices as well as from the web browsers.</a:t>
            </a:r>
          </a:p>
          <a:p>
            <a:r>
              <a:rPr lang="en-US" sz="1600" dirty="0"/>
              <a:t>The system shall be able to work with any web browser. (IE &gt; 8.0; Mozilla Firefox; Google Chrome)</a:t>
            </a:r>
          </a:p>
          <a:p>
            <a:endParaRPr lang="en-US" sz="1600" dirty="0"/>
          </a:p>
          <a:p>
            <a:endParaRPr lang="en-US" sz="1600" dirty="0"/>
          </a:p>
          <a:p>
            <a:pPr lvl="8"/>
            <a:endParaRPr lang="en-US" sz="1600" b="1" dirty="0"/>
          </a:p>
        </p:txBody>
      </p:sp>
      <p:sp>
        <p:nvSpPr>
          <p:cNvPr id="4" name="TextBox 3"/>
          <p:cNvSpPr txBox="1"/>
          <p:nvPr/>
        </p:nvSpPr>
        <p:spPr>
          <a:xfrm>
            <a:off x="2667523" y="387290"/>
            <a:ext cx="8724900" cy="646331"/>
          </a:xfrm>
          <a:prstGeom prst="rect">
            <a:avLst/>
          </a:prstGeom>
          <a:noFill/>
        </p:spPr>
        <p:txBody>
          <a:bodyPr wrap="square" rtlCol="0">
            <a:spAutoFit/>
          </a:bodyPr>
          <a:lstStyle/>
          <a:p>
            <a:r>
              <a:rPr lang="en-US" sz="3600" dirty="0">
                <a:solidFill>
                  <a:srgbClr val="FF0000"/>
                </a:solidFill>
              </a:rPr>
              <a:t>NON-FUNCTIONAL REQUIREMENTS</a:t>
            </a:r>
          </a:p>
        </p:txBody>
      </p:sp>
      <p:pic>
        <p:nvPicPr>
          <p:cNvPr id="8" name="Picture 7"/>
          <p:cNvPicPr>
            <a:picLocks noChangeAspect="1"/>
          </p:cNvPicPr>
          <p:nvPr/>
        </p:nvPicPr>
        <p:blipFill>
          <a:blip r:embed="rId2"/>
          <a:stretch>
            <a:fillRect/>
          </a:stretch>
        </p:blipFill>
        <p:spPr>
          <a:xfrm>
            <a:off x="472269" y="166343"/>
            <a:ext cx="1060377" cy="1007975"/>
          </a:xfrm>
          <a:prstGeom prst="rect">
            <a:avLst/>
          </a:prstGeom>
        </p:spPr>
      </p:pic>
      <p:cxnSp>
        <p:nvCxnSpPr>
          <p:cNvPr id="7" name="Straight Connector 6"/>
          <p:cNvCxnSpPr>
            <a:cxnSpLocks/>
          </p:cNvCxnSpPr>
          <p:nvPr/>
        </p:nvCxnSpPr>
        <p:spPr>
          <a:xfrm>
            <a:off x="0" y="1233542"/>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41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17297" y="408136"/>
            <a:ext cx="5665075" cy="646331"/>
          </a:xfrm>
          <a:prstGeom prst="rect">
            <a:avLst/>
          </a:prstGeom>
          <a:noFill/>
        </p:spPr>
        <p:txBody>
          <a:bodyPr wrap="square" rtlCol="0">
            <a:spAutoFit/>
          </a:bodyPr>
          <a:lstStyle/>
          <a:p>
            <a:r>
              <a:rPr lang="en-US" sz="3600" dirty="0">
                <a:solidFill>
                  <a:srgbClr val="FF0000"/>
                </a:solidFill>
              </a:rPr>
              <a:t>SOLUTION</a:t>
            </a:r>
          </a:p>
        </p:txBody>
      </p:sp>
      <p:sp>
        <p:nvSpPr>
          <p:cNvPr id="2" name="Rectangle 1"/>
          <p:cNvSpPr/>
          <p:nvPr/>
        </p:nvSpPr>
        <p:spPr>
          <a:xfrm>
            <a:off x="508000" y="2235200"/>
            <a:ext cx="2217527" cy="231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109149" y="4584527"/>
            <a:ext cx="1256734" cy="369332"/>
          </a:xfrm>
          <a:prstGeom prst="rect">
            <a:avLst/>
          </a:prstGeom>
          <a:noFill/>
        </p:spPr>
        <p:txBody>
          <a:bodyPr wrap="square" rtlCol="0">
            <a:spAutoFit/>
          </a:bodyPr>
          <a:lstStyle/>
          <a:p>
            <a:r>
              <a:rPr lang="en-US" dirty="0"/>
              <a:t>Proctor</a:t>
            </a:r>
          </a:p>
        </p:txBody>
      </p:sp>
      <p:sp>
        <p:nvSpPr>
          <p:cNvPr id="36" name="TextBox 35"/>
          <p:cNvSpPr txBox="1"/>
          <p:nvPr/>
        </p:nvSpPr>
        <p:spPr>
          <a:xfrm>
            <a:off x="6096000" y="5901015"/>
            <a:ext cx="1627572" cy="646331"/>
          </a:xfrm>
          <a:prstGeom prst="rect">
            <a:avLst/>
          </a:prstGeom>
          <a:noFill/>
        </p:spPr>
        <p:txBody>
          <a:bodyPr wrap="square" rtlCol="0">
            <a:spAutoFit/>
          </a:bodyPr>
          <a:lstStyle/>
          <a:p>
            <a:r>
              <a:rPr lang="en-US" dirty="0"/>
              <a:t>Supervisor/ NUPD</a:t>
            </a:r>
          </a:p>
        </p:txBody>
      </p:sp>
      <p:sp>
        <p:nvSpPr>
          <p:cNvPr id="37" name="TextBox 36"/>
          <p:cNvSpPr txBox="1"/>
          <p:nvPr/>
        </p:nvSpPr>
        <p:spPr>
          <a:xfrm>
            <a:off x="2240638" y="5903032"/>
            <a:ext cx="2045533" cy="369332"/>
          </a:xfrm>
          <a:prstGeom prst="rect">
            <a:avLst/>
          </a:prstGeom>
          <a:noFill/>
        </p:spPr>
        <p:txBody>
          <a:bodyPr wrap="square" rtlCol="0">
            <a:spAutoFit/>
          </a:bodyPr>
          <a:lstStyle/>
          <a:p>
            <a:r>
              <a:rPr lang="en-US" dirty="0">
                <a:solidFill>
                  <a:srgbClr val="FF0000"/>
                </a:solidFill>
              </a:rPr>
              <a:t>RSO Automation</a:t>
            </a:r>
          </a:p>
        </p:txBody>
      </p:sp>
      <p:sp>
        <p:nvSpPr>
          <p:cNvPr id="38" name="TextBox 37"/>
          <p:cNvSpPr txBox="1"/>
          <p:nvPr/>
        </p:nvSpPr>
        <p:spPr>
          <a:xfrm>
            <a:off x="691118" y="1722205"/>
            <a:ext cx="8262083" cy="2862322"/>
          </a:xfrm>
          <a:prstGeom prst="rect">
            <a:avLst/>
          </a:prstGeom>
          <a:noFill/>
        </p:spPr>
        <p:txBody>
          <a:bodyPr wrap="square" rtlCol="0">
            <a:spAutoFit/>
          </a:bodyPr>
          <a:lstStyle/>
          <a:p>
            <a:pPr marL="285750" indent="-285750">
              <a:buFont typeface="Arial" charset="0"/>
              <a:buChar char="•"/>
            </a:pPr>
            <a:r>
              <a:rPr lang="en-US" sz="2000" dirty="0">
                <a:ea typeface="Avenir Light" charset="0"/>
                <a:cs typeface="Avenir Light" charset="0"/>
              </a:rPr>
              <a:t>The RSO Automation application project will provide a secure and faster interface for managing the entry of students and guests into the Northeastern Residential buildings.</a:t>
            </a:r>
          </a:p>
          <a:p>
            <a:pPr marL="285750" indent="-285750">
              <a:buFont typeface="Arial" charset="0"/>
              <a:buChar char="•"/>
            </a:pPr>
            <a:endParaRPr lang="en-US" sz="2000" dirty="0">
              <a:ea typeface="Avenir Light" charset="0"/>
              <a:cs typeface="Avenir Light" charset="0"/>
            </a:endParaRPr>
          </a:p>
          <a:p>
            <a:pPr marL="285750" indent="-285750">
              <a:buFont typeface="Arial" charset="0"/>
              <a:buChar char="•"/>
            </a:pPr>
            <a:r>
              <a:rPr lang="en-US" sz="2000" dirty="0">
                <a:ea typeface="Avenir Light" charset="0"/>
                <a:cs typeface="Avenir Light" charset="0"/>
              </a:rPr>
              <a:t>It will provide an integrated database where all details are stored and every entry is logged</a:t>
            </a:r>
          </a:p>
          <a:p>
            <a:pPr marL="285750" indent="-285750">
              <a:buFont typeface="Arial" charset="0"/>
              <a:buChar char="•"/>
            </a:pPr>
            <a:endParaRPr lang="en-US" sz="2000" dirty="0">
              <a:ea typeface="Avenir Light" charset="0"/>
              <a:cs typeface="Avenir Light" charset="0"/>
            </a:endParaRPr>
          </a:p>
          <a:p>
            <a:pPr marL="285750" indent="-285750">
              <a:buFont typeface="Arial" charset="0"/>
              <a:buChar char="•"/>
            </a:pPr>
            <a:r>
              <a:rPr lang="en-US" sz="2000" dirty="0">
                <a:ea typeface="Avenir Light" charset="0"/>
                <a:cs typeface="Avenir Light" charset="0"/>
              </a:rPr>
              <a:t>Supervisors and NUPD can now view the alerts and respond as appropriate </a:t>
            </a:r>
          </a:p>
          <a:p>
            <a:endParaRPr lang="en-US" sz="2000" dirty="0">
              <a:ea typeface="Avenir Light" charset="0"/>
              <a:cs typeface="Avenir Light" charset="0"/>
            </a:endParaRPr>
          </a:p>
        </p:txBody>
      </p:sp>
      <p:pic>
        <p:nvPicPr>
          <p:cNvPr id="39" name="Picture 38"/>
          <p:cNvPicPr>
            <a:picLocks noChangeAspect="1"/>
          </p:cNvPicPr>
          <p:nvPr/>
        </p:nvPicPr>
        <p:blipFill>
          <a:blip r:embed="rId2"/>
          <a:stretch>
            <a:fillRect/>
          </a:stretch>
        </p:blipFill>
        <p:spPr>
          <a:xfrm>
            <a:off x="691118" y="167172"/>
            <a:ext cx="1060377" cy="1007975"/>
          </a:xfrm>
          <a:prstGeom prst="rect">
            <a:avLst/>
          </a:prstGeom>
        </p:spPr>
      </p:pic>
      <p:cxnSp>
        <p:nvCxnSpPr>
          <p:cNvPr id="12" name="Straight Connector 11"/>
          <p:cNvCxnSpPr>
            <a:cxnSpLocks/>
          </p:cNvCxnSpPr>
          <p:nvPr/>
        </p:nvCxnSpPr>
        <p:spPr>
          <a:xfrm>
            <a:off x="0" y="1445574"/>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3952875" y="4458224"/>
            <a:ext cx="2143125" cy="2143125"/>
          </a:xfrm>
          <a:prstGeom prst="rect">
            <a:avLst/>
          </a:prstGeom>
        </p:spPr>
      </p:pic>
      <p:sp>
        <p:nvSpPr>
          <p:cNvPr id="13" name="TextBox 12"/>
          <p:cNvSpPr txBox="1"/>
          <p:nvPr/>
        </p:nvSpPr>
        <p:spPr>
          <a:xfrm>
            <a:off x="3029437" y="4537991"/>
            <a:ext cx="1256734" cy="646331"/>
          </a:xfrm>
          <a:prstGeom prst="rect">
            <a:avLst/>
          </a:prstGeom>
          <a:noFill/>
        </p:spPr>
        <p:txBody>
          <a:bodyPr wrap="square" rtlCol="0">
            <a:spAutoFit/>
          </a:bodyPr>
          <a:lstStyle/>
          <a:p>
            <a:r>
              <a:rPr lang="en-US" dirty="0"/>
              <a:t>Resident/ Guest</a:t>
            </a:r>
          </a:p>
        </p:txBody>
      </p:sp>
    </p:spTree>
    <p:extLst>
      <p:ext uri="{BB962C8B-B14F-4D97-AF65-F5344CB8AC3E}">
        <p14:creationId xmlns:p14="http://schemas.microsoft.com/office/powerpoint/2010/main" val="1289222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6211</TotalTime>
  <Words>669</Words>
  <Application>Microsoft Macintosh PowerPoint</Application>
  <PresentationFormat>Widescreen</PresentationFormat>
  <Paragraphs>149</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Avenir Book</vt:lpstr>
      <vt:lpstr>Avenir Light</vt:lpstr>
      <vt:lpstr>Calibri</vt:lpstr>
      <vt:lpstr>Calibri Light</vt:lpstr>
      <vt:lpstr>ＭＳ Ｐゴシック</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Thiyagarajan Anandan</dc:creator>
  <cp:lastModifiedBy>goyal.r</cp:lastModifiedBy>
  <cp:revision>148</cp:revision>
  <dcterms:created xsi:type="dcterms:W3CDTF">2016-06-08T02:41:33Z</dcterms:created>
  <dcterms:modified xsi:type="dcterms:W3CDTF">2016-12-13T19:48:06Z</dcterms:modified>
</cp:coreProperties>
</file>