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8" r:id="rId6"/>
    <p:sldId id="289" r:id="rId7"/>
    <p:sldId id="290" r:id="rId8"/>
    <p:sldId id="292" r:id="rId9"/>
    <p:sldId id="294" r:id="rId10"/>
    <p:sldId id="295" r:id="rId11"/>
    <p:sldId id="296" r:id="rId12"/>
    <p:sldId id="297" r:id="rId13"/>
    <p:sldId id="299" r:id="rId14"/>
    <p:sldId id="300" r:id="rId15"/>
    <p:sldId id="306" r:id="rId16"/>
    <p:sldId id="301" r:id="rId17"/>
    <p:sldId id="302" r:id="rId18"/>
    <p:sldId id="303" r:id="rId19"/>
    <p:sldId id="304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05" r:id="rId30"/>
    <p:sldId id="307" r:id="rId31"/>
    <p:sldId id="309" r:id="rId32"/>
    <p:sldId id="308" r:id="rId33"/>
    <p:sldId id="310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52" autoAdjust="0"/>
  </p:normalViewPr>
  <p:slideViewPr>
    <p:cSldViewPr snapToGrid="0" showGuides="1">
      <p:cViewPr>
        <p:scale>
          <a:sx n="80" d="100"/>
          <a:sy n="80" d="100"/>
        </p:scale>
        <p:origin x="802" y="19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1128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Imprint MT Shadow" panose="04020605060303030202" pitchFamily="82" charset="0"/>
              </a:rPr>
              <a:t>CLAIMS MANAGEMENT SYSTEM</a:t>
            </a:r>
            <a:endParaRPr lang="en-US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4123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1103871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Authorization Microservice: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B8D877-84DC-4A93-8B82-A2766D7FDFE2}"/>
              </a:ext>
            </a:extLst>
          </p:cNvPr>
          <p:cNvSpPr/>
          <p:nvPr/>
        </p:nvSpPr>
        <p:spPr>
          <a:xfrm>
            <a:off x="2547328" y="5420702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portal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9E9B55-B91C-46B2-85A3-AC313B2A36F4}"/>
              </a:ext>
            </a:extLst>
          </p:cNvPr>
          <p:cNvSpPr/>
          <p:nvPr/>
        </p:nvSpPr>
        <p:spPr>
          <a:xfrm>
            <a:off x="10061490" y="3560806"/>
            <a:ext cx="1600201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1ED366-CCAE-431B-8B34-9C9D30DC0F6C}"/>
              </a:ext>
            </a:extLst>
          </p:cNvPr>
          <p:cNvSpPr/>
          <p:nvPr/>
        </p:nvSpPr>
        <p:spPr>
          <a:xfrm>
            <a:off x="1019433" y="1704238"/>
            <a:ext cx="5041556" cy="3013041"/>
          </a:xfrm>
          <a:prstGeom prst="ellipse">
            <a:avLst/>
          </a:prstGeom>
          <a:ln>
            <a:solidFill>
              <a:schemeClr val="tx1"/>
            </a:solidFill>
          </a:ln>
          <a:effectLst>
            <a:glow rad="101600">
              <a:schemeClr val="tx2"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178450F-6042-4142-B888-3BB86FE25E4A}"/>
              </a:ext>
            </a:extLst>
          </p:cNvPr>
          <p:cNvSpPr/>
          <p:nvPr/>
        </p:nvSpPr>
        <p:spPr>
          <a:xfrm>
            <a:off x="1670512" y="2197501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 service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B586F3F-3017-46EF-84BF-062156CE0201}"/>
              </a:ext>
            </a:extLst>
          </p:cNvPr>
          <p:cNvSpPr/>
          <p:nvPr/>
        </p:nvSpPr>
        <p:spPr>
          <a:xfrm>
            <a:off x="3670762" y="2197501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Policy 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2AB38F6-89A8-4728-9FA7-3B9451D480B4}"/>
              </a:ext>
            </a:extLst>
          </p:cNvPr>
          <p:cNvSpPr/>
          <p:nvPr/>
        </p:nvSpPr>
        <p:spPr>
          <a:xfrm>
            <a:off x="2792627" y="3508992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service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B75954-8511-4BFA-9B34-4723061C6A15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6060989" y="3210759"/>
            <a:ext cx="4800602" cy="35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B2C9E0A-9D7E-49C9-873C-4FEE207F65F1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 flipV="1">
            <a:off x="4042496" y="4475206"/>
            <a:ext cx="6819095" cy="1402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365ED9-1B80-457E-8C1D-81B61275BF93}"/>
              </a:ext>
            </a:extLst>
          </p:cNvPr>
          <p:cNvSpPr txBox="1"/>
          <p:nvPr/>
        </p:nvSpPr>
        <p:spPr>
          <a:xfrm>
            <a:off x="6566071" y="2866412"/>
            <a:ext cx="41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Validating token for authorization of user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BEC675-0939-42BF-AE29-3A61A087EB12}"/>
              </a:ext>
            </a:extLst>
          </p:cNvPr>
          <p:cNvSpPr txBox="1"/>
          <p:nvPr/>
        </p:nvSpPr>
        <p:spPr>
          <a:xfrm>
            <a:off x="7726345" y="3287558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GET/Validate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F8B1D1-92D2-4D13-A488-E648822D4D81}"/>
              </a:ext>
            </a:extLst>
          </p:cNvPr>
          <p:cNvSpPr txBox="1"/>
          <p:nvPr/>
        </p:nvSpPr>
        <p:spPr>
          <a:xfrm>
            <a:off x="5407294" y="5483028"/>
            <a:ext cx="420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Generating JWT token on successful login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464012-76D8-4327-B7DD-3A4F701A465B}"/>
              </a:ext>
            </a:extLst>
          </p:cNvPr>
          <p:cNvSpPr txBox="1"/>
          <p:nvPr/>
        </p:nvSpPr>
        <p:spPr>
          <a:xfrm>
            <a:off x="6807472" y="596244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POST/Login</a:t>
            </a:r>
          </a:p>
        </p:txBody>
      </p:sp>
    </p:spTree>
    <p:extLst>
      <p:ext uri="{BB962C8B-B14F-4D97-AF65-F5344CB8AC3E}">
        <p14:creationId xmlns:p14="http://schemas.microsoft.com/office/powerpoint/2010/main" val="1723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1103871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Member Microservice: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BDE5DE-C162-4B70-A667-C37E22AC4DD1}"/>
              </a:ext>
            </a:extLst>
          </p:cNvPr>
          <p:cNvSpPr/>
          <p:nvPr/>
        </p:nvSpPr>
        <p:spPr>
          <a:xfrm>
            <a:off x="273684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Portal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B22DE-8550-4F95-BE60-31DBD29EE8DC}"/>
              </a:ext>
            </a:extLst>
          </p:cNvPr>
          <p:cNvSpPr/>
          <p:nvPr/>
        </p:nvSpPr>
        <p:spPr>
          <a:xfrm>
            <a:off x="10353126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E453F1-E1AA-48C6-82CA-AE368B98580D}"/>
              </a:ext>
            </a:extLst>
          </p:cNvPr>
          <p:cNvSpPr/>
          <p:nvPr/>
        </p:nvSpPr>
        <p:spPr>
          <a:xfrm>
            <a:off x="5236178" y="1414849"/>
            <a:ext cx="1649622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27FABB-5998-4E94-87DC-0784D8A98C47}"/>
              </a:ext>
            </a:extLst>
          </p:cNvPr>
          <p:cNvSpPr/>
          <p:nvPr/>
        </p:nvSpPr>
        <p:spPr>
          <a:xfrm>
            <a:off x="5313405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3DD461-0E88-4E5B-A354-18CD77A5187F}"/>
              </a:ext>
            </a:extLst>
          </p:cNvPr>
          <p:cNvSpPr/>
          <p:nvPr/>
        </p:nvSpPr>
        <p:spPr>
          <a:xfrm>
            <a:off x="5603789" y="5380560"/>
            <a:ext cx="914400" cy="1216152"/>
          </a:xfrm>
          <a:prstGeom prst="can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Bills  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7A8FFE-0694-44F4-92C7-5D54330339EF}"/>
              </a:ext>
            </a:extLst>
          </p:cNvPr>
          <p:cNvCxnSpPr>
            <a:cxnSpLocks/>
          </p:cNvCxnSpPr>
          <p:nvPr/>
        </p:nvCxnSpPr>
        <p:spPr>
          <a:xfrm>
            <a:off x="5745892" y="2368583"/>
            <a:ext cx="0" cy="10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FAA878-F125-42CF-94BD-AA1E7A87F768}"/>
              </a:ext>
            </a:extLst>
          </p:cNvPr>
          <p:cNvCxnSpPr>
            <a:cxnSpLocks/>
          </p:cNvCxnSpPr>
          <p:nvPr/>
        </p:nvCxnSpPr>
        <p:spPr>
          <a:xfrm>
            <a:off x="6052751" y="4343400"/>
            <a:ext cx="0" cy="10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8C4FD-3F87-4447-9C55-656F256867D4}"/>
              </a:ext>
            </a:extLst>
          </p:cNvPr>
          <p:cNvCxnSpPr>
            <a:cxnSpLocks/>
          </p:cNvCxnSpPr>
          <p:nvPr/>
        </p:nvCxnSpPr>
        <p:spPr>
          <a:xfrm flipV="1">
            <a:off x="6264876" y="2368583"/>
            <a:ext cx="0" cy="106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79F90-324A-4813-B0EE-4464784C503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768852" y="3886200"/>
            <a:ext cx="354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B971EA-0ED8-4B8F-9AD2-8FAC96FF71CE}"/>
              </a:ext>
            </a:extLst>
          </p:cNvPr>
          <p:cNvCxnSpPr>
            <a:cxnSpLocks/>
          </p:cNvCxnSpPr>
          <p:nvPr/>
        </p:nvCxnSpPr>
        <p:spPr>
          <a:xfrm flipV="1">
            <a:off x="2876136" y="3418574"/>
            <a:ext cx="1518324" cy="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051B20-1625-4194-B45C-64461E2062FB}"/>
              </a:ext>
            </a:extLst>
          </p:cNvPr>
          <p:cNvCxnSpPr>
            <a:cxnSpLocks/>
          </p:cNvCxnSpPr>
          <p:nvPr/>
        </p:nvCxnSpPr>
        <p:spPr>
          <a:xfrm>
            <a:off x="3064476" y="4223951"/>
            <a:ext cx="114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A7F38-2708-4AE1-BCA9-D2EA8ABA10F0}"/>
              </a:ext>
            </a:extLst>
          </p:cNvPr>
          <p:cNvCxnSpPr>
            <a:cxnSpLocks/>
          </p:cNvCxnSpPr>
          <p:nvPr/>
        </p:nvCxnSpPr>
        <p:spPr>
          <a:xfrm>
            <a:off x="2971176" y="4896991"/>
            <a:ext cx="114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52BC6B-553C-4863-9982-8431F9C4CC9F}"/>
              </a:ext>
            </a:extLst>
          </p:cNvPr>
          <p:cNvSpPr txBox="1"/>
          <p:nvPr/>
        </p:nvSpPr>
        <p:spPr>
          <a:xfrm>
            <a:off x="2795716" y="3051538"/>
            <a:ext cx="164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 Bills Info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83D34-B75E-44F1-9F10-354B44DEA4BE}"/>
              </a:ext>
            </a:extLst>
          </p:cNvPr>
          <p:cNvSpPr txBox="1"/>
          <p:nvPr/>
        </p:nvSpPr>
        <p:spPr>
          <a:xfrm>
            <a:off x="2879124" y="3494543"/>
            <a:ext cx="156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GET/</a:t>
            </a:r>
            <a:r>
              <a:rPr lang="en-IN" sz="1600" b="1" dirty="0" err="1"/>
              <a:t>viewBills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6CB92-AD7C-4B22-85DE-4BDD8E1EB597}"/>
              </a:ext>
            </a:extLst>
          </p:cNvPr>
          <p:cNvSpPr txBox="1"/>
          <p:nvPr/>
        </p:nvSpPr>
        <p:spPr>
          <a:xfrm>
            <a:off x="2572097" y="3937548"/>
            <a:ext cx="19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claim Status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B9B70-9A61-45FF-AD40-7F4531375881}"/>
              </a:ext>
            </a:extLst>
          </p:cNvPr>
          <p:cNvSpPr txBox="1"/>
          <p:nvPr/>
        </p:nvSpPr>
        <p:spPr>
          <a:xfrm>
            <a:off x="2870664" y="4232009"/>
            <a:ext cx="157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GET/</a:t>
            </a:r>
            <a:r>
              <a:rPr lang="en-IN" sz="1600" b="1" dirty="0" err="1"/>
              <a:t>claimStatus</a:t>
            </a:r>
            <a:endParaRPr lang="en-IN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E1ECC-F4F2-40B0-9A19-3D9741EE50F0}"/>
              </a:ext>
            </a:extLst>
          </p:cNvPr>
          <p:cNvSpPr txBox="1"/>
          <p:nvPr/>
        </p:nvSpPr>
        <p:spPr>
          <a:xfrm>
            <a:off x="2730846" y="4599045"/>
            <a:ext cx="166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Submitting claim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1FE95D-9FB9-4ABC-AA92-926B1984B295}"/>
              </a:ext>
            </a:extLst>
          </p:cNvPr>
          <p:cNvSpPr txBox="1"/>
          <p:nvPr/>
        </p:nvSpPr>
        <p:spPr>
          <a:xfrm>
            <a:off x="2669003" y="4911424"/>
            <a:ext cx="19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POST/</a:t>
            </a:r>
            <a:r>
              <a:rPr lang="en-IN" sz="1600" b="1" dirty="0" err="1"/>
              <a:t>submitDetails</a:t>
            </a:r>
            <a:endParaRPr lang="en-IN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D63C66-B92A-4E0E-8229-919C7A468532}"/>
              </a:ext>
            </a:extLst>
          </p:cNvPr>
          <p:cNvSpPr txBox="1"/>
          <p:nvPr/>
        </p:nvSpPr>
        <p:spPr>
          <a:xfrm>
            <a:off x="6320483" y="2571866"/>
            <a:ext cx="147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Validating User</a:t>
            </a:r>
          </a:p>
          <a:p>
            <a:r>
              <a:rPr lang="en-IN" sz="1600" b="1" dirty="0"/>
              <a:t>POST/token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E41EDD-4A41-452E-A3EA-60BF676A4907}"/>
              </a:ext>
            </a:extLst>
          </p:cNvPr>
          <p:cNvSpPr txBox="1"/>
          <p:nvPr/>
        </p:nvSpPr>
        <p:spPr>
          <a:xfrm>
            <a:off x="6342106" y="4681764"/>
            <a:ext cx="135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 Bills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13DE68-F40D-41FC-BBF6-8E01FE666EBC}"/>
              </a:ext>
            </a:extLst>
          </p:cNvPr>
          <p:cNvSpPr txBox="1"/>
          <p:nvPr/>
        </p:nvSpPr>
        <p:spPr>
          <a:xfrm>
            <a:off x="8538519" y="1799996"/>
            <a:ext cx="2125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Submitting Claim</a:t>
            </a:r>
          </a:p>
          <a:p>
            <a:r>
              <a:rPr lang="en-IN" sz="1600" b="1" dirty="0"/>
              <a:t>POST/</a:t>
            </a:r>
            <a:r>
              <a:rPr lang="en-IN" sz="1600" b="1" dirty="0" err="1"/>
              <a:t>submitDetails</a:t>
            </a:r>
            <a:endParaRPr lang="en-IN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D63620-FA10-4DF3-AADF-6DE25A3A2D88}"/>
              </a:ext>
            </a:extLst>
          </p:cNvPr>
          <p:cNvSpPr txBox="1"/>
          <p:nvPr/>
        </p:nvSpPr>
        <p:spPr>
          <a:xfrm>
            <a:off x="8227765" y="5072194"/>
            <a:ext cx="302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claim status</a:t>
            </a:r>
          </a:p>
          <a:p>
            <a:r>
              <a:rPr lang="en-IN" sz="1600" b="1" dirty="0"/>
              <a:t>GET/</a:t>
            </a:r>
            <a:r>
              <a:rPr lang="en-IN" sz="1600" b="1" dirty="0" err="1"/>
              <a:t>ClaimStatus</a:t>
            </a:r>
            <a:endParaRPr lang="en-IN" sz="16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292936-6986-4B05-8A58-051414CE1A4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08573" y="3886200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7286CA2-8819-4552-B4E6-B6D27D124B4E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 rot="16200000" flipH="1">
            <a:off x="10643510" y="3886200"/>
            <a:ext cx="914400" cy="12700"/>
          </a:xfrm>
          <a:prstGeom prst="bentConnector5">
            <a:avLst>
              <a:gd name="adj1" fmla="val -95270"/>
              <a:gd name="adj2" fmla="val -23351354"/>
              <a:gd name="adj3" fmla="val 1804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0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1103871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Claims Microservice: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BDE5DE-C162-4B70-A667-C37E22AC4DD1}"/>
              </a:ext>
            </a:extLst>
          </p:cNvPr>
          <p:cNvSpPr/>
          <p:nvPr/>
        </p:nvSpPr>
        <p:spPr>
          <a:xfrm>
            <a:off x="273684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B22DE-8550-4F95-BE60-31DBD29EE8DC}"/>
              </a:ext>
            </a:extLst>
          </p:cNvPr>
          <p:cNvSpPr/>
          <p:nvPr/>
        </p:nvSpPr>
        <p:spPr>
          <a:xfrm>
            <a:off x="10353126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Policy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E453F1-E1AA-48C6-82CA-AE368B98580D}"/>
              </a:ext>
            </a:extLst>
          </p:cNvPr>
          <p:cNvSpPr/>
          <p:nvPr/>
        </p:nvSpPr>
        <p:spPr>
          <a:xfrm>
            <a:off x="5236178" y="1414849"/>
            <a:ext cx="1649622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27FABB-5998-4E94-87DC-0784D8A98C47}"/>
              </a:ext>
            </a:extLst>
          </p:cNvPr>
          <p:cNvSpPr/>
          <p:nvPr/>
        </p:nvSpPr>
        <p:spPr>
          <a:xfrm>
            <a:off x="5313405" y="3429000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 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3DD461-0E88-4E5B-A354-18CD77A5187F}"/>
              </a:ext>
            </a:extLst>
          </p:cNvPr>
          <p:cNvSpPr/>
          <p:nvPr/>
        </p:nvSpPr>
        <p:spPr>
          <a:xfrm>
            <a:off x="5603789" y="5380560"/>
            <a:ext cx="914400" cy="1216152"/>
          </a:xfrm>
          <a:prstGeom prst="can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Claims  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7A8FFE-0694-44F4-92C7-5D54330339EF}"/>
              </a:ext>
            </a:extLst>
          </p:cNvPr>
          <p:cNvCxnSpPr>
            <a:cxnSpLocks/>
          </p:cNvCxnSpPr>
          <p:nvPr/>
        </p:nvCxnSpPr>
        <p:spPr>
          <a:xfrm>
            <a:off x="5745892" y="2368583"/>
            <a:ext cx="0" cy="10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FAA878-F125-42CF-94BD-AA1E7A87F768}"/>
              </a:ext>
            </a:extLst>
          </p:cNvPr>
          <p:cNvCxnSpPr>
            <a:cxnSpLocks/>
          </p:cNvCxnSpPr>
          <p:nvPr/>
        </p:nvCxnSpPr>
        <p:spPr>
          <a:xfrm>
            <a:off x="6052751" y="4343400"/>
            <a:ext cx="0" cy="10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8C4FD-3F87-4447-9C55-656F256867D4}"/>
              </a:ext>
            </a:extLst>
          </p:cNvPr>
          <p:cNvCxnSpPr>
            <a:cxnSpLocks/>
          </p:cNvCxnSpPr>
          <p:nvPr/>
        </p:nvCxnSpPr>
        <p:spPr>
          <a:xfrm flipV="1">
            <a:off x="6264876" y="2368583"/>
            <a:ext cx="0" cy="106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79F90-324A-4813-B0EE-4464784C503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768852" y="3886200"/>
            <a:ext cx="354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B971EA-0ED8-4B8F-9AD2-8FAC96FF71CE}"/>
              </a:ext>
            </a:extLst>
          </p:cNvPr>
          <p:cNvCxnSpPr>
            <a:cxnSpLocks/>
          </p:cNvCxnSpPr>
          <p:nvPr/>
        </p:nvCxnSpPr>
        <p:spPr>
          <a:xfrm flipV="1">
            <a:off x="2876136" y="3418574"/>
            <a:ext cx="1518324" cy="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A7F38-2708-4AE1-BCA9-D2EA8ABA10F0}"/>
              </a:ext>
            </a:extLst>
          </p:cNvPr>
          <p:cNvCxnSpPr>
            <a:cxnSpLocks/>
          </p:cNvCxnSpPr>
          <p:nvPr/>
        </p:nvCxnSpPr>
        <p:spPr>
          <a:xfrm>
            <a:off x="2876136" y="4288036"/>
            <a:ext cx="169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52BC6B-553C-4863-9982-8431F9C4CC9F}"/>
              </a:ext>
            </a:extLst>
          </p:cNvPr>
          <p:cNvSpPr txBox="1"/>
          <p:nvPr/>
        </p:nvSpPr>
        <p:spPr>
          <a:xfrm>
            <a:off x="2795716" y="3051538"/>
            <a:ext cx="164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 Claim 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83D34-B75E-44F1-9F10-354B44DEA4BE}"/>
              </a:ext>
            </a:extLst>
          </p:cNvPr>
          <p:cNvSpPr txBox="1"/>
          <p:nvPr/>
        </p:nvSpPr>
        <p:spPr>
          <a:xfrm>
            <a:off x="2879124" y="3494543"/>
            <a:ext cx="156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GET/</a:t>
            </a:r>
            <a:r>
              <a:rPr lang="en-IN" sz="1600" b="1" dirty="0" err="1"/>
              <a:t>claimStatus</a:t>
            </a:r>
            <a:endParaRPr lang="en-IN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E1ECC-F4F2-40B0-9A19-3D9741EE50F0}"/>
              </a:ext>
            </a:extLst>
          </p:cNvPr>
          <p:cNvSpPr txBox="1"/>
          <p:nvPr/>
        </p:nvSpPr>
        <p:spPr>
          <a:xfrm>
            <a:off x="2729943" y="3900633"/>
            <a:ext cx="166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Submitting claim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1FE95D-9FB9-4ABC-AA92-926B1984B295}"/>
              </a:ext>
            </a:extLst>
          </p:cNvPr>
          <p:cNvSpPr txBox="1"/>
          <p:nvPr/>
        </p:nvSpPr>
        <p:spPr>
          <a:xfrm>
            <a:off x="2550818" y="4369706"/>
            <a:ext cx="19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POST/</a:t>
            </a:r>
            <a:r>
              <a:rPr lang="en-IN" sz="1600" b="1" dirty="0" err="1"/>
              <a:t>submitDetails</a:t>
            </a:r>
            <a:endParaRPr lang="en-IN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D63C66-B92A-4E0E-8229-919C7A468532}"/>
              </a:ext>
            </a:extLst>
          </p:cNvPr>
          <p:cNvSpPr txBox="1"/>
          <p:nvPr/>
        </p:nvSpPr>
        <p:spPr>
          <a:xfrm>
            <a:off x="6320483" y="2571866"/>
            <a:ext cx="147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Validating User</a:t>
            </a:r>
          </a:p>
          <a:p>
            <a:r>
              <a:rPr lang="en-IN" sz="1600" b="1" dirty="0"/>
              <a:t>POST/token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E41EDD-4A41-452E-A3EA-60BF676A4907}"/>
              </a:ext>
            </a:extLst>
          </p:cNvPr>
          <p:cNvSpPr txBox="1"/>
          <p:nvPr/>
        </p:nvSpPr>
        <p:spPr>
          <a:xfrm>
            <a:off x="6342106" y="4681764"/>
            <a:ext cx="135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 claim status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13DE68-F40D-41FC-BBF6-8E01FE666EBC}"/>
              </a:ext>
            </a:extLst>
          </p:cNvPr>
          <p:cNvSpPr txBox="1"/>
          <p:nvPr/>
        </p:nvSpPr>
        <p:spPr>
          <a:xfrm>
            <a:off x="8016449" y="1872049"/>
            <a:ext cx="3524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list of providers(Hospitals)</a:t>
            </a:r>
          </a:p>
          <a:p>
            <a:r>
              <a:rPr lang="en-IN" sz="1600" b="1" dirty="0"/>
              <a:t>GET/</a:t>
            </a:r>
            <a:r>
              <a:rPr lang="en-IN" sz="1600" b="1" dirty="0" err="1"/>
              <a:t>getChainOfProviders</a:t>
            </a:r>
            <a:endParaRPr lang="en-IN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D63620-FA10-4DF3-AADF-6DE25A3A2D88}"/>
              </a:ext>
            </a:extLst>
          </p:cNvPr>
          <p:cNvSpPr txBox="1"/>
          <p:nvPr/>
        </p:nvSpPr>
        <p:spPr>
          <a:xfrm>
            <a:off x="8227765" y="5072194"/>
            <a:ext cx="302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Eligible claim amount</a:t>
            </a:r>
          </a:p>
          <a:p>
            <a:r>
              <a:rPr lang="en-IN" sz="1600" b="1" dirty="0"/>
              <a:t>GET/</a:t>
            </a:r>
            <a:r>
              <a:rPr lang="en-IN" sz="1600" b="1" dirty="0" err="1"/>
              <a:t>getEligibleClaimAmount</a:t>
            </a:r>
            <a:endParaRPr lang="en-IN" sz="16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292936-6986-4B05-8A58-051414CE1A4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808573" y="3886200"/>
            <a:ext cx="354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7286CA2-8819-4552-B4E6-B6D27D124B4E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 rot="16200000" flipH="1">
            <a:off x="10643510" y="3886200"/>
            <a:ext cx="914400" cy="12700"/>
          </a:xfrm>
          <a:prstGeom prst="bentConnector5">
            <a:avLst>
              <a:gd name="adj1" fmla="val -95270"/>
              <a:gd name="adj2" fmla="val -23351354"/>
              <a:gd name="adj3" fmla="val 1804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9" name="Connector: Elbow 12288">
            <a:extLst>
              <a:ext uri="{FF2B5EF4-FFF2-40B4-BE49-F238E27FC236}">
                <a16:creationId xmlns:a16="http://schemas.microsoft.com/office/drawing/2014/main" id="{F6E17CAF-E455-4A40-9A74-A330A9BA9013}"/>
              </a:ext>
            </a:extLst>
          </p:cNvPr>
          <p:cNvCxnSpPr>
            <a:cxnSpLocks/>
            <a:stCxn id="14" idx="3"/>
            <a:endCxn id="2" idx="4"/>
          </p:cNvCxnSpPr>
          <p:nvPr/>
        </p:nvCxnSpPr>
        <p:spPr>
          <a:xfrm flipH="1">
            <a:off x="6518189" y="3886200"/>
            <a:ext cx="5330105" cy="2102436"/>
          </a:xfrm>
          <a:prstGeom prst="bentConnector3">
            <a:avLst>
              <a:gd name="adj1" fmla="val -42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13C166D-DBC5-4DD7-9D63-54040B467F1A}"/>
              </a:ext>
            </a:extLst>
          </p:cNvPr>
          <p:cNvSpPr txBox="1"/>
          <p:nvPr/>
        </p:nvSpPr>
        <p:spPr>
          <a:xfrm>
            <a:off x="8189522" y="3453324"/>
            <a:ext cx="237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Eligible benefits</a:t>
            </a:r>
          </a:p>
          <a:p>
            <a:endParaRPr lang="en-IN" sz="1600" b="1" dirty="0"/>
          </a:p>
          <a:p>
            <a:r>
              <a:rPr lang="en-IN" sz="1600" b="1" dirty="0"/>
              <a:t>GET/</a:t>
            </a:r>
            <a:r>
              <a:rPr lang="en-IN" sz="1600" b="1" dirty="0" err="1"/>
              <a:t>getEligibleBenefits</a:t>
            </a:r>
            <a:endParaRPr lang="en-IN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88B1AF-5D8F-4D7B-8E61-0EA47E97FA79}"/>
              </a:ext>
            </a:extLst>
          </p:cNvPr>
          <p:cNvSpPr txBox="1"/>
          <p:nvPr/>
        </p:nvSpPr>
        <p:spPr>
          <a:xfrm>
            <a:off x="7250714" y="6034612"/>
            <a:ext cx="433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If the claim data is valid, Claim will be saved in table and status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291853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760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Policy Microservice: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BDE5DE-C162-4B70-A667-C37E22AC4DD1}"/>
              </a:ext>
            </a:extLst>
          </p:cNvPr>
          <p:cNvSpPr/>
          <p:nvPr/>
        </p:nvSpPr>
        <p:spPr>
          <a:xfrm>
            <a:off x="5473014" y="2875242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Policy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B22DE-8550-4F95-BE60-31DBD29EE8DC}"/>
              </a:ext>
            </a:extLst>
          </p:cNvPr>
          <p:cNvSpPr/>
          <p:nvPr/>
        </p:nvSpPr>
        <p:spPr>
          <a:xfrm>
            <a:off x="457199" y="2911361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E453F1-E1AA-48C6-82CA-AE368B98580D}"/>
              </a:ext>
            </a:extLst>
          </p:cNvPr>
          <p:cNvSpPr/>
          <p:nvPr/>
        </p:nvSpPr>
        <p:spPr>
          <a:xfrm>
            <a:off x="1997676" y="1540946"/>
            <a:ext cx="1678683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3DD461-0E88-4E5B-A354-18CD77A5187F}"/>
              </a:ext>
            </a:extLst>
          </p:cNvPr>
          <p:cNvSpPr/>
          <p:nvPr/>
        </p:nvSpPr>
        <p:spPr>
          <a:xfrm>
            <a:off x="5315465" y="5362025"/>
            <a:ext cx="1810265" cy="914400"/>
          </a:xfrm>
          <a:prstGeom prst="can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Provider_Policy</a:t>
            </a:r>
            <a:endParaRPr lang="en-IN" b="1" dirty="0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CE00709-3BF8-4910-AD0C-5FB174C8ECE8}"/>
              </a:ext>
            </a:extLst>
          </p:cNvPr>
          <p:cNvSpPr/>
          <p:nvPr/>
        </p:nvSpPr>
        <p:spPr>
          <a:xfrm>
            <a:off x="9482780" y="4731608"/>
            <a:ext cx="1971934" cy="914400"/>
          </a:xfrm>
          <a:prstGeom prst="can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Provider_Benefits</a:t>
            </a:r>
            <a:endParaRPr lang="en-IN" b="1" dirty="0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C2C75FC4-3F90-43C1-9B06-C8E6055E4E92}"/>
              </a:ext>
            </a:extLst>
          </p:cNvPr>
          <p:cNvSpPr/>
          <p:nvPr/>
        </p:nvSpPr>
        <p:spPr>
          <a:xfrm>
            <a:off x="9518015" y="1540946"/>
            <a:ext cx="1810265" cy="914400"/>
          </a:xfrm>
          <a:prstGeom prst="can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Policy table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29CCA9D-2CCF-4CB9-8F41-584999FAF7D9}"/>
              </a:ext>
            </a:extLst>
          </p:cNvPr>
          <p:cNvSpPr/>
          <p:nvPr/>
        </p:nvSpPr>
        <p:spPr>
          <a:xfrm>
            <a:off x="2434281" y="5188808"/>
            <a:ext cx="1285103" cy="914400"/>
          </a:xfrm>
          <a:prstGeom prst="foldedCorne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Join table of policy and hospital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B73CF28-5C7E-4BAE-AF74-EA62083D27B5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rot="16200000" flipV="1">
            <a:off x="4509931" y="1164574"/>
            <a:ext cx="877096" cy="2544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056133-BB24-4461-AF8C-0A1CF8D8CCAF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1952367" y="3332442"/>
            <a:ext cx="3520647" cy="3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EB45EB-5C4F-407A-9DED-06374D3CA976}"/>
              </a:ext>
            </a:extLst>
          </p:cNvPr>
          <p:cNvCxnSpPr>
            <a:cxnSpLocks/>
          </p:cNvCxnSpPr>
          <p:nvPr/>
        </p:nvCxnSpPr>
        <p:spPr>
          <a:xfrm>
            <a:off x="2837015" y="2911361"/>
            <a:ext cx="211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30FF86-E4A2-4939-A4A2-278AC146E04A}"/>
              </a:ext>
            </a:extLst>
          </p:cNvPr>
          <p:cNvCxnSpPr>
            <a:cxnSpLocks/>
          </p:cNvCxnSpPr>
          <p:nvPr/>
        </p:nvCxnSpPr>
        <p:spPr>
          <a:xfrm>
            <a:off x="2837015" y="4446525"/>
            <a:ext cx="211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37AE4ED-1685-4298-845D-510CB423DCE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968181" y="1998146"/>
            <a:ext cx="2549834" cy="133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C622A25-2F0E-4A5C-8B04-30EC94E9C15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947293" y="3694673"/>
            <a:ext cx="3521454" cy="1036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5DF1E2-A8EB-4593-BF16-E7F0D211A308}"/>
              </a:ext>
            </a:extLst>
          </p:cNvPr>
          <p:cNvCxnSpPr>
            <a:cxnSpLocks/>
            <a:stCxn id="13" idx="2"/>
            <a:endCxn id="2" idx="1"/>
          </p:cNvCxnSpPr>
          <p:nvPr/>
        </p:nvCxnSpPr>
        <p:spPr>
          <a:xfrm>
            <a:off x="6220598" y="3789642"/>
            <a:ext cx="0" cy="157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14DABC-5932-4941-B7A4-559C97D577F0}"/>
              </a:ext>
            </a:extLst>
          </p:cNvPr>
          <p:cNvCxnSpPr>
            <a:cxnSpLocks/>
          </p:cNvCxnSpPr>
          <p:nvPr/>
        </p:nvCxnSpPr>
        <p:spPr>
          <a:xfrm flipV="1">
            <a:off x="6601081" y="1998146"/>
            <a:ext cx="0" cy="91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09154D-6D27-4BA0-A50C-67B80E7689D4}"/>
              </a:ext>
            </a:extLst>
          </p:cNvPr>
          <p:cNvSpPr txBox="1"/>
          <p:nvPr/>
        </p:nvSpPr>
        <p:spPr>
          <a:xfrm>
            <a:off x="6601082" y="2270087"/>
            <a:ext cx="167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Validating users</a:t>
            </a:r>
          </a:p>
          <a:p>
            <a:r>
              <a:rPr lang="en-IN" sz="1600" b="1" dirty="0"/>
              <a:t>POST/token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96E7B-8E04-4507-92EA-77579FD9E178}"/>
              </a:ext>
            </a:extLst>
          </p:cNvPr>
          <p:cNvSpPr txBox="1"/>
          <p:nvPr/>
        </p:nvSpPr>
        <p:spPr>
          <a:xfrm>
            <a:off x="2893651" y="2459743"/>
            <a:ext cx="247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chain of providers</a:t>
            </a:r>
          </a:p>
          <a:p>
            <a:endParaRPr lang="en-IN" sz="1600" b="1" dirty="0"/>
          </a:p>
          <a:p>
            <a:r>
              <a:rPr lang="en-IN" sz="1600" b="1" dirty="0"/>
              <a:t>GET/</a:t>
            </a:r>
            <a:r>
              <a:rPr lang="en-IN" sz="1600" b="1" dirty="0" err="1"/>
              <a:t>claimStatus</a:t>
            </a:r>
            <a:endParaRPr lang="en-IN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7C483-5EC1-4463-B11C-FC6B8754035C}"/>
              </a:ext>
            </a:extLst>
          </p:cNvPr>
          <p:cNvSpPr txBox="1"/>
          <p:nvPr/>
        </p:nvSpPr>
        <p:spPr>
          <a:xfrm>
            <a:off x="2828264" y="4031027"/>
            <a:ext cx="22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claim amount</a:t>
            </a:r>
          </a:p>
          <a:p>
            <a:endParaRPr lang="en-IN" sz="1600" b="1" dirty="0"/>
          </a:p>
          <a:p>
            <a:r>
              <a:rPr lang="en-IN" sz="1600" b="1" dirty="0"/>
              <a:t>GET/</a:t>
            </a:r>
            <a:r>
              <a:rPr lang="en-IN" sz="1600" b="1" dirty="0" err="1"/>
              <a:t>getClaimAmount</a:t>
            </a:r>
            <a:endParaRPr lang="en-IN" sz="16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097C02-8F80-448B-AB9F-4E5CB1011681}"/>
              </a:ext>
            </a:extLst>
          </p:cNvPr>
          <p:cNvCxnSpPr>
            <a:cxnSpLocks/>
          </p:cNvCxnSpPr>
          <p:nvPr/>
        </p:nvCxnSpPr>
        <p:spPr>
          <a:xfrm flipV="1">
            <a:off x="2893651" y="3784059"/>
            <a:ext cx="1969533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872BD27-A031-4DBA-B536-8BA0208914FD}"/>
              </a:ext>
            </a:extLst>
          </p:cNvPr>
          <p:cNvSpPr txBox="1"/>
          <p:nvPr/>
        </p:nvSpPr>
        <p:spPr>
          <a:xfrm>
            <a:off x="2800774" y="3440679"/>
            <a:ext cx="247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eligible benefits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956305-AE67-4EC3-BC15-833A1CD7AD13}"/>
              </a:ext>
            </a:extLst>
          </p:cNvPr>
          <p:cNvSpPr txBox="1"/>
          <p:nvPr/>
        </p:nvSpPr>
        <p:spPr>
          <a:xfrm>
            <a:off x="6192333" y="4558256"/>
            <a:ext cx="247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chain of providers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DC9CC4-79F1-49E1-8D2F-7725A03BF557}"/>
              </a:ext>
            </a:extLst>
          </p:cNvPr>
          <p:cNvSpPr txBox="1"/>
          <p:nvPr/>
        </p:nvSpPr>
        <p:spPr>
          <a:xfrm>
            <a:off x="6867267" y="2952186"/>
            <a:ext cx="282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eligible claim amount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3DAFD4-BFFE-4FCF-AACB-27E470561184}"/>
              </a:ext>
            </a:extLst>
          </p:cNvPr>
          <p:cNvSpPr txBox="1"/>
          <p:nvPr/>
        </p:nvSpPr>
        <p:spPr>
          <a:xfrm>
            <a:off x="7039566" y="3754487"/>
            <a:ext cx="247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Getting eligible benefits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E777A0-05C9-490B-8C86-3B74ADEBDC1B}"/>
              </a:ext>
            </a:extLst>
          </p:cNvPr>
          <p:cNvSpPr txBox="1"/>
          <p:nvPr/>
        </p:nvSpPr>
        <p:spPr>
          <a:xfrm>
            <a:off x="4065707" y="6176997"/>
            <a:ext cx="389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If policy id is valid then list of hospitals providing that policy is fetched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E3E7F0-1376-491E-9939-691802E91746}"/>
              </a:ext>
            </a:extLst>
          </p:cNvPr>
          <p:cNvSpPr txBox="1"/>
          <p:nvPr/>
        </p:nvSpPr>
        <p:spPr>
          <a:xfrm>
            <a:off x="9007046" y="5814428"/>
            <a:ext cx="2973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If policy id and member id is valid then benefits provided by policy is fetched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3D908E-AB84-452E-A5E5-4FD2C91BCB0D}"/>
              </a:ext>
            </a:extLst>
          </p:cNvPr>
          <p:cNvSpPr txBox="1"/>
          <p:nvPr/>
        </p:nvSpPr>
        <p:spPr>
          <a:xfrm>
            <a:off x="8966885" y="784508"/>
            <a:ext cx="308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If policy id and member id is valid then claim amount based on the policy is fetched</a:t>
            </a:r>
          </a:p>
        </p:txBody>
      </p:sp>
      <p:sp>
        <p:nvSpPr>
          <p:cNvPr id="95" name="Rectangle: Folded Corner 94">
            <a:extLst>
              <a:ext uri="{FF2B5EF4-FFF2-40B4-BE49-F238E27FC236}">
                <a16:creationId xmlns:a16="http://schemas.microsoft.com/office/drawing/2014/main" id="{DE227FD1-A8A8-4F54-822B-6FDB27ACF669}"/>
              </a:ext>
            </a:extLst>
          </p:cNvPr>
          <p:cNvSpPr/>
          <p:nvPr/>
        </p:nvSpPr>
        <p:spPr>
          <a:xfrm>
            <a:off x="10729094" y="3755940"/>
            <a:ext cx="1285103" cy="914400"/>
          </a:xfrm>
          <a:prstGeom prst="foldedCorne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Join table of policy and benefits</a:t>
            </a:r>
          </a:p>
        </p:txBody>
      </p:sp>
    </p:spTree>
    <p:extLst>
      <p:ext uri="{BB962C8B-B14F-4D97-AF65-F5344CB8AC3E}">
        <p14:creationId xmlns:p14="http://schemas.microsoft.com/office/powerpoint/2010/main" val="14493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1103871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Member Portal: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722D0-36A1-423E-98B3-762A47AF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1645935"/>
            <a:ext cx="9040665" cy="50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3" y="1046118"/>
            <a:ext cx="10515600" cy="5449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b="1" dirty="0"/>
              <a:t>Technology/ Frameworks used: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IN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sz="2400" b="1" dirty="0"/>
              <a:t>		</a:t>
            </a:r>
            <a:r>
              <a:rPr lang="en-IN" sz="2400" b="1" dirty="0" err="1"/>
              <a:t>FrontEnd</a:t>
            </a:r>
            <a:r>
              <a:rPr lang="en-IN" sz="2400" b="1" dirty="0"/>
              <a:t>: </a:t>
            </a:r>
            <a:r>
              <a:rPr lang="en-IN" sz="2400" dirty="0"/>
              <a:t>Angular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IN" sz="2400" b="1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IN" sz="2400" b="1" dirty="0"/>
              <a:t>					   Backend: </a:t>
            </a:r>
            <a:r>
              <a:rPr lang="en-US" sz="2400" dirty="0"/>
              <a:t>Spring MVC with Spring Boot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2400" dirty="0"/>
              <a:t>						       Spring Data JPA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2400" dirty="0"/>
              <a:t>						       H2 In Memory DB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/>
              <a:t>		Testing: </a:t>
            </a:r>
            <a:r>
              <a:rPr lang="en-US" sz="2400" dirty="0" err="1"/>
              <a:t>jUnit</a:t>
            </a:r>
            <a:r>
              <a:rPr lang="en-US" sz="2400" dirty="0"/>
              <a:t> 4/</a:t>
            </a:r>
            <a:r>
              <a:rPr lang="en-US" sz="2400" dirty="0" err="1"/>
              <a:t>jUnit</a:t>
            </a:r>
            <a:r>
              <a:rPr lang="en-US" sz="2400" dirty="0"/>
              <a:t> 5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2400" dirty="0"/>
              <a:t>			Mockito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TECHNOLOGY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4" descr="Technology free icon">
            <a:extLst>
              <a:ext uri="{FF2B5EF4-FFF2-40B4-BE49-F238E27FC236}">
                <a16:creationId xmlns:a16="http://schemas.microsoft.com/office/drawing/2014/main" id="{437968E6-3663-44C6-95D1-FD97138D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19" y="80628"/>
            <a:ext cx="884540" cy="8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Programming free icon">
            <a:extLst>
              <a:ext uri="{FF2B5EF4-FFF2-40B4-BE49-F238E27FC236}">
                <a16:creationId xmlns:a16="http://schemas.microsoft.com/office/drawing/2014/main" id="{FC24745B-5DD9-44D5-966C-2A2E0AEF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" y="18039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ode free icon">
            <a:extLst>
              <a:ext uri="{FF2B5EF4-FFF2-40B4-BE49-F238E27FC236}">
                <a16:creationId xmlns:a16="http://schemas.microsoft.com/office/drawing/2014/main" id="{0B4F4372-D194-49AC-9611-B367B9C1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43" y="3276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Test">
            <a:extLst>
              <a:ext uri="{FF2B5EF4-FFF2-40B4-BE49-F238E27FC236}">
                <a16:creationId xmlns:a16="http://schemas.microsoft.com/office/drawing/2014/main" id="{F660C4FE-9D55-4EFF-9EA0-C9AD9D23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6" y="45926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5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3" y="1046118"/>
            <a:ext cx="10515600" cy="5449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b="1" dirty="0"/>
              <a:t>Technology/ Frameworks used: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IN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sz="2400" b="1" dirty="0"/>
              <a:t>	     </a:t>
            </a:r>
            <a:r>
              <a:rPr lang="en-IN" sz="2200" b="1" dirty="0" err="1"/>
              <a:t>DevOps&amp;Cloud</a:t>
            </a:r>
            <a:r>
              <a:rPr lang="en-IN" sz="2200" b="1" dirty="0"/>
              <a:t>: </a:t>
            </a:r>
            <a:r>
              <a:rPr lang="en-US" sz="2200" dirty="0"/>
              <a:t>Docker 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200" dirty="0"/>
              <a:t>			     AWS CI/CD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200" dirty="0"/>
              <a:t>			     AWS ECS							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200" dirty="0"/>
              <a:t>			     AWS S3</a:t>
            </a:r>
            <a:r>
              <a:rPr lang="en-US" sz="2200" b="1" dirty="0"/>
              <a:t>					 </a:t>
            </a:r>
            <a:r>
              <a:rPr lang="en-US" sz="2200" dirty="0"/>
              <a:t>		</a:t>
            </a:r>
            <a:endParaRPr lang="en-IN" sz="2400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sz="2400" b="1" dirty="0"/>
              <a:t>					 			</a:t>
            </a:r>
            <a:r>
              <a:rPr lang="en-US" sz="2400" b="1" dirty="0"/>
              <a:t>Ancillary: </a:t>
            </a:r>
            <a:r>
              <a:rPr lang="en-US" sz="2400" dirty="0"/>
              <a:t>Maven,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dirty="0"/>
              <a:t>			</a:t>
            </a:r>
            <a:r>
              <a:rPr lang="en-US" sz="2400" b="1" dirty="0"/>
              <a:t>					 </a:t>
            </a:r>
            <a:r>
              <a:rPr lang="en-US" sz="2400" dirty="0"/>
              <a:t>Lombok</a:t>
            </a:r>
            <a:endParaRPr lang="en-IN" sz="2400" b="1" dirty="0"/>
          </a:p>
          <a:p>
            <a:pPr marL="0" lvl="0" indent="4572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/>
              <a:t>		</a:t>
            </a:r>
            <a:endParaRPr lang="en-IN" sz="2400" dirty="0"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TECHNOLOGY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4" descr="Technology free icon">
            <a:extLst>
              <a:ext uri="{FF2B5EF4-FFF2-40B4-BE49-F238E27FC236}">
                <a16:creationId xmlns:a16="http://schemas.microsoft.com/office/drawing/2014/main" id="{437968E6-3663-44C6-95D1-FD97138D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19" y="80628"/>
            <a:ext cx="884540" cy="8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Plug free icon">
            <a:extLst>
              <a:ext uri="{FF2B5EF4-FFF2-40B4-BE49-F238E27FC236}">
                <a16:creationId xmlns:a16="http://schemas.microsoft.com/office/drawing/2014/main" id="{1FD9E3FC-2B56-4D46-87DC-90115A6D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411" y="43516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Devops free icon">
            <a:extLst>
              <a:ext uri="{FF2B5EF4-FFF2-40B4-BE49-F238E27FC236}">
                <a16:creationId xmlns:a16="http://schemas.microsoft.com/office/drawing/2014/main" id="{E0AF7558-4928-4267-9253-98CD698F9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5" y="20409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2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B91AEB-7D6E-4B7F-BE43-AD9A72D0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15" y="1281094"/>
            <a:ext cx="8332960" cy="44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0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CE82D-76E6-4F47-8011-4F120A3D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4508"/>
            <a:ext cx="10515600" cy="56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Policy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87DD0-C6B5-43E9-A3DA-F44214479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5" y="700705"/>
            <a:ext cx="11122382" cy="59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B5F1-F1F9-440C-A1E0-22607A82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2226"/>
            <a:ext cx="12192000" cy="596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      		</a:t>
            </a:r>
          </a:p>
          <a:p>
            <a:pPr marL="0" indent="0" algn="just">
              <a:buNone/>
            </a:pPr>
            <a:r>
              <a:rPr lang="en-IN" b="1" dirty="0"/>
              <a:t>	       		</a:t>
            </a:r>
          </a:p>
          <a:p>
            <a:pPr marL="0" indent="0" algn="just">
              <a:buNone/>
            </a:pPr>
            <a:r>
              <a:rPr lang="en-IN" b="1" dirty="0"/>
              <a:t>		Problem statement				 Overview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				</a:t>
            </a:r>
          </a:p>
          <a:p>
            <a:pPr marL="0" indent="0" algn="just">
              <a:buNone/>
            </a:pPr>
            <a:r>
              <a:rPr lang="en-IN" b="1" dirty="0"/>
              <a:t>		Features 						Architecture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				</a:t>
            </a:r>
          </a:p>
          <a:p>
            <a:pPr marL="0" indent="0" algn="just">
              <a:buNone/>
            </a:pPr>
            <a:r>
              <a:rPr lang="en-IN" b="1" dirty="0"/>
              <a:t>		Technology						Deployment</a:t>
            </a:r>
          </a:p>
          <a:p>
            <a:pPr marL="0" indent="0" algn="just">
              <a:buNone/>
            </a:pP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20D33A-7275-4B77-9C2C-B54F0E0A5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969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B125AB-A3E1-444F-9EEF-10862F0B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2659" y="522898"/>
            <a:ext cx="35793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B54D39-767B-455F-A62D-05404C6E7BA4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Table of Contents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30" name="Picture 6" descr="Problem">
            <a:extLst>
              <a:ext uri="{FF2B5EF4-FFF2-40B4-BE49-F238E27FC236}">
                <a16:creationId xmlns:a16="http://schemas.microsoft.com/office/drawing/2014/main" id="{11EF79B9-8720-4245-99E7-5BA46B9A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7" y="1303405"/>
            <a:ext cx="1153384" cy="11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 free icon">
            <a:extLst>
              <a:ext uri="{FF2B5EF4-FFF2-40B4-BE49-F238E27FC236}">
                <a16:creationId xmlns:a16="http://schemas.microsoft.com/office/drawing/2014/main" id="{B8F6DD86-019E-4E97-AEAA-FD2A1F46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919" y="1430105"/>
            <a:ext cx="899984" cy="8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ttings free icon">
            <a:extLst>
              <a:ext uri="{FF2B5EF4-FFF2-40B4-BE49-F238E27FC236}">
                <a16:creationId xmlns:a16="http://schemas.microsoft.com/office/drawing/2014/main" id="{91DF829C-6E49-439B-A75D-37D0FCD6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5" y="29756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d">
            <a:extLst>
              <a:ext uri="{FF2B5EF4-FFF2-40B4-BE49-F238E27FC236}">
                <a16:creationId xmlns:a16="http://schemas.microsoft.com/office/drawing/2014/main" id="{D0DFF313-6E08-46BD-BD4F-F791D801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145" y="30745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chnology free icon">
            <a:extLst>
              <a:ext uri="{FF2B5EF4-FFF2-40B4-BE49-F238E27FC236}">
                <a16:creationId xmlns:a16="http://schemas.microsoft.com/office/drawing/2014/main" id="{CFD1BC70-89A3-41D0-BD2B-700B935E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6" y="4765967"/>
            <a:ext cx="1151239" cy="11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able content">
            <a:extLst>
              <a:ext uri="{FF2B5EF4-FFF2-40B4-BE49-F238E27FC236}">
                <a16:creationId xmlns:a16="http://schemas.microsoft.com/office/drawing/2014/main" id="{34498C28-70F1-4B83-A5BB-4F547472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97" y="95572"/>
            <a:ext cx="894616" cy="89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ployment free icon">
            <a:extLst>
              <a:ext uri="{FF2B5EF4-FFF2-40B4-BE49-F238E27FC236}">
                <a16:creationId xmlns:a16="http://schemas.microsoft.com/office/drawing/2014/main" id="{AA79444D-ED1E-4B1D-802C-9D845D46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145" y="448240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22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Policy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BF678-D6D2-4DD0-979C-07C4A152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784508"/>
            <a:ext cx="10538935" cy="56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Policy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B436B-1D6E-45FC-900F-3BB27456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8" y="784508"/>
            <a:ext cx="10938084" cy="58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Claim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24950-BCA1-45A8-B483-378D540D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7775"/>
            <a:ext cx="10360909" cy="55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8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Claim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EA68B-0C16-4E13-A750-0F4AC478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762967"/>
            <a:ext cx="10702297" cy="57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13980-C75F-4FA5-8C7B-59C97E58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7" y="739171"/>
            <a:ext cx="10908598" cy="58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8E1DA-8189-4C74-B8D6-60D5686B783F}"/>
              </a:ext>
            </a:extLst>
          </p:cNvPr>
          <p:cNvSpPr txBox="1">
            <a:spLocks/>
          </p:cNvSpPr>
          <p:nvPr/>
        </p:nvSpPr>
        <p:spPr>
          <a:xfrm>
            <a:off x="518983" y="1046118"/>
            <a:ext cx="10515600" cy="5449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endParaRPr lang="en-IN" sz="2400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BF608-1971-40AA-97B3-3902F42B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49531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6BB9F-352F-4222-836C-4F27CCC0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C890FB-A54F-47E6-94F9-6740686A5FFD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FC820-F6DB-449C-85A0-66C9FDEB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38207"/>
            <a:ext cx="10012373" cy="53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2" y="1046118"/>
            <a:ext cx="11096369" cy="54495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b="1" dirty="0"/>
              <a:t>CLOUD DEPLOYMENT - CLUSTER(SERVICES) 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IN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541" y="522898"/>
            <a:ext cx="43454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DEPLOYMENT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Deployment free icon">
            <a:extLst>
              <a:ext uri="{FF2B5EF4-FFF2-40B4-BE49-F238E27FC236}">
                <a16:creationId xmlns:a16="http://schemas.microsoft.com/office/drawing/2014/main" id="{526A650E-2914-4D12-ABEB-9F327A58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1" y="2972"/>
            <a:ext cx="912341" cy="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5B9EF-5EF8-4FBD-A99C-DA2904D29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1596082"/>
            <a:ext cx="9045145" cy="50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2" y="1046118"/>
            <a:ext cx="11096369" cy="54495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b="1" dirty="0"/>
              <a:t>CLOUD DEPLOYMENT - CLUSTER(TASKS) </a:t>
            </a:r>
            <a:endParaRPr lang="en-IN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541" y="522898"/>
            <a:ext cx="43454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DEPLOYMENT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Deployment free icon">
            <a:extLst>
              <a:ext uri="{FF2B5EF4-FFF2-40B4-BE49-F238E27FC236}">
                <a16:creationId xmlns:a16="http://schemas.microsoft.com/office/drawing/2014/main" id="{526A650E-2914-4D12-ABEB-9F327A58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1" y="2972"/>
            <a:ext cx="912341" cy="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EFA463-4865-460A-9FD6-C296BFAB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5" y="1438532"/>
            <a:ext cx="6196913" cy="348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72D68-3ACA-4011-A5DA-AAD0EEF8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07" y="2953265"/>
            <a:ext cx="6593398" cy="37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2" y="1046118"/>
            <a:ext cx="11096369" cy="54495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b="1" dirty="0"/>
              <a:t>CLOUD DEPLOYMENT – C</a:t>
            </a:r>
            <a:r>
              <a:rPr lang="en-IN" sz="2400" b="1" dirty="0"/>
              <a:t>ODE BUILD</a:t>
            </a:r>
            <a:r>
              <a:rPr lang="en" sz="2400" b="1" dirty="0"/>
              <a:t> 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IN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541" y="522898"/>
            <a:ext cx="43454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DEPLOYMENT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Deployment free icon">
            <a:extLst>
              <a:ext uri="{FF2B5EF4-FFF2-40B4-BE49-F238E27FC236}">
                <a16:creationId xmlns:a16="http://schemas.microsoft.com/office/drawing/2014/main" id="{526A650E-2914-4D12-ABEB-9F327A58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1" y="2972"/>
            <a:ext cx="912341" cy="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72F69-B4A5-40C9-97C7-078E2980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4" y="1438532"/>
            <a:ext cx="9243063" cy="51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9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2" y="1046118"/>
            <a:ext cx="11096369" cy="54495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b="1" dirty="0"/>
              <a:t>CLOUD DEPLOYMENT – </a:t>
            </a:r>
            <a:r>
              <a:rPr lang="en-IN" sz="2400" b="1" dirty="0"/>
              <a:t>CODE COMMIT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541" y="522898"/>
            <a:ext cx="43454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DEPLOYMENT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Deployment free icon">
            <a:extLst>
              <a:ext uri="{FF2B5EF4-FFF2-40B4-BE49-F238E27FC236}">
                <a16:creationId xmlns:a16="http://schemas.microsoft.com/office/drawing/2014/main" id="{526A650E-2914-4D12-ABEB-9F327A58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1" y="2972"/>
            <a:ext cx="912341" cy="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27B6F-9848-4235-A31F-D1972AE6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89" y="1438532"/>
            <a:ext cx="9182440" cy="5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ADBE-1332-480D-BCA6-7BEB4C07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46" y="1091306"/>
            <a:ext cx="10515600" cy="5505402"/>
          </a:xfrm>
        </p:spPr>
        <p:txBody>
          <a:bodyPr/>
          <a:lstStyle/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Vasu Raghuram </a:t>
            </a:r>
            <a:r>
              <a:rPr lang="en-IN" b="1" dirty="0" err="1"/>
              <a:t>Tirupathi</a:t>
            </a:r>
            <a:r>
              <a:rPr lang="en-IN" b="1" dirty="0"/>
              <a:t>				Noor </a:t>
            </a:r>
            <a:r>
              <a:rPr lang="en-IN" b="1" dirty="0" err="1"/>
              <a:t>Afreen</a:t>
            </a:r>
            <a:r>
              <a:rPr lang="en-IN" b="1" dirty="0"/>
              <a:t> Shaik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Pandu </a:t>
            </a:r>
            <a:r>
              <a:rPr lang="en-IN" b="1" dirty="0" err="1"/>
              <a:t>Ulisi</a:t>
            </a:r>
            <a:r>
              <a:rPr lang="en-IN" b="1" dirty="0"/>
              <a:t>							</a:t>
            </a:r>
            <a:r>
              <a:rPr lang="en-IN" b="1" dirty="0" err="1"/>
              <a:t>Nabnit</a:t>
            </a:r>
            <a:r>
              <a:rPr lang="en-IN" b="1" dirty="0"/>
              <a:t> Patra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Pavani Nagineni					      </a:t>
            </a:r>
            <a:r>
              <a:rPr lang="en-IN" b="1" dirty="0" err="1"/>
              <a:t>Maneesha</a:t>
            </a:r>
            <a:r>
              <a:rPr lang="en-IN" b="1" dirty="0"/>
              <a:t> </a:t>
            </a:r>
            <a:r>
              <a:rPr lang="en-IN" b="1" dirty="0" err="1"/>
              <a:t>Chandhaka</a:t>
            </a:r>
            <a:r>
              <a:rPr lang="en-IN" b="1" dirty="0"/>
              <a:t> 					</a:t>
            </a:r>
          </a:p>
          <a:p>
            <a:pPr marL="0" indent="0" algn="just">
              <a:buNone/>
            </a:pPr>
            <a:endParaRPr lang="en-IN" b="1" dirty="0"/>
          </a:p>
        </p:txBody>
      </p:sp>
      <p:pic>
        <p:nvPicPr>
          <p:cNvPr id="2050" name="Picture 2" descr="United free icon">
            <a:extLst>
              <a:ext uri="{FF2B5EF4-FFF2-40B4-BE49-F238E27FC236}">
                <a16:creationId xmlns:a16="http://schemas.microsoft.com/office/drawing/2014/main" id="{B1F9CE34-A103-420E-B216-A3A719A7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90" y="53341"/>
            <a:ext cx="1037965" cy="10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A26784-4687-4FEF-97D8-6AE18ECA7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99405" y="522898"/>
            <a:ext cx="45925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B059-BB0C-4B23-A79C-3529A33F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765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4C74FD-21CE-4D71-8AF9-016B500AC357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OUR TEAM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2" name="Picture 4" descr="Brainstorm free icon">
            <a:extLst>
              <a:ext uri="{FF2B5EF4-FFF2-40B4-BE49-F238E27FC236}">
                <a16:creationId xmlns:a16="http://schemas.microsoft.com/office/drawing/2014/main" id="{A4D197DE-A5C8-4FC5-A2C8-CF54A35D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775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eting free icon">
            <a:extLst>
              <a:ext uri="{FF2B5EF4-FFF2-40B4-BE49-F238E27FC236}">
                <a16:creationId xmlns:a16="http://schemas.microsoft.com/office/drawing/2014/main" id="{7CEBEE29-0F59-4D38-BB49-B5DAFFDF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3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pport free icon">
            <a:extLst>
              <a:ext uri="{FF2B5EF4-FFF2-40B4-BE49-F238E27FC236}">
                <a16:creationId xmlns:a16="http://schemas.microsoft.com/office/drawing/2014/main" id="{4A7CCBC9-EAED-427B-BDBF-2E2033B0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293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gether">
            <a:extLst>
              <a:ext uri="{FF2B5EF4-FFF2-40B4-BE49-F238E27FC236}">
                <a16:creationId xmlns:a16="http://schemas.microsoft.com/office/drawing/2014/main" id="{ADE7D632-262B-4592-AD9E-EA2BE289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775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roup free icon">
            <a:extLst>
              <a:ext uri="{FF2B5EF4-FFF2-40B4-BE49-F238E27FC236}">
                <a16:creationId xmlns:a16="http://schemas.microsoft.com/office/drawing/2014/main" id="{54B06A4C-39FC-4D99-9B4E-9EC31435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54" y="3696988"/>
            <a:ext cx="1814125" cy="1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207761740">
            <a:extLst>
              <a:ext uri="{FF2B5EF4-FFF2-40B4-BE49-F238E27FC236}">
                <a16:creationId xmlns:a16="http://schemas.microsoft.com/office/drawing/2014/main" id="{6732BACE-B14A-4B24-89D1-1DEFC5F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25" y="1545772"/>
            <a:ext cx="1981129" cy="19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226566471">
            <a:extLst>
              <a:ext uri="{FF2B5EF4-FFF2-40B4-BE49-F238E27FC236}">
                <a16:creationId xmlns:a16="http://schemas.microsoft.com/office/drawing/2014/main" id="{8423D5D8-86CB-466B-8925-A5F62FD3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16" y="35835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0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2" y="1046118"/>
            <a:ext cx="11096369" cy="5449587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b="1" dirty="0"/>
              <a:t>CLOUD DEPLOYMENT – C</a:t>
            </a:r>
            <a:r>
              <a:rPr lang="en-IN" sz="2400" b="1" dirty="0"/>
              <a:t>ODE PIPELINE</a:t>
            </a:r>
            <a:r>
              <a:rPr lang="en" sz="2400" b="1" dirty="0"/>
              <a:t> 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lang="en-IN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12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541" y="522898"/>
            <a:ext cx="43454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DEPLOYMENT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50" name="Picture 2" descr="Deployment free icon">
            <a:extLst>
              <a:ext uri="{FF2B5EF4-FFF2-40B4-BE49-F238E27FC236}">
                <a16:creationId xmlns:a16="http://schemas.microsoft.com/office/drawing/2014/main" id="{526A650E-2914-4D12-ABEB-9F327A58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71" y="2972"/>
            <a:ext cx="912341" cy="9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17690-D923-484A-B62F-0521D8F0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6" y="1438532"/>
            <a:ext cx="9263449" cy="52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1705232"/>
            <a:ext cx="10515600" cy="447173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/>
              <a:t>A leading HealthCare Management Organization wants to strengthen its middleware by exposing the core logic related to Claims Management as Microservices.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/>
              <a:t>The middleware Microservices are to be hosted on Cloud.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400" b="1" dirty="0"/>
              <a:t>Member Portal to be developed that consumes these Microservices and responds back to members who are in need of Claim related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34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04886" y="522898"/>
            <a:ext cx="39871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PROBLEM STATEMENT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5" name="Picture 6" descr="Problem">
            <a:extLst>
              <a:ext uri="{FF2B5EF4-FFF2-40B4-BE49-F238E27FC236}">
                <a16:creationId xmlns:a16="http://schemas.microsoft.com/office/drawing/2014/main" id="{59992959-3B16-4DF0-B589-0482D3D6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08" y="7913"/>
            <a:ext cx="1029969" cy="10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dea">
            <a:extLst>
              <a:ext uri="{FF2B5EF4-FFF2-40B4-BE49-F238E27FC236}">
                <a16:creationId xmlns:a16="http://schemas.microsoft.com/office/drawing/2014/main" id="{FA46D646-3FF5-4532-89A6-6C5940BD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032" y="47388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blem solving">
            <a:extLst>
              <a:ext uri="{FF2B5EF4-FFF2-40B4-BE49-F238E27FC236}">
                <a16:creationId xmlns:a16="http://schemas.microsoft.com/office/drawing/2014/main" id="{FD13F80E-DCB3-45D4-85FC-AD617D1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3" y="47388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7" y="1491048"/>
            <a:ext cx="10515600" cy="44717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/>
              <a:t>	List of Microservices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b="1" dirty="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Staatliches"/>
                <a:ea typeface="Staatliches"/>
                <a:cs typeface="Staatliches"/>
                <a:sym typeface="Staatliches"/>
              </a:rPr>
              <a:t>MEMBER PORTAL</a:t>
            </a:r>
          </a:p>
          <a:p>
            <a:pPr marL="457200" lvl="0" indent="-457200">
              <a:lnSpc>
                <a:spcPct val="115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000" dirty="0">
                <a:latin typeface="Staatliches"/>
                <a:ea typeface="Staatliches"/>
                <a:cs typeface="Staatliches"/>
                <a:sym typeface="Staatliches"/>
              </a:rPr>
              <a:t>AUTHORIZATION MICROSERVICE</a:t>
            </a:r>
          </a:p>
          <a:p>
            <a:pPr marL="457200" lvl="0" indent="-457200">
              <a:lnSpc>
                <a:spcPct val="115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000" dirty="0">
                <a:latin typeface="Staatliches"/>
                <a:ea typeface="Staatliches"/>
                <a:cs typeface="Staatliches"/>
                <a:sym typeface="Staatliches"/>
              </a:rPr>
              <a:t>MEMBER MICROSERVICE</a:t>
            </a:r>
          </a:p>
          <a:p>
            <a:pPr marL="457200" lvl="0" indent="-457200">
              <a:lnSpc>
                <a:spcPct val="115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000" dirty="0">
                <a:latin typeface="Staatliches"/>
                <a:ea typeface="Staatliches"/>
                <a:cs typeface="Staatliches"/>
                <a:sym typeface="Staatliches"/>
              </a:rPr>
              <a:t>CLAIMS MICROSERVICE</a:t>
            </a:r>
          </a:p>
          <a:p>
            <a:pPr marL="457200" lvl="0" indent="-457200">
              <a:lnSpc>
                <a:spcPct val="115000"/>
              </a:lnSpc>
              <a:spcBef>
                <a:spcPts val="1600"/>
              </a:spcBef>
              <a:buFont typeface="+mj-lt"/>
              <a:buAutoNum type="arabicPeriod"/>
            </a:pPr>
            <a:r>
              <a:rPr lang="en-IN" sz="2000" dirty="0">
                <a:latin typeface="Staatliches"/>
                <a:ea typeface="Staatliches"/>
                <a:cs typeface="Staatliches"/>
                <a:sym typeface="Staatliches"/>
              </a:rPr>
              <a:t>POLICY MICROSERVICE</a:t>
            </a: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buNone/>
            </a:pPr>
            <a:endParaRPr lang="en-IN" sz="2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IN" sz="24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514350" indent="-514350" algn="just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12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8" descr="File free icon">
            <a:extLst>
              <a:ext uri="{FF2B5EF4-FFF2-40B4-BE49-F238E27FC236}">
                <a16:creationId xmlns:a16="http://schemas.microsoft.com/office/drawing/2014/main" id="{F43F6842-FB2B-4BE5-89A6-25C2225C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2" y="72906"/>
            <a:ext cx="899984" cy="8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 do list free icon">
            <a:extLst>
              <a:ext uri="{FF2B5EF4-FFF2-40B4-BE49-F238E27FC236}">
                <a16:creationId xmlns:a16="http://schemas.microsoft.com/office/drawing/2014/main" id="{93DDCF51-74F9-4C14-A1F1-4BEDD065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8" y="1340650"/>
            <a:ext cx="1009133" cy="10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7" y="1147119"/>
            <a:ext cx="10515600" cy="5449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/>
              <a:t>The user can submit claim details like:</a:t>
            </a:r>
            <a:endParaRPr lang="en-US" sz="18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	</a:t>
            </a:r>
            <a:r>
              <a:rPr lang="en-US" sz="2400" b="1" u="sng" dirty="0"/>
              <a:t>Submit claim: </a:t>
            </a:r>
            <a:r>
              <a:rPr lang="en-US" sz="2000" b="1" dirty="0"/>
              <a:t>	1) Member ID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2) Hospital name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3) Policy name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4) Benefit name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5) Claim ID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6) Claim Amount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The claim will be submitted successfully if the details are valid. 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And the claim status will be shown after successful submission.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800" b="1" dirty="0">
                <a:latin typeface="Staatliches"/>
                <a:ea typeface="Staatliches"/>
                <a:cs typeface="Staatliches"/>
                <a:sym typeface="Staatliches"/>
              </a:rPr>
              <a:t>			</a:t>
            </a:r>
            <a:endParaRPr lang="en-IN" sz="20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514350" indent="-514350" algn="just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12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FEATURES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8" name="Picture 10" descr="Settings free icon">
            <a:extLst>
              <a:ext uri="{FF2B5EF4-FFF2-40B4-BE49-F238E27FC236}">
                <a16:creationId xmlns:a16="http://schemas.microsoft.com/office/drawing/2014/main" id="{4756FDBB-AD9E-4374-85D3-E72D62F2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2" y="98854"/>
            <a:ext cx="1048265" cy="10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bmit free icon">
            <a:extLst>
              <a:ext uri="{FF2B5EF4-FFF2-40B4-BE49-F238E27FC236}">
                <a16:creationId xmlns:a16="http://schemas.microsoft.com/office/drawing/2014/main" id="{90883819-CCE3-47FC-A7EA-5E4D860A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48" y="20038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gn up free icon">
            <a:extLst>
              <a:ext uri="{FF2B5EF4-FFF2-40B4-BE49-F238E27FC236}">
                <a16:creationId xmlns:a16="http://schemas.microsoft.com/office/drawing/2014/main" id="{CF1C7F25-90BA-4239-BED3-A3D92899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33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23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7" y="1147119"/>
            <a:ext cx="10515600" cy="5449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/>
              <a:t>The user can view their claim status like:</a:t>
            </a:r>
            <a:endParaRPr lang="en-US" sz="18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	</a:t>
            </a:r>
            <a:r>
              <a:rPr lang="en-US" sz="2400" b="1" u="sng" dirty="0"/>
              <a:t>View claim status: </a:t>
            </a:r>
            <a:r>
              <a:rPr lang="en-US" sz="2000" b="1" dirty="0"/>
              <a:t>	1) Claim ID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		2) Policy name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	3) Member ID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The user can check the status of a particular claim with the given claim ID, policy name and their member ID. 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For instance, Claim is pending as more documents are needed for verification.</a:t>
            </a:r>
          </a:p>
          <a:p>
            <a:pPr marL="1371600" lvl="3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800" b="1" dirty="0">
                <a:latin typeface="Staatliches"/>
                <a:ea typeface="Staatliches"/>
                <a:cs typeface="Staatliches"/>
                <a:sym typeface="Staatliches"/>
              </a:rPr>
              <a:t>			</a:t>
            </a:r>
            <a:endParaRPr lang="en-IN" sz="20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514350" indent="-514350" algn="just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12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FEATURES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8" name="Picture 10" descr="Settings free icon">
            <a:extLst>
              <a:ext uri="{FF2B5EF4-FFF2-40B4-BE49-F238E27FC236}">
                <a16:creationId xmlns:a16="http://schemas.microsoft.com/office/drawing/2014/main" id="{4756FDBB-AD9E-4374-85D3-E72D62F2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2" y="98854"/>
            <a:ext cx="1048265" cy="10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raffic">
            <a:extLst>
              <a:ext uri="{FF2B5EF4-FFF2-40B4-BE49-F238E27FC236}">
                <a16:creationId xmlns:a16="http://schemas.microsoft.com/office/drawing/2014/main" id="{19A7D94D-09C0-4724-8D99-4A87ABA1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29" y="496947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arch">
            <a:extLst>
              <a:ext uri="{FF2B5EF4-FFF2-40B4-BE49-F238E27FC236}">
                <a16:creationId xmlns:a16="http://schemas.microsoft.com/office/drawing/2014/main" id="{FD1793FC-3945-4ADE-B64F-FA9C6883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3" y="1828800"/>
            <a:ext cx="912340" cy="9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6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7" y="1147119"/>
            <a:ext cx="10515600" cy="5449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b="1" dirty="0"/>
              <a:t>The user can view their bills like:</a:t>
            </a:r>
            <a:endParaRPr lang="en-US" sz="18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	</a:t>
            </a:r>
            <a:r>
              <a:rPr lang="en-US" sz="2400" b="1" u="sng" dirty="0"/>
              <a:t>View bills:</a:t>
            </a:r>
            <a:r>
              <a:rPr lang="en-US" sz="2000" b="1" dirty="0"/>
              <a:t>	1) Member ID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The user can check their bills of a particular claim with the given member ID.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000" b="1" dirty="0"/>
              <a:t>		</a:t>
            </a:r>
            <a:r>
              <a:rPr lang="en-US" sz="2800" b="1" dirty="0">
                <a:latin typeface="Staatliches"/>
                <a:ea typeface="Staatliches"/>
                <a:cs typeface="Staatliches"/>
                <a:sym typeface="Staatliches"/>
              </a:rPr>
              <a:t>		</a:t>
            </a:r>
            <a:endParaRPr lang="en-IN" sz="2000" dirty="0">
              <a:latin typeface="Staatliches"/>
              <a:ea typeface="Staatliches"/>
              <a:cs typeface="Staatliches"/>
              <a:sym typeface="Staatliches"/>
            </a:endParaRPr>
          </a:p>
          <a:p>
            <a:pPr marL="514350" indent="-514350" algn="just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129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FEATURES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8" name="Picture 10" descr="Settings free icon">
            <a:extLst>
              <a:ext uri="{FF2B5EF4-FFF2-40B4-BE49-F238E27FC236}">
                <a16:creationId xmlns:a16="http://schemas.microsoft.com/office/drawing/2014/main" id="{4756FDBB-AD9E-4374-85D3-E72D62F2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2" y="98854"/>
            <a:ext cx="1048265" cy="10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ill free icon">
            <a:extLst>
              <a:ext uri="{FF2B5EF4-FFF2-40B4-BE49-F238E27FC236}">
                <a16:creationId xmlns:a16="http://schemas.microsoft.com/office/drawing/2014/main" id="{E2124776-FD59-4673-A9C6-65DD5E28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57" y="38719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ll free icon">
            <a:extLst>
              <a:ext uri="{FF2B5EF4-FFF2-40B4-BE49-F238E27FC236}">
                <a16:creationId xmlns:a16="http://schemas.microsoft.com/office/drawing/2014/main" id="{5F2BB7FF-0E3B-483B-86E8-E580B06EA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48" y="18555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2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639-F119-43FC-A266-22F5358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477"/>
            <a:ext cx="10515600" cy="5710880"/>
          </a:xfrm>
          <a:effectLst>
            <a:innerShdw blurRad="114300">
              <a:prstClr val="black"/>
            </a:innerShdw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endParaRPr lang="en-US" sz="2400" b="1" dirty="0"/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b="1" dirty="0"/>
              <a:t>	Actor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4ACA6-95CB-4064-978A-E1B73044C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47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CE3D2-5D39-44C1-AABE-3E081D77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8259" y="522898"/>
            <a:ext cx="44937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E0930-E3B2-4438-8ECF-8F91294A1AD9}"/>
              </a:ext>
            </a:extLst>
          </p:cNvPr>
          <p:cNvSpPr/>
          <p:nvPr/>
        </p:nvSpPr>
        <p:spPr>
          <a:xfrm>
            <a:off x="2236573" y="261288"/>
            <a:ext cx="7364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2" name="Picture 12" descr="3d">
            <a:extLst>
              <a:ext uri="{FF2B5EF4-FFF2-40B4-BE49-F238E27FC236}">
                <a16:creationId xmlns:a16="http://schemas.microsoft.com/office/drawing/2014/main" id="{3E83D644-A88A-493D-B690-484F0ACE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96" y="0"/>
            <a:ext cx="1064963" cy="10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43419C-EA3A-4E2F-A847-A78FD5D39B89}"/>
              </a:ext>
            </a:extLst>
          </p:cNvPr>
          <p:cNvSpPr/>
          <p:nvPr/>
        </p:nvSpPr>
        <p:spPr>
          <a:xfrm>
            <a:off x="1382926" y="1548714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portal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711FFB-3C53-49D0-9C99-29BAE53FB280}"/>
              </a:ext>
            </a:extLst>
          </p:cNvPr>
          <p:cNvSpPr/>
          <p:nvPr/>
        </p:nvSpPr>
        <p:spPr>
          <a:xfrm>
            <a:off x="4359875" y="1548714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Member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4F277A-55A8-4FF9-83E2-3E5B13248AB4}"/>
              </a:ext>
            </a:extLst>
          </p:cNvPr>
          <p:cNvSpPr/>
          <p:nvPr/>
        </p:nvSpPr>
        <p:spPr>
          <a:xfrm>
            <a:off x="7224584" y="1548714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Claim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823F90-963B-4C74-B020-800294ED4113}"/>
              </a:ext>
            </a:extLst>
          </p:cNvPr>
          <p:cNvSpPr/>
          <p:nvPr/>
        </p:nvSpPr>
        <p:spPr>
          <a:xfrm>
            <a:off x="9928654" y="1548714"/>
            <a:ext cx="1495168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Policy service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EA5387-BA14-410C-9E66-72C056B63053}"/>
              </a:ext>
            </a:extLst>
          </p:cNvPr>
          <p:cNvSpPr/>
          <p:nvPr/>
        </p:nvSpPr>
        <p:spPr>
          <a:xfrm>
            <a:off x="6950674" y="5115698"/>
            <a:ext cx="1600201" cy="914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401596-31BF-482D-B9A3-E3ECC97C1BC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78094" y="2005914"/>
            <a:ext cx="148178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7BACED-CA0B-41CD-8368-25A9CE0D6F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60706" y="1997676"/>
            <a:ext cx="136387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70D5F-B02C-40B2-972F-C876D2830F33}"/>
              </a:ext>
            </a:extLst>
          </p:cNvPr>
          <p:cNvCxnSpPr>
            <a:cxnSpLocks/>
          </p:cNvCxnSpPr>
          <p:nvPr/>
        </p:nvCxnSpPr>
        <p:spPr>
          <a:xfrm flipV="1">
            <a:off x="8719752" y="1997676"/>
            <a:ext cx="1208902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48C69E-5239-421E-916C-346248A39DC6}"/>
              </a:ext>
            </a:extLst>
          </p:cNvPr>
          <p:cNvCxnSpPr>
            <a:cxnSpLocks/>
          </p:cNvCxnSpPr>
          <p:nvPr/>
        </p:nvCxnSpPr>
        <p:spPr>
          <a:xfrm>
            <a:off x="2878094" y="2240050"/>
            <a:ext cx="4342114" cy="287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FD3D14-DBBD-4382-8099-9482BFEEB5C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750775" y="2376763"/>
            <a:ext cx="968978" cy="273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005EDB-F3C6-4396-B1B5-443990E1B0D7}"/>
              </a:ext>
            </a:extLst>
          </p:cNvPr>
          <p:cNvCxnSpPr>
            <a:cxnSpLocks/>
          </p:cNvCxnSpPr>
          <p:nvPr/>
        </p:nvCxnSpPr>
        <p:spPr>
          <a:xfrm>
            <a:off x="5855043" y="2120041"/>
            <a:ext cx="1620795" cy="29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73781-9CA2-46BA-83CF-23BD9C0B6051}"/>
              </a:ext>
            </a:extLst>
          </p:cNvPr>
          <p:cNvCxnSpPr>
            <a:cxnSpLocks/>
          </p:cNvCxnSpPr>
          <p:nvPr/>
        </p:nvCxnSpPr>
        <p:spPr>
          <a:xfrm flipH="1">
            <a:off x="7972168" y="2125693"/>
            <a:ext cx="1952111" cy="298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70" name="Picture 6" descr="Programmer free icon">
            <a:extLst>
              <a:ext uri="{FF2B5EF4-FFF2-40B4-BE49-F238E27FC236}">
                <a16:creationId xmlns:a16="http://schemas.microsoft.com/office/drawing/2014/main" id="{B7199CE5-958F-4929-8790-85485EB2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54" y="48570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0296AE-9BA2-4F26-B2A0-F68C9CFB9B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30510" y="2463114"/>
            <a:ext cx="0" cy="21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7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831</Words>
  <Application>Microsoft Office PowerPoint</Application>
  <PresentationFormat>Widescreen</PresentationFormat>
  <Paragraphs>206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Imprint MT Shadow</vt:lpstr>
      <vt:lpstr>Segoe UI Light</vt:lpstr>
      <vt:lpstr>Staatliches</vt:lpstr>
      <vt:lpstr>Office Theme</vt:lpstr>
      <vt:lpstr>CLAIMS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2021-11-20T05:59:23Z</dcterms:created>
  <dcterms:modified xsi:type="dcterms:W3CDTF">2021-11-22T14:43:27Z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