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4"/>
  </p:notesMasterIdLst>
  <p:handoutMasterIdLst>
    <p:handoutMasterId r:id="rId25"/>
  </p:handoutMasterIdLst>
  <p:sldIdLst>
    <p:sldId id="277" r:id="rId4"/>
    <p:sldId id="399" r:id="rId5"/>
    <p:sldId id="400" r:id="rId6"/>
    <p:sldId id="408" r:id="rId7"/>
    <p:sldId id="401" r:id="rId8"/>
    <p:sldId id="402" r:id="rId9"/>
    <p:sldId id="403" r:id="rId10"/>
    <p:sldId id="411" r:id="rId11"/>
    <p:sldId id="404" r:id="rId12"/>
    <p:sldId id="412" r:id="rId13"/>
    <p:sldId id="413" r:id="rId14"/>
    <p:sldId id="414" r:id="rId15"/>
    <p:sldId id="415" r:id="rId16"/>
    <p:sldId id="416" r:id="rId17"/>
    <p:sldId id="417" r:id="rId18"/>
    <p:sldId id="418" r:id="rId19"/>
    <p:sldId id="419" r:id="rId20"/>
    <p:sldId id="405" r:id="rId21"/>
    <p:sldId id="406" r:id="rId22"/>
    <p:sldId id="4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4" d="100"/>
          <a:sy n="74" d="100"/>
        </p:scale>
        <p:origin x="78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(INTERNET OF THINGS)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Advanced Healthcare Chat </a:t>
            </a:r>
            <a:r>
              <a:rPr lang="en-US" sz="3600" b="1" dirty="0" err="1">
                <a:latin typeface="Arial Black" pitchFamily="34" charset="0"/>
              </a:rPr>
              <a:t>Bot</a:t>
            </a:r>
            <a:r>
              <a:rPr lang="en-US" sz="3600" b="1" dirty="0">
                <a:latin typeface="Arial Black" pitchFamily="34" charset="0"/>
              </a:rPr>
              <a:t> using Python</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20062" y="4552174"/>
            <a:ext cx="3902298" cy="1508105"/>
          </a:xfrm>
          <a:prstGeom prst="rect">
            <a:avLst/>
          </a:prstGeom>
          <a:noFill/>
        </p:spPr>
        <p:txBody>
          <a:bodyPr wrap="square" rtlCol="0">
            <a:spAutoFit/>
          </a:bodyPr>
          <a:lstStyle/>
          <a:p>
            <a:r>
              <a:rPr lang="en-US" sz="2000" b="1" dirty="0"/>
              <a:t>Submitted by: </a:t>
            </a:r>
          </a:p>
          <a:p>
            <a:r>
              <a:rPr lang="en-US" sz="1800" dirty="0">
                <a:effectLst/>
                <a:latin typeface="Times New Roman" panose="02020603050405020304" pitchFamily="18" charset="0"/>
                <a:ea typeface="SimSun" panose="02010600030101010101" pitchFamily="2" charset="-122"/>
              </a:rPr>
              <a:t>Raghu Ram Vadlamudi 19BCS4596</a:t>
            </a:r>
          </a:p>
          <a:p>
            <a:r>
              <a:rPr lang="en-US" sz="1800" dirty="0">
                <a:effectLst/>
                <a:latin typeface="Times New Roman" panose="02020603050405020304" pitchFamily="18" charset="0"/>
                <a:ea typeface="SimSun" panose="02010600030101010101" pitchFamily="2" charset="-122"/>
              </a:rPr>
              <a:t>Ranjith </a:t>
            </a:r>
            <a:r>
              <a:rPr lang="en-US" sz="1800" dirty="0" err="1">
                <a:effectLst/>
                <a:latin typeface="Times New Roman" panose="02020603050405020304" pitchFamily="18" charset="0"/>
                <a:ea typeface="SimSun" panose="02010600030101010101" pitchFamily="2" charset="-122"/>
              </a:rPr>
              <a:t>Banjerjee</a:t>
            </a:r>
            <a:r>
              <a:rPr lang="en-US" sz="1800" dirty="0">
                <a:effectLst/>
                <a:latin typeface="Times New Roman" panose="02020603050405020304" pitchFamily="18" charset="0"/>
                <a:ea typeface="SimSun" panose="02010600030101010101" pitchFamily="2" charset="-122"/>
              </a:rPr>
              <a:t> 19BCS4619</a:t>
            </a:r>
            <a:endParaRPr lang="en-US"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Harsh Raj 19BCS4586</a:t>
            </a:r>
          </a:p>
          <a:p>
            <a:r>
              <a:rPr lang="en-US" sz="1800" dirty="0" err="1">
                <a:effectLst/>
                <a:latin typeface="Times New Roman" panose="02020603050405020304" pitchFamily="18" charset="0"/>
                <a:ea typeface="SimSun" panose="02010600030101010101" pitchFamily="2" charset="-122"/>
              </a:rPr>
              <a:t>Arthi</a:t>
            </a:r>
            <a:r>
              <a:rPr lang="en-US" sz="1800" dirty="0">
                <a:effectLst/>
                <a:latin typeface="Times New Roman" panose="02020603050405020304" pitchFamily="18" charset="0"/>
                <a:ea typeface="SimSun" panose="02010600030101010101" pitchFamily="2" charset="-122"/>
              </a:rPr>
              <a:t> Reddy Dharma </a:t>
            </a:r>
            <a:r>
              <a:rPr lang="en-US" sz="1800" b="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19BCS4593</a:t>
            </a:r>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RAJAT TIWARI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4 PM.jpeg"/>
          <p:cNvPicPr>
            <a:picLocks noGrp="1" noChangeAspect="1"/>
          </p:cNvPicPr>
          <p:nvPr>
            <p:ph idx="1"/>
          </p:nvPr>
        </p:nvPicPr>
        <p:blipFill>
          <a:blip r:embed="rId2" cstate="print"/>
          <a:stretch>
            <a:fillRect/>
          </a:stretch>
        </p:blipFill>
        <p:spPr>
          <a:xfrm>
            <a:off x="3097530" y="2511584"/>
            <a:ext cx="5996940" cy="2979420"/>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4 PM (1).jpeg"/>
          <p:cNvPicPr>
            <a:picLocks noGrp="1" noChangeAspect="1"/>
          </p:cNvPicPr>
          <p:nvPr>
            <p:ph idx="1"/>
          </p:nvPr>
        </p:nvPicPr>
        <p:blipFill>
          <a:blip r:embed="rId2" cstate="print"/>
          <a:stretch>
            <a:fillRect/>
          </a:stretch>
        </p:blipFill>
        <p:spPr>
          <a:xfrm>
            <a:off x="4065270" y="2507774"/>
            <a:ext cx="4061460" cy="2987040"/>
          </a:xfr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5 PM.jpeg"/>
          <p:cNvPicPr>
            <a:picLocks noGrp="1" noChangeAspect="1"/>
          </p:cNvPicPr>
          <p:nvPr>
            <p:ph idx="1"/>
          </p:nvPr>
        </p:nvPicPr>
        <p:blipFill>
          <a:blip r:embed="rId2" cstate="print"/>
          <a:stretch>
            <a:fillRect/>
          </a:stretch>
        </p:blipFill>
        <p:spPr>
          <a:xfrm>
            <a:off x="4286250" y="2633504"/>
            <a:ext cx="3619500" cy="2735580"/>
          </a:xfrm>
        </p:spPr>
      </p:pic>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6 PM.jpeg"/>
          <p:cNvPicPr>
            <a:picLocks noGrp="1" noChangeAspect="1"/>
          </p:cNvPicPr>
          <p:nvPr>
            <p:ph idx="1"/>
          </p:nvPr>
        </p:nvPicPr>
        <p:blipFill>
          <a:blip r:embed="rId2" cstate="print"/>
          <a:stretch>
            <a:fillRect/>
          </a:stretch>
        </p:blipFill>
        <p:spPr>
          <a:xfrm>
            <a:off x="4404360" y="2732564"/>
            <a:ext cx="3383280" cy="2537460"/>
          </a:xfrm>
        </p:spPr>
      </p:pic>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6 PM (1).jpeg"/>
          <p:cNvPicPr>
            <a:picLocks noGrp="1" noChangeAspect="1"/>
          </p:cNvPicPr>
          <p:nvPr>
            <p:ph idx="1"/>
          </p:nvPr>
        </p:nvPicPr>
        <p:blipFill>
          <a:blip r:embed="rId2" cstate="print"/>
          <a:stretch>
            <a:fillRect/>
          </a:stretch>
        </p:blipFill>
        <p:spPr>
          <a:xfrm>
            <a:off x="4149090" y="2614454"/>
            <a:ext cx="3893820" cy="2773680"/>
          </a:xfrm>
        </p:spPr>
      </p:pic>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7 PM.jpeg"/>
          <p:cNvPicPr>
            <a:picLocks noGrp="1" noChangeAspect="1"/>
          </p:cNvPicPr>
          <p:nvPr>
            <p:ph idx="1"/>
          </p:nvPr>
        </p:nvPicPr>
        <p:blipFill>
          <a:blip r:embed="rId2" cstate="print"/>
          <a:stretch>
            <a:fillRect/>
          </a:stretch>
        </p:blipFill>
        <p:spPr>
          <a:xfrm>
            <a:off x="1219200" y="2271554"/>
            <a:ext cx="9753600" cy="3459480"/>
          </a:xfrm>
        </p:spPr>
      </p:pic>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7 PM (1).jpeg"/>
          <p:cNvPicPr>
            <a:picLocks noGrp="1" noChangeAspect="1"/>
          </p:cNvPicPr>
          <p:nvPr>
            <p:ph idx="1"/>
          </p:nvPr>
        </p:nvPicPr>
        <p:blipFill>
          <a:blip r:embed="rId2" cstate="print"/>
          <a:stretch>
            <a:fillRect/>
          </a:stretch>
        </p:blipFill>
        <p:spPr>
          <a:xfrm>
            <a:off x="2038350" y="1962944"/>
            <a:ext cx="8115300" cy="4076700"/>
          </a:xfrm>
        </p:spPr>
      </p:pic>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8 PM.jpeg"/>
          <p:cNvPicPr>
            <a:picLocks noGrp="1" noChangeAspect="1"/>
          </p:cNvPicPr>
          <p:nvPr>
            <p:ph idx="1"/>
          </p:nvPr>
        </p:nvPicPr>
        <p:blipFill>
          <a:blip r:embed="rId2" cstate="print"/>
          <a:stretch>
            <a:fillRect/>
          </a:stretch>
        </p:blipFill>
        <p:spPr>
          <a:xfrm>
            <a:off x="2228144" y="1825625"/>
            <a:ext cx="7735712"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Chatbot is a great tool for conversation language between humans and machines. The application is developed for obtaining a fast response from the bot which implies with no delay it provides the correct result to the user. It’s ended that, the usage of chatbot is user friendly and might be utilized by someone who is aware of the way to sort in their own language.</a:t>
            </a:r>
          </a:p>
          <a:p>
            <a:r>
              <a:rPr lang="en-GB" sz="2400" b="0" i="0" u="none" strike="noStrike" baseline="0" dirty="0">
                <a:solidFill>
                  <a:srgbClr val="000000"/>
                </a:solidFill>
                <a:latin typeface="Times New Roman" panose="02020603050405020304" pitchFamily="18" charset="0"/>
                <a:cs typeface="Times New Roman" panose="02020603050405020304" pitchFamily="18" charset="0"/>
              </a:rPr>
              <a:t>Currently, chatbots are not supported by everyone's language and cannot understand informal language. Hence, there is good scope to remove such language barriers from chatbots. Embedded AI helps the computer system function like a human.AI chatbot making our chatbot capable and intelligent to answer complex queries. With the help of AI Chatbot, you can improve the current answer using the previous interaction. Such a chatbot system conducts intelligent interactions and saves the customer time.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88046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Future scope of the project could be an AI-Based Healthcare chatbot system that can also include a mobile assistant in it which will be more functions will be added and can be accessed by many users. </a:t>
            </a:r>
          </a:p>
          <a:p>
            <a:r>
              <a:rPr lang="en-US" dirty="0">
                <a:latin typeface="Times New Roman" panose="02020603050405020304" pitchFamily="18" charset="0"/>
                <a:cs typeface="Times New Roman" panose="02020603050405020304" pitchFamily="18" charset="0"/>
              </a:rPr>
              <a:t>Which will also reduce the time and will also be accurate in the health details of patients given to the doctors. </a:t>
            </a:r>
          </a:p>
          <a:p>
            <a:r>
              <a:rPr lang="en-GB" b="0" i="0" dirty="0">
                <a:effectLst/>
                <a:latin typeface="Times New Roman" panose="02020603050405020304" pitchFamily="18" charset="0"/>
                <a:cs typeface="Times New Roman" panose="02020603050405020304" pitchFamily="18" charset="0"/>
              </a:rPr>
              <a:t> Future scope of this healthcare chatbot system will help hospitals to provide healthcare support online 24 x 7, it answers deep as well as general questions. </a:t>
            </a:r>
          </a:p>
          <a:p>
            <a:r>
              <a:rPr lang="en-GB" b="0" i="0" dirty="0">
                <a:effectLst/>
                <a:latin typeface="Times New Roman" panose="02020603050405020304" pitchFamily="18" charset="0"/>
                <a:cs typeface="Times New Roman" panose="02020603050405020304" pitchFamily="18" charset="0"/>
              </a:rPr>
              <a:t>It also helps to generate leads and automatically delivers the information of leads to sales. By asking the questions in series it helps patients by guiding what exactly he/she is looking for.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itchFamily="18" charset="0"/>
              </a:rPr>
              <a:t>[1] Automatic Extraction of </a:t>
            </a:r>
            <a:r>
              <a:rPr lang="en-US" sz="1600" dirty="0" err="1">
                <a:latin typeface="Times New Roman" panose="02020603050405020304" pitchFamily="18" charset="0"/>
                <a:cs typeface="Times New Roman" pitchFamily="18" charset="0"/>
              </a:rPr>
              <a:t>Chatbot</a:t>
            </a:r>
            <a:r>
              <a:rPr lang="en-US" sz="1600" dirty="0">
                <a:latin typeface="Times New Roman" panose="02020603050405020304" pitchFamily="18" charset="0"/>
                <a:cs typeface="Times New Roman" pitchFamily="18" charset="0"/>
              </a:rPr>
              <a:t> Training Data from Natural Dialogue Corpora, </a:t>
            </a:r>
            <a:r>
              <a:rPr lang="en-US" sz="1600" dirty="0" err="1">
                <a:latin typeface="Times New Roman" panose="02020603050405020304" pitchFamily="18" charset="0"/>
                <a:cs typeface="Times New Roman" pitchFamily="18" charset="0"/>
              </a:rPr>
              <a:t>Bayan</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AbuShawar</a:t>
            </a:r>
            <a:r>
              <a:rPr lang="en-US" sz="1600" dirty="0">
                <a:latin typeface="Times New Roman" pitchFamily="18" charset="0"/>
                <a:cs typeface="Times New Roman" pitchFamily="18" charset="0"/>
              </a:rPr>
              <a:t>, Eric Atwell </a:t>
            </a:r>
          </a:p>
          <a:p>
            <a:r>
              <a:rPr lang="en-US" sz="1600" dirty="0">
                <a:latin typeface="Times New Roman" pitchFamily="18" charset="0"/>
                <a:cs typeface="Times New Roman" pitchFamily="18" charset="0"/>
              </a:rPr>
              <a:t>[2] </a:t>
            </a:r>
            <a:r>
              <a:rPr lang="en-US" sz="1600" dirty="0" err="1">
                <a:latin typeface="Times New Roman" panose="02020603050405020304" pitchFamily="18" charset="0"/>
                <a:cs typeface="Times New Roman" pitchFamily="18" charset="0"/>
              </a:rPr>
              <a:t>Chatbot</a:t>
            </a:r>
            <a:r>
              <a:rPr lang="en-US" sz="1600" dirty="0">
                <a:latin typeface="Times New Roman" panose="02020603050405020304" pitchFamily="18" charset="0"/>
                <a:cs typeface="Times New Roman" pitchFamily="18" charset="0"/>
              </a:rPr>
              <a:t> Evaluation and Database Expansion via </a:t>
            </a:r>
            <a:r>
              <a:rPr lang="en-US" sz="1600" dirty="0" err="1">
                <a:latin typeface="Times New Roman" panose="02020603050405020304" pitchFamily="18" charset="0"/>
                <a:cs typeface="Times New Roman" pitchFamily="18" charset="0"/>
              </a:rPr>
              <a:t>Crowdsourcing</a:t>
            </a:r>
            <a:r>
              <a:rPr lang="en-US" sz="1600" dirty="0">
                <a:latin typeface="Times New Roman" panose="02020603050405020304" pitchFamily="18" charset="0"/>
                <a:cs typeface="Times New Roman" pitchFamily="18" charset="0"/>
              </a:rPr>
              <a:t>, Zhou Yu, </a:t>
            </a:r>
            <a:r>
              <a:rPr lang="en-US" sz="1600" dirty="0" err="1">
                <a:latin typeface="Times New Roman" panose="02020603050405020304" pitchFamily="18" charset="0"/>
                <a:cs typeface="Times New Roman" pitchFamily="18" charset="0"/>
              </a:rPr>
              <a:t>Ziyu</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Xu</a:t>
            </a:r>
            <a:r>
              <a:rPr lang="en-US" sz="1600" dirty="0">
                <a:latin typeface="Times New Roman" panose="02020603050405020304" pitchFamily="18" charset="0"/>
                <a:cs typeface="Times New Roman" pitchFamily="18" charset="0"/>
              </a:rPr>
              <a:t>, Alan W Black, Alexander I. </a:t>
            </a:r>
            <a:r>
              <a:rPr lang="en-US" sz="1600" dirty="0" err="1">
                <a:latin typeface="Times New Roman" panose="02020603050405020304" pitchFamily="18" charset="0"/>
                <a:cs typeface="Times New Roman" pitchFamily="18" charset="0"/>
              </a:rPr>
              <a:t>Rudnicky</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[3] AI BASED CHATBOT, </a:t>
            </a:r>
            <a:r>
              <a:rPr lang="en-US" sz="1600" dirty="0" err="1">
                <a:latin typeface="Times New Roman" panose="02020603050405020304" pitchFamily="18" charset="0"/>
                <a:cs typeface="Times New Roman" pitchFamily="18" charset="0"/>
              </a:rPr>
              <a:t>Prof.Nikita</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Hatwar</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Ashwini</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Patil</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Diksha</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Gondane</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[4] Data Mining: Concepts and Techniques </a:t>
            </a:r>
            <a:r>
              <a:rPr lang="en-US" sz="1600" dirty="0" err="1">
                <a:latin typeface="Times New Roman" panose="02020603050405020304" pitchFamily="18" charset="0"/>
                <a:cs typeface="Times New Roman" pitchFamily="18" charset="0"/>
              </a:rPr>
              <a:t>Jiawei</a:t>
            </a:r>
            <a:r>
              <a:rPr lang="en-US" sz="1600" dirty="0">
                <a:latin typeface="Times New Roman" panose="02020603050405020304" pitchFamily="18" charset="0"/>
                <a:cs typeface="Times New Roman" pitchFamily="18" charset="0"/>
              </a:rPr>
              <a:t> Han and </a:t>
            </a:r>
            <a:r>
              <a:rPr lang="en-US" sz="1600" dirty="0" err="1">
                <a:latin typeface="Times New Roman" panose="02020603050405020304" pitchFamily="18" charset="0"/>
                <a:cs typeface="Times New Roman" pitchFamily="18" charset="0"/>
              </a:rPr>
              <a:t>Micheline</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Kamber</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[5] H. </a:t>
            </a:r>
            <a:r>
              <a:rPr lang="en-US" sz="1600" dirty="0" err="1">
                <a:latin typeface="Times New Roman" panose="02020603050405020304" pitchFamily="18" charset="0"/>
                <a:cs typeface="Times New Roman" pitchFamily="18" charset="0"/>
              </a:rPr>
              <a:t>Kopka</a:t>
            </a:r>
            <a:r>
              <a:rPr lang="en-US" sz="1600" dirty="0">
                <a:latin typeface="Times New Roman" panose="02020603050405020304" pitchFamily="18" charset="0"/>
                <a:cs typeface="Times New Roman" pitchFamily="18" charset="0"/>
              </a:rPr>
              <a:t> and P. W. Daly, Data Mining Practical Machine Learning Tools and Techniques Ian H. Witten </a:t>
            </a:r>
            <a:r>
              <a:rPr lang="en-US" sz="1600" dirty="0" err="1">
                <a:latin typeface="Times New Roman" panose="02020603050405020304" pitchFamily="18" charset="0"/>
                <a:cs typeface="Times New Roman" pitchFamily="18" charset="0"/>
              </a:rPr>
              <a:t>Eibe</a:t>
            </a:r>
            <a:r>
              <a:rPr lang="en-US" sz="1600" dirty="0">
                <a:latin typeface="Times New Roman" panose="02020603050405020304" pitchFamily="18" charset="0"/>
                <a:cs typeface="Times New Roman" pitchFamily="18" charset="0"/>
              </a:rPr>
              <a:t> Frank Mark A. Hal</a:t>
            </a:r>
          </a:p>
          <a:p>
            <a:r>
              <a:rPr lang="nn-NO" sz="1600" dirty="0">
                <a:latin typeface="Times New Roman" panose="02020603050405020304" pitchFamily="18" charset="0"/>
                <a:cs typeface="Times New Roman" panose="02020603050405020304" pitchFamily="18" charset="0"/>
              </a:rPr>
              <a:t>[6] https://www.cse.iitb.ac.in/ bibek/WriteUP2016:pdfhttp : ==cs224d:stanford:edu= </a:t>
            </a:r>
          </a:p>
          <a:p>
            <a:r>
              <a:rPr lang="nn-NO" sz="1600" dirty="0">
                <a:latin typeface="Times New Roman" panose="02020603050405020304" pitchFamily="18" charset="0"/>
                <a:cs typeface="Times New Roman" panose="02020603050405020304" pitchFamily="18" charset="0"/>
              </a:rPr>
              <a:t>[7] https://scikit-learn.org </a:t>
            </a:r>
          </a:p>
          <a:p>
            <a:r>
              <a:rPr lang="nn-NO" sz="1600" dirty="0">
                <a:latin typeface="Times New Roman" panose="02020603050405020304" pitchFamily="18" charset="0"/>
                <a:cs typeface="Times New Roman" panose="02020603050405020304" pitchFamily="18" charset="0"/>
              </a:rPr>
              <a:t>[8] http://www.nltk.org </a:t>
            </a:r>
          </a:p>
          <a:p>
            <a:r>
              <a:rPr lang="nn-NO" sz="1600" dirty="0">
                <a:latin typeface="Times New Roman" panose="02020603050405020304" pitchFamily="18" charset="0"/>
                <a:cs typeface="Times New Roman" panose="02020603050405020304" pitchFamily="18" charset="0"/>
              </a:rPr>
              <a:t>[9] http://www.wikipedia.org </a:t>
            </a:r>
          </a:p>
          <a:p>
            <a:r>
              <a:rPr lang="nn-NO" sz="1600" dirty="0">
                <a:latin typeface="Times New Roman" panose="02020603050405020304" pitchFamily="18" charset="0"/>
                <a:cs typeface="Times New Roman" panose="02020603050405020304" pitchFamily="18" charset="0"/>
              </a:rPr>
              <a:t>[10] https://chatbotsmagazine.com/the-complete-beginner-s-guidetochatbots8280b7b906ca.i2zgql2op </a:t>
            </a:r>
            <a:endParaRPr lang="en-US" sz="16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 Today’s people are busy with their works reception, workplace work and additional addicted to the web. They are not involved in their health. So they avoid traveling to hospitals for little issues.it may become a significant drawback. </a:t>
            </a:r>
          </a:p>
          <a:p>
            <a:r>
              <a:rPr lang="en-US" sz="2400" dirty="0">
                <a:latin typeface="Times New Roman" panose="02020603050405020304" pitchFamily="18" charset="0"/>
                <a:cs typeface="Times New Roman" panose="02020603050405020304" pitchFamily="18" charset="0"/>
              </a:rPr>
              <a:t>So, we will offer a thought to make a health care chatbot system using AI that may identify the illness and supply basic information regarding the illness before consulting a doctor.</a:t>
            </a:r>
          </a:p>
          <a:p>
            <a:r>
              <a:rPr lang="en-US" sz="2400" dirty="0">
                <a:latin typeface="Times New Roman" panose="02020603050405020304" pitchFamily="18" charset="0"/>
                <a:cs typeface="Times New Roman" panose="02020603050405020304" pitchFamily="18" charset="0"/>
              </a:rPr>
              <a:t>The system application uses question and answer protocol within the style of a chatbot to answer user queries. The response to the question is replied supported by the user question.</a:t>
            </a:r>
          </a:p>
          <a:p>
            <a:r>
              <a:rPr lang="en-US" sz="2400" dirty="0">
                <a:latin typeface="Times New Roman" panose="02020603050405020304" pitchFamily="18" charset="0"/>
                <a:cs typeface="Times New Roman" panose="02020603050405020304" pitchFamily="18" charset="0"/>
              </a:rPr>
              <a:t>The system is developed to scale back the tending price and time of the users because it isn't potential for the users to go to the doctors or consultants once in real-time required.</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normAutofit/>
          </a:bodyPr>
          <a:lstStyle/>
          <a:p>
            <a:r>
              <a:rPr lang="en-GB" sz="2400" b="0" i="0" dirty="0">
                <a:effectLst/>
                <a:latin typeface="Times New Roman" panose="02020603050405020304" pitchFamily="18" charset="0"/>
                <a:cs typeface="Times New Roman" panose="02020603050405020304" pitchFamily="18" charset="0"/>
              </a:rPr>
              <a:t>Chatbots are programs built to automatically engage with received messages. Chatbots can be programmed to respond the same way each time, to respond differently to messages containing certain keywords, and even to use machine learning to adapt their responses to fit the situation.</a:t>
            </a:r>
            <a:r>
              <a:rPr lang="en-US" sz="2400" dirty="0">
                <a:latin typeface="Times New Roman" panose="02020603050405020304" pitchFamily="18" charset="0"/>
                <a:cs typeface="Times New Roman" panose="02020603050405020304" pitchFamily="18" charset="0"/>
              </a:rPr>
              <a:t> </a:t>
            </a:r>
          </a:p>
          <a:p>
            <a:r>
              <a:rPr lang="en-GB" sz="2400" b="0" i="0" dirty="0">
                <a:effectLst/>
                <a:latin typeface="Times New Roman" panose="02020603050405020304" pitchFamily="18" charset="0"/>
                <a:cs typeface="Times New Roman" panose="02020603050405020304" pitchFamily="18" charset="0"/>
              </a:rPr>
              <a:t>A developing number of hospitals, nursing homes, and even private </a:t>
            </a:r>
            <a:r>
              <a:rPr lang="en-GB" sz="2400" b="0" i="0" dirty="0" err="1">
                <a:effectLst/>
                <a:latin typeface="Times New Roman" panose="02020603050405020304" pitchFamily="18" charset="0"/>
                <a:cs typeface="Times New Roman" panose="02020603050405020304" pitchFamily="18" charset="0"/>
              </a:rPr>
              <a:t>centers</a:t>
            </a:r>
            <a:r>
              <a:rPr lang="en-GB" sz="2400" b="0" i="0" dirty="0">
                <a:effectLst/>
                <a:latin typeface="Times New Roman" panose="02020603050405020304" pitchFamily="18" charset="0"/>
                <a:cs typeface="Times New Roman" panose="02020603050405020304" pitchFamily="18" charset="0"/>
              </a:rPr>
              <a:t>, presently utilize online Chatbots for human services on their sites. These bots connect with potential patients visiting the site, helping them discover specialists, booking their appointments, and getting them access to the correct treatment.</a:t>
            </a:r>
          </a:p>
          <a:p>
            <a:r>
              <a:rPr lang="en-GB" sz="2400" b="0" i="0" dirty="0">
                <a:effectLst/>
                <a:latin typeface="Times New Roman" panose="02020603050405020304" pitchFamily="18" charset="0"/>
                <a:cs typeface="Times New Roman" panose="02020603050405020304" pitchFamily="18" charset="0"/>
              </a:rPr>
              <a:t> In any case, the utilization of artificial intelligence in an industry where individuals’ lives could be in question, still starts misgivings in individuals. It brings up issues about whether the task mentioned above ought to be assigned to human staff.</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Chatbot is an Entity that imitates human discussion in its particular accepted set-up together with a text or vocal language The aim of this system is to replicate a person’s discussion. </a:t>
            </a:r>
          </a:p>
          <a:p>
            <a:r>
              <a:rPr lang="en-US" sz="2400" dirty="0">
                <a:latin typeface="Times New Roman" panose="02020603050405020304" pitchFamily="18" charset="0"/>
                <a:cs typeface="Times New Roman" panose="02020603050405020304" pitchFamily="18" charset="0"/>
              </a:rPr>
              <a:t>The system gives a response by use of an efficient Graphical User Interface such that if an actual person is chatting with the user.</a:t>
            </a:r>
          </a:p>
          <a:p>
            <a:r>
              <a:rPr lang="en-US" sz="2400" dirty="0">
                <a:latin typeface="Times New Roman" panose="02020603050405020304" pitchFamily="18" charset="0"/>
                <a:cs typeface="Times New Roman" panose="02020603050405020304" pitchFamily="18" charset="0"/>
              </a:rPr>
              <a:t>Chatterbot that can be used in various fields like education, healthcare, and route assistance. The system takes plain text as input and answering all types of questions output by qualified users is the output. </a:t>
            </a:r>
          </a:p>
          <a:p>
            <a:r>
              <a:rPr lang="en-US" sz="2400" dirty="0">
                <a:latin typeface="Times New Roman" panose="02020603050405020304" pitchFamily="18" charset="0"/>
                <a:cs typeface="Times New Roman" panose="02020603050405020304" pitchFamily="18" charset="0"/>
              </a:rPr>
              <a:t>The database used in the project is MySQL. The illustration and execution of SQL in the pattern matching operation are required. The data of the chatbot are deposited in the database.</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a:xfrm>
            <a:off x="426076" y="1690687"/>
            <a:ext cx="10515600" cy="4802187"/>
          </a:xfrm>
        </p:spPr>
        <p:txBody>
          <a:bodyPr>
            <a:noAutofit/>
          </a:bodyPr>
          <a:lstStyle/>
          <a:p>
            <a:r>
              <a:rPr lang="en-US" dirty="0">
                <a:latin typeface="Times New Roman" panose="02020603050405020304" pitchFamily="18" charset="0"/>
                <a:cs typeface="Times New Roman" panose="02020603050405020304" pitchFamily="18" charset="0"/>
              </a:rPr>
              <a:t>The main aim of the project AI is the Based Healthcare chatbot system, which is easy to use and more secure than the current system it will cure diseases and helps to maintain proper health in the current system. This system reduces the possibility of diseases.</a:t>
            </a:r>
          </a:p>
          <a:p>
            <a:r>
              <a:rPr lang="en-US" dirty="0">
                <a:latin typeface="Times New Roman" panose="02020603050405020304" pitchFamily="18" charset="0"/>
                <a:cs typeface="Times New Roman" panose="02020603050405020304" pitchFamily="18" charset="0"/>
              </a:rPr>
              <a:t> Also, it provides accurate information about the health Symptoms and medicines to the patients. For end-users, it became easy to gain access to healthcare websites and explore different types of services. The AI-based chatbots are fast, reliable, and precise. </a:t>
            </a:r>
          </a:p>
          <a:p>
            <a:r>
              <a:rPr lang="en-US" dirty="0">
                <a:latin typeface="Times New Roman" panose="02020603050405020304" pitchFamily="18" charset="0"/>
                <a:cs typeface="Times New Roman" panose="02020603050405020304" pitchFamily="18" charset="0"/>
              </a:rPr>
              <a:t>The chatbot gives us suggestions for the symptoms we face and it also suggests us the doctor for the consultation.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following methodology will be followed to achieve the objectives defined for the proposed research work: </a:t>
            </a:r>
          </a:p>
          <a:p>
            <a:r>
              <a:rPr lang="en-US" sz="2000" dirty="0">
                <a:latin typeface="Times New Roman" panose="02020603050405020304" pitchFamily="18" charset="0"/>
                <a:cs typeface="Times New Roman" panose="02020603050405020304" pitchFamily="18" charset="0"/>
              </a:rPr>
              <a:t>1. A detailed study of health care chatbots will be done. </a:t>
            </a:r>
          </a:p>
          <a:p>
            <a:r>
              <a:rPr lang="en-US" sz="2000" dirty="0">
                <a:latin typeface="Times New Roman" panose="02020603050405020304" pitchFamily="18" charset="0"/>
                <a:cs typeface="Times New Roman" panose="02020603050405020304" pitchFamily="18" charset="0"/>
              </a:rPr>
              <a:t>2. Installation and hands-on experience on existing approaches of health care chatbot will be done. Relative pros and cons will be identified. </a:t>
            </a:r>
          </a:p>
          <a:p>
            <a:r>
              <a:rPr lang="en-US" sz="2000" dirty="0">
                <a:latin typeface="Times New Roman" panose="02020603050405020304" pitchFamily="18" charset="0"/>
                <a:cs typeface="Times New Roman" panose="02020603050405020304" pitchFamily="18" charset="0"/>
              </a:rPr>
              <a:t>3. Various parameters will be identified to evaluate the proposed system. </a:t>
            </a:r>
          </a:p>
          <a:p>
            <a:r>
              <a:rPr lang="en-US" sz="2000" dirty="0">
                <a:latin typeface="Times New Roman" panose="02020603050405020304" pitchFamily="18" charset="0"/>
                <a:cs typeface="Times New Roman" panose="02020603050405020304" pitchFamily="18" charset="0"/>
              </a:rPr>
              <a:t>4. A comparison of the newly implemented approach with existing approaches will be done.</a:t>
            </a:r>
          </a:p>
          <a:p>
            <a:r>
              <a:rPr lang="en-US" sz="2000" dirty="0">
                <a:latin typeface="Times New Roman" panose="02020603050405020304" pitchFamily="18" charset="0"/>
                <a:cs typeface="Times New Roman" panose="02020603050405020304" pitchFamily="18" charset="0"/>
              </a:rPr>
              <a:t>The healthcare chatbot is designed by using python in the backend. </a:t>
            </a:r>
          </a:p>
          <a:p>
            <a:r>
              <a:rPr lang="en-US" sz="2000" dirty="0">
                <a:latin typeface="Times New Roman" panose="02020603050405020304" pitchFamily="18" charset="0"/>
                <a:cs typeface="Times New Roman" panose="02020603050405020304" pitchFamily="18" charset="0"/>
              </a:rPr>
              <a:t>For a conversation between user and system we use Python(</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model)</a:t>
            </a:r>
          </a:p>
          <a:p>
            <a:r>
              <a:rPr lang="en-US" sz="2000" dirty="0">
                <a:latin typeface="Times New Roman" panose="02020603050405020304" pitchFamily="18" charset="0"/>
                <a:cs typeface="Times New Roman" panose="02020603050405020304" pitchFamily="18" charset="0"/>
              </a:rPr>
              <a:t>The dataset files are CSV file format which is trained in the initial stage of the application mode and also used as testing mode.</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For a conversation between user and system and the user is used named Python ,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Pandas </a:t>
            </a:r>
          </a:p>
          <a:p>
            <a:r>
              <a:rPr lang="en-US" sz="2400" dirty="0">
                <a:latin typeface="Times New Roman" panose="02020603050405020304" pitchFamily="18" charset="0"/>
                <a:cs typeface="Times New Roman" panose="02020603050405020304" pitchFamily="18" charset="0"/>
              </a:rPr>
              <a:t>The database files are in CSV format which is trained in the initial stage of the application mode.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Pattern Matching </a:t>
            </a:r>
            <a:r>
              <a:rPr lang="en-US" sz="2400" dirty="0">
                <a:latin typeface="Times New Roman" panose="02020603050405020304" pitchFamily="18" charset="0"/>
                <a:cs typeface="Times New Roman" panose="02020603050405020304" pitchFamily="18" charset="0"/>
              </a:rPr>
              <a:t>is predicated on representative stimulus-response blocks. A sentence (stimuli) is entered, and output (response) is created consistent with the user input Eliza and ALICE were the first chatbots developed using pattern recognition algorithms. </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Artificial Intelligence Markup Language </a:t>
            </a:r>
            <a:r>
              <a:rPr lang="en-US" sz="2400" dirty="0">
                <a:latin typeface="Times New Roman" panose="02020603050405020304" pitchFamily="18" charset="0"/>
                <a:cs typeface="Times New Roman" panose="02020603050405020304" pitchFamily="18" charset="0"/>
              </a:rPr>
              <a:t>(AIML) was created from 1995 to 2000, and it is based on the concepts of Pattern Recognition or Pattern Matching technique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5" name="Content Placeholder 4" descr="WhatsApp Image 2022-03-30 at 6.34.12 PM.jpeg"/>
          <p:cNvPicPr>
            <a:picLocks noGrp="1" noChangeAspect="1"/>
          </p:cNvPicPr>
          <p:nvPr>
            <p:ph idx="1"/>
          </p:nvPr>
        </p:nvPicPr>
        <p:blipFill>
          <a:blip r:embed="rId2" cstate="print"/>
          <a:stretch>
            <a:fillRect/>
          </a:stretch>
        </p:blipFill>
        <p:spPr>
          <a:xfrm>
            <a:off x="2228144" y="1825625"/>
            <a:ext cx="7735712"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6271</TotalTime>
  <Words>1380</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Arial Black</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 of the Work</vt:lpstr>
      <vt:lpstr>Methodology used</vt:lpstr>
      <vt:lpstr>Methodology used</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RAGHU RAM VADLAMUDI</cp:lastModifiedBy>
  <cp:revision>501</cp:revision>
  <dcterms:created xsi:type="dcterms:W3CDTF">2019-01-09T10:33:58Z</dcterms:created>
  <dcterms:modified xsi:type="dcterms:W3CDTF">2022-05-19T18:32:33Z</dcterms:modified>
</cp:coreProperties>
</file>