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0" r:id="rId4"/>
    <p:sldId id="274" r:id="rId5"/>
    <p:sldId id="258" r:id="rId6"/>
    <p:sldId id="259" r:id="rId7"/>
    <p:sldId id="261" r:id="rId8"/>
    <p:sldId id="260" r:id="rId9"/>
    <p:sldId id="262" r:id="rId10"/>
    <p:sldId id="263" r:id="rId11"/>
    <p:sldId id="266" r:id="rId12"/>
    <p:sldId id="271" r:id="rId13"/>
    <p:sldId id="267" r:id="rId14"/>
    <p:sldId id="268" r:id="rId15"/>
    <p:sldId id="269" r:id="rId16"/>
    <p:sldId id="273"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9/20/2022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9/20/2022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9/20/2022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9/20/2022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9/20/2022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9/20/2022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9/20/2022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9/20/2022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9/20/2022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9/20/2022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9/20/2022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Apache Kafka</a:t>
            </a:r>
            <a:endParaRPr lang="en-IN" dirty="0"/>
          </a:p>
        </p:txBody>
      </p:sp>
      <p:sp>
        <p:nvSpPr>
          <p:cNvPr id="3" name="Subtitle 2"/>
          <p:cNvSpPr>
            <a:spLocks noGrp="1"/>
          </p:cNvSpPr>
          <p:nvPr>
            <p:ph type="subTitle" idx="1"/>
          </p:nvPr>
        </p:nvSpPr>
        <p:spPr>
          <a:xfrm>
            <a:off x="5147406" y="4571318"/>
            <a:ext cx="3365529" cy="861420"/>
          </a:xfrm>
        </p:spPr>
        <p:txBody>
          <a:bodyPr>
            <a:normAutofit/>
          </a:bodyPr>
          <a:lstStyle/>
          <a:p>
            <a:r>
              <a:rPr lang="en-IN" sz="1600" cap="none" dirty="0" smtClean="0"/>
              <a:t>message queue system</a:t>
            </a:r>
            <a:endParaRPr lang="en-IN" sz="1600" cap="none" dirty="0"/>
          </a:p>
        </p:txBody>
      </p:sp>
    </p:spTree>
    <p:extLst>
      <p:ext uri="{BB962C8B-B14F-4D97-AF65-F5344CB8AC3E}">
        <p14:creationId xmlns:p14="http://schemas.microsoft.com/office/powerpoint/2010/main" val="24851316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311050"/>
            <a:ext cx="9404723" cy="809412"/>
          </a:xfrm>
        </p:spPr>
        <p:txBody>
          <a:bodyPr/>
          <a:lstStyle/>
          <a:p>
            <a:r>
              <a:rPr lang="en-IN" dirty="0" smtClean="0"/>
              <a:t>Zookeeper</a:t>
            </a:r>
            <a:endParaRPr lang="en-IN" dirty="0"/>
          </a:p>
        </p:txBody>
      </p:sp>
      <p:sp>
        <p:nvSpPr>
          <p:cNvPr id="3" name="Content Placeholder 2"/>
          <p:cNvSpPr>
            <a:spLocks noGrp="1"/>
          </p:cNvSpPr>
          <p:nvPr>
            <p:ph idx="1"/>
          </p:nvPr>
        </p:nvSpPr>
        <p:spPr>
          <a:xfrm>
            <a:off x="645130" y="1120462"/>
            <a:ext cx="10217218" cy="5127937"/>
          </a:xfrm>
        </p:spPr>
        <p:txBody>
          <a:bodyPr/>
          <a:lstStyle/>
          <a:p>
            <a:r>
              <a:rPr lang="en-IN" dirty="0"/>
              <a:t>Zookeeper acts a Kafka cluster coordinator that manages cluster membership of brokers, producers, and consumers participating in message transfers via Kafka. It also helps in leader election for a Kafka </a:t>
            </a:r>
            <a:r>
              <a:rPr lang="en-IN" dirty="0" smtClean="0"/>
              <a:t>topic</a:t>
            </a:r>
          </a:p>
          <a:p>
            <a:r>
              <a:rPr lang="en-IN" dirty="0"/>
              <a:t> In Kafka, for each topic partition, one broker is chosen as the leader for the other brokers (the followers). One of the chief duties of the leader is to assign replication of topic partitions to the follower brokers</a:t>
            </a:r>
            <a:r>
              <a:rPr lang="en-IN" dirty="0" smtClean="0"/>
              <a:t>.</a:t>
            </a:r>
          </a:p>
          <a:p>
            <a:r>
              <a:rPr lang="en-IN" dirty="0" smtClean="0"/>
              <a:t>If leader server is down ISR(In Sync Replication) will be the leader ,when the leader server is on again it become leader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9252" y="3869698"/>
            <a:ext cx="5527988" cy="2378701"/>
          </a:xfrm>
          <a:prstGeom prst="rect">
            <a:avLst/>
          </a:prstGeom>
        </p:spPr>
      </p:pic>
    </p:spTree>
    <p:extLst>
      <p:ext uri="{BB962C8B-B14F-4D97-AF65-F5344CB8AC3E}">
        <p14:creationId xmlns:p14="http://schemas.microsoft.com/office/powerpoint/2010/main" val="18837440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97627" y="1043189"/>
            <a:ext cx="9553956" cy="5344732"/>
          </a:xfrm>
        </p:spPr>
        <p:txBody>
          <a:bodyPr/>
          <a:lstStyle/>
          <a:p>
            <a:r>
              <a:rPr lang="en-IN" dirty="0"/>
              <a:t>Acknowledgement  (</a:t>
            </a:r>
            <a:r>
              <a:rPr lang="en-IN" dirty="0" err="1"/>
              <a:t>acks</a:t>
            </a:r>
            <a:r>
              <a:rPr lang="en-IN" dirty="0"/>
              <a:t>) = 0 This means that the producer sends the data to the broker but does not wait for the acknowledgement this cause data loss</a:t>
            </a:r>
          </a:p>
          <a:p>
            <a:r>
              <a:rPr lang="en-IN" dirty="0" err="1"/>
              <a:t>acks</a:t>
            </a:r>
            <a:r>
              <a:rPr lang="en-IN" dirty="0"/>
              <a:t> = 1, it is default producer wait for the a acknowledgement it cause limited data loss</a:t>
            </a:r>
          </a:p>
          <a:p>
            <a:r>
              <a:rPr lang="en-IN" dirty="0" err="1"/>
              <a:t>acks</a:t>
            </a:r>
            <a:r>
              <a:rPr lang="en-IN" dirty="0"/>
              <a:t>=all: Here, the acknowledgment is done by both the leader and its followers. When they successfully acknowledge the data, it means the data is successfully received. In this case, there is no data loss.</a:t>
            </a:r>
          </a:p>
          <a:p>
            <a:r>
              <a:rPr lang="en-IN" dirty="0"/>
              <a:t>Once Kafka receives an acknowledgement, it changes the offset to the new value and updates it in the Zookeeper. Since offsets are maintained in the Zookeeper, the consumer can read next message correctly even during server outrages. This above flow will repeat until the consumer stops the request.</a:t>
            </a:r>
          </a:p>
          <a:p>
            <a:endParaRPr lang="en-IN" dirty="0"/>
          </a:p>
          <a:p>
            <a:endParaRPr lang="en-IN" dirty="0"/>
          </a:p>
        </p:txBody>
      </p:sp>
      <p:sp>
        <p:nvSpPr>
          <p:cNvPr id="7" name="TextBox 6"/>
          <p:cNvSpPr txBox="1"/>
          <p:nvPr/>
        </p:nvSpPr>
        <p:spPr>
          <a:xfrm>
            <a:off x="772732" y="244699"/>
            <a:ext cx="9762186" cy="646331"/>
          </a:xfrm>
          <a:prstGeom prst="rect">
            <a:avLst/>
          </a:prstGeom>
          <a:noFill/>
        </p:spPr>
        <p:txBody>
          <a:bodyPr wrap="square" rtlCol="0">
            <a:spAutoFit/>
          </a:bodyPr>
          <a:lstStyle/>
          <a:p>
            <a:r>
              <a:rPr lang="en-IN" sz="3600" dirty="0" smtClean="0"/>
              <a:t>Acknowledgement </a:t>
            </a:r>
            <a:endParaRPr lang="en-IN" sz="3600" dirty="0"/>
          </a:p>
        </p:txBody>
      </p:sp>
    </p:spTree>
    <p:extLst>
      <p:ext uri="{BB962C8B-B14F-4D97-AF65-F5344CB8AC3E}">
        <p14:creationId xmlns:p14="http://schemas.microsoft.com/office/powerpoint/2010/main" val="18383209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Producer and Messages</a:t>
            </a:r>
            <a:endParaRPr lang="en-IN" dirty="0"/>
          </a:p>
        </p:txBody>
      </p:sp>
      <p:sp>
        <p:nvSpPr>
          <p:cNvPr id="3" name="Content Placeholder 2"/>
          <p:cNvSpPr>
            <a:spLocks noGrp="1"/>
          </p:cNvSpPr>
          <p:nvPr>
            <p:ph idx="1"/>
          </p:nvPr>
        </p:nvSpPr>
        <p:spPr/>
        <p:txBody>
          <a:bodyPr/>
          <a:lstStyle/>
          <a:p>
            <a:r>
              <a:rPr lang="en-IN" dirty="0" smtClean="0"/>
              <a:t>We can also send message + key to easily identify the message </a:t>
            </a:r>
          </a:p>
          <a:p>
            <a:r>
              <a:rPr lang="en-IN" dirty="0" smtClean="0"/>
              <a:t>Send message with same key it will goes to , when first time the key stored in that broker .</a:t>
            </a:r>
          </a:p>
          <a:p>
            <a:r>
              <a:rPr lang="en-IN" dirty="0" smtClean="0"/>
              <a:t>Producer write data to Topic’s . If any broker is shutdown or not working means the producer automatically select another broker to send data</a:t>
            </a:r>
          </a:p>
          <a:p>
            <a:r>
              <a:rPr lang="en-IN" dirty="0" smtClean="0"/>
              <a:t>Equally distributed the data to brokers(servers) </a:t>
            </a:r>
          </a:p>
        </p:txBody>
      </p:sp>
    </p:spTree>
    <p:extLst>
      <p:ext uri="{BB962C8B-B14F-4D97-AF65-F5344CB8AC3E}">
        <p14:creationId xmlns:p14="http://schemas.microsoft.com/office/powerpoint/2010/main" val="11701525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70775"/>
          </a:xfrm>
        </p:spPr>
        <p:txBody>
          <a:bodyPr/>
          <a:lstStyle/>
          <a:p>
            <a:r>
              <a:rPr lang="en-IN" dirty="0" smtClean="0"/>
              <a:t>Consumer</a:t>
            </a:r>
            <a:endParaRPr lang="en-IN" dirty="0"/>
          </a:p>
        </p:txBody>
      </p:sp>
      <p:sp>
        <p:nvSpPr>
          <p:cNvPr id="3" name="Content Placeholder 2"/>
          <p:cNvSpPr>
            <a:spLocks noGrp="1"/>
          </p:cNvSpPr>
          <p:nvPr>
            <p:ph idx="1"/>
          </p:nvPr>
        </p:nvSpPr>
        <p:spPr>
          <a:xfrm>
            <a:off x="646110" y="1468191"/>
            <a:ext cx="6759241" cy="4893972"/>
          </a:xfrm>
        </p:spPr>
        <p:txBody>
          <a:bodyPr/>
          <a:lstStyle/>
          <a:p>
            <a:r>
              <a:rPr lang="en-IN" dirty="0" smtClean="0"/>
              <a:t>Consumer knows which broker has the data , consumer read data from that broker. It is already there In the code. We can not explicitly mention, it is best advantage</a:t>
            </a:r>
          </a:p>
          <a:p>
            <a:r>
              <a:rPr lang="en-IN" dirty="0" smtClean="0"/>
              <a:t>It is like producer, when the consumer reads the data at the time the broker is down, consumer automatically reads data from another broker</a:t>
            </a:r>
          </a:p>
          <a:p>
            <a:r>
              <a:rPr lang="en-IN" dirty="0" smtClean="0"/>
              <a:t>If consumer want to read message 4 is impossible, first consumer read the 1,2,3 then only 4</a:t>
            </a:r>
          </a:p>
          <a:p>
            <a:r>
              <a:rPr lang="en-IN" dirty="0" smtClean="0"/>
              <a:t>There is no guarantee for if the consumer read data from only broker 1, if it can read 2 from broker 1, 3 from broker 3, 1 from broker 2</a:t>
            </a:r>
            <a:endParaRPr lang="en-IN" dirty="0"/>
          </a:p>
        </p:txBody>
      </p:sp>
      <p:pic>
        <p:nvPicPr>
          <p:cNvPr id="4" name="Picture 2" descr="Apache Kafka Consumer and Consumer Groups - javatpo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1261" y="2311758"/>
            <a:ext cx="4080947"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32494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990" y="143625"/>
            <a:ext cx="9404723" cy="848048"/>
          </a:xfrm>
        </p:spPr>
        <p:txBody>
          <a:bodyPr/>
          <a:lstStyle/>
          <a:p>
            <a:r>
              <a:rPr lang="en-IN" dirty="0" smtClean="0"/>
              <a:t>Consumer Group</a:t>
            </a:r>
            <a:endParaRPr lang="en-IN" dirty="0"/>
          </a:p>
        </p:txBody>
      </p:sp>
      <p:sp>
        <p:nvSpPr>
          <p:cNvPr id="3" name="Content Placeholder 2"/>
          <p:cNvSpPr>
            <a:spLocks noGrp="1"/>
          </p:cNvSpPr>
          <p:nvPr>
            <p:ph idx="1"/>
          </p:nvPr>
        </p:nvSpPr>
        <p:spPr>
          <a:xfrm>
            <a:off x="781340" y="991673"/>
            <a:ext cx="5954311" cy="5756857"/>
          </a:xfrm>
        </p:spPr>
        <p:txBody>
          <a:bodyPr/>
          <a:lstStyle/>
          <a:p>
            <a:r>
              <a:rPr lang="en-IN" dirty="0"/>
              <a:t>A consumer group is a group of multiple consumers which visions to an application basically. Each consumer present in a group reads data directly from the exclusive partitions. In case, the number of consumers are more than the number of partitions, some of the consumers will be in an inactive state.</a:t>
            </a:r>
            <a:endParaRPr lang="en-IN" dirty="0"/>
          </a:p>
        </p:txBody>
      </p:sp>
      <p:pic>
        <p:nvPicPr>
          <p:cNvPr id="3074" name="Picture 2" descr="Apache Kafka Consumer and Consumer Groups - javatpo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1378" y="2247363"/>
            <a:ext cx="4762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14703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96533"/>
          </a:xfrm>
        </p:spPr>
        <p:txBody>
          <a:bodyPr/>
          <a:lstStyle/>
          <a:p>
            <a:r>
              <a:rPr lang="en-IN" dirty="0" smtClean="0"/>
              <a:t>Consumer offset</a:t>
            </a:r>
            <a:endParaRPr lang="en-IN" dirty="0"/>
          </a:p>
        </p:txBody>
      </p:sp>
      <p:sp>
        <p:nvSpPr>
          <p:cNvPr id="3" name="Content Placeholder 2"/>
          <p:cNvSpPr>
            <a:spLocks noGrp="1"/>
          </p:cNvSpPr>
          <p:nvPr>
            <p:ph sz="half" idx="1"/>
          </p:nvPr>
        </p:nvSpPr>
        <p:spPr>
          <a:xfrm>
            <a:off x="772732" y="1352283"/>
            <a:ext cx="4726919" cy="4904056"/>
          </a:xfrm>
        </p:spPr>
        <p:txBody>
          <a:bodyPr>
            <a:normAutofit/>
          </a:bodyPr>
          <a:lstStyle/>
          <a:p>
            <a:r>
              <a:rPr lang="en-IN" dirty="0"/>
              <a:t>Apache Kafka provides a convenient feature to store an offset value for a consumer group. It stores an offset value to know at which partition, the consumer group is reading the data. As soon as a consumer in a group reads data, Kafka automatically commits the offsets, or it can be programmed. These offsets are committed live in a topic known as __</a:t>
            </a:r>
            <a:r>
              <a:rPr lang="en-IN" dirty="0" err="1"/>
              <a:t>consumer_offsets</a:t>
            </a:r>
            <a:r>
              <a:rPr lang="en-IN" dirty="0"/>
              <a:t>. This feature was implemented in the case of a machine failure where a consumer fails to read the data. So, the consumer will be able to continue reading from where it left off due to the commitment of the offset.</a:t>
            </a:r>
            <a:endParaRPr lang="en-IN" dirty="0"/>
          </a:p>
        </p:txBody>
      </p:sp>
      <p:pic>
        <p:nvPicPr>
          <p:cNvPr id="6146" name="Picture 2" descr="Kafka Consumers - IBM Automation - Event-driven Solution - Sharing knowled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2613" y="2042648"/>
            <a:ext cx="6065785" cy="3302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24164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Alternate to Kafka</a:t>
            </a:r>
            <a:endParaRPr lang="en-IN" dirty="0"/>
          </a:p>
        </p:txBody>
      </p:sp>
      <p:sp>
        <p:nvSpPr>
          <p:cNvPr id="3" name="Content Placeholder 2"/>
          <p:cNvSpPr>
            <a:spLocks noGrp="1"/>
          </p:cNvSpPr>
          <p:nvPr>
            <p:ph idx="1"/>
          </p:nvPr>
        </p:nvSpPr>
        <p:spPr>
          <a:xfrm>
            <a:off x="1103312" y="2052919"/>
            <a:ext cx="8946541" cy="3588028"/>
          </a:xfrm>
        </p:spPr>
        <p:txBody>
          <a:bodyPr/>
          <a:lstStyle/>
          <a:p>
            <a:r>
              <a:rPr lang="en-IN" dirty="0"/>
              <a:t>IBM MQ.</a:t>
            </a:r>
          </a:p>
          <a:p>
            <a:r>
              <a:rPr lang="en-IN" dirty="0" smtClean="0"/>
              <a:t>Mule Soft Any point </a:t>
            </a:r>
            <a:r>
              <a:rPr lang="en-IN" dirty="0"/>
              <a:t>Platform.</a:t>
            </a:r>
          </a:p>
          <a:p>
            <a:r>
              <a:rPr lang="en-IN" dirty="0" smtClean="0"/>
              <a:t>Apache </a:t>
            </a:r>
            <a:r>
              <a:rPr lang="en-IN" dirty="0" err="1" smtClean="0"/>
              <a:t>Qpid</a:t>
            </a:r>
            <a:r>
              <a:rPr lang="en-IN" dirty="0" smtClean="0"/>
              <a:t>.</a:t>
            </a:r>
            <a:endParaRPr lang="en-IN" dirty="0"/>
          </a:p>
          <a:p>
            <a:r>
              <a:rPr lang="en-IN" dirty="0"/>
              <a:t>Azure Scheduler.</a:t>
            </a:r>
          </a:p>
          <a:p>
            <a:r>
              <a:rPr lang="en-IN" dirty="0"/>
              <a:t>IBM Cloud Pak for Integration.</a:t>
            </a:r>
          </a:p>
          <a:p>
            <a:r>
              <a:rPr lang="en-IN" dirty="0" err="1"/>
              <a:t>Nastel</a:t>
            </a:r>
            <a:r>
              <a:rPr lang="en-IN" dirty="0"/>
              <a:t>.</a:t>
            </a:r>
          </a:p>
          <a:p>
            <a:r>
              <a:rPr lang="en-IN" dirty="0" err="1"/>
              <a:t>RabbitMQ</a:t>
            </a:r>
            <a:endParaRPr lang="en-IN" dirty="0"/>
          </a:p>
          <a:p>
            <a:endParaRPr lang="en-IN" dirty="0"/>
          </a:p>
        </p:txBody>
      </p:sp>
    </p:spTree>
    <p:extLst>
      <p:ext uri="{BB962C8B-B14F-4D97-AF65-F5344CB8AC3E}">
        <p14:creationId xmlns:p14="http://schemas.microsoft.com/office/powerpoint/2010/main" val="2424291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Thank You Images – Browse 198,842 Stock Photos, Vectors, and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9371" y="1779543"/>
            <a:ext cx="9225623" cy="3925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1061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a:t>
            </a:r>
            <a:r>
              <a:rPr lang="en-IN" dirty="0"/>
              <a:t>K</a:t>
            </a:r>
            <a:r>
              <a:rPr lang="en-IN" dirty="0" smtClean="0"/>
              <a:t>afka</a:t>
            </a:r>
            <a:endParaRPr lang="en-IN" dirty="0"/>
          </a:p>
        </p:txBody>
      </p:sp>
      <p:sp>
        <p:nvSpPr>
          <p:cNvPr id="3" name="Content Placeholder 2"/>
          <p:cNvSpPr>
            <a:spLocks noGrp="1"/>
          </p:cNvSpPr>
          <p:nvPr>
            <p:ph idx="1"/>
          </p:nvPr>
        </p:nvSpPr>
        <p:spPr/>
        <p:txBody>
          <a:bodyPr/>
          <a:lstStyle/>
          <a:p>
            <a:r>
              <a:rPr lang="en-IN" dirty="0" smtClean="0"/>
              <a:t>Transfer the big data from one application to another application</a:t>
            </a:r>
          </a:p>
          <a:p>
            <a:r>
              <a:rPr lang="en-IN" dirty="0" smtClean="0"/>
              <a:t>It is a message queue system, it creates the pipelines to transfer the data</a:t>
            </a:r>
          </a:p>
          <a:p>
            <a:r>
              <a:rPr lang="en-IN" dirty="0" smtClean="0"/>
              <a:t>While transferring the data, Kafka contains</a:t>
            </a:r>
          </a:p>
          <a:p>
            <a:pPr lvl="1"/>
            <a:r>
              <a:rPr lang="en-IN" dirty="0" smtClean="0"/>
              <a:t>Security</a:t>
            </a:r>
          </a:p>
          <a:p>
            <a:pPr lvl="1"/>
            <a:r>
              <a:rPr lang="en-IN" dirty="0" smtClean="0"/>
              <a:t>Reliable</a:t>
            </a:r>
          </a:p>
          <a:p>
            <a:pPr lvl="1"/>
            <a:r>
              <a:rPr lang="en-IN" dirty="0" smtClean="0"/>
              <a:t>Speed</a:t>
            </a:r>
          </a:p>
          <a:p>
            <a:pPr lvl="1"/>
            <a:r>
              <a:rPr lang="en-IN" dirty="0" smtClean="0"/>
              <a:t>Availability</a:t>
            </a:r>
          </a:p>
          <a:p>
            <a:pPr lvl="1"/>
            <a:r>
              <a:rPr lang="en-IN" dirty="0" smtClean="0"/>
              <a:t>Scalability</a:t>
            </a:r>
          </a:p>
          <a:p>
            <a:pPr lvl="1"/>
            <a:r>
              <a:rPr lang="en-IN" dirty="0" smtClean="0"/>
              <a:t>Fault-tolerance</a:t>
            </a:r>
            <a:endParaRPr lang="en-IN" dirty="0"/>
          </a:p>
        </p:txBody>
      </p:sp>
    </p:spTree>
    <p:extLst>
      <p:ext uri="{BB962C8B-B14F-4D97-AF65-F5344CB8AC3E}">
        <p14:creationId xmlns:p14="http://schemas.microsoft.com/office/powerpoint/2010/main" val="5021266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425" y="198361"/>
            <a:ext cx="11797047" cy="6447138"/>
          </a:xfrm>
        </p:spPr>
        <p:txBody>
          <a:bodyPr/>
          <a:lstStyle/>
          <a:p>
            <a:r>
              <a:rPr lang="en-IN" b="1" u="sng" dirty="0" smtClean="0"/>
              <a:t>Security</a:t>
            </a:r>
            <a:r>
              <a:rPr lang="en-IN" dirty="0" smtClean="0"/>
              <a:t>: Kafka </a:t>
            </a:r>
            <a:r>
              <a:rPr lang="en-IN" dirty="0"/>
              <a:t>supports cluster encryption and authentication, including a mix of authenticated and unauthenticated, and encrypted and non-encrypted clients. Using security is optional. Here a few relevant client-side security features: Encrypt data-in-transit between your applications and Kafka brokers</a:t>
            </a:r>
            <a:r>
              <a:rPr lang="en-IN" dirty="0" smtClean="0"/>
              <a:t>.</a:t>
            </a:r>
          </a:p>
          <a:p>
            <a:r>
              <a:rPr lang="en-IN" b="1" u="sng" dirty="0" smtClean="0"/>
              <a:t>Reliable</a:t>
            </a:r>
            <a:r>
              <a:rPr lang="en-IN" dirty="0" smtClean="0"/>
              <a:t>: </a:t>
            </a:r>
            <a:r>
              <a:rPr lang="en-IN" dirty="0"/>
              <a:t>Kafka persists the messages on the disks, which provides intra-cluster replication. This makes for a highly durable messaging system. </a:t>
            </a:r>
            <a:r>
              <a:rPr lang="en-IN" b="1" dirty="0"/>
              <a:t>Kafka is Highly Reliable</a:t>
            </a:r>
            <a:r>
              <a:rPr lang="en-IN" dirty="0"/>
              <a:t>. Kafka replicates data and is able to support multiple subscribers</a:t>
            </a:r>
            <a:r>
              <a:rPr lang="en-IN" dirty="0" smtClean="0"/>
              <a:t>.</a:t>
            </a:r>
          </a:p>
          <a:p>
            <a:r>
              <a:rPr lang="en-IN" b="1" u="sng" dirty="0" smtClean="0"/>
              <a:t>Availability</a:t>
            </a:r>
            <a:r>
              <a:rPr lang="en-IN" dirty="0" smtClean="0"/>
              <a:t>: </a:t>
            </a:r>
            <a:r>
              <a:rPr lang="en-IN" dirty="0"/>
              <a:t>First, some facts about high availability in Kafka: </a:t>
            </a:r>
            <a:r>
              <a:rPr lang="en-IN" b="1" dirty="0"/>
              <a:t>The number of partitions doesn't have to be equal to the number of brokers</a:t>
            </a:r>
            <a:r>
              <a:rPr lang="en-IN" dirty="0"/>
              <a:t>. Partitions are automatically distributed across available brokers based on the configured “replication factor”. At any time ONLY ONE broker can be the leader for a given partition</a:t>
            </a:r>
            <a:r>
              <a:rPr lang="en-IN" dirty="0" smtClean="0"/>
              <a:t>.</a:t>
            </a:r>
          </a:p>
          <a:p>
            <a:r>
              <a:rPr lang="en-IN" b="1" u="sng" dirty="0" smtClean="0"/>
              <a:t>Scalability</a:t>
            </a:r>
            <a:r>
              <a:rPr lang="en-IN" dirty="0" smtClean="0"/>
              <a:t>: </a:t>
            </a:r>
            <a:r>
              <a:rPr lang="en-IN" dirty="0"/>
              <a:t>one of the major advantages of using Kafka is that it is highly scalable. In times of any node failure, Kafka allows for quick and automatic recovery. In a world that now deals with high volumes of real-time data, this feature makes Kafka a hands down choice for data communication and integration</a:t>
            </a:r>
            <a:r>
              <a:rPr lang="en-IN" dirty="0" smtClean="0"/>
              <a:t>.</a:t>
            </a:r>
          </a:p>
          <a:p>
            <a:r>
              <a:rPr lang="en-IN" dirty="0" smtClean="0"/>
              <a:t>Fault-tolerance: </a:t>
            </a:r>
            <a:r>
              <a:rPr lang="en-IN" dirty="0"/>
              <a:t>Kafka Streams builds on fault-tolerance capabilities integrated natively within Kafka. Kafka partitions are highly available and replicated; so </a:t>
            </a:r>
            <a:r>
              <a:rPr lang="en-IN" b="1" dirty="0"/>
              <a:t>when stream data is persisted to Kafka it is available even if the application fails and needs to re-process </a:t>
            </a:r>
            <a:r>
              <a:rPr lang="en-IN" b="1" dirty="0" smtClean="0"/>
              <a:t>it</a:t>
            </a:r>
            <a:endParaRPr lang="en-IN" dirty="0"/>
          </a:p>
        </p:txBody>
      </p:sp>
    </p:spTree>
    <p:extLst>
      <p:ext uri="{BB962C8B-B14F-4D97-AF65-F5344CB8AC3E}">
        <p14:creationId xmlns:p14="http://schemas.microsoft.com/office/powerpoint/2010/main" val="23650833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5769" y="1553836"/>
            <a:ext cx="7524213" cy="4514528"/>
          </a:xfrm>
          <a:prstGeom prst="rect">
            <a:avLst/>
          </a:prstGeom>
        </p:spPr>
      </p:pic>
    </p:spTree>
    <p:extLst>
      <p:ext uri="{BB962C8B-B14F-4D97-AF65-F5344CB8AC3E}">
        <p14:creationId xmlns:p14="http://schemas.microsoft.com/office/powerpoint/2010/main" val="3205144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76837"/>
          </a:xfrm>
        </p:spPr>
        <p:txBody>
          <a:bodyPr/>
          <a:lstStyle/>
          <a:p>
            <a:r>
              <a:rPr lang="en-IN" dirty="0" smtClean="0"/>
              <a:t>History</a:t>
            </a:r>
            <a:endParaRPr lang="en-IN" dirty="0"/>
          </a:p>
        </p:txBody>
      </p:sp>
      <p:sp>
        <p:nvSpPr>
          <p:cNvPr id="3" name="Content Placeholder 2"/>
          <p:cNvSpPr>
            <a:spLocks noGrp="1"/>
          </p:cNvSpPr>
          <p:nvPr>
            <p:ph idx="1"/>
          </p:nvPr>
        </p:nvSpPr>
        <p:spPr>
          <a:xfrm>
            <a:off x="1103312" y="1545466"/>
            <a:ext cx="10114187" cy="4997002"/>
          </a:xfrm>
        </p:spPr>
        <p:txBody>
          <a:bodyPr>
            <a:normAutofit/>
          </a:bodyPr>
          <a:lstStyle/>
          <a:p>
            <a:r>
              <a:rPr lang="en-IN" dirty="0" smtClean="0"/>
              <a:t>Kafka was discovered by LinkedIn</a:t>
            </a:r>
          </a:p>
          <a:p>
            <a:r>
              <a:rPr lang="en-IN" dirty="0" smtClean="0"/>
              <a:t>Single monolithic application (Leo), serve the web pages in Leo</a:t>
            </a:r>
          </a:p>
          <a:p>
            <a:r>
              <a:rPr lang="en-IN" dirty="0" smtClean="0"/>
              <a:t>Web pages to store the data, the traffic of data was increased</a:t>
            </a:r>
          </a:p>
          <a:p>
            <a:r>
              <a:rPr lang="en-IN" dirty="0" smtClean="0"/>
              <a:t>They faced the problems while transfer the huge data, initially they have the custom data pipeline. </a:t>
            </a:r>
            <a:endParaRPr lang="en-IN" dirty="0"/>
          </a:p>
          <a:p>
            <a:r>
              <a:rPr lang="en-IN" dirty="0" smtClean="0"/>
              <a:t>They used the stream data and queue the data through data pipeline, faced the some lags when streaming the big data</a:t>
            </a:r>
          </a:p>
          <a:p>
            <a:r>
              <a:rPr lang="en-IN" dirty="0" smtClean="0"/>
              <a:t>They introduced the distributed messaging system </a:t>
            </a:r>
            <a:r>
              <a:rPr lang="en-IN" dirty="0" smtClean="0">
                <a:sym typeface="Wingdings" panose="05000000000000000000" pitchFamily="2" charset="2"/>
              </a:rPr>
              <a:t> Kafka</a:t>
            </a:r>
          </a:p>
          <a:p>
            <a:r>
              <a:rPr lang="en-IN" dirty="0" smtClean="0">
                <a:sym typeface="Wingdings" panose="05000000000000000000" pitchFamily="2" charset="2"/>
              </a:rPr>
              <a:t>LinkedIn converted the </a:t>
            </a:r>
            <a:r>
              <a:rPr lang="en-IN" dirty="0" err="1" smtClean="0">
                <a:sym typeface="Wingdings" panose="05000000000000000000" pitchFamily="2" charset="2"/>
              </a:rPr>
              <a:t>kafka</a:t>
            </a:r>
            <a:r>
              <a:rPr lang="en-IN" dirty="0" smtClean="0">
                <a:sym typeface="Wingdings" panose="05000000000000000000" pitchFamily="2" charset="2"/>
              </a:rPr>
              <a:t> into open source in 2011</a:t>
            </a:r>
          </a:p>
          <a:p>
            <a:r>
              <a:rPr lang="en-IN" dirty="0" smtClean="0">
                <a:sym typeface="Wingdings" panose="05000000000000000000" pitchFamily="2" charset="2"/>
              </a:rPr>
              <a:t>Apache foundation adapted the </a:t>
            </a:r>
            <a:r>
              <a:rPr lang="en-IN" dirty="0" err="1" smtClean="0">
                <a:sym typeface="Wingdings" panose="05000000000000000000" pitchFamily="2" charset="2"/>
              </a:rPr>
              <a:t>kafka</a:t>
            </a:r>
            <a:r>
              <a:rPr lang="en-IN" dirty="0" smtClean="0">
                <a:sym typeface="Wingdings" panose="05000000000000000000" pitchFamily="2" charset="2"/>
              </a:rPr>
              <a:t>, used java in </a:t>
            </a:r>
            <a:r>
              <a:rPr lang="en-IN" dirty="0" err="1" smtClean="0">
                <a:sym typeface="Wingdings" panose="05000000000000000000" pitchFamily="2" charset="2"/>
              </a:rPr>
              <a:t>kafka</a:t>
            </a:r>
            <a:r>
              <a:rPr lang="en-IN" dirty="0" smtClean="0">
                <a:sym typeface="Wingdings" panose="05000000000000000000" pitchFamily="2" charset="2"/>
              </a:rPr>
              <a:t> for </a:t>
            </a:r>
            <a:r>
              <a:rPr lang="en-IN" dirty="0" err="1" smtClean="0">
                <a:sym typeface="Wingdings" panose="05000000000000000000" pitchFamily="2" charset="2"/>
              </a:rPr>
              <a:t>updation</a:t>
            </a:r>
            <a:r>
              <a:rPr lang="en-IN" dirty="0" smtClean="0">
                <a:sym typeface="Wingdings" panose="05000000000000000000" pitchFamily="2" charset="2"/>
              </a:rPr>
              <a:t> and release the updated version in 2012</a:t>
            </a:r>
          </a:p>
          <a:p>
            <a:r>
              <a:rPr lang="en-IN" dirty="0" smtClean="0">
                <a:sym typeface="Wingdings" panose="05000000000000000000" pitchFamily="2" charset="2"/>
              </a:rPr>
              <a:t>In 2022 major IT companies are used this </a:t>
            </a:r>
            <a:r>
              <a:rPr lang="en-IN" dirty="0" err="1" smtClean="0">
                <a:sym typeface="Wingdings" panose="05000000000000000000" pitchFamily="2" charset="2"/>
              </a:rPr>
              <a:t>kafka</a:t>
            </a:r>
            <a:r>
              <a:rPr lang="en-IN" dirty="0" smtClean="0">
                <a:sym typeface="Wingdings" panose="05000000000000000000" pitchFamily="2" charset="2"/>
              </a:rPr>
              <a:t> messaging solutions</a:t>
            </a:r>
          </a:p>
          <a:p>
            <a:endParaRPr lang="en-IN" dirty="0" smtClean="0"/>
          </a:p>
          <a:p>
            <a:endParaRPr lang="en-IN" dirty="0"/>
          </a:p>
        </p:txBody>
      </p:sp>
    </p:spTree>
    <p:extLst>
      <p:ext uri="{BB962C8B-B14F-4D97-AF65-F5344CB8AC3E}">
        <p14:creationId xmlns:p14="http://schemas.microsoft.com/office/powerpoint/2010/main" val="41911757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6587" y="187724"/>
            <a:ext cx="9404723" cy="899564"/>
          </a:xfrm>
        </p:spPr>
        <p:txBody>
          <a:bodyPr/>
          <a:lstStyle/>
          <a:p>
            <a:r>
              <a:rPr lang="en-IN" dirty="0" smtClean="0"/>
              <a:t>Apache Kafka</a:t>
            </a:r>
            <a:endParaRPr lang="en-IN" dirty="0"/>
          </a:p>
        </p:txBody>
      </p:sp>
      <p:sp>
        <p:nvSpPr>
          <p:cNvPr id="3" name="Content Placeholder 2"/>
          <p:cNvSpPr>
            <a:spLocks noGrp="1"/>
          </p:cNvSpPr>
          <p:nvPr>
            <p:ph idx="1"/>
          </p:nvPr>
        </p:nvSpPr>
        <p:spPr>
          <a:xfrm>
            <a:off x="695491" y="1165539"/>
            <a:ext cx="10732373" cy="5267458"/>
          </a:xfrm>
        </p:spPr>
        <p:txBody>
          <a:bodyPr>
            <a:normAutofit/>
          </a:bodyPr>
          <a:lstStyle/>
          <a:p>
            <a:r>
              <a:rPr lang="en-IN" dirty="0" smtClean="0"/>
              <a:t>Distributed streaming platform</a:t>
            </a:r>
            <a:endParaRPr lang="en-IN" dirty="0"/>
          </a:p>
          <a:p>
            <a:r>
              <a:rPr lang="en-IN" dirty="0" smtClean="0"/>
              <a:t>Publish/subscribe the data/message and stream of records with any format of data</a:t>
            </a:r>
          </a:p>
          <a:p>
            <a:r>
              <a:rPr lang="en-IN" dirty="0" smtClean="0"/>
              <a:t>Stores the stream of records with fault availability</a:t>
            </a:r>
          </a:p>
          <a:p>
            <a:r>
              <a:rPr lang="en-IN" dirty="0" smtClean="0"/>
              <a:t>We can customize the </a:t>
            </a:r>
            <a:r>
              <a:rPr lang="en-IN" dirty="0" err="1" smtClean="0"/>
              <a:t>kafka</a:t>
            </a:r>
            <a:r>
              <a:rPr lang="en-IN" dirty="0" smtClean="0"/>
              <a:t> with our needs, real time data transfer</a:t>
            </a:r>
          </a:p>
          <a:p>
            <a:r>
              <a:rPr lang="en-IN" dirty="0" smtClean="0"/>
              <a:t>Kafka has cluster</a:t>
            </a:r>
          </a:p>
          <a:p>
            <a:pPr lvl="1"/>
            <a:r>
              <a:rPr lang="en-IN" dirty="0" smtClean="0"/>
              <a:t>Collection of </a:t>
            </a:r>
            <a:r>
              <a:rPr lang="en-IN" dirty="0" err="1" smtClean="0"/>
              <a:t>kafka</a:t>
            </a:r>
            <a:r>
              <a:rPr lang="en-IN" dirty="0" smtClean="0"/>
              <a:t> brokers(servers)</a:t>
            </a:r>
          </a:p>
          <a:p>
            <a:pPr lvl="1"/>
            <a:endParaRPr lang="en-IN" dirty="0"/>
          </a:p>
          <a:p>
            <a:pPr lvl="1"/>
            <a:endParaRPr lang="en-IN" dirty="0" smtClean="0"/>
          </a:p>
          <a:p>
            <a:pPr lvl="1"/>
            <a:endParaRPr lang="en-IN" dirty="0" smtClean="0"/>
          </a:p>
          <a:p>
            <a:pPr lvl="1"/>
            <a:endParaRPr lang="en-IN" dirty="0"/>
          </a:p>
          <a:p>
            <a:pPr lvl="1"/>
            <a:r>
              <a:rPr lang="en-IN" dirty="0" smtClean="0"/>
              <a:t>If the one server down/not working the data will be stored in distributed form in 3 servers, if one server is down we can not loose the data</a:t>
            </a:r>
          </a:p>
        </p:txBody>
      </p:sp>
      <p:grpSp>
        <p:nvGrpSpPr>
          <p:cNvPr id="19" name="Group 18"/>
          <p:cNvGrpSpPr/>
          <p:nvPr/>
        </p:nvGrpSpPr>
        <p:grpSpPr>
          <a:xfrm>
            <a:off x="1511132" y="3187522"/>
            <a:ext cx="9916732" cy="2472742"/>
            <a:chOff x="1352282" y="3226158"/>
            <a:chExt cx="9916732" cy="2472742"/>
          </a:xfrm>
        </p:grpSpPr>
        <p:sp>
          <p:nvSpPr>
            <p:cNvPr id="11" name="Rectangle 10"/>
            <p:cNvSpPr/>
            <p:nvPr/>
          </p:nvSpPr>
          <p:spPr>
            <a:xfrm>
              <a:off x="1352282" y="4056845"/>
              <a:ext cx="9916732" cy="1642055"/>
            </a:xfrm>
            <a:prstGeom prst="rect">
              <a:avLst/>
            </a:prstGeom>
          </p:spPr>
          <p:style>
            <a:lnRef idx="2">
              <a:schemeClr val="accent6"/>
            </a:lnRef>
            <a:fillRef idx="1002">
              <a:schemeClr val="lt1"/>
            </a:fillRef>
            <a:effectRef idx="0">
              <a:schemeClr val="accent6"/>
            </a:effectRef>
            <a:fontRef idx="minor">
              <a:schemeClr val="dk1"/>
            </a:fontRef>
          </p:style>
          <p:txBody>
            <a:bodyPr rtlCol="0" anchor="ctr"/>
            <a:lstStyle/>
            <a:p>
              <a:pPr algn="ctr"/>
              <a:endParaRPr lang="en-IN"/>
            </a:p>
          </p:txBody>
        </p:sp>
        <p:sp>
          <p:nvSpPr>
            <p:cNvPr id="12" name="Rectangle 11"/>
            <p:cNvSpPr/>
            <p:nvPr/>
          </p:nvSpPr>
          <p:spPr>
            <a:xfrm>
              <a:off x="1700011" y="4481848"/>
              <a:ext cx="1674254" cy="61818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smtClean="0"/>
                <a:t>Server - 1</a:t>
              </a:r>
              <a:endParaRPr lang="en-IN" dirty="0"/>
            </a:p>
          </p:txBody>
        </p:sp>
        <p:sp>
          <p:nvSpPr>
            <p:cNvPr id="13" name="Rectangle 12"/>
            <p:cNvSpPr/>
            <p:nvPr/>
          </p:nvSpPr>
          <p:spPr>
            <a:xfrm>
              <a:off x="8238206" y="4481848"/>
              <a:ext cx="1674254" cy="61818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smtClean="0"/>
                <a:t>Server - 3</a:t>
              </a:r>
              <a:endParaRPr lang="en-IN" dirty="0"/>
            </a:p>
          </p:txBody>
        </p:sp>
        <p:sp>
          <p:nvSpPr>
            <p:cNvPr id="14" name="Rectangle 13"/>
            <p:cNvSpPr/>
            <p:nvPr/>
          </p:nvSpPr>
          <p:spPr>
            <a:xfrm>
              <a:off x="4795244" y="4481848"/>
              <a:ext cx="1674254" cy="61818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smtClean="0"/>
                <a:t>Server - 2</a:t>
              </a:r>
              <a:endParaRPr lang="en-IN" dirty="0"/>
            </a:p>
          </p:txBody>
        </p:sp>
        <p:cxnSp>
          <p:nvCxnSpPr>
            <p:cNvPr id="16" name="Straight Arrow Connector 15"/>
            <p:cNvCxnSpPr/>
            <p:nvPr/>
          </p:nvCxnSpPr>
          <p:spPr>
            <a:xfrm flipV="1">
              <a:off x="7212169" y="3631842"/>
              <a:ext cx="798490" cy="4250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Rectangle 17"/>
            <p:cNvSpPr/>
            <p:nvPr/>
          </p:nvSpPr>
          <p:spPr>
            <a:xfrm>
              <a:off x="8014962" y="3226158"/>
              <a:ext cx="1674254" cy="61818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smtClean="0"/>
                <a:t>cluster</a:t>
              </a:r>
              <a:endParaRPr lang="en-IN" dirty="0"/>
            </a:p>
          </p:txBody>
        </p:sp>
      </p:grpSp>
    </p:spTree>
    <p:extLst>
      <p:ext uri="{BB962C8B-B14F-4D97-AF65-F5344CB8AC3E}">
        <p14:creationId xmlns:p14="http://schemas.microsoft.com/office/powerpoint/2010/main" val="1750754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7250" y="726394"/>
            <a:ext cx="10358885" cy="5107736"/>
          </a:xfrm>
        </p:spPr>
        <p:txBody>
          <a:bodyPr/>
          <a:lstStyle/>
          <a:p>
            <a:r>
              <a:rPr lang="en-IN" dirty="0"/>
              <a:t>Each server has the Topic and each Topic has </a:t>
            </a:r>
            <a:r>
              <a:rPr lang="en-IN" dirty="0" smtClean="0"/>
              <a:t>Records(data)</a:t>
            </a:r>
          </a:p>
          <a:p>
            <a:r>
              <a:rPr lang="en-IN" dirty="0" smtClean="0"/>
              <a:t>Records are called as partitions, each partition has offsets</a:t>
            </a:r>
          </a:p>
          <a:p>
            <a:r>
              <a:rPr lang="en-IN" dirty="0" smtClean="0"/>
              <a:t>These offsets are storing the data</a:t>
            </a:r>
          </a:p>
          <a:p>
            <a:r>
              <a:rPr lang="en-IN" dirty="0" smtClean="0"/>
              <a:t>Offset :</a:t>
            </a:r>
          </a:p>
          <a:p>
            <a:pPr lvl="1"/>
            <a:r>
              <a:rPr lang="en-IN" dirty="0" smtClean="0"/>
              <a:t>Each element with in the partition with increment value </a:t>
            </a:r>
            <a:endParaRPr lang="en-IN" dirty="0"/>
          </a:p>
          <a:p>
            <a:pPr lvl="1"/>
            <a:r>
              <a:rPr lang="en-IN" dirty="0" smtClean="0"/>
              <a:t>Each partition is independent to itself  </a:t>
            </a:r>
            <a:endParaRPr lang="en-IN" dirty="0"/>
          </a:p>
          <a:p>
            <a:r>
              <a:rPr lang="en-IN" dirty="0" smtClean="0"/>
              <a:t>The default time of storing the data in </a:t>
            </a:r>
            <a:r>
              <a:rPr lang="en-IN" dirty="0" err="1" smtClean="0"/>
              <a:t>kafka</a:t>
            </a:r>
            <a:r>
              <a:rPr lang="en-IN" dirty="0" smtClean="0"/>
              <a:t> for 7 days, we can change this time also</a:t>
            </a:r>
          </a:p>
          <a:p>
            <a:r>
              <a:rPr lang="en-IN" dirty="0" smtClean="0"/>
              <a:t>Data assigned to the offsets or topics randomly or we can select the specific Topic, Partition, Offset.</a:t>
            </a:r>
          </a:p>
          <a:p>
            <a:r>
              <a:rPr lang="en-IN" dirty="0" smtClean="0"/>
              <a:t>We have to just send the data everything will be managed by </a:t>
            </a:r>
            <a:r>
              <a:rPr lang="en-IN" dirty="0" err="1" smtClean="0"/>
              <a:t>kafka</a:t>
            </a:r>
            <a:endParaRPr lang="en-IN" dirty="0"/>
          </a:p>
        </p:txBody>
      </p:sp>
    </p:spTree>
    <p:extLst>
      <p:ext uri="{BB962C8B-B14F-4D97-AF65-F5344CB8AC3E}">
        <p14:creationId xmlns:p14="http://schemas.microsoft.com/office/powerpoint/2010/main" val="11333720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0173" y="249362"/>
            <a:ext cx="9404723" cy="951079"/>
          </a:xfrm>
        </p:spPr>
        <p:txBody>
          <a:bodyPr/>
          <a:lstStyle/>
          <a:p>
            <a:r>
              <a:rPr lang="en-IN" dirty="0" smtClean="0"/>
              <a:t>Cluster Architecture</a:t>
            </a:r>
            <a:endParaRPr lang="en-IN" dirty="0"/>
          </a:p>
        </p:txBody>
      </p:sp>
      <p:sp>
        <p:nvSpPr>
          <p:cNvPr id="4" name="Rectangle 3"/>
          <p:cNvSpPr/>
          <p:nvPr/>
        </p:nvSpPr>
        <p:spPr>
          <a:xfrm>
            <a:off x="1764407" y="2500016"/>
            <a:ext cx="6838680" cy="3389289"/>
          </a:xfrm>
          <a:prstGeom prst="rect">
            <a:avLst/>
          </a:prstGeom>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3095477" y="2810180"/>
            <a:ext cx="4082603" cy="2768957"/>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a:p>
        </p:txBody>
      </p:sp>
      <p:sp>
        <p:nvSpPr>
          <p:cNvPr id="6" name="Rectangle 5"/>
          <p:cNvSpPr/>
          <p:nvPr/>
        </p:nvSpPr>
        <p:spPr>
          <a:xfrm>
            <a:off x="3671244" y="3299576"/>
            <a:ext cx="2820473" cy="179016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7" name="Rectangle 6"/>
          <p:cNvSpPr/>
          <p:nvPr/>
        </p:nvSpPr>
        <p:spPr>
          <a:xfrm>
            <a:off x="3992451" y="3606085"/>
            <a:ext cx="978794" cy="497764"/>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0 1 2 </a:t>
            </a:r>
            <a:endParaRPr lang="en-IN" dirty="0">
              <a:solidFill>
                <a:schemeClr val="bg1"/>
              </a:solidFill>
            </a:endParaRPr>
          </a:p>
        </p:txBody>
      </p:sp>
      <p:cxnSp>
        <p:nvCxnSpPr>
          <p:cNvPr id="12" name="Straight Arrow Connector 11"/>
          <p:cNvCxnSpPr/>
          <p:nvPr/>
        </p:nvCxnSpPr>
        <p:spPr>
          <a:xfrm>
            <a:off x="8603087" y="2665927"/>
            <a:ext cx="88864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p:cNvCxnSpPr/>
          <p:nvPr/>
        </p:nvCxnSpPr>
        <p:spPr>
          <a:xfrm>
            <a:off x="7178080" y="3936642"/>
            <a:ext cx="185001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p:cNvCxnSpPr/>
          <p:nvPr/>
        </p:nvCxnSpPr>
        <p:spPr>
          <a:xfrm flipH="1">
            <a:off x="1622738" y="3601792"/>
            <a:ext cx="2048507" cy="12020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p:cNvCxnSpPr/>
          <p:nvPr/>
        </p:nvCxnSpPr>
        <p:spPr>
          <a:xfrm>
            <a:off x="4326156" y="4813894"/>
            <a:ext cx="129933" cy="14798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0" name="Rectangle 19"/>
          <p:cNvSpPr/>
          <p:nvPr/>
        </p:nvSpPr>
        <p:spPr>
          <a:xfrm>
            <a:off x="141290" y="3563154"/>
            <a:ext cx="1493949" cy="3734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Topic</a:t>
            </a:r>
            <a:endParaRPr lang="en-IN" dirty="0"/>
          </a:p>
        </p:txBody>
      </p:sp>
      <p:sp>
        <p:nvSpPr>
          <p:cNvPr id="22" name="Rectangle 21"/>
          <p:cNvSpPr/>
          <p:nvPr/>
        </p:nvSpPr>
        <p:spPr>
          <a:xfrm>
            <a:off x="9501147" y="2479183"/>
            <a:ext cx="1493949" cy="3734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cluster</a:t>
            </a:r>
            <a:endParaRPr lang="en-IN" dirty="0"/>
          </a:p>
        </p:txBody>
      </p:sp>
      <p:sp>
        <p:nvSpPr>
          <p:cNvPr id="23" name="Rectangle 22"/>
          <p:cNvSpPr/>
          <p:nvPr/>
        </p:nvSpPr>
        <p:spPr>
          <a:xfrm>
            <a:off x="8997661" y="3769217"/>
            <a:ext cx="1493949" cy="3734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server</a:t>
            </a:r>
            <a:endParaRPr lang="en-IN" dirty="0"/>
          </a:p>
        </p:txBody>
      </p:sp>
      <p:sp>
        <p:nvSpPr>
          <p:cNvPr id="24" name="Rectangle 23"/>
          <p:cNvSpPr/>
          <p:nvPr/>
        </p:nvSpPr>
        <p:spPr>
          <a:xfrm>
            <a:off x="3734873" y="6106950"/>
            <a:ext cx="3155324" cy="3734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Records/data/partitions</a:t>
            </a:r>
            <a:endParaRPr lang="en-IN" dirty="0"/>
          </a:p>
        </p:txBody>
      </p:sp>
      <p:sp>
        <p:nvSpPr>
          <p:cNvPr id="36" name="Rectangle 35"/>
          <p:cNvSpPr/>
          <p:nvPr/>
        </p:nvSpPr>
        <p:spPr>
          <a:xfrm>
            <a:off x="3966692" y="4316130"/>
            <a:ext cx="978794" cy="497764"/>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0 1 2 </a:t>
            </a:r>
            <a:endParaRPr lang="en-IN" dirty="0">
              <a:solidFill>
                <a:schemeClr val="bg1"/>
              </a:solidFill>
            </a:endParaRPr>
          </a:p>
        </p:txBody>
      </p:sp>
      <p:sp>
        <p:nvSpPr>
          <p:cNvPr id="37" name="Rectangle 36"/>
          <p:cNvSpPr/>
          <p:nvPr/>
        </p:nvSpPr>
        <p:spPr>
          <a:xfrm>
            <a:off x="5312535" y="3601792"/>
            <a:ext cx="978794" cy="497764"/>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0 1 2 </a:t>
            </a:r>
            <a:endParaRPr lang="en-IN" dirty="0">
              <a:solidFill>
                <a:schemeClr val="bg1"/>
              </a:solidFill>
            </a:endParaRPr>
          </a:p>
        </p:txBody>
      </p:sp>
      <p:sp>
        <p:nvSpPr>
          <p:cNvPr id="38" name="Rectangle 37"/>
          <p:cNvSpPr/>
          <p:nvPr/>
        </p:nvSpPr>
        <p:spPr>
          <a:xfrm>
            <a:off x="5297762" y="4345765"/>
            <a:ext cx="978794" cy="497764"/>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0 1 2 </a:t>
            </a:r>
            <a:endParaRPr lang="en-IN" dirty="0">
              <a:solidFill>
                <a:schemeClr val="bg1"/>
              </a:solidFill>
            </a:endParaRPr>
          </a:p>
        </p:txBody>
      </p:sp>
      <p:cxnSp>
        <p:nvCxnSpPr>
          <p:cNvPr id="40" name="Straight Arrow Connector 39"/>
          <p:cNvCxnSpPr/>
          <p:nvPr/>
        </p:nvCxnSpPr>
        <p:spPr>
          <a:xfrm flipV="1">
            <a:off x="5615189" y="2282371"/>
            <a:ext cx="25757" cy="146752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2" name="Rectangle 41"/>
          <p:cNvSpPr/>
          <p:nvPr/>
        </p:nvSpPr>
        <p:spPr>
          <a:xfrm>
            <a:off x="5054957" y="1880318"/>
            <a:ext cx="1493949" cy="3734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Offset</a:t>
            </a:r>
            <a:endParaRPr lang="en-IN" dirty="0"/>
          </a:p>
        </p:txBody>
      </p:sp>
    </p:spTree>
    <p:extLst>
      <p:ext uri="{BB962C8B-B14F-4D97-AF65-F5344CB8AC3E}">
        <p14:creationId xmlns:p14="http://schemas.microsoft.com/office/powerpoint/2010/main" val="34912011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9397" y="231820"/>
            <a:ext cx="10650827" cy="6297769"/>
          </a:xfrm>
        </p:spPr>
        <p:txBody>
          <a:bodyPr>
            <a:normAutofit lnSpcReduction="10000"/>
          </a:bodyPr>
          <a:lstStyle/>
          <a:p>
            <a:r>
              <a:rPr lang="en-IN" dirty="0" smtClean="0"/>
              <a:t>If one client connect to the server in cluster means he is connect to the all servers in that cluster</a:t>
            </a:r>
          </a:p>
          <a:p>
            <a:r>
              <a:rPr lang="en-IN" dirty="0" smtClean="0"/>
              <a:t>We have to select the servers only, remaining things like partitions/topics are managed by background algorithm of </a:t>
            </a:r>
            <a:r>
              <a:rPr lang="en-IN" dirty="0" err="1" smtClean="0"/>
              <a:t>kafka</a:t>
            </a:r>
            <a:endParaRPr lang="en-IN" dirty="0" smtClean="0"/>
          </a:p>
          <a:p>
            <a:r>
              <a:rPr lang="en-IN" dirty="0" smtClean="0"/>
              <a:t>Topic has Replication factor</a:t>
            </a:r>
          </a:p>
          <a:p>
            <a:pPr lvl="1"/>
            <a:r>
              <a:rPr lang="en-IN" dirty="0" smtClean="0"/>
              <a:t>The multiple copies of data stored across several </a:t>
            </a:r>
            <a:r>
              <a:rPr lang="en-IN" dirty="0" err="1" smtClean="0"/>
              <a:t>kafka</a:t>
            </a:r>
            <a:r>
              <a:rPr lang="en-IN" dirty="0" smtClean="0"/>
              <a:t> servers is called Replication factor</a:t>
            </a:r>
          </a:p>
          <a:p>
            <a:pPr lvl="1"/>
            <a:r>
              <a:rPr lang="en-IN" dirty="0" smtClean="0"/>
              <a:t>The </a:t>
            </a:r>
            <a:r>
              <a:rPr lang="en-IN" dirty="0" err="1" smtClean="0"/>
              <a:t>kafka</a:t>
            </a:r>
            <a:r>
              <a:rPr lang="en-IN" dirty="0" smtClean="0"/>
              <a:t> replication factor allows </a:t>
            </a:r>
            <a:r>
              <a:rPr lang="en-IN" dirty="0" err="1" smtClean="0"/>
              <a:t>kafka</a:t>
            </a:r>
            <a:r>
              <a:rPr lang="en-IN" dirty="0" smtClean="0"/>
              <a:t> to provide high availability of data and prevent data loss, if the server goes down or can not handle the request</a:t>
            </a:r>
          </a:p>
          <a:p>
            <a:pPr lvl="1"/>
            <a:r>
              <a:rPr lang="en-IN" dirty="0" smtClean="0"/>
              <a:t>Default replication factor is = 1</a:t>
            </a:r>
          </a:p>
          <a:p>
            <a:pPr lvl="1"/>
            <a:r>
              <a:rPr lang="en-IN" dirty="0"/>
              <a:t>If replication factor is 2 means</a:t>
            </a:r>
          </a:p>
          <a:p>
            <a:pPr lvl="2"/>
            <a:r>
              <a:rPr lang="en-IN" dirty="0"/>
              <a:t>Let assume we have 3 servers , the server one has some data , server two has server one data and some another data. If one server </a:t>
            </a:r>
            <a:r>
              <a:rPr lang="en-IN" dirty="0" smtClean="0"/>
              <a:t>down the another server serve the data to clients (we can not loose the data)</a:t>
            </a:r>
          </a:p>
          <a:p>
            <a:pPr lvl="1"/>
            <a:r>
              <a:rPr lang="en-IN" dirty="0" smtClean="0"/>
              <a:t>If </a:t>
            </a:r>
            <a:r>
              <a:rPr lang="en-IN" dirty="0"/>
              <a:t>replication factor </a:t>
            </a:r>
            <a:r>
              <a:rPr lang="en-IN" dirty="0" smtClean="0"/>
              <a:t>is 3 means it is a golden </a:t>
            </a:r>
          </a:p>
          <a:p>
            <a:pPr lvl="2"/>
            <a:r>
              <a:rPr lang="en-IN" dirty="0" smtClean="0"/>
              <a:t>Let </a:t>
            </a:r>
            <a:r>
              <a:rPr lang="en-IN" dirty="0"/>
              <a:t>assume we have 3 servers , the server one has some data </a:t>
            </a:r>
            <a:r>
              <a:rPr lang="en-IN" dirty="0" smtClean="0"/>
              <a:t>and server three data, </a:t>
            </a:r>
            <a:r>
              <a:rPr lang="en-IN" dirty="0"/>
              <a:t>server two has server one data and some another </a:t>
            </a:r>
            <a:r>
              <a:rPr lang="en-IN" dirty="0" smtClean="0"/>
              <a:t>data, server three has server one and server two data with another some data If </a:t>
            </a:r>
            <a:r>
              <a:rPr lang="en-IN" dirty="0"/>
              <a:t>one server down means we can not loss the </a:t>
            </a:r>
            <a:r>
              <a:rPr lang="en-IN" dirty="0" smtClean="0"/>
              <a:t>data</a:t>
            </a:r>
            <a:endParaRPr lang="en-IN" dirty="0"/>
          </a:p>
          <a:p>
            <a:pPr lvl="2"/>
            <a:r>
              <a:rPr lang="en-IN" dirty="0" smtClean="0"/>
              <a:t>It has less change of loose the data</a:t>
            </a:r>
          </a:p>
        </p:txBody>
      </p:sp>
    </p:spTree>
    <p:extLst>
      <p:ext uri="{BB962C8B-B14F-4D97-AF65-F5344CB8AC3E}">
        <p14:creationId xmlns:p14="http://schemas.microsoft.com/office/powerpoint/2010/main" val="193919009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1410</TotalTime>
  <Words>985</Words>
  <Application>Microsoft Office PowerPoint</Application>
  <PresentationFormat>Widescreen</PresentationFormat>
  <Paragraphs>104</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Century Gothic</vt:lpstr>
      <vt:lpstr>Wingdings</vt:lpstr>
      <vt:lpstr>Wingdings 3</vt:lpstr>
      <vt:lpstr>Ion</vt:lpstr>
      <vt:lpstr>Apache Kafka</vt:lpstr>
      <vt:lpstr>What is Kafka</vt:lpstr>
      <vt:lpstr>PowerPoint Presentation</vt:lpstr>
      <vt:lpstr>PowerPoint Presentation</vt:lpstr>
      <vt:lpstr>History</vt:lpstr>
      <vt:lpstr>Apache Kafka</vt:lpstr>
      <vt:lpstr>PowerPoint Presentation</vt:lpstr>
      <vt:lpstr>Cluster Architecture</vt:lpstr>
      <vt:lpstr>PowerPoint Presentation</vt:lpstr>
      <vt:lpstr>Zookeeper</vt:lpstr>
      <vt:lpstr>PowerPoint Presentation</vt:lpstr>
      <vt:lpstr>Producer and Messages</vt:lpstr>
      <vt:lpstr>Consumer</vt:lpstr>
      <vt:lpstr>Consumer Group</vt:lpstr>
      <vt:lpstr>Consumer offset</vt:lpstr>
      <vt:lpstr>Alternate to Kafka</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Kafka</dc:title>
  <dc:creator>Gopisetty Sudheer Babu</dc:creator>
  <cp:lastModifiedBy>Gopisetty Sudheer Babu</cp:lastModifiedBy>
  <cp:revision>31</cp:revision>
  <dcterms:created xsi:type="dcterms:W3CDTF">2022-09-20T04:25:52Z</dcterms:created>
  <dcterms:modified xsi:type="dcterms:W3CDTF">2022-09-21T03:56:48Z</dcterms:modified>
</cp:coreProperties>
</file>