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compan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018168"/>
            <a:ext cx="7766936" cy="1646299"/>
          </a:xfrm>
        </p:spPr>
        <p:txBody>
          <a:bodyPr/>
          <a:lstStyle/>
          <a:p>
            <a:pPr algn="ctr"/>
            <a:r>
              <a:rPr lang="en-IN" sz="9600" dirty="0"/>
              <a:t>MongoDB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7827" y="3116017"/>
            <a:ext cx="7766936" cy="1096899"/>
          </a:xfrm>
        </p:spPr>
        <p:txBody>
          <a:bodyPr/>
          <a:lstStyle/>
          <a:p>
            <a:r>
              <a:rPr lang="en-US" dirty="0" smtClean="0"/>
              <a:t>-It </a:t>
            </a:r>
            <a:r>
              <a:rPr lang="en-US" dirty="0"/>
              <a:t>is a NoSQL database developed by</a:t>
            </a:r>
            <a:r>
              <a:rPr lang="en-US" dirty="0">
                <a:solidFill>
                  <a:schemeClr val="accent3"/>
                </a:solidFill>
              </a:rPr>
              <a:t> </a:t>
            </a:r>
            <a:r>
              <a:rPr lang="en-US" u="sng" dirty="0">
                <a:solidFill>
                  <a:schemeClr val="accent3"/>
                </a:solidFill>
                <a:hlinkClick r:id="rId2"/>
              </a:rPr>
              <a:t>MongoDB Inc</a:t>
            </a:r>
            <a:endParaRPr lang="en-IN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5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MongoDB?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1192"/>
            <a:ext cx="8596668" cy="4626577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MongoDB is an open-source, cross-platform, and distributed document-based database designed for ease of application development and scaling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 MongoDB database is built to store a huge amount of data and also perform fast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MongoDB is not a Relational Database Management System (RDBMS). It's called a "NoSQL" database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MongoDB uses the </a:t>
            </a:r>
            <a:r>
              <a:rPr lang="en-US" sz="2800" b="1" dirty="0"/>
              <a:t>MongoDB Query Language (MQL)</a:t>
            </a:r>
            <a:r>
              <a:rPr lang="en-US" sz="2800" dirty="0"/>
              <a:t>, designed for easy use by developers.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7814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66" y="455053"/>
            <a:ext cx="8596668" cy="1320800"/>
          </a:xfrm>
        </p:spPr>
        <p:txBody>
          <a:bodyPr/>
          <a:lstStyle/>
          <a:p>
            <a:r>
              <a:rPr lang="en-IN" dirty="0"/>
              <a:t>why mongodb is </a:t>
            </a:r>
            <a:r>
              <a:rPr lang="en-IN" sz="4400" dirty="0" smtClean="0"/>
              <a:t>required</a:t>
            </a:r>
            <a:r>
              <a:rPr lang="en-IN" dirty="0" smtClean="0"/>
              <a:t>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Its flexible schema makes it easy to evolve and store data in a way that is easy for programmers to work </a:t>
            </a:r>
            <a:r>
              <a:rPr lang="en-US" sz="2800" b="1" dirty="0" smtClean="0"/>
              <a:t>with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More than any other NoSQL database, and dramatically more than any relational database, </a:t>
            </a:r>
            <a:r>
              <a:rPr lang="en-US" sz="2800" b="1" dirty="0"/>
              <a:t>MongoDB's document-oriented data model makes it exceptionally easy to add or change fields</a:t>
            </a:r>
            <a:r>
              <a:rPr lang="en-US" sz="2800" dirty="0"/>
              <a:t>, among other things.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8835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51775"/>
          </a:xfrm>
        </p:spPr>
        <p:txBody>
          <a:bodyPr>
            <a:normAutofit fontScale="90000"/>
          </a:bodyPr>
          <a:lstStyle/>
          <a:p>
            <a:r>
              <a:rPr lang="en-IN" dirty="0"/>
              <a:t>Advantages of MongoDB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8039"/>
            <a:ext cx="8596668" cy="4663323"/>
          </a:xfrm>
        </p:spPr>
        <p:txBody>
          <a:bodyPr>
            <a:noAutofit/>
          </a:bodyPr>
          <a:lstStyle/>
          <a:p>
            <a:r>
              <a:rPr lang="en-US" sz="2400" dirty="0"/>
              <a:t>MongoDB stores data as JSON based document that does not enforce the schema. It allows us to store hierarchical data in a document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This makes it easy to store and retrieve data in an efficient manner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It is easy to scale up or down as per the requirement since it is a document based database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MongoDB performs fast with huge data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MongoDB provides tools to manage MongoDB databases.</a:t>
            </a:r>
          </a:p>
          <a:p>
            <a:r>
              <a:rPr lang="en-US" sz="2400" dirty="0"/>
              <a:t> </a:t>
            </a:r>
            <a:r>
              <a:rPr lang="en-US" sz="2400" b="1" dirty="0"/>
              <a:t>MongoDB leverages JSON-like document structure; hence a data model exists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8458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62547"/>
            <a:ext cx="8596668" cy="728371"/>
          </a:xfrm>
        </p:spPr>
        <p:txBody>
          <a:bodyPr/>
          <a:lstStyle/>
          <a:p>
            <a:r>
              <a:rPr lang="en-IN" dirty="0"/>
              <a:t>sql vs mongodb table </a:t>
            </a:r>
            <a:r>
              <a:rPr lang="en-IN" dirty="0" smtClean="0"/>
              <a:t>comparison !!!!!!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40158"/>
            <a:ext cx="8596668" cy="543488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Relational </a:t>
            </a:r>
            <a:r>
              <a:rPr lang="en-US" sz="2400" dirty="0"/>
              <a:t>database — — Non-relational database</a:t>
            </a:r>
          </a:p>
          <a:p>
            <a:r>
              <a:rPr lang="en-US" sz="2400" dirty="0"/>
              <a:t>Supports SQL query language — — Supports JSON query </a:t>
            </a:r>
            <a:r>
              <a:rPr lang="en-US" sz="2400" dirty="0" smtClean="0"/>
              <a:t>                                            language.</a:t>
            </a:r>
            <a:endParaRPr lang="en-US" sz="2400" dirty="0"/>
          </a:p>
          <a:p>
            <a:r>
              <a:rPr lang="en-US" sz="2400" dirty="0"/>
              <a:t>Table based — — Collection based and key-value </a:t>
            </a:r>
            <a:r>
              <a:rPr lang="en-US" sz="2400" dirty="0" smtClean="0"/>
              <a:t>pair.</a:t>
            </a:r>
            <a:endParaRPr lang="en-US" sz="2400" dirty="0"/>
          </a:p>
          <a:p>
            <a:r>
              <a:rPr lang="en-US" sz="2400" dirty="0"/>
              <a:t>Row based — — Document </a:t>
            </a:r>
            <a:r>
              <a:rPr lang="en-US" sz="2400" dirty="0" smtClean="0"/>
              <a:t>based.</a:t>
            </a:r>
            <a:endParaRPr lang="en-US" sz="2400" dirty="0"/>
          </a:p>
          <a:p>
            <a:r>
              <a:rPr lang="en-US" sz="2400" dirty="0"/>
              <a:t>Column based — — Field </a:t>
            </a:r>
            <a:r>
              <a:rPr lang="en-US" sz="2400" dirty="0" smtClean="0"/>
              <a:t>based.</a:t>
            </a:r>
            <a:endParaRPr lang="en-US" sz="2400" dirty="0"/>
          </a:p>
          <a:p>
            <a:r>
              <a:rPr lang="en-US" sz="2400" dirty="0"/>
              <a:t>Support foreign key — — not support foreign </a:t>
            </a:r>
            <a:r>
              <a:rPr lang="en-US" sz="2400" dirty="0" smtClean="0"/>
              <a:t>key.</a:t>
            </a:r>
            <a:endParaRPr lang="en-US" sz="2400" dirty="0"/>
          </a:p>
          <a:p>
            <a:r>
              <a:rPr lang="en-US" sz="2400" dirty="0" smtClean="0"/>
              <a:t>predefined </a:t>
            </a:r>
            <a:r>
              <a:rPr lang="en-US" sz="2400" dirty="0"/>
              <a:t>schema</a:t>
            </a:r>
            <a:r>
              <a:rPr lang="en-US" sz="2400" dirty="0" smtClean="0"/>
              <a:t> </a:t>
            </a:r>
            <a:r>
              <a:rPr lang="en-US" sz="2400" dirty="0"/>
              <a:t>— — Contains dynamic </a:t>
            </a:r>
            <a:r>
              <a:rPr lang="en-US" sz="2400" dirty="0" smtClean="0"/>
              <a:t>schema.</a:t>
            </a:r>
            <a:endParaRPr lang="en-US" sz="2400" dirty="0"/>
          </a:p>
          <a:p>
            <a:r>
              <a:rPr lang="en-US" sz="2400" dirty="0"/>
              <a:t>Vertically scalable — —</a:t>
            </a:r>
            <a:r>
              <a:rPr lang="en-US" sz="2400" dirty="0" smtClean="0"/>
              <a:t> </a:t>
            </a:r>
            <a:r>
              <a:rPr lang="en-US" sz="2400" dirty="0"/>
              <a:t>Horizontally scalable 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increasing </a:t>
            </a:r>
            <a:r>
              <a:rPr lang="en-US" sz="2400" dirty="0" smtClean="0"/>
              <a:t>RAM</a:t>
            </a:r>
            <a:r>
              <a:rPr lang="en-US" sz="2400" dirty="0"/>
              <a:t> — —</a:t>
            </a:r>
            <a:r>
              <a:rPr lang="en-US" sz="2400" dirty="0" smtClean="0"/>
              <a:t> add </a:t>
            </a:r>
            <a:r>
              <a:rPr lang="en-US" sz="2400" dirty="0"/>
              <a:t>more </a:t>
            </a:r>
            <a:r>
              <a:rPr lang="en-US" sz="2400" dirty="0" smtClean="0"/>
              <a:t>servers.</a:t>
            </a:r>
            <a:endParaRPr lang="en-US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06740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elation </a:t>
            </a:r>
            <a:r>
              <a:rPr lang="en-US" dirty="0"/>
              <a:t>between MongoDB and RDBMS </a:t>
            </a:r>
            <a:r>
              <a:rPr lang="en-US" dirty="0" smtClean="0"/>
              <a:t>terminologies!!!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875382"/>
              </p:ext>
            </p:extLst>
          </p:nvPr>
        </p:nvGraphicFramePr>
        <p:xfrm>
          <a:off x="1390757" y="2331078"/>
          <a:ext cx="7444150" cy="3771826"/>
        </p:xfrm>
        <a:graphic>
          <a:graphicData uri="http://schemas.openxmlformats.org/drawingml/2006/table">
            <a:tbl>
              <a:tblPr/>
              <a:tblGrid>
                <a:gridCol w="3417837"/>
                <a:gridCol w="4026313"/>
              </a:tblGrid>
              <a:tr h="824246">
                <a:tc>
                  <a:txBody>
                    <a:bodyPr/>
                    <a:lstStyle/>
                    <a:p>
                      <a:pPr algn="l" fontAlgn="b"/>
                      <a:r>
                        <a:rPr lang="en-IN" b="0" dirty="0">
                          <a:solidFill>
                            <a:srgbClr val="FFFFFF"/>
                          </a:solidFill>
                          <a:effectLst/>
                        </a:rPr>
                        <a:t>MongoDB (NoSQL Database)</a:t>
                      </a:r>
                    </a:p>
                  </a:txBody>
                  <a:tcPr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b="0">
                          <a:solidFill>
                            <a:srgbClr val="FFFFFF"/>
                          </a:solidFill>
                          <a:effectLst/>
                        </a:rPr>
                        <a:t>RDBMS (SQL Server, Oracle, etc.)</a:t>
                      </a:r>
                    </a:p>
                  </a:txBody>
                  <a:tcPr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</a:tr>
              <a:tr h="736895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Database</a:t>
                      </a: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Database</a:t>
                      </a: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6895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Collection</a:t>
                      </a: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Table</a:t>
                      </a: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736895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14141"/>
                          </a:solidFill>
                          <a:effectLst/>
                        </a:rPr>
                        <a:t>Document</a:t>
                      </a: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Row (Record)</a:t>
                      </a: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6895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Field</a:t>
                      </a: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14141"/>
                          </a:solidFill>
                          <a:effectLst/>
                        </a:rPr>
                        <a:t>Column</a:t>
                      </a: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94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7228"/>
          </a:xfrm>
        </p:spPr>
        <p:txBody>
          <a:bodyPr>
            <a:normAutofit fontScale="90000"/>
          </a:bodyPr>
          <a:lstStyle/>
          <a:p>
            <a:r>
              <a:rPr lang="en-IN" dirty="0"/>
              <a:t>JSON vs BSON</a:t>
            </a:r>
            <a:br>
              <a:rPr lang="en-IN" dirty="0"/>
            </a:br>
            <a:r>
              <a:rPr lang="en-IN" dirty="0" smtClean="0"/>
              <a:t>                </a:t>
            </a:r>
            <a:r>
              <a:rPr lang="en-US" sz="2200" dirty="0" smtClean="0">
                <a:solidFill>
                  <a:schemeClr val="tx1"/>
                </a:solidFill>
              </a:rPr>
              <a:t>JSON </a:t>
            </a:r>
            <a:r>
              <a:rPr lang="en-US" sz="2200" dirty="0">
                <a:solidFill>
                  <a:schemeClr val="tx1"/>
                </a:solidFill>
              </a:rPr>
              <a:t>and BSON are indeed close cousins by design. BSON is designed as a binary representation of JSON data, with specific extensions for broader applications, and optimized for data storage and traversal. Just like JSON, BSON supports embedding objects and arrays.</a:t>
            </a:r>
            <a:endParaRPr lang="en-IN" sz="2200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984549"/>
              </p:ext>
            </p:extLst>
          </p:nvPr>
        </p:nvGraphicFramePr>
        <p:xfrm>
          <a:off x="1110234" y="2910624"/>
          <a:ext cx="7730868" cy="325835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349500"/>
                <a:gridCol w="2349500"/>
                <a:gridCol w="3031868"/>
              </a:tblGrid>
              <a:tr h="595744">
                <a:tc>
                  <a:txBody>
                    <a:bodyPr/>
                    <a:lstStyle/>
                    <a:p>
                      <a:pPr algn="l"/>
                      <a:endParaRPr lang="en-IN" b="0" dirty="0">
                        <a:solidFill>
                          <a:schemeClr val="accent4"/>
                        </a:solidFill>
                        <a:effectLst/>
                        <a:latin typeface="Akzidenz Grotesk BQ Medium"/>
                      </a:endParaRP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JSON</a:t>
                      </a:r>
                      <a:endParaRPr lang="en-IN" b="0" dirty="0">
                        <a:solidFill>
                          <a:schemeClr val="accent4"/>
                        </a:solidFill>
                        <a:effectLst/>
                        <a:latin typeface="Akzidenz Grotesk BQ Medium"/>
                      </a:endParaRP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BSON</a:t>
                      </a:r>
                      <a:endParaRPr lang="en-IN" b="0">
                        <a:solidFill>
                          <a:schemeClr val="accent4"/>
                        </a:solidFill>
                        <a:effectLst/>
                        <a:latin typeface="Akzidenz Grotesk BQ Medium"/>
                      </a:endParaRPr>
                    </a:p>
                  </a:txBody>
                  <a:tcPr marL="95250" marR="95250" marT="142875" marB="142875" anchor="ctr"/>
                </a:tc>
              </a:tr>
              <a:tr h="595744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Encoding</a:t>
                      </a:r>
                      <a:endParaRPr lang="en-IN" b="0">
                        <a:solidFill>
                          <a:schemeClr val="accent4"/>
                        </a:solidFill>
                        <a:effectLst/>
                        <a:latin typeface="Akzidenz Grotesk BQ Medium"/>
                      </a:endParaRP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UTF-8 String</a:t>
                      </a:r>
                      <a:endParaRPr lang="en-IN" dirty="0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Binary</a:t>
                      </a:r>
                      <a:endParaRPr lang="en-IN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 marL="95250" marR="95250" marT="142875" marB="142875" anchor="ctr"/>
                </a:tc>
              </a:tr>
              <a:tr h="1471123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Data Support</a:t>
                      </a:r>
                      <a:endParaRPr lang="en-IN" b="0" dirty="0">
                        <a:solidFill>
                          <a:schemeClr val="accent4"/>
                        </a:solidFill>
                        <a:effectLst/>
                        <a:latin typeface="Akzidenz Grotesk BQ Medium"/>
                      </a:endParaRP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String, Boolean, Number, Array, Object, null</a:t>
                      </a:r>
                      <a:endParaRPr lang="en-US" dirty="0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String, Boolean, Number (Integer, Float, Long, Decimal128...), Array, null, Date, BinData</a:t>
                      </a:r>
                      <a:endParaRPr lang="en-US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 marL="95250" marR="95250" marT="142875" marB="142875" anchor="ctr"/>
                </a:tc>
              </a:tr>
              <a:tr h="595744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Readability</a:t>
                      </a:r>
                      <a:endParaRPr lang="en-IN" b="0">
                        <a:solidFill>
                          <a:schemeClr val="accent4"/>
                        </a:solidFill>
                        <a:effectLst/>
                        <a:latin typeface="Akzidenz Grotesk BQ Medium"/>
                      </a:endParaRP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Human and Machine</a:t>
                      </a:r>
                      <a:endParaRPr lang="en-IN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Machine Only</a:t>
                      </a:r>
                      <a:endParaRPr lang="en-IN" dirty="0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 marL="95250" marR="95250" marT="142875" marB="1428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18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Advantages</a:t>
            </a:r>
          </a:p>
          <a:p>
            <a:r>
              <a:rPr lang="en-US" dirty="0" smtClean="0"/>
              <a:t> </a:t>
            </a:r>
            <a:r>
              <a:rPr lang="en-US" dirty="0"/>
              <a:t>- horizontally scalable (as opposed to vertically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No static schema or data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 </a:t>
            </a:r>
            <a:r>
              <a:rPr lang="en-US" dirty="0"/>
              <a:t>Cheaper in </a:t>
            </a:r>
            <a:r>
              <a:rPr lang="en-US" dirty="0" smtClean="0"/>
              <a:t>maintenance</a:t>
            </a:r>
          </a:p>
          <a:p>
            <a:r>
              <a:rPr lang="en-US" dirty="0" smtClean="0"/>
              <a:t> </a:t>
            </a:r>
            <a:r>
              <a:rPr lang="en-US" dirty="0"/>
              <a:t>Disadvantages 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/>
              <a:t>Possibilities can be very system-specific </a:t>
            </a:r>
            <a:endParaRPr lang="en-US" dirty="0" smtClean="0"/>
          </a:p>
          <a:p>
            <a:r>
              <a:rPr lang="en-US" dirty="0" smtClean="0"/>
              <a:t>→ </a:t>
            </a:r>
            <a:r>
              <a:rPr lang="en-US" dirty="0"/>
              <a:t>no universal query language Often, some coding is necessary - Fewer a/o weaker theoretical guarantees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584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Advantages</a:t>
            </a:r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- horizontally scalable (as opposed to vertically)</a:t>
            </a:r>
          </a:p>
          <a:p>
            <a:r>
              <a:rPr lang="en-US" dirty="0"/>
              <a:t>No static schema or data model</a:t>
            </a:r>
          </a:p>
          <a:p>
            <a:r>
              <a:rPr lang="en-US" dirty="0"/>
              <a:t>Cheaper in </a:t>
            </a:r>
            <a:r>
              <a:rPr lang="en-US" dirty="0" smtClean="0"/>
              <a:t>maintenance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Disadvantages</a:t>
            </a:r>
          </a:p>
          <a:p>
            <a:r>
              <a:rPr lang="en-US" dirty="0"/>
              <a:t>- Possibilities can be very system-specific</a:t>
            </a:r>
          </a:p>
          <a:p>
            <a:r>
              <a:rPr lang="en-US" dirty="0"/>
              <a:t>→ no universal query language</a:t>
            </a:r>
          </a:p>
          <a:p>
            <a:r>
              <a:rPr lang="en-US" dirty="0"/>
              <a:t>Often, some coding is necessary</a:t>
            </a:r>
          </a:p>
          <a:p>
            <a:r>
              <a:rPr lang="en-US" dirty="0"/>
              <a:t>- Fewer a/o weaker theoretical guarantees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27319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976</TotalTime>
  <Words>405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Akzidenz Grotesk BQ Medium</vt:lpstr>
      <vt:lpstr>Arial</vt:lpstr>
      <vt:lpstr>Trebuchet MS</vt:lpstr>
      <vt:lpstr>Wingdings 3</vt:lpstr>
      <vt:lpstr>Facet</vt:lpstr>
      <vt:lpstr>MongoDB </vt:lpstr>
      <vt:lpstr>What is MongoDB? </vt:lpstr>
      <vt:lpstr>why mongodb is required ?</vt:lpstr>
      <vt:lpstr>Advantages of MongoDB </vt:lpstr>
      <vt:lpstr>sql vs mongodb table comparison !!!!!!</vt:lpstr>
      <vt:lpstr>Relation between MongoDB and RDBMS terminologies!!!</vt:lpstr>
      <vt:lpstr>JSON vs BSON                 JSON and BSON are indeed close cousins by design. BSON is designed as a binary representation of JSON data, with specific extensions for broader applications, and optimized for data storage and traversal. Just like JSON, BSON supports embedding objects and arrays.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Shiyam Ganesh</dc:creator>
  <cp:lastModifiedBy>Shiyam Ganesh</cp:lastModifiedBy>
  <cp:revision>12</cp:revision>
  <dcterms:created xsi:type="dcterms:W3CDTF">2022-09-22T03:46:38Z</dcterms:created>
  <dcterms:modified xsi:type="dcterms:W3CDTF">2022-09-23T12:42:47Z</dcterms:modified>
</cp:coreProperties>
</file>