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50"/>
  </p:notesMasterIdLst>
  <p:handoutMasterIdLst>
    <p:handoutMasterId r:id="rId51"/>
  </p:handoutMasterIdLst>
  <p:sldIdLst>
    <p:sldId id="256" r:id="rId5"/>
    <p:sldId id="275" r:id="rId6"/>
    <p:sldId id="277" r:id="rId7"/>
    <p:sldId id="278" r:id="rId8"/>
    <p:sldId id="276" r:id="rId9"/>
    <p:sldId id="279" r:id="rId10"/>
    <p:sldId id="280" r:id="rId11"/>
    <p:sldId id="299" r:id="rId12"/>
    <p:sldId id="282" r:id="rId13"/>
    <p:sldId id="283" r:id="rId14"/>
    <p:sldId id="285" r:id="rId15"/>
    <p:sldId id="286" r:id="rId16"/>
    <p:sldId id="288" r:id="rId17"/>
    <p:sldId id="287" r:id="rId18"/>
    <p:sldId id="292" r:id="rId19"/>
    <p:sldId id="295" r:id="rId20"/>
    <p:sldId id="325" r:id="rId21"/>
    <p:sldId id="297" r:id="rId22"/>
    <p:sldId id="298" r:id="rId23"/>
    <p:sldId id="300" r:id="rId24"/>
    <p:sldId id="301" r:id="rId25"/>
    <p:sldId id="309" r:id="rId26"/>
    <p:sldId id="302" r:id="rId27"/>
    <p:sldId id="321" r:id="rId28"/>
    <p:sldId id="304" r:id="rId29"/>
    <p:sldId id="322" r:id="rId30"/>
    <p:sldId id="305" r:id="rId31"/>
    <p:sldId id="324" r:id="rId32"/>
    <p:sldId id="306" r:id="rId33"/>
    <p:sldId id="307" r:id="rId34"/>
    <p:sldId id="308" r:id="rId35"/>
    <p:sldId id="323" r:id="rId36"/>
    <p:sldId id="310" r:id="rId37"/>
    <p:sldId id="311" r:id="rId38"/>
    <p:sldId id="313" r:id="rId39"/>
    <p:sldId id="312" r:id="rId40"/>
    <p:sldId id="314" r:id="rId41"/>
    <p:sldId id="315" r:id="rId42"/>
    <p:sldId id="316" r:id="rId43"/>
    <p:sldId id="317" r:id="rId44"/>
    <p:sldId id="319" r:id="rId45"/>
    <p:sldId id="318" r:id="rId46"/>
    <p:sldId id="320" r:id="rId47"/>
    <p:sldId id="326" r:id="rId48"/>
    <p:sldId id="274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cept" id="{AA695A81-4B33-43D1-A431-F77B4A48FB6C}">
          <p14:sldIdLst>
            <p14:sldId id="256"/>
            <p14:sldId id="275"/>
            <p14:sldId id="277"/>
            <p14:sldId id="278"/>
            <p14:sldId id="276"/>
            <p14:sldId id="279"/>
            <p14:sldId id="280"/>
            <p14:sldId id="299"/>
            <p14:sldId id="282"/>
            <p14:sldId id="283"/>
            <p14:sldId id="285"/>
            <p14:sldId id="286"/>
            <p14:sldId id="288"/>
            <p14:sldId id="287"/>
            <p14:sldId id="292"/>
            <p14:sldId id="295"/>
            <p14:sldId id="325"/>
            <p14:sldId id="297"/>
            <p14:sldId id="298"/>
          </p14:sldIdLst>
        </p14:section>
        <p14:section name="Terminologies" id="{1EF7FE73-EB86-4D29-A86D-171C709DBC9B}">
          <p14:sldIdLst>
            <p14:sldId id="300"/>
            <p14:sldId id="301"/>
            <p14:sldId id="309"/>
            <p14:sldId id="302"/>
            <p14:sldId id="321"/>
            <p14:sldId id="304"/>
            <p14:sldId id="322"/>
            <p14:sldId id="305"/>
            <p14:sldId id="324"/>
            <p14:sldId id="306"/>
            <p14:sldId id="307"/>
            <p14:sldId id="308"/>
          </p14:sldIdLst>
        </p14:section>
        <p14:section name="OAuth Flows" id="{C9A8BE8C-5310-4A74-A0BC-70FC5D7077A6}">
          <p14:sldIdLst>
            <p14:sldId id="323"/>
            <p14:sldId id="310"/>
            <p14:sldId id="311"/>
            <p14:sldId id="313"/>
            <p14:sldId id="312"/>
            <p14:sldId id="314"/>
            <p14:sldId id="315"/>
            <p14:sldId id="316"/>
            <p14:sldId id="317"/>
          </p14:sldIdLst>
        </p14:section>
        <p14:section name="Project Building" id="{CEC9CC23-847E-4B6B-B663-08AE8DCC7AB8}">
          <p14:sldIdLst>
            <p14:sldId id="319"/>
            <p14:sldId id="318"/>
            <p14:sldId id="320"/>
          </p14:sldIdLst>
        </p14:section>
        <p14:section name="Sources" id="{8C37B9C8-4FDA-4B84-80DC-FB7FADEE3DC8}">
          <p14:sldIdLst>
            <p14:sldId id="326"/>
          </p14:sldIdLst>
        </p14:section>
        <p14:section name="Thank You" id="{62383B88-255C-47A1-92DC-B2AA9249920B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53"/>
    <a:srgbClr val="005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fusionfabric.cloud/docs/examples/sample-client-springboot.html" TargetMode="External"/><Relationship Id="rId3" Type="http://schemas.openxmlformats.org/officeDocument/2006/relationships/hyperlink" Target="https://www.youtube.com/watch?v=MOCeQYbQPPU" TargetMode="External"/><Relationship Id="rId7" Type="http://schemas.openxmlformats.org/officeDocument/2006/relationships/hyperlink" Target="https://docs.spring.io/spring-security-oauth2-boot/docs/2.0.0.RC2/reference/htmlsingle/" TargetMode="External"/><Relationship Id="rId2" Type="http://schemas.openxmlformats.org/officeDocument/2006/relationships/hyperlink" Target="https://www.youtube.com/watch?v=X80nJ5T7YpE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howtodoinjava.com/spring-boot2/oauth2-auth-server/" TargetMode="External"/><Relationship Id="rId11" Type="http://schemas.openxmlformats.org/officeDocument/2006/relationships/hyperlink" Target="https://github.com/TechPrimers/spring-security-oauth-example.git" TargetMode="External"/><Relationship Id="rId5" Type="http://schemas.openxmlformats.org/officeDocument/2006/relationships/hyperlink" Target="https://developer.okta.com/blog/2017/06/21/what-the-heck-is-oauth" TargetMode="External"/><Relationship Id="rId10" Type="http://schemas.openxmlformats.org/officeDocument/2006/relationships/hyperlink" Target="https://docs.spring.io/spring-security/site/docs/4.2.x/reference/html/" TargetMode="External"/><Relationship Id="rId4" Type="http://schemas.openxmlformats.org/officeDocument/2006/relationships/hyperlink" Target="https://github.com/shabbirdwd53/spring-security-tutorial.git" TargetMode="External"/><Relationship Id="rId9" Type="http://schemas.openxmlformats.org/officeDocument/2006/relationships/hyperlink" Target="https://developer.okta.com/blog/2021/05/05/client-credentials-spring-security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2879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4726" y="4375175"/>
            <a:ext cx="5615189" cy="906557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Arial Rounded MT Bold" panose="020F0704030504030204" pitchFamily="34" charset="0"/>
              </a:rPr>
              <a:t>Oauth </a:t>
            </a:r>
            <a:r>
              <a:rPr lang="en-US" sz="6600" b="1" dirty="0" smtClean="0">
                <a:latin typeface="Arial Rounded MT Bold" panose="020F0704030504030204" pitchFamily="34" charset="0"/>
              </a:rPr>
              <a:t> 2.0</a:t>
            </a:r>
            <a:endParaRPr lang="en-US" sz="66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8EC8689-3529-AE86-A79B-8CD7BD94C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70" y="1808545"/>
            <a:ext cx="1958659" cy="2203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0803F6E-984F-48A5-92D3-1BEAF7AB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863" y="1819141"/>
            <a:ext cx="2128236" cy="212823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926A13A6-1797-82C4-FD77-5A4C2A4B1E58}"/>
              </a:ext>
            </a:extLst>
          </p:cNvPr>
          <p:cNvCxnSpPr>
            <a:cxnSpLocks/>
          </p:cNvCxnSpPr>
          <p:nvPr/>
        </p:nvCxnSpPr>
        <p:spPr>
          <a:xfrm flipV="1">
            <a:off x="2819400" y="1564784"/>
            <a:ext cx="990773" cy="5087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3C5ED327-18C6-53BF-8EA6-E360571F03CA}"/>
              </a:ext>
            </a:extLst>
          </p:cNvPr>
          <p:cNvCxnSpPr>
            <a:cxnSpLocks/>
          </p:cNvCxnSpPr>
          <p:nvPr/>
        </p:nvCxnSpPr>
        <p:spPr>
          <a:xfrm flipH="1" flipV="1">
            <a:off x="7772400" y="1433710"/>
            <a:ext cx="1047807" cy="697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07B4F61-5F42-0C76-97CB-80B6C6EF8D1E}"/>
              </a:ext>
            </a:extLst>
          </p:cNvPr>
          <p:cNvSpPr txBox="1"/>
          <p:nvPr/>
        </p:nvSpPr>
        <p:spPr>
          <a:xfrm>
            <a:off x="3916605" y="1249044"/>
            <a:ext cx="12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Master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38D37CC-F4F0-E9A0-F283-C02A373602B7}"/>
              </a:ext>
            </a:extLst>
          </p:cNvPr>
          <p:cNvSpPr txBox="1"/>
          <p:nvPr/>
        </p:nvSpPr>
        <p:spPr>
          <a:xfrm>
            <a:off x="7089448" y="1057154"/>
            <a:ext cx="10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Valet key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369CBFF0-E50B-1632-D983-6AAB9EE13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71" y="3821991"/>
            <a:ext cx="1185604" cy="2286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39A9C05-EFF2-B7BE-19DB-5B2519D70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441" y="4329550"/>
            <a:ext cx="2734057" cy="1305107"/>
          </a:xfrm>
          <a:prstGeom prst="rect">
            <a:avLst/>
          </a:prstGeom>
        </p:spPr>
      </p:pic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xmlns="" id="{E9264651-5BEF-66C0-C5AE-EC5944187501}"/>
              </a:ext>
            </a:extLst>
          </p:cNvPr>
          <p:cNvSpPr/>
          <p:nvPr/>
        </p:nvSpPr>
        <p:spPr>
          <a:xfrm>
            <a:off x="5442813" y="2516884"/>
            <a:ext cx="2099256" cy="1305107"/>
          </a:xfrm>
          <a:prstGeom prst="wedgeEllipseCallout">
            <a:avLst>
              <a:gd name="adj1" fmla="val 39917"/>
              <a:gd name="adj2" fmla="val 7236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I’ll give you the valet key</a:t>
            </a:r>
          </a:p>
        </p:txBody>
      </p:sp>
    </p:spTree>
    <p:extLst>
      <p:ext uri="{BB962C8B-B14F-4D97-AF65-F5344CB8AC3E}">
        <p14:creationId xmlns:p14="http://schemas.microsoft.com/office/powerpoint/2010/main" val="221086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  <p:bldP spid="20" grpId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033DA6B-288A-98C8-A751-5E166FAD7E89}"/>
              </a:ext>
            </a:extLst>
          </p:cNvPr>
          <p:cNvSpPr txBox="1"/>
          <p:nvPr/>
        </p:nvSpPr>
        <p:spPr>
          <a:xfrm>
            <a:off x="4746738" y="1552891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rial Rounded MT Bold" panose="020F0704030504030204" pitchFamily="34" charset="0"/>
              </a:rPr>
              <a:t>Car Owner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B09A056-6F30-1640-2A0D-56D19D36E9A2}"/>
              </a:ext>
            </a:extLst>
          </p:cNvPr>
          <p:cNvSpPr txBox="1"/>
          <p:nvPr/>
        </p:nvSpPr>
        <p:spPr>
          <a:xfrm>
            <a:off x="2088733" y="4746853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Car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05D1DBD-E860-F2C9-D30A-5D9488816EDF}"/>
              </a:ext>
            </a:extLst>
          </p:cNvPr>
          <p:cNvSpPr txBox="1"/>
          <p:nvPr/>
        </p:nvSpPr>
        <p:spPr>
          <a:xfrm>
            <a:off x="7907628" y="4889610"/>
            <a:ext cx="106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Valet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7475C0F-37B1-5CB3-E832-EA9926A9FF27}"/>
              </a:ext>
            </a:extLst>
          </p:cNvPr>
          <p:cNvCxnSpPr>
            <a:cxnSpLocks/>
          </p:cNvCxnSpPr>
          <p:nvPr/>
        </p:nvCxnSpPr>
        <p:spPr>
          <a:xfrm flipH="1">
            <a:off x="2975020" y="2014556"/>
            <a:ext cx="1771718" cy="2583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6B1C157F-DBAF-CAAF-50EC-26E8A2AF0700}"/>
              </a:ext>
            </a:extLst>
          </p:cNvPr>
          <p:cNvCxnSpPr/>
          <p:nvPr/>
        </p:nvCxnSpPr>
        <p:spPr>
          <a:xfrm>
            <a:off x="6550437" y="2104981"/>
            <a:ext cx="1811628" cy="2614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A82EBCA-AE8C-6CFC-C375-C19BA72C7A8F}"/>
              </a:ext>
            </a:extLst>
          </p:cNvPr>
          <p:cNvCxnSpPr/>
          <p:nvPr/>
        </p:nvCxnSpPr>
        <p:spPr>
          <a:xfrm flipH="1">
            <a:off x="3744175" y="5170896"/>
            <a:ext cx="36189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0128A13-D271-E15E-9996-11252B0585B9}"/>
              </a:ext>
            </a:extLst>
          </p:cNvPr>
          <p:cNvSpPr txBox="1"/>
          <p:nvPr/>
        </p:nvSpPr>
        <p:spPr>
          <a:xfrm>
            <a:off x="4778350" y="5306003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Limited Access</a:t>
            </a:r>
          </a:p>
        </p:txBody>
      </p:sp>
    </p:spTree>
    <p:extLst>
      <p:ext uri="{BB962C8B-B14F-4D97-AF65-F5344CB8AC3E}">
        <p14:creationId xmlns:p14="http://schemas.microsoft.com/office/powerpoint/2010/main" val="38721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F2F35B0-2566-AC17-4262-F55ECAE31760}"/>
              </a:ext>
            </a:extLst>
          </p:cNvPr>
          <p:cNvSpPr txBox="1"/>
          <p:nvPr/>
        </p:nvSpPr>
        <p:spPr>
          <a:xfrm>
            <a:off x="2790480" y="2828835"/>
            <a:ext cx="661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atin typeface="Arial Rounded MT Bold" panose="020F0704030504030204" pitchFamily="34" charset="0"/>
              </a:rPr>
              <a:t>OAuth Flow</a:t>
            </a:r>
          </a:p>
        </p:txBody>
      </p:sp>
    </p:spTree>
    <p:extLst>
      <p:ext uri="{BB962C8B-B14F-4D97-AF65-F5344CB8AC3E}">
        <p14:creationId xmlns:p14="http://schemas.microsoft.com/office/powerpoint/2010/main" val="186346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DF37F24B-2B83-D609-4DCA-EE39B03C4567}"/>
              </a:ext>
            </a:extLst>
          </p:cNvPr>
          <p:cNvSpPr/>
          <p:nvPr/>
        </p:nvSpPr>
        <p:spPr>
          <a:xfrm>
            <a:off x="979715" y="1410789"/>
            <a:ext cx="2050867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Photo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Printing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Website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0E93A03-FE01-3D2C-A527-CF86FA6D1B9B}"/>
              </a:ext>
            </a:extLst>
          </p:cNvPr>
          <p:cNvSpPr/>
          <p:nvPr/>
        </p:nvSpPr>
        <p:spPr>
          <a:xfrm>
            <a:off x="7049588" y="1410788"/>
            <a:ext cx="1933303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Drive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0ADE3598-2D4F-89C3-16C4-814A31380885}"/>
              </a:ext>
            </a:extLst>
          </p:cNvPr>
          <p:cNvCxnSpPr/>
          <p:nvPr/>
        </p:nvCxnSpPr>
        <p:spPr>
          <a:xfrm>
            <a:off x="3788228" y="2299063"/>
            <a:ext cx="25037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D10F43D-FB57-C7B1-390D-FFC645FD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97" y="4829585"/>
            <a:ext cx="1107120" cy="1720357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721EB9A7-2DD9-EE7C-C2DC-D6C76484174D}"/>
              </a:ext>
            </a:extLst>
          </p:cNvPr>
          <p:cNvCxnSpPr>
            <a:cxnSpLocks/>
          </p:cNvCxnSpPr>
          <p:nvPr/>
        </p:nvCxnSpPr>
        <p:spPr>
          <a:xfrm flipV="1">
            <a:off x="6096000" y="3528811"/>
            <a:ext cx="1167685" cy="16937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22AF02FA-EA88-9A1E-2CAA-FA496F8482DE}"/>
              </a:ext>
            </a:extLst>
          </p:cNvPr>
          <p:cNvCxnSpPr>
            <a:cxnSpLocks/>
          </p:cNvCxnSpPr>
          <p:nvPr/>
        </p:nvCxnSpPr>
        <p:spPr>
          <a:xfrm flipH="1" flipV="1">
            <a:off x="2498501" y="3644721"/>
            <a:ext cx="1447613" cy="15778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A9FF7514-58F1-18C7-F0FF-3E9F046CB502}"/>
              </a:ext>
            </a:extLst>
          </p:cNvPr>
          <p:cNvSpPr/>
          <p:nvPr/>
        </p:nvSpPr>
        <p:spPr>
          <a:xfrm>
            <a:off x="640079" y="1005839"/>
            <a:ext cx="8856617" cy="261257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A67453AC-E33A-FB3F-621F-CD00564E56AA}"/>
              </a:ext>
            </a:extLst>
          </p:cNvPr>
          <p:cNvCxnSpPr/>
          <p:nvPr/>
        </p:nvCxnSpPr>
        <p:spPr>
          <a:xfrm>
            <a:off x="3788228" y="2451463"/>
            <a:ext cx="25037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xmlns="" id="{1A24145F-B314-5C18-07F3-C0EBDC3ECFC6}"/>
              </a:ext>
            </a:extLst>
          </p:cNvPr>
          <p:cNvSpPr/>
          <p:nvPr/>
        </p:nvSpPr>
        <p:spPr>
          <a:xfrm>
            <a:off x="3760491" y="308058"/>
            <a:ext cx="2559188" cy="972102"/>
          </a:xfrm>
          <a:prstGeom prst="wedgeEllipseCallout">
            <a:avLst>
              <a:gd name="adj1" fmla="val -77067"/>
              <a:gd name="adj2" fmla="val 870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Hey give me users pics 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xmlns="" id="{CFD03A63-30C9-7843-AF12-9080D9CDEE76}"/>
              </a:ext>
            </a:extLst>
          </p:cNvPr>
          <p:cNvSpPr/>
          <p:nvPr/>
        </p:nvSpPr>
        <p:spPr>
          <a:xfrm>
            <a:off x="5685728" y="3586372"/>
            <a:ext cx="1363860" cy="1109385"/>
          </a:xfrm>
          <a:prstGeom prst="wedgeEllipseCallout">
            <a:avLst>
              <a:gd name="adj1" fmla="val 77518"/>
              <a:gd name="adj2" fmla="val -6742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No!!!!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Stop asking</a:t>
            </a:r>
          </a:p>
        </p:txBody>
      </p:sp>
    </p:spTree>
    <p:extLst>
      <p:ext uri="{BB962C8B-B14F-4D97-AF65-F5344CB8AC3E}">
        <p14:creationId xmlns:p14="http://schemas.microsoft.com/office/powerpoint/2010/main" val="63697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4F6FDB9-7295-3919-F94C-16BBDFC90B80}"/>
              </a:ext>
            </a:extLst>
          </p:cNvPr>
          <p:cNvSpPr txBox="1"/>
          <p:nvPr/>
        </p:nvSpPr>
        <p:spPr>
          <a:xfrm>
            <a:off x="1737360" y="2965269"/>
            <a:ext cx="8399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Arial Rounded MT Bold" panose="020F0704030504030204" pitchFamily="34" charset="0"/>
              </a:rPr>
              <a:t>With OAuth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369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DF37F24B-2B83-D609-4DCA-EE39B03C4567}"/>
              </a:ext>
            </a:extLst>
          </p:cNvPr>
          <p:cNvSpPr/>
          <p:nvPr/>
        </p:nvSpPr>
        <p:spPr>
          <a:xfrm>
            <a:off x="979715" y="1410789"/>
            <a:ext cx="2050867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Photo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Printing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Website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0E93A03-FE01-3D2C-A527-CF86FA6D1B9B}"/>
              </a:ext>
            </a:extLst>
          </p:cNvPr>
          <p:cNvSpPr/>
          <p:nvPr/>
        </p:nvSpPr>
        <p:spPr>
          <a:xfrm>
            <a:off x="7049588" y="1410788"/>
            <a:ext cx="1933303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Drive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0ADE3598-2D4F-89C3-16C4-814A31380885}"/>
              </a:ext>
            </a:extLst>
          </p:cNvPr>
          <p:cNvCxnSpPr/>
          <p:nvPr/>
        </p:nvCxnSpPr>
        <p:spPr>
          <a:xfrm>
            <a:off x="3788228" y="2299063"/>
            <a:ext cx="25037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D10F43D-FB57-C7B1-390D-FFC645FD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97" y="4829585"/>
            <a:ext cx="1107120" cy="1720357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xmlns="" id="{45441E40-BEB0-CC3B-E7C2-9B36F9049557}"/>
              </a:ext>
            </a:extLst>
          </p:cNvPr>
          <p:cNvSpPr/>
          <p:nvPr/>
        </p:nvSpPr>
        <p:spPr>
          <a:xfrm>
            <a:off x="3760491" y="308058"/>
            <a:ext cx="2559188" cy="972102"/>
          </a:xfrm>
          <a:prstGeom prst="wedgeEllipseCallout">
            <a:avLst>
              <a:gd name="adj1" fmla="val -77067"/>
              <a:gd name="adj2" fmla="val 870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Hey give me users pics 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xmlns="" id="{9B817EB3-64DD-4256-503E-B34F35DD7F59}"/>
              </a:ext>
            </a:extLst>
          </p:cNvPr>
          <p:cNvSpPr/>
          <p:nvPr/>
        </p:nvSpPr>
        <p:spPr>
          <a:xfrm>
            <a:off x="8982891" y="4308363"/>
            <a:ext cx="2252295" cy="1720357"/>
          </a:xfrm>
          <a:prstGeom prst="wedgeEllipseCallout">
            <a:avLst>
              <a:gd name="adj1" fmla="val -109194"/>
              <a:gd name="adj2" fmla="val -1102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Hey this service wants access,</a:t>
            </a:r>
          </a:p>
          <a:p>
            <a:pPr algn="ctr"/>
            <a:r>
              <a:rPr lang="en-IN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Should I allow ??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A13354F9-26F5-9510-1FBF-0448CB8E6B1C}"/>
              </a:ext>
            </a:extLst>
          </p:cNvPr>
          <p:cNvCxnSpPr>
            <a:cxnSpLocks/>
          </p:cNvCxnSpPr>
          <p:nvPr/>
        </p:nvCxnSpPr>
        <p:spPr>
          <a:xfrm flipH="1">
            <a:off x="5734594" y="3415937"/>
            <a:ext cx="1314994" cy="12344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xmlns="" id="{D1DC5131-2B8C-8E82-F25B-7357F2B635A2}"/>
              </a:ext>
            </a:extLst>
          </p:cNvPr>
          <p:cNvSpPr/>
          <p:nvPr/>
        </p:nvSpPr>
        <p:spPr>
          <a:xfrm>
            <a:off x="1248550" y="4369327"/>
            <a:ext cx="2252295" cy="1720357"/>
          </a:xfrm>
          <a:prstGeom prst="wedgeEllipseCallout">
            <a:avLst>
              <a:gd name="adj1" fmla="val 81619"/>
              <a:gd name="adj2" fmla="val 1959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Yep</a:t>
            </a:r>
          </a:p>
          <a:p>
            <a:pPr algn="ctr"/>
            <a:r>
              <a:rPr lang="en-IN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Allow!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8A8C5B35-6A91-5394-9243-00757348B382}"/>
              </a:ext>
            </a:extLst>
          </p:cNvPr>
          <p:cNvCxnSpPr>
            <a:cxnSpLocks/>
          </p:cNvCxnSpPr>
          <p:nvPr/>
        </p:nvCxnSpPr>
        <p:spPr>
          <a:xfrm flipH="1">
            <a:off x="3760491" y="2514236"/>
            <a:ext cx="25314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xmlns="" id="{9D8D00DD-A235-38C2-5918-0D99B61C10DD}"/>
              </a:ext>
            </a:extLst>
          </p:cNvPr>
          <p:cNvSpPr/>
          <p:nvPr/>
        </p:nvSpPr>
        <p:spPr>
          <a:xfrm>
            <a:off x="6392091" y="237510"/>
            <a:ext cx="1933303" cy="877033"/>
          </a:xfrm>
          <a:prstGeom prst="wedgeEllipseCallout">
            <a:avLst>
              <a:gd name="adj1" fmla="val 29728"/>
              <a:gd name="adj2" fmla="val 652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Okay you have access now</a:t>
            </a:r>
          </a:p>
        </p:txBody>
      </p:sp>
    </p:spTree>
    <p:extLst>
      <p:ext uri="{BB962C8B-B14F-4D97-AF65-F5344CB8AC3E}">
        <p14:creationId xmlns:p14="http://schemas.microsoft.com/office/powerpoint/2010/main" val="243995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" grpId="0" animBg="1"/>
      <p:bldP spid="2" grpId="1" animBg="1"/>
      <p:bldP spid="7" grpId="0" animBg="1"/>
      <p:bldP spid="7" grpId="1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DF37F24B-2B83-D609-4DCA-EE39B03C4567}"/>
              </a:ext>
            </a:extLst>
          </p:cNvPr>
          <p:cNvSpPr/>
          <p:nvPr/>
        </p:nvSpPr>
        <p:spPr>
          <a:xfrm>
            <a:off x="979715" y="1410789"/>
            <a:ext cx="2050867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Photo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Printing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Website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0E93A03-FE01-3D2C-A527-CF86FA6D1B9B}"/>
              </a:ext>
            </a:extLst>
          </p:cNvPr>
          <p:cNvSpPr/>
          <p:nvPr/>
        </p:nvSpPr>
        <p:spPr>
          <a:xfrm>
            <a:off x="7049588" y="1410788"/>
            <a:ext cx="1933303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Drive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D10F43D-FB57-C7B1-390D-FFC645FD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97" y="4829585"/>
            <a:ext cx="1107120" cy="1720357"/>
          </a:xfrm>
          <a:prstGeom prst="rect">
            <a:avLst/>
          </a:prstGeom>
        </p:spPr>
      </p:pic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xmlns="" id="{CF69209C-EEBA-B502-65E5-4A99B489D10A}"/>
              </a:ext>
            </a:extLst>
          </p:cNvPr>
          <p:cNvSpPr/>
          <p:nvPr/>
        </p:nvSpPr>
        <p:spPr>
          <a:xfrm>
            <a:off x="9800365" y="330510"/>
            <a:ext cx="2252295" cy="1720357"/>
          </a:xfrm>
          <a:prstGeom prst="wedgeEllipseCallout">
            <a:avLst>
              <a:gd name="adj1" fmla="val -80952"/>
              <a:gd name="adj2" fmla="val 1762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Here is a token for next time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4DEA78CC-E2DE-C31C-8138-96458C0AC8BB}"/>
              </a:ext>
            </a:extLst>
          </p:cNvPr>
          <p:cNvCxnSpPr>
            <a:cxnSpLocks/>
          </p:cNvCxnSpPr>
          <p:nvPr/>
        </p:nvCxnSpPr>
        <p:spPr>
          <a:xfrm flipH="1">
            <a:off x="3918857" y="2272936"/>
            <a:ext cx="23132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A8EAA0C-122D-F6EE-6016-792AD3EC8F68}"/>
              </a:ext>
            </a:extLst>
          </p:cNvPr>
          <p:cNvSpPr/>
          <p:nvPr/>
        </p:nvSpPr>
        <p:spPr>
          <a:xfrm>
            <a:off x="4637314" y="1580606"/>
            <a:ext cx="1058092" cy="470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27153B8-4B2C-6BA2-7291-6AC82A4D1133}"/>
              </a:ext>
            </a:extLst>
          </p:cNvPr>
          <p:cNvSpPr/>
          <p:nvPr/>
        </p:nvSpPr>
        <p:spPr>
          <a:xfrm>
            <a:off x="5695406" y="3429000"/>
            <a:ext cx="2313257" cy="620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Authorization Token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(Limited Access)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24747C73-AA63-9565-31A0-1079FA3DB99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65095" y="2839518"/>
            <a:ext cx="1182189" cy="636856"/>
          </a:xfrm>
          <a:prstGeom prst="bentConnector3">
            <a:avLst>
              <a:gd name="adj1" fmla="val -8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542CD5DC-014F-46E9-8B04-72DB38520CC1}"/>
              </a:ext>
            </a:extLst>
          </p:cNvPr>
          <p:cNvCxnSpPr>
            <a:cxnSpLocks/>
          </p:cNvCxnSpPr>
          <p:nvPr/>
        </p:nvCxnSpPr>
        <p:spPr>
          <a:xfrm>
            <a:off x="4016103" y="2425336"/>
            <a:ext cx="23829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EC7A02B5-87C0-2D26-5366-1369B9D810D9}"/>
              </a:ext>
            </a:extLst>
          </p:cNvPr>
          <p:cNvSpPr/>
          <p:nvPr/>
        </p:nvSpPr>
        <p:spPr>
          <a:xfrm>
            <a:off x="4789714" y="1733006"/>
            <a:ext cx="1058092" cy="470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xmlns="" id="{F5A86412-16CD-F835-367D-5FC42875A292}"/>
              </a:ext>
            </a:extLst>
          </p:cNvPr>
          <p:cNvSpPr/>
          <p:nvPr/>
        </p:nvSpPr>
        <p:spPr>
          <a:xfrm>
            <a:off x="2914065" y="134435"/>
            <a:ext cx="2493958" cy="832216"/>
          </a:xfrm>
          <a:prstGeom prst="wedgeEllipseCallout">
            <a:avLst>
              <a:gd name="adj1" fmla="val -43764"/>
              <a:gd name="adj2" fmla="val 12749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Gimme users pics</a:t>
            </a:r>
          </a:p>
        </p:txBody>
      </p:sp>
    </p:spTree>
    <p:extLst>
      <p:ext uri="{BB962C8B-B14F-4D97-AF65-F5344CB8AC3E}">
        <p14:creationId xmlns:p14="http://schemas.microsoft.com/office/powerpoint/2010/main" val="166912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5" grpId="0" animBg="1"/>
      <p:bldP spid="5" grpId="1" animBg="1"/>
      <p:bldP spid="6" grpId="0" animBg="1"/>
      <p:bldP spid="6" grpId="1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97" y="794079"/>
            <a:ext cx="6349206" cy="5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E2FAE62-98ED-02BF-0996-CB06E5ED87A2}"/>
              </a:ext>
            </a:extLst>
          </p:cNvPr>
          <p:cNvSpPr txBox="1"/>
          <p:nvPr/>
        </p:nvSpPr>
        <p:spPr>
          <a:xfrm>
            <a:off x="981892" y="1476103"/>
            <a:ext cx="102282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Arial Rounded MT Bold" panose="020F0704030504030204" pitchFamily="34" charset="0"/>
              </a:rPr>
              <a:t>OAuth Access Token</a:t>
            </a:r>
          </a:p>
          <a:p>
            <a:endParaRPr lang="en-IN" b="1" dirty="0">
              <a:latin typeface="Arial Rounded MT Bold" panose="020F0704030504030204" pitchFamily="34" charset="0"/>
            </a:endParaRPr>
          </a:p>
          <a:p>
            <a:r>
              <a:rPr lang="en-IN" sz="2800" b="1" dirty="0">
                <a:latin typeface="Consolas" panose="020B0609020204030204" pitchFamily="49" charset="0"/>
              </a:rPr>
              <a:t>Contains user-allowed permissions</a:t>
            </a:r>
          </a:p>
          <a:p>
            <a:endParaRPr lang="en-IN" sz="2800" b="1" dirty="0">
              <a:latin typeface="Consolas" panose="020B0609020204030204" pitchFamily="49" charset="0"/>
            </a:endParaRPr>
          </a:p>
          <a:p>
            <a:r>
              <a:rPr lang="en-IN" sz="2800" b="1" dirty="0">
                <a:latin typeface="Consolas" panose="020B0609020204030204" pitchFamily="49" charset="0"/>
              </a:rPr>
              <a:t>Trustable (cannot be tampered)</a:t>
            </a:r>
          </a:p>
          <a:p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26897A-261C-56E3-55A6-3EB6C2F2C80D}"/>
              </a:ext>
            </a:extLst>
          </p:cNvPr>
          <p:cNvSpPr txBox="1"/>
          <p:nvPr/>
        </p:nvSpPr>
        <p:spPr>
          <a:xfrm>
            <a:off x="5289977" y="4794068"/>
            <a:ext cx="2351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b="1" dirty="0">
                <a:latin typeface="Arial Rounded MT Bold" panose="020F0704030504030204" pitchFamily="34" charset="0"/>
              </a:rPr>
              <a:t>JWT</a:t>
            </a:r>
          </a:p>
          <a:p>
            <a:pPr algn="ctr"/>
            <a:r>
              <a:rPr lang="en-IN" sz="2000" b="1" dirty="0">
                <a:latin typeface="Arial Rounded MT Bold" panose="020F0704030504030204" pitchFamily="34" charset="0"/>
              </a:rPr>
              <a:t>Jason Web Token</a:t>
            </a:r>
          </a:p>
        </p:txBody>
      </p:sp>
    </p:spTree>
    <p:extLst>
      <p:ext uri="{BB962C8B-B14F-4D97-AF65-F5344CB8AC3E}">
        <p14:creationId xmlns:p14="http://schemas.microsoft.com/office/powerpoint/2010/main" val="263885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CCBD888-A7B5-E7B1-365D-81BF041F1E4B}"/>
              </a:ext>
            </a:extLst>
          </p:cNvPr>
          <p:cNvSpPr txBox="1"/>
          <p:nvPr/>
        </p:nvSpPr>
        <p:spPr>
          <a:xfrm>
            <a:off x="862149" y="3010989"/>
            <a:ext cx="1946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Consolas" panose="020B0609020204030204" pitchFamily="49" charset="0"/>
              </a:rPr>
              <a:t>OAuth</a:t>
            </a:r>
            <a:endParaRPr lang="en-IN" sz="3600" dirty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67A2DCD2-E02E-9129-CAAA-9BECBFB25F3A}"/>
              </a:ext>
            </a:extLst>
          </p:cNvPr>
          <p:cNvCxnSpPr>
            <a:cxnSpLocks/>
          </p:cNvCxnSpPr>
          <p:nvPr/>
        </p:nvCxnSpPr>
        <p:spPr>
          <a:xfrm flipV="1">
            <a:off x="3187337" y="1345474"/>
            <a:ext cx="2599509" cy="19886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0877BAEE-A613-0D30-A617-D01E0BBC5732}"/>
              </a:ext>
            </a:extLst>
          </p:cNvPr>
          <p:cNvCxnSpPr>
            <a:cxnSpLocks/>
          </p:cNvCxnSpPr>
          <p:nvPr/>
        </p:nvCxnSpPr>
        <p:spPr>
          <a:xfrm>
            <a:off x="3187336" y="3360280"/>
            <a:ext cx="2908664" cy="1737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BB0FA0-DAAE-6CAC-05C4-5CB0CED4B1F4}"/>
              </a:ext>
            </a:extLst>
          </p:cNvPr>
          <p:cNvSpPr txBox="1"/>
          <p:nvPr/>
        </p:nvSpPr>
        <p:spPr>
          <a:xfrm>
            <a:off x="6095999" y="938740"/>
            <a:ext cx="4641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Authentication</a:t>
            </a:r>
            <a:endParaRPr lang="en-IN" sz="3200" strike="sngStrike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7DF331-5330-EF4F-FBED-CC31AE756758}"/>
              </a:ext>
            </a:extLst>
          </p:cNvPr>
          <p:cNvSpPr txBox="1"/>
          <p:nvPr/>
        </p:nvSpPr>
        <p:spPr>
          <a:xfrm>
            <a:off x="6285411" y="4805346"/>
            <a:ext cx="4341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00B853"/>
                </a:solidFill>
                <a:latin typeface="Consolas" panose="020B0609020204030204" pitchFamily="49" charset="0"/>
              </a:rPr>
              <a:t>Authorization</a:t>
            </a:r>
            <a:endParaRPr lang="en-IN" sz="2800" dirty="0">
              <a:solidFill>
                <a:srgbClr val="00B85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8C13A3E2-C842-166B-D2A3-208DC48D58E4}"/>
              </a:ext>
            </a:extLst>
          </p:cNvPr>
          <p:cNvCxnSpPr>
            <a:cxnSpLocks/>
          </p:cNvCxnSpPr>
          <p:nvPr/>
        </p:nvCxnSpPr>
        <p:spPr>
          <a:xfrm flipV="1">
            <a:off x="3029627" y="1802674"/>
            <a:ext cx="2796407" cy="1517829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6CBD00CA-51B4-1DCC-F345-6A4D6ED88B4F}"/>
              </a:ext>
            </a:extLst>
          </p:cNvPr>
          <p:cNvCxnSpPr>
            <a:cxnSpLocks/>
          </p:cNvCxnSpPr>
          <p:nvPr/>
        </p:nvCxnSpPr>
        <p:spPr>
          <a:xfrm>
            <a:off x="3029627" y="3311517"/>
            <a:ext cx="3068283" cy="1678494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F855908-22F3-24C2-EAE9-77E6F4384F78}"/>
              </a:ext>
            </a:extLst>
          </p:cNvPr>
          <p:cNvSpPr txBox="1"/>
          <p:nvPr/>
        </p:nvSpPr>
        <p:spPr>
          <a:xfrm>
            <a:off x="6097910" y="1357162"/>
            <a:ext cx="4587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Consolas" panose="020B0609020204030204" pitchFamily="49" charset="0"/>
              </a:rPr>
              <a:t>Authentication?</a:t>
            </a:r>
            <a:endParaRPr lang="en-IN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FE665A1-7311-631A-81A7-28B84126F0AD}"/>
              </a:ext>
            </a:extLst>
          </p:cNvPr>
          <p:cNvSpPr txBox="1"/>
          <p:nvPr/>
        </p:nvSpPr>
        <p:spPr>
          <a:xfrm>
            <a:off x="6246016" y="4623860"/>
            <a:ext cx="4439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Consolas" panose="020B0609020204030204" pitchFamily="49" charset="0"/>
              </a:rPr>
              <a:t>Authorization?</a:t>
            </a:r>
            <a:endParaRPr lang="en-IN" sz="28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46DC43-684E-C4F8-361F-F153E9AA7AD9}"/>
              </a:ext>
            </a:extLst>
          </p:cNvPr>
          <p:cNvSpPr txBox="1"/>
          <p:nvPr/>
        </p:nvSpPr>
        <p:spPr>
          <a:xfrm>
            <a:off x="1018172" y="2832395"/>
            <a:ext cx="1739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Consolas" panose="020B0609020204030204" pitchFamily="49" charset="0"/>
              </a:rPr>
              <a:t>OAuth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6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EC3FEB-A833-20CC-6768-83727BB9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78" y="2340429"/>
            <a:ext cx="10131425" cy="1456267"/>
          </a:xfrm>
        </p:spPr>
        <p:txBody>
          <a:bodyPr/>
          <a:lstStyle/>
          <a:p>
            <a:pPr algn="ctr"/>
            <a:r>
              <a:rPr lang="en-IN" b="1" cap="none" dirty="0">
                <a:latin typeface="Arial Rounded MT Bold" panose="020F0704030504030204" pitchFamily="34" charset="0"/>
              </a:rPr>
              <a:t>Terminologies</a:t>
            </a:r>
          </a:p>
        </p:txBody>
      </p:sp>
    </p:spTree>
    <p:extLst>
      <p:ext uri="{BB962C8B-B14F-4D97-AF65-F5344CB8AC3E}">
        <p14:creationId xmlns:p14="http://schemas.microsoft.com/office/powerpoint/2010/main" val="111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7E153B5-B83C-FDC3-F642-29FEFB6B5914}"/>
              </a:ext>
            </a:extLst>
          </p:cNvPr>
          <p:cNvSpPr txBox="1"/>
          <p:nvPr/>
        </p:nvSpPr>
        <p:spPr>
          <a:xfrm>
            <a:off x="898797" y="3663097"/>
            <a:ext cx="3596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latin typeface="Arial Rounded MT Bold" panose="020F0704030504030204" pitchFamily="34" charset="0"/>
              </a:rPr>
              <a:t>1.Resource</a:t>
            </a:r>
          </a:p>
        </p:txBody>
      </p:sp>
    </p:spTree>
    <p:extLst>
      <p:ext uri="{BB962C8B-B14F-4D97-AF65-F5344CB8AC3E}">
        <p14:creationId xmlns:p14="http://schemas.microsoft.com/office/powerpoint/2010/main" val="76535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DF37F24B-2B83-D609-4DCA-EE39B03C4567}"/>
              </a:ext>
            </a:extLst>
          </p:cNvPr>
          <p:cNvSpPr/>
          <p:nvPr/>
        </p:nvSpPr>
        <p:spPr>
          <a:xfrm>
            <a:off x="1894115" y="1175657"/>
            <a:ext cx="2050867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Photo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Printing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Website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0E93A03-FE01-3D2C-A527-CF86FA6D1B9B}"/>
              </a:ext>
            </a:extLst>
          </p:cNvPr>
          <p:cNvSpPr/>
          <p:nvPr/>
        </p:nvSpPr>
        <p:spPr>
          <a:xfrm>
            <a:off x="7663543" y="1074919"/>
            <a:ext cx="1933303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Drive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D10F43D-FB57-C7B1-390D-FFC645FD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628" y="4889449"/>
            <a:ext cx="1107120" cy="1720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506" y="2941566"/>
            <a:ext cx="1476242" cy="1476242"/>
          </a:xfrm>
          <a:prstGeom prst="rect">
            <a:avLst/>
          </a:prstGeom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xmlns="" id="{5601EEF5-DDF4-7C70-C102-BC1EDFEFDA8F}"/>
              </a:ext>
            </a:extLst>
          </p:cNvPr>
          <p:cNvSpPr/>
          <p:nvPr/>
        </p:nvSpPr>
        <p:spPr>
          <a:xfrm rot="13232102" flipV="1">
            <a:off x="5098868" y="2041077"/>
            <a:ext cx="1410788" cy="857694"/>
          </a:xfrm>
          <a:prstGeom prst="arc">
            <a:avLst>
              <a:gd name="adj1" fmla="val 12126911"/>
              <a:gd name="adj2" fmla="val 16962307"/>
            </a:avLst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381386" y="1685551"/>
            <a:ext cx="95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Photos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2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DA423F-7F1A-5D74-863F-BF6263A512A8}"/>
              </a:ext>
            </a:extLst>
          </p:cNvPr>
          <p:cNvSpPr txBox="1"/>
          <p:nvPr/>
        </p:nvSpPr>
        <p:spPr>
          <a:xfrm>
            <a:off x="613953" y="3749746"/>
            <a:ext cx="4818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Arial Rounded MT Bold" panose="020F0704030504030204" pitchFamily="34" charset="0"/>
              </a:rPr>
              <a:t>2.Resource Owner</a:t>
            </a:r>
            <a:endParaRPr lang="en-IN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6ECCF9-023E-0B26-6DF5-1CC67572A2A5}"/>
              </a:ext>
            </a:extLst>
          </p:cNvPr>
          <p:cNvSpPr txBox="1"/>
          <p:nvPr/>
        </p:nvSpPr>
        <p:spPr>
          <a:xfrm>
            <a:off x="1047206" y="4435202"/>
            <a:ext cx="9228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rial Rounded MT Bold" panose="020F0704030504030204" pitchFamily="34" charset="0"/>
              </a:rPr>
              <a:t>An entity capable of granting access to a protected resource</a:t>
            </a:r>
          </a:p>
        </p:txBody>
      </p:sp>
    </p:spTree>
    <p:extLst>
      <p:ext uri="{BB962C8B-B14F-4D97-AF65-F5344CB8AC3E}">
        <p14:creationId xmlns:p14="http://schemas.microsoft.com/office/powerpoint/2010/main" val="1090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DF37F24B-2B83-D609-4DCA-EE39B03C4567}"/>
              </a:ext>
            </a:extLst>
          </p:cNvPr>
          <p:cNvSpPr/>
          <p:nvPr/>
        </p:nvSpPr>
        <p:spPr>
          <a:xfrm>
            <a:off x="1894115" y="1175657"/>
            <a:ext cx="2050867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Photo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Printing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Website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0E93A03-FE01-3D2C-A527-CF86FA6D1B9B}"/>
              </a:ext>
            </a:extLst>
          </p:cNvPr>
          <p:cNvSpPr/>
          <p:nvPr/>
        </p:nvSpPr>
        <p:spPr>
          <a:xfrm>
            <a:off x="7663543" y="1074919"/>
            <a:ext cx="1933303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Drive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D10F43D-FB57-C7B1-390D-FFC645FD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628" y="4889449"/>
            <a:ext cx="1107120" cy="1720357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xmlns="" id="{5601EEF5-DDF4-7C70-C102-BC1EDFEFDA8F}"/>
              </a:ext>
            </a:extLst>
          </p:cNvPr>
          <p:cNvSpPr/>
          <p:nvPr/>
        </p:nvSpPr>
        <p:spPr>
          <a:xfrm rot="11762610">
            <a:off x="3831448" y="5523370"/>
            <a:ext cx="1410788" cy="629609"/>
          </a:xfrm>
          <a:prstGeom prst="arc">
            <a:avLst>
              <a:gd name="adj1" fmla="val 12126911"/>
              <a:gd name="adj2" fmla="val 21071592"/>
            </a:avLst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C59182-BCB2-69B7-828E-36899CB78D41}"/>
              </a:ext>
            </a:extLst>
          </p:cNvPr>
          <p:cNvSpPr txBox="1"/>
          <p:nvPr/>
        </p:nvSpPr>
        <p:spPr>
          <a:xfrm>
            <a:off x="2869728" y="5156017"/>
            <a:ext cx="17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Resource Owner</a:t>
            </a:r>
          </a:p>
        </p:txBody>
      </p:sp>
    </p:spTree>
    <p:extLst>
      <p:ext uri="{BB962C8B-B14F-4D97-AF65-F5344CB8AC3E}">
        <p14:creationId xmlns:p14="http://schemas.microsoft.com/office/powerpoint/2010/main" val="15579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DA423F-7F1A-5D74-863F-BF6263A512A8}"/>
              </a:ext>
            </a:extLst>
          </p:cNvPr>
          <p:cNvSpPr txBox="1"/>
          <p:nvPr/>
        </p:nvSpPr>
        <p:spPr>
          <a:xfrm>
            <a:off x="791753" y="3749746"/>
            <a:ext cx="482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Arial Rounded MT Bold" panose="020F0704030504030204" pitchFamily="34" charset="0"/>
              </a:rPr>
              <a:t>3.Resource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6ECCF9-023E-0B26-6DF5-1CC67572A2A5}"/>
              </a:ext>
            </a:extLst>
          </p:cNvPr>
          <p:cNvSpPr txBox="1"/>
          <p:nvPr/>
        </p:nvSpPr>
        <p:spPr>
          <a:xfrm>
            <a:off x="1072606" y="4439585"/>
            <a:ext cx="675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rial Rounded MT Bold" panose="020F0704030504030204" pitchFamily="34" charset="0"/>
              </a:rPr>
              <a:t>The Server hosting the protected resources </a:t>
            </a:r>
          </a:p>
        </p:txBody>
      </p:sp>
    </p:spTree>
    <p:extLst>
      <p:ext uri="{BB962C8B-B14F-4D97-AF65-F5344CB8AC3E}">
        <p14:creationId xmlns:p14="http://schemas.microsoft.com/office/powerpoint/2010/main" val="29081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DF37F24B-2B83-D609-4DCA-EE39B03C4567}"/>
              </a:ext>
            </a:extLst>
          </p:cNvPr>
          <p:cNvSpPr/>
          <p:nvPr/>
        </p:nvSpPr>
        <p:spPr>
          <a:xfrm>
            <a:off x="1894115" y="1175657"/>
            <a:ext cx="2050867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Photo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Printing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Website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0E93A03-FE01-3D2C-A527-CF86FA6D1B9B}"/>
              </a:ext>
            </a:extLst>
          </p:cNvPr>
          <p:cNvSpPr/>
          <p:nvPr/>
        </p:nvSpPr>
        <p:spPr>
          <a:xfrm>
            <a:off x="7663543" y="1074919"/>
            <a:ext cx="1933303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Drive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D10F43D-FB57-C7B1-390D-FFC645FD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628" y="4889449"/>
            <a:ext cx="1107120" cy="17203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655" y="2037805"/>
            <a:ext cx="713294" cy="11888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807" y="3226628"/>
            <a:ext cx="1786283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DA423F-7F1A-5D74-863F-BF6263A512A8}"/>
              </a:ext>
            </a:extLst>
          </p:cNvPr>
          <p:cNvSpPr txBox="1"/>
          <p:nvPr/>
        </p:nvSpPr>
        <p:spPr>
          <a:xfrm>
            <a:off x="613953" y="3749746"/>
            <a:ext cx="22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Arial Rounded MT Bold" panose="020F0704030504030204" pitchFamily="34" charset="0"/>
              </a:rPr>
              <a:t>4. 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6ECCF9-023E-0B26-6DF5-1CC67572A2A5}"/>
              </a:ext>
            </a:extLst>
          </p:cNvPr>
          <p:cNvSpPr txBox="1"/>
          <p:nvPr/>
        </p:nvSpPr>
        <p:spPr>
          <a:xfrm>
            <a:off x="1059906" y="4485751"/>
            <a:ext cx="9794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rial Rounded MT Bold" panose="020F0704030504030204" pitchFamily="34" charset="0"/>
              </a:rPr>
              <a:t>An application making protected resource requests on behalf of </a:t>
            </a:r>
          </a:p>
          <a:p>
            <a:r>
              <a:rPr lang="en-IN" sz="2400" dirty="0">
                <a:latin typeface="Arial Rounded MT Bold" panose="020F0704030504030204" pitchFamily="34" charset="0"/>
              </a:rPr>
              <a:t>The resource owner and with its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3032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DF37F24B-2B83-D609-4DCA-EE39B03C4567}"/>
              </a:ext>
            </a:extLst>
          </p:cNvPr>
          <p:cNvSpPr/>
          <p:nvPr/>
        </p:nvSpPr>
        <p:spPr>
          <a:xfrm>
            <a:off x="1894115" y="1175657"/>
            <a:ext cx="2050867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Photo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Printing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Website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0E93A03-FE01-3D2C-A527-CF86FA6D1B9B}"/>
              </a:ext>
            </a:extLst>
          </p:cNvPr>
          <p:cNvSpPr/>
          <p:nvPr/>
        </p:nvSpPr>
        <p:spPr>
          <a:xfrm>
            <a:off x="7663543" y="1074919"/>
            <a:ext cx="1933303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Drive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D10F43D-FB57-C7B1-390D-FFC645FD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628" y="4889449"/>
            <a:ext cx="1107120" cy="1720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893" y="399263"/>
            <a:ext cx="1255885" cy="5730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B169722-062D-BAA3-BBA0-5F10C7688CAF}"/>
              </a:ext>
            </a:extLst>
          </p:cNvPr>
          <p:cNvSpPr txBox="1"/>
          <p:nvPr/>
        </p:nvSpPr>
        <p:spPr>
          <a:xfrm>
            <a:off x="4933778" y="316468"/>
            <a:ext cx="85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427594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EC3FEB-A833-20CC-6768-83727BB9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984" y="2449527"/>
            <a:ext cx="5963193" cy="1456267"/>
          </a:xfrm>
        </p:spPr>
        <p:txBody>
          <a:bodyPr/>
          <a:lstStyle/>
          <a:p>
            <a:pPr algn="ctr"/>
            <a:r>
              <a:rPr lang="en-IN" b="1" cap="none" dirty="0">
                <a:latin typeface="Arial Rounded MT Bold" panose="020F0704030504030204" pitchFamily="34" charset="0"/>
              </a:rPr>
              <a:t>Who has the burden of security ?</a:t>
            </a:r>
          </a:p>
        </p:txBody>
      </p:sp>
    </p:spTree>
    <p:extLst>
      <p:ext uri="{BB962C8B-B14F-4D97-AF65-F5344CB8AC3E}">
        <p14:creationId xmlns:p14="http://schemas.microsoft.com/office/powerpoint/2010/main" val="263041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D8B1CF-BD72-8995-E46B-D9DB66D22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294" y="548640"/>
            <a:ext cx="4995334" cy="5242561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IN" sz="28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IN" sz="4000" dirty="0">
                <a:latin typeface="Consolas" panose="020B0609020204030204" pitchFamily="49" charset="0"/>
              </a:rPr>
              <a:t>Authentication</a:t>
            </a:r>
          </a:p>
          <a:p>
            <a:pPr marL="0" indent="0">
              <a:buNone/>
            </a:pPr>
            <a:endParaRPr lang="en-I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i="0" dirty="0">
                <a:effectLst/>
                <a:latin typeface="Consolas" panose="020B0609020204030204" pitchFamily="49" charset="0"/>
              </a:rPr>
              <a:t>Authentication is the process of determining whether someone or something is, in fact, who or what it says it is.</a:t>
            </a:r>
            <a:endParaRPr lang="en-IN" sz="28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2DEE4F-BB85-181F-862D-C74782FFA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615" y="722811"/>
            <a:ext cx="4995332" cy="541237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IN" sz="28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IN" sz="4000" dirty="0">
                <a:latin typeface="Consolas" panose="020B0609020204030204" pitchFamily="49" charset="0"/>
              </a:rPr>
              <a:t>Authorization</a:t>
            </a:r>
          </a:p>
          <a:p>
            <a:pPr marL="0" indent="0" algn="ctr">
              <a:buNone/>
            </a:pPr>
            <a:endParaRPr lang="en-IN" sz="28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800" b="0" i="0" dirty="0">
                <a:effectLst/>
                <a:latin typeface="Consolas" panose="020B0609020204030204" pitchFamily="49" charset="0"/>
              </a:rPr>
              <a:t>Authorization is the process of giving someone the ability to access a resource</a:t>
            </a:r>
            <a:r>
              <a:rPr lang="en-US" sz="2000" b="0" i="0" dirty="0">
                <a:solidFill>
                  <a:srgbClr val="707070"/>
                </a:solidFill>
                <a:effectLst/>
                <a:latin typeface="fakt-web"/>
              </a:rPr>
              <a:t>.</a:t>
            </a:r>
            <a:endParaRPr lang="en-I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DF37F24B-2B83-D609-4DCA-EE39B03C4567}"/>
              </a:ext>
            </a:extLst>
          </p:cNvPr>
          <p:cNvSpPr/>
          <p:nvPr/>
        </p:nvSpPr>
        <p:spPr>
          <a:xfrm>
            <a:off x="1894115" y="1175657"/>
            <a:ext cx="2050867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Photo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Printing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Website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0E93A03-FE01-3D2C-A527-CF86FA6D1B9B}"/>
              </a:ext>
            </a:extLst>
          </p:cNvPr>
          <p:cNvSpPr/>
          <p:nvPr/>
        </p:nvSpPr>
        <p:spPr>
          <a:xfrm>
            <a:off x="7467600" y="748348"/>
            <a:ext cx="1933303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Drive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D10F43D-FB57-C7B1-390D-FFC645FD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68" y="5137643"/>
            <a:ext cx="1107120" cy="1720357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xmlns="" id="{6A9AC830-63A8-CCB2-7843-486F6ACE09B4}"/>
              </a:ext>
            </a:extLst>
          </p:cNvPr>
          <p:cNvSpPr/>
          <p:nvPr/>
        </p:nvSpPr>
        <p:spPr>
          <a:xfrm rot="3372883">
            <a:off x="9592491" y="2139701"/>
            <a:ext cx="1410788" cy="629609"/>
          </a:xfrm>
          <a:prstGeom prst="arc">
            <a:avLst>
              <a:gd name="adj1" fmla="val 12126911"/>
              <a:gd name="adj2" fmla="val 21071592"/>
            </a:avLst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xmlns="" id="{A243A06D-8965-759A-E903-EBA8108981F9}"/>
              </a:ext>
            </a:extLst>
          </p:cNvPr>
          <p:cNvSpPr/>
          <p:nvPr/>
        </p:nvSpPr>
        <p:spPr>
          <a:xfrm rot="20004603">
            <a:off x="3545433" y="698448"/>
            <a:ext cx="1410788" cy="629609"/>
          </a:xfrm>
          <a:prstGeom prst="arc">
            <a:avLst>
              <a:gd name="adj1" fmla="val 12126911"/>
              <a:gd name="adj2" fmla="val 21071592"/>
            </a:avLst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xmlns="" id="{5601EEF5-DDF4-7C70-C102-BC1EDFEFDA8F}"/>
              </a:ext>
            </a:extLst>
          </p:cNvPr>
          <p:cNvSpPr/>
          <p:nvPr/>
        </p:nvSpPr>
        <p:spPr>
          <a:xfrm rot="11762610">
            <a:off x="3831448" y="5523370"/>
            <a:ext cx="1410788" cy="629609"/>
          </a:xfrm>
          <a:prstGeom prst="arc">
            <a:avLst>
              <a:gd name="adj1" fmla="val 12126911"/>
              <a:gd name="adj2" fmla="val 21071592"/>
            </a:avLst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169722-062D-BAA3-BBA0-5F10C7688CAF}"/>
              </a:ext>
            </a:extLst>
          </p:cNvPr>
          <p:cNvSpPr txBox="1"/>
          <p:nvPr/>
        </p:nvSpPr>
        <p:spPr>
          <a:xfrm>
            <a:off x="5001246" y="380585"/>
            <a:ext cx="85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D3A7540-6B80-835E-166A-BAA66A478CDF}"/>
              </a:ext>
            </a:extLst>
          </p:cNvPr>
          <p:cNvSpPr txBox="1"/>
          <p:nvPr/>
        </p:nvSpPr>
        <p:spPr>
          <a:xfrm>
            <a:off x="10051790" y="3124521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Resource Server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E3FE3A8E-22C6-88EB-4707-A66D514A722C}"/>
              </a:ext>
            </a:extLst>
          </p:cNvPr>
          <p:cNvSpPr/>
          <p:nvPr/>
        </p:nvSpPr>
        <p:spPr>
          <a:xfrm>
            <a:off x="7257225" y="3262986"/>
            <a:ext cx="2143678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Authorization 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4C59182-BCB2-69B7-828E-36899CB78D41}"/>
              </a:ext>
            </a:extLst>
          </p:cNvPr>
          <p:cNvSpPr txBox="1"/>
          <p:nvPr/>
        </p:nvSpPr>
        <p:spPr>
          <a:xfrm>
            <a:off x="2869728" y="5156017"/>
            <a:ext cx="17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Resource Owner</a:t>
            </a:r>
          </a:p>
        </p:txBody>
      </p:sp>
    </p:spTree>
    <p:extLst>
      <p:ext uri="{BB962C8B-B14F-4D97-AF65-F5344CB8AC3E}">
        <p14:creationId xmlns:p14="http://schemas.microsoft.com/office/powerpoint/2010/main" val="30128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DA423F-7F1A-5D74-863F-BF6263A512A8}"/>
              </a:ext>
            </a:extLst>
          </p:cNvPr>
          <p:cNvSpPr txBox="1"/>
          <p:nvPr/>
        </p:nvSpPr>
        <p:spPr>
          <a:xfrm>
            <a:off x="613952" y="3749746"/>
            <a:ext cx="722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 Rounded MT Bold" panose="020F0704030504030204" pitchFamily="34" charset="0"/>
              </a:rPr>
              <a:t>5. Authorization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6ECCF9-023E-0B26-6DF5-1CC67572A2A5}"/>
              </a:ext>
            </a:extLst>
          </p:cNvPr>
          <p:cNvSpPr txBox="1"/>
          <p:nvPr/>
        </p:nvSpPr>
        <p:spPr>
          <a:xfrm>
            <a:off x="1375198" y="4624251"/>
            <a:ext cx="8210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The Server issuing access tokens to the client </a:t>
            </a:r>
          </a:p>
        </p:txBody>
      </p:sp>
    </p:spTree>
    <p:extLst>
      <p:ext uri="{BB962C8B-B14F-4D97-AF65-F5344CB8AC3E}">
        <p14:creationId xmlns:p14="http://schemas.microsoft.com/office/powerpoint/2010/main" val="30311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EC3FEB-A833-20CC-6768-83727BB9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78" y="2340429"/>
            <a:ext cx="10131425" cy="1456267"/>
          </a:xfrm>
        </p:spPr>
        <p:txBody>
          <a:bodyPr/>
          <a:lstStyle/>
          <a:p>
            <a:pPr algn="ctr"/>
            <a:r>
              <a:rPr lang="en-IN" b="1" cap="none" dirty="0" smtClean="0">
                <a:latin typeface="Arial Rounded MT Bold" panose="020F0704030504030204" pitchFamily="34" charset="0"/>
              </a:rPr>
              <a:t>OAuth Flows</a:t>
            </a:r>
            <a:endParaRPr lang="en-IN" b="1" cap="non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95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DA423F-7F1A-5D74-863F-BF6263A512A8}"/>
              </a:ext>
            </a:extLst>
          </p:cNvPr>
          <p:cNvSpPr txBox="1"/>
          <p:nvPr/>
        </p:nvSpPr>
        <p:spPr>
          <a:xfrm>
            <a:off x="522514" y="3675221"/>
            <a:ext cx="6915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Arial Rounded MT Bold" panose="020F0704030504030204" pitchFamily="34" charset="0"/>
              </a:rPr>
              <a:t>Authorization Code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A3B9882-F536-0AE4-58BD-04D60FC0F42D}"/>
              </a:ext>
            </a:extLst>
          </p:cNvPr>
          <p:cNvSpPr txBox="1"/>
          <p:nvPr/>
        </p:nvSpPr>
        <p:spPr>
          <a:xfrm>
            <a:off x="687978" y="2921169"/>
            <a:ext cx="691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 Rounded MT Bold" panose="020F0704030504030204" pitchFamily="34" charset="0"/>
              </a:rPr>
              <a:t>OAuth Flow 1 </a:t>
            </a:r>
          </a:p>
        </p:txBody>
      </p:sp>
    </p:spTree>
    <p:extLst>
      <p:ext uri="{BB962C8B-B14F-4D97-AF65-F5344CB8AC3E}">
        <p14:creationId xmlns:p14="http://schemas.microsoft.com/office/powerpoint/2010/main" val="20872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DF37F24B-2B83-D609-4DCA-EE39B03C4567}"/>
              </a:ext>
            </a:extLst>
          </p:cNvPr>
          <p:cNvSpPr/>
          <p:nvPr/>
        </p:nvSpPr>
        <p:spPr>
          <a:xfrm>
            <a:off x="5373299" y="261819"/>
            <a:ext cx="2834639" cy="104502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Photo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Printing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0E93A03-FE01-3D2C-A527-CF86FA6D1B9B}"/>
              </a:ext>
            </a:extLst>
          </p:cNvPr>
          <p:cNvSpPr/>
          <p:nvPr/>
        </p:nvSpPr>
        <p:spPr>
          <a:xfrm>
            <a:off x="6096000" y="3974115"/>
            <a:ext cx="1933303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Drive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D10F43D-FB57-C7B1-390D-FFC645FD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40" y="2253758"/>
            <a:ext cx="1107120" cy="172035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E3FE3A8E-22C6-88EB-4707-A66D514A722C}"/>
              </a:ext>
            </a:extLst>
          </p:cNvPr>
          <p:cNvSpPr/>
          <p:nvPr/>
        </p:nvSpPr>
        <p:spPr>
          <a:xfrm>
            <a:off x="9059900" y="4063585"/>
            <a:ext cx="2143678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Authorization server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5AFD5DB6-D9EB-9DA6-86CB-AEDD763ECD37}"/>
              </a:ext>
            </a:extLst>
          </p:cNvPr>
          <p:cNvCxnSpPr>
            <a:cxnSpLocks/>
          </p:cNvCxnSpPr>
          <p:nvPr/>
        </p:nvCxnSpPr>
        <p:spPr>
          <a:xfrm flipV="1">
            <a:off x="2730137" y="1463040"/>
            <a:ext cx="1985554" cy="12801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DF4B64ED-A506-61D5-9949-AD98A737D863}"/>
              </a:ext>
            </a:extLst>
          </p:cNvPr>
          <p:cNvCxnSpPr>
            <a:cxnSpLocks/>
          </p:cNvCxnSpPr>
          <p:nvPr/>
        </p:nvCxnSpPr>
        <p:spPr>
          <a:xfrm>
            <a:off x="9059900" y="1567543"/>
            <a:ext cx="1364260" cy="18614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FE9E2010-9E5C-D44E-E70A-2435F4C7C79A}"/>
              </a:ext>
            </a:extLst>
          </p:cNvPr>
          <p:cNvSpPr/>
          <p:nvPr/>
        </p:nvSpPr>
        <p:spPr>
          <a:xfrm>
            <a:off x="3135086" y="1463040"/>
            <a:ext cx="470263" cy="483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C6C640-68A2-2A3C-7F7A-7075B64876F0}"/>
              </a:ext>
            </a:extLst>
          </p:cNvPr>
          <p:cNvSpPr/>
          <p:nvPr/>
        </p:nvSpPr>
        <p:spPr>
          <a:xfrm>
            <a:off x="9981857" y="2343160"/>
            <a:ext cx="470263" cy="483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38A00D7F-6578-C743-B210-ED5AE5603AA3}"/>
              </a:ext>
            </a:extLst>
          </p:cNvPr>
          <p:cNvSpPr/>
          <p:nvPr/>
        </p:nvSpPr>
        <p:spPr>
          <a:xfrm>
            <a:off x="2220686" y="4258491"/>
            <a:ext cx="7419703" cy="2281675"/>
          </a:xfrm>
          <a:custGeom>
            <a:avLst/>
            <a:gdLst>
              <a:gd name="connsiteX0" fmla="*/ 7419703 w 7419703"/>
              <a:gd name="connsiteY0" fmla="*/ 1802675 h 2281675"/>
              <a:gd name="connsiteX1" fmla="*/ 4754880 w 7419703"/>
              <a:gd name="connsiteY1" fmla="*/ 2259875 h 2281675"/>
              <a:gd name="connsiteX2" fmla="*/ 2586445 w 7419703"/>
              <a:gd name="connsiteY2" fmla="*/ 1972492 h 2281675"/>
              <a:gd name="connsiteX3" fmla="*/ 0 w 7419703"/>
              <a:gd name="connsiteY3" fmla="*/ 0 h 2281675"/>
              <a:gd name="connsiteX4" fmla="*/ 0 w 7419703"/>
              <a:gd name="connsiteY4" fmla="*/ 0 h 228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9703" h="2281675">
                <a:moveTo>
                  <a:pt x="7419703" y="1802675"/>
                </a:moveTo>
                <a:cubicBezTo>
                  <a:pt x="6490063" y="2017123"/>
                  <a:pt x="5560423" y="2231572"/>
                  <a:pt x="4754880" y="2259875"/>
                </a:cubicBezTo>
                <a:cubicBezTo>
                  <a:pt x="3949337" y="2288178"/>
                  <a:pt x="3378925" y="2349138"/>
                  <a:pt x="2586445" y="1972492"/>
                </a:cubicBezTo>
                <a:cubicBezTo>
                  <a:pt x="1793965" y="1595846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3F64CF8B-C453-73B9-E3C9-1CF8CEC7C675}"/>
              </a:ext>
            </a:extLst>
          </p:cNvPr>
          <p:cNvSpPr/>
          <p:nvPr/>
        </p:nvSpPr>
        <p:spPr>
          <a:xfrm>
            <a:off x="3910149" y="4925733"/>
            <a:ext cx="470263" cy="483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9211C85D-785E-4173-DC6C-0D4B8EF31086}"/>
              </a:ext>
            </a:extLst>
          </p:cNvPr>
          <p:cNvSpPr/>
          <p:nvPr/>
        </p:nvSpPr>
        <p:spPr>
          <a:xfrm>
            <a:off x="2034862" y="4327301"/>
            <a:ext cx="7972023" cy="2268880"/>
          </a:xfrm>
          <a:custGeom>
            <a:avLst/>
            <a:gdLst>
              <a:gd name="connsiteX0" fmla="*/ 0 w 7972023"/>
              <a:gd name="connsiteY0" fmla="*/ 0 h 2268880"/>
              <a:gd name="connsiteX1" fmla="*/ 2163651 w 7972023"/>
              <a:gd name="connsiteY1" fmla="*/ 1957589 h 2268880"/>
              <a:gd name="connsiteX2" fmla="*/ 5203065 w 7972023"/>
              <a:gd name="connsiteY2" fmla="*/ 2266682 h 2268880"/>
              <a:gd name="connsiteX3" fmla="*/ 7263684 w 7972023"/>
              <a:gd name="connsiteY3" fmla="*/ 2073499 h 2268880"/>
              <a:gd name="connsiteX4" fmla="*/ 7972023 w 7972023"/>
              <a:gd name="connsiteY4" fmla="*/ 1661375 h 226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2023" h="2268880">
                <a:moveTo>
                  <a:pt x="0" y="0"/>
                </a:moveTo>
                <a:cubicBezTo>
                  <a:pt x="648236" y="789904"/>
                  <a:pt x="1296473" y="1579809"/>
                  <a:pt x="2163651" y="1957589"/>
                </a:cubicBezTo>
                <a:cubicBezTo>
                  <a:pt x="3030829" y="2335369"/>
                  <a:pt x="4353060" y="2247364"/>
                  <a:pt x="5203065" y="2266682"/>
                </a:cubicBezTo>
                <a:cubicBezTo>
                  <a:pt x="6053070" y="2286000"/>
                  <a:pt x="6802191" y="2174383"/>
                  <a:pt x="7263684" y="2073499"/>
                </a:cubicBezTo>
                <a:cubicBezTo>
                  <a:pt x="7725177" y="1972615"/>
                  <a:pt x="7848600" y="1816995"/>
                  <a:pt x="7972023" y="1661375"/>
                </a:cubicBezTo>
              </a:path>
            </a:pathLst>
          </a:cu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B11DAF70-9BD0-05F9-3D48-7C3E328EBD38}"/>
              </a:ext>
            </a:extLst>
          </p:cNvPr>
          <p:cNvSpPr/>
          <p:nvPr/>
        </p:nvSpPr>
        <p:spPr>
          <a:xfrm>
            <a:off x="3252651" y="5167396"/>
            <a:ext cx="470263" cy="483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80E0B4B2-D0FD-C24C-72CF-B788E1FF3207}"/>
              </a:ext>
            </a:extLst>
          </p:cNvPr>
          <p:cNvCxnSpPr>
            <a:cxnSpLocks/>
          </p:cNvCxnSpPr>
          <p:nvPr/>
        </p:nvCxnSpPr>
        <p:spPr>
          <a:xfrm flipH="1" flipV="1">
            <a:off x="8723295" y="1824476"/>
            <a:ext cx="1477136" cy="2008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86E7C1A2-5058-B14F-1E07-AC5BA2FCC3AC}"/>
              </a:ext>
            </a:extLst>
          </p:cNvPr>
          <p:cNvSpPr/>
          <p:nvPr/>
        </p:nvSpPr>
        <p:spPr>
          <a:xfrm>
            <a:off x="9413331" y="2187777"/>
            <a:ext cx="470263" cy="483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756CC330-56A3-EC13-6681-6EF95AB2A336}"/>
              </a:ext>
            </a:extLst>
          </p:cNvPr>
          <p:cNvSpPr/>
          <p:nvPr/>
        </p:nvSpPr>
        <p:spPr>
          <a:xfrm>
            <a:off x="7325810" y="2883882"/>
            <a:ext cx="2094963" cy="4616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 Token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184F1772-FC7A-9CB3-86BB-CDED61EBFB0E}"/>
              </a:ext>
            </a:extLst>
          </p:cNvPr>
          <p:cNvCxnSpPr>
            <a:cxnSpLocks/>
          </p:cNvCxnSpPr>
          <p:nvPr/>
        </p:nvCxnSpPr>
        <p:spPr>
          <a:xfrm>
            <a:off x="8723295" y="1520083"/>
            <a:ext cx="1756785" cy="2313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FBE1B6AD-3B95-DD38-F7BF-277B568942EB}"/>
              </a:ext>
            </a:extLst>
          </p:cNvPr>
          <p:cNvSpPr/>
          <p:nvPr/>
        </p:nvSpPr>
        <p:spPr>
          <a:xfrm>
            <a:off x="8710783" y="1996407"/>
            <a:ext cx="470263" cy="483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8357BE0F-0404-D75F-49D7-F8926B14AE7D}"/>
              </a:ext>
            </a:extLst>
          </p:cNvPr>
          <p:cNvSpPr/>
          <p:nvPr/>
        </p:nvSpPr>
        <p:spPr>
          <a:xfrm>
            <a:off x="9406511" y="1425023"/>
            <a:ext cx="2094963" cy="4616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 Token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C9C6070C-65DD-30AB-E55A-11320EB04D31}"/>
              </a:ext>
            </a:extLst>
          </p:cNvPr>
          <p:cNvCxnSpPr>
            <a:cxnSpLocks/>
          </p:cNvCxnSpPr>
          <p:nvPr/>
        </p:nvCxnSpPr>
        <p:spPr>
          <a:xfrm flipH="1" flipV="1">
            <a:off x="8373291" y="1697940"/>
            <a:ext cx="1510303" cy="22040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A9405EA7-F28C-3EF0-BB1C-70D41675FE52}"/>
              </a:ext>
            </a:extLst>
          </p:cNvPr>
          <p:cNvSpPr/>
          <p:nvPr/>
        </p:nvSpPr>
        <p:spPr>
          <a:xfrm>
            <a:off x="9212251" y="2452525"/>
            <a:ext cx="470263" cy="483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AF2A9523-BE47-74BF-D1B7-91B105771549}"/>
              </a:ext>
            </a:extLst>
          </p:cNvPr>
          <p:cNvSpPr/>
          <p:nvPr/>
        </p:nvSpPr>
        <p:spPr>
          <a:xfrm>
            <a:off x="7257633" y="3298787"/>
            <a:ext cx="2094963" cy="4616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Token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75A56A18-F099-62AC-2136-E10E27F20A3A}"/>
              </a:ext>
            </a:extLst>
          </p:cNvPr>
          <p:cNvCxnSpPr>
            <a:cxnSpLocks/>
          </p:cNvCxnSpPr>
          <p:nvPr/>
        </p:nvCxnSpPr>
        <p:spPr>
          <a:xfrm>
            <a:off x="6887795" y="1704703"/>
            <a:ext cx="0" cy="21019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A68EE27B-B78F-91E4-2D23-661EE6E22C70}"/>
              </a:ext>
            </a:extLst>
          </p:cNvPr>
          <p:cNvSpPr/>
          <p:nvPr/>
        </p:nvSpPr>
        <p:spPr>
          <a:xfrm>
            <a:off x="6162081" y="2451242"/>
            <a:ext cx="470263" cy="483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82421D2-77CA-8BB4-9B4F-8E684DC1E8E2}"/>
              </a:ext>
            </a:extLst>
          </p:cNvPr>
          <p:cNvSpPr/>
          <p:nvPr/>
        </p:nvSpPr>
        <p:spPr>
          <a:xfrm>
            <a:off x="7062651" y="2323510"/>
            <a:ext cx="2094963" cy="4616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Token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A82C0ED4-0A46-961C-6689-EED342C5C3E7}"/>
              </a:ext>
            </a:extLst>
          </p:cNvPr>
          <p:cNvSpPr txBox="1"/>
          <p:nvPr/>
        </p:nvSpPr>
        <p:spPr>
          <a:xfrm>
            <a:off x="5903838" y="313979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API Call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7FB2EA70-5D2C-ED52-C159-E1BFF93E4078}"/>
              </a:ext>
            </a:extLst>
          </p:cNvPr>
          <p:cNvCxnSpPr>
            <a:cxnSpLocks/>
          </p:cNvCxnSpPr>
          <p:nvPr/>
        </p:nvCxnSpPr>
        <p:spPr>
          <a:xfrm flipH="1" flipV="1">
            <a:off x="6691120" y="1697940"/>
            <a:ext cx="21820" cy="20966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2523D151-A198-C8D1-C551-9035A1ABE340}"/>
              </a:ext>
            </a:extLst>
          </p:cNvPr>
          <p:cNvSpPr/>
          <p:nvPr/>
        </p:nvSpPr>
        <p:spPr>
          <a:xfrm>
            <a:off x="6151739" y="2296363"/>
            <a:ext cx="470263" cy="483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6463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-0.11719 -0.230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9" y="-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-0.13047 -0.295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6" grpId="0" animBg="1"/>
      <p:bldP spid="26" grpId="1" animBg="1"/>
      <p:bldP spid="27" grpId="0" animBg="1"/>
      <p:bldP spid="27" grpId="1" animBg="1"/>
      <p:bldP spid="39" grpId="0" animBg="1"/>
      <p:bldP spid="39" grpId="1" animBg="1"/>
      <p:bldP spid="41" grpId="0" animBg="1"/>
      <p:bldP spid="41" grpId="1" animBg="1"/>
      <p:bldP spid="47" grpId="0" animBg="1"/>
      <p:bldP spid="47" grpId="1" animBg="1"/>
      <p:bldP spid="50" grpId="0" animBg="1"/>
      <p:bldP spid="50" grpId="1" animBg="1"/>
      <p:bldP spid="50" grpId="2" animBg="1"/>
      <p:bldP spid="53" grpId="0" animBg="1"/>
      <p:bldP spid="53" grpId="1" animBg="1"/>
      <p:bldP spid="54" grpId="0" animBg="1"/>
      <p:bldP spid="54" grpId="1" animBg="1"/>
      <p:bldP spid="57" grpId="0" animBg="1"/>
      <p:bldP spid="57" grpId="1" animBg="1"/>
      <p:bldP spid="61" grpId="0" animBg="1"/>
      <p:bldP spid="61" grpId="1" animBg="1"/>
      <p:bldP spid="61" grpId="2" animBg="1"/>
      <p:bldP spid="69" grpId="0" animBg="1"/>
      <p:bldP spid="69" grpId="1" animBg="1"/>
      <p:bldP spid="70" grpId="0" animBg="1"/>
      <p:bldP spid="70" grpId="1" animBg="1"/>
      <p:bldP spid="71" grpId="0"/>
      <p:bldP spid="71" grpId="1"/>
      <p:bldP spid="75" grpId="0" animBg="1"/>
      <p:bldP spid="75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DA423F-7F1A-5D74-863F-BF6263A512A8}"/>
              </a:ext>
            </a:extLst>
          </p:cNvPr>
          <p:cNvSpPr txBox="1"/>
          <p:nvPr/>
        </p:nvSpPr>
        <p:spPr>
          <a:xfrm>
            <a:off x="522514" y="3675221"/>
            <a:ext cx="6915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Arial Rounded MT Bold" panose="020F0704030504030204" pitchFamily="34" charset="0"/>
              </a:rPr>
              <a:t>Implicit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A3B9882-F536-0AE4-58BD-04D60FC0F42D}"/>
              </a:ext>
            </a:extLst>
          </p:cNvPr>
          <p:cNvSpPr txBox="1"/>
          <p:nvPr/>
        </p:nvSpPr>
        <p:spPr>
          <a:xfrm>
            <a:off x="522514" y="2940058"/>
            <a:ext cx="691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 Rounded MT Bold" panose="020F0704030504030204" pitchFamily="34" charset="0"/>
              </a:rPr>
              <a:t>OAuth Flow 2 </a:t>
            </a:r>
          </a:p>
        </p:txBody>
      </p:sp>
    </p:spTree>
    <p:extLst>
      <p:ext uri="{BB962C8B-B14F-4D97-AF65-F5344CB8AC3E}">
        <p14:creationId xmlns:p14="http://schemas.microsoft.com/office/powerpoint/2010/main" val="1403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DF37F24B-2B83-D609-4DCA-EE39B03C4567}"/>
              </a:ext>
            </a:extLst>
          </p:cNvPr>
          <p:cNvSpPr/>
          <p:nvPr/>
        </p:nvSpPr>
        <p:spPr>
          <a:xfrm>
            <a:off x="5373299" y="261819"/>
            <a:ext cx="2834639" cy="104502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Photo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Printing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0E93A03-FE01-3D2C-A527-CF86FA6D1B9B}"/>
              </a:ext>
            </a:extLst>
          </p:cNvPr>
          <p:cNvSpPr/>
          <p:nvPr/>
        </p:nvSpPr>
        <p:spPr>
          <a:xfrm>
            <a:off x="6096000" y="3974115"/>
            <a:ext cx="1933303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Drive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D10F43D-FB57-C7B1-390D-FFC645FD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40" y="2253758"/>
            <a:ext cx="1107120" cy="172035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E3FE3A8E-22C6-88EB-4707-A66D514A722C}"/>
              </a:ext>
            </a:extLst>
          </p:cNvPr>
          <p:cNvSpPr/>
          <p:nvPr/>
        </p:nvSpPr>
        <p:spPr>
          <a:xfrm>
            <a:off x="9059900" y="4063585"/>
            <a:ext cx="2143678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Authorization server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5AFD5DB6-D9EB-9DA6-86CB-AEDD763ECD37}"/>
              </a:ext>
            </a:extLst>
          </p:cNvPr>
          <p:cNvCxnSpPr>
            <a:cxnSpLocks/>
          </p:cNvCxnSpPr>
          <p:nvPr/>
        </p:nvCxnSpPr>
        <p:spPr>
          <a:xfrm flipV="1">
            <a:off x="2730137" y="1463040"/>
            <a:ext cx="1985554" cy="12801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DF4B64ED-A506-61D5-9949-AD98A737D863}"/>
              </a:ext>
            </a:extLst>
          </p:cNvPr>
          <p:cNvCxnSpPr>
            <a:cxnSpLocks/>
          </p:cNvCxnSpPr>
          <p:nvPr/>
        </p:nvCxnSpPr>
        <p:spPr>
          <a:xfrm>
            <a:off x="9059900" y="1567543"/>
            <a:ext cx="1452556" cy="21826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FE9E2010-9E5C-D44E-E70A-2435F4C7C79A}"/>
              </a:ext>
            </a:extLst>
          </p:cNvPr>
          <p:cNvSpPr/>
          <p:nvPr/>
        </p:nvSpPr>
        <p:spPr>
          <a:xfrm>
            <a:off x="3135086" y="1463040"/>
            <a:ext cx="470263" cy="483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C6C640-68A2-2A3C-7F7A-7075B64876F0}"/>
              </a:ext>
            </a:extLst>
          </p:cNvPr>
          <p:cNvSpPr/>
          <p:nvPr/>
        </p:nvSpPr>
        <p:spPr>
          <a:xfrm>
            <a:off x="9865107" y="1955187"/>
            <a:ext cx="470263" cy="483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38A00D7F-6578-C743-B210-ED5AE5603AA3}"/>
              </a:ext>
            </a:extLst>
          </p:cNvPr>
          <p:cNvSpPr/>
          <p:nvPr/>
        </p:nvSpPr>
        <p:spPr>
          <a:xfrm>
            <a:off x="2220686" y="4258491"/>
            <a:ext cx="7419703" cy="2281675"/>
          </a:xfrm>
          <a:custGeom>
            <a:avLst/>
            <a:gdLst>
              <a:gd name="connsiteX0" fmla="*/ 7419703 w 7419703"/>
              <a:gd name="connsiteY0" fmla="*/ 1802675 h 2281675"/>
              <a:gd name="connsiteX1" fmla="*/ 4754880 w 7419703"/>
              <a:gd name="connsiteY1" fmla="*/ 2259875 h 2281675"/>
              <a:gd name="connsiteX2" fmla="*/ 2586445 w 7419703"/>
              <a:gd name="connsiteY2" fmla="*/ 1972492 h 2281675"/>
              <a:gd name="connsiteX3" fmla="*/ 0 w 7419703"/>
              <a:gd name="connsiteY3" fmla="*/ 0 h 2281675"/>
              <a:gd name="connsiteX4" fmla="*/ 0 w 7419703"/>
              <a:gd name="connsiteY4" fmla="*/ 0 h 228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9703" h="2281675">
                <a:moveTo>
                  <a:pt x="7419703" y="1802675"/>
                </a:moveTo>
                <a:cubicBezTo>
                  <a:pt x="6490063" y="2017123"/>
                  <a:pt x="5560423" y="2231572"/>
                  <a:pt x="4754880" y="2259875"/>
                </a:cubicBezTo>
                <a:cubicBezTo>
                  <a:pt x="3949337" y="2288178"/>
                  <a:pt x="3378925" y="2349138"/>
                  <a:pt x="2586445" y="1972492"/>
                </a:cubicBezTo>
                <a:cubicBezTo>
                  <a:pt x="1793965" y="1595846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3F64CF8B-C453-73B9-E3C9-1CF8CEC7C675}"/>
              </a:ext>
            </a:extLst>
          </p:cNvPr>
          <p:cNvSpPr/>
          <p:nvPr/>
        </p:nvSpPr>
        <p:spPr>
          <a:xfrm>
            <a:off x="3910149" y="4925733"/>
            <a:ext cx="470263" cy="483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9211C85D-785E-4173-DC6C-0D4B8EF31086}"/>
              </a:ext>
            </a:extLst>
          </p:cNvPr>
          <p:cNvSpPr/>
          <p:nvPr/>
        </p:nvSpPr>
        <p:spPr>
          <a:xfrm>
            <a:off x="2034862" y="4327301"/>
            <a:ext cx="7972023" cy="2268880"/>
          </a:xfrm>
          <a:custGeom>
            <a:avLst/>
            <a:gdLst>
              <a:gd name="connsiteX0" fmla="*/ 0 w 7972023"/>
              <a:gd name="connsiteY0" fmla="*/ 0 h 2268880"/>
              <a:gd name="connsiteX1" fmla="*/ 2163651 w 7972023"/>
              <a:gd name="connsiteY1" fmla="*/ 1957589 h 2268880"/>
              <a:gd name="connsiteX2" fmla="*/ 5203065 w 7972023"/>
              <a:gd name="connsiteY2" fmla="*/ 2266682 h 2268880"/>
              <a:gd name="connsiteX3" fmla="*/ 7263684 w 7972023"/>
              <a:gd name="connsiteY3" fmla="*/ 2073499 h 2268880"/>
              <a:gd name="connsiteX4" fmla="*/ 7972023 w 7972023"/>
              <a:gd name="connsiteY4" fmla="*/ 1661375 h 226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2023" h="2268880">
                <a:moveTo>
                  <a:pt x="0" y="0"/>
                </a:moveTo>
                <a:cubicBezTo>
                  <a:pt x="648236" y="789904"/>
                  <a:pt x="1296473" y="1579809"/>
                  <a:pt x="2163651" y="1957589"/>
                </a:cubicBezTo>
                <a:cubicBezTo>
                  <a:pt x="3030829" y="2335369"/>
                  <a:pt x="4353060" y="2247364"/>
                  <a:pt x="5203065" y="2266682"/>
                </a:cubicBezTo>
                <a:cubicBezTo>
                  <a:pt x="6053070" y="2286000"/>
                  <a:pt x="6802191" y="2174383"/>
                  <a:pt x="7263684" y="2073499"/>
                </a:cubicBezTo>
                <a:cubicBezTo>
                  <a:pt x="7725177" y="1972615"/>
                  <a:pt x="7848600" y="1816995"/>
                  <a:pt x="7972023" y="1661375"/>
                </a:cubicBezTo>
              </a:path>
            </a:pathLst>
          </a:cu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B11DAF70-9BD0-05F9-3D48-7C3E328EBD38}"/>
              </a:ext>
            </a:extLst>
          </p:cNvPr>
          <p:cNvSpPr/>
          <p:nvPr/>
        </p:nvSpPr>
        <p:spPr>
          <a:xfrm>
            <a:off x="3252651" y="5167396"/>
            <a:ext cx="470263" cy="483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FBE1B6AD-3B95-DD38-F7BF-277B568942EB}"/>
              </a:ext>
            </a:extLst>
          </p:cNvPr>
          <p:cNvSpPr/>
          <p:nvPr/>
        </p:nvSpPr>
        <p:spPr>
          <a:xfrm>
            <a:off x="9334096" y="2196850"/>
            <a:ext cx="470263" cy="483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C9C6070C-65DD-30AB-E55A-11320EB04D31}"/>
              </a:ext>
            </a:extLst>
          </p:cNvPr>
          <p:cNvCxnSpPr>
            <a:cxnSpLocks/>
          </p:cNvCxnSpPr>
          <p:nvPr/>
        </p:nvCxnSpPr>
        <p:spPr>
          <a:xfrm flipH="1" flipV="1">
            <a:off x="8515207" y="1578167"/>
            <a:ext cx="1510303" cy="22040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AF2A9523-BE47-74BF-D1B7-91B105771549}"/>
              </a:ext>
            </a:extLst>
          </p:cNvPr>
          <p:cNvSpPr/>
          <p:nvPr/>
        </p:nvSpPr>
        <p:spPr>
          <a:xfrm>
            <a:off x="7257633" y="3093629"/>
            <a:ext cx="2094963" cy="4616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Token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75A56A18-F099-62AC-2136-E10E27F20A3A}"/>
              </a:ext>
            </a:extLst>
          </p:cNvPr>
          <p:cNvCxnSpPr>
            <a:cxnSpLocks/>
          </p:cNvCxnSpPr>
          <p:nvPr/>
        </p:nvCxnSpPr>
        <p:spPr>
          <a:xfrm>
            <a:off x="6887795" y="1704703"/>
            <a:ext cx="0" cy="21019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A68EE27B-B78F-91E4-2D23-661EE6E22C70}"/>
              </a:ext>
            </a:extLst>
          </p:cNvPr>
          <p:cNvSpPr/>
          <p:nvPr/>
        </p:nvSpPr>
        <p:spPr>
          <a:xfrm>
            <a:off x="6320041" y="2438513"/>
            <a:ext cx="470263" cy="483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82421D2-77CA-8BB4-9B4F-8E684DC1E8E2}"/>
              </a:ext>
            </a:extLst>
          </p:cNvPr>
          <p:cNvSpPr/>
          <p:nvPr/>
        </p:nvSpPr>
        <p:spPr>
          <a:xfrm>
            <a:off x="7062651" y="2323510"/>
            <a:ext cx="2094963" cy="4616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Token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7FB2EA70-5D2C-ED52-C159-E1BFF93E4078}"/>
              </a:ext>
            </a:extLst>
          </p:cNvPr>
          <p:cNvCxnSpPr>
            <a:cxnSpLocks/>
          </p:cNvCxnSpPr>
          <p:nvPr/>
        </p:nvCxnSpPr>
        <p:spPr>
          <a:xfrm flipH="1" flipV="1">
            <a:off x="6691120" y="1697940"/>
            <a:ext cx="21820" cy="20966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2523D151-A198-C8D1-C551-9035A1ABE340}"/>
              </a:ext>
            </a:extLst>
          </p:cNvPr>
          <p:cNvSpPr/>
          <p:nvPr/>
        </p:nvSpPr>
        <p:spPr>
          <a:xfrm>
            <a:off x="6124833" y="2584823"/>
            <a:ext cx="470263" cy="483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694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11133 -0.26574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3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6" grpId="0" animBg="1"/>
      <p:bldP spid="26" grpId="1" animBg="1"/>
      <p:bldP spid="27" grpId="0" animBg="1"/>
      <p:bldP spid="27" grpId="1" animBg="1"/>
      <p:bldP spid="39" grpId="0" animBg="1"/>
      <p:bldP spid="39" grpId="1" animBg="1"/>
      <p:bldP spid="41" grpId="0" animBg="1"/>
      <p:bldP spid="41" grpId="1" animBg="1"/>
      <p:bldP spid="53" grpId="0" animBg="1"/>
      <p:bldP spid="53" grpId="1" animBg="1"/>
      <p:bldP spid="61" grpId="0" animBg="1"/>
      <p:bldP spid="61" grpId="1" animBg="1"/>
      <p:bldP spid="61" grpId="2" animBg="1"/>
      <p:bldP spid="69" grpId="0" animBg="1"/>
      <p:bldP spid="69" grpId="1" animBg="1"/>
      <p:bldP spid="70" grpId="0" animBg="1"/>
      <p:bldP spid="70" grpId="1" animBg="1"/>
      <p:bldP spid="75" grpId="0" animBg="1"/>
      <p:bldP spid="7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DA423F-7F1A-5D74-863F-BF6263A512A8}"/>
              </a:ext>
            </a:extLst>
          </p:cNvPr>
          <p:cNvSpPr txBox="1"/>
          <p:nvPr/>
        </p:nvSpPr>
        <p:spPr>
          <a:xfrm>
            <a:off x="687978" y="2664117"/>
            <a:ext cx="6915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Arial Rounded MT Bold" panose="020F0704030504030204" pitchFamily="34" charset="0"/>
              </a:rPr>
              <a:t>Implicit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A3B9882-F536-0AE4-58BD-04D60FC0F42D}"/>
              </a:ext>
            </a:extLst>
          </p:cNvPr>
          <p:cNvSpPr txBox="1"/>
          <p:nvPr/>
        </p:nvSpPr>
        <p:spPr>
          <a:xfrm>
            <a:off x="779417" y="3752164"/>
            <a:ext cx="9109166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onsolas" panose="020B0609020204030204" pitchFamily="49" charset="0"/>
              </a:rPr>
              <a:t>Not as Secure</a:t>
            </a:r>
          </a:p>
          <a:p>
            <a:endParaRPr lang="en-IN" sz="800" b="1" dirty="0">
              <a:latin typeface="Arial Rounded MT Bold" panose="020F0704030504030204" pitchFamily="34" charset="0"/>
            </a:endParaRPr>
          </a:p>
          <a:p>
            <a:r>
              <a:rPr lang="en-IN" sz="2800" b="1" dirty="0">
                <a:latin typeface="Consolas" panose="020B0609020204030204" pitchFamily="49" charset="0"/>
              </a:rPr>
              <a:t>Primarily used with short-lived access tokens</a:t>
            </a:r>
          </a:p>
          <a:p>
            <a:endParaRPr lang="en-IN" sz="1050" b="1" dirty="0">
              <a:latin typeface="Consolas" panose="020B0609020204030204" pitchFamily="49" charset="0"/>
            </a:endParaRPr>
          </a:p>
          <a:p>
            <a:r>
              <a:rPr lang="en-IN" sz="3600" dirty="0">
                <a:latin typeface="Consolas" panose="020B0609020204030204" pitchFamily="49" charset="0"/>
              </a:rPr>
              <a:t>Used with JavaScript Apps</a:t>
            </a:r>
          </a:p>
        </p:txBody>
      </p:sp>
    </p:spTree>
    <p:extLst>
      <p:ext uri="{BB962C8B-B14F-4D97-AF65-F5344CB8AC3E}">
        <p14:creationId xmlns:p14="http://schemas.microsoft.com/office/powerpoint/2010/main" val="12683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DA423F-7F1A-5D74-863F-BF6263A512A8}"/>
              </a:ext>
            </a:extLst>
          </p:cNvPr>
          <p:cNvSpPr txBox="1"/>
          <p:nvPr/>
        </p:nvSpPr>
        <p:spPr>
          <a:xfrm>
            <a:off x="2455344" y="3087392"/>
            <a:ext cx="69155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Arial Rounded MT Bold" panose="020F0704030504030204" pitchFamily="34" charset="0"/>
              </a:rPr>
              <a:t>Authorization between microservices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A3B9882-F536-0AE4-58BD-04D60FC0F42D}"/>
              </a:ext>
            </a:extLst>
          </p:cNvPr>
          <p:cNvSpPr txBox="1"/>
          <p:nvPr/>
        </p:nvSpPr>
        <p:spPr>
          <a:xfrm>
            <a:off x="2455344" y="1502438"/>
            <a:ext cx="691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 Rounded MT Bold" panose="020F0704030504030204" pitchFamily="34" charset="0"/>
              </a:rPr>
              <a:t>Next flow is our big use case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A892A94-74F0-DF9D-76FB-E624CBBB9CB2}"/>
              </a:ext>
            </a:extLst>
          </p:cNvPr>
          <p:cNvSpPr txBox="1"/>
          <p:nvPr/>
        </p:nvSpPr>
        <p:spPr>
          <a:xfrm>
            <a:off x="5264331" y="2330664"/>
            <a:ext cx="101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 Rounded MT Bold" panose="020F0704030504030204" pitchFamily="34" charset="0"/>
              </a:rPr>
              <a:t>i.e.,</a:t>
            </a:r>
          </a:p>
        </p:txBody>
      </p:sp>
    </p:spTree>
    <p:extLst>
      <p:ext uri="{BB962C8B-B14F-4D97-AF65-F5344CB8AC3E}">
        <p14:creationId xmlns:p14="http://schemas.microsoft.com/office/powerpoint/2010/main" val="164037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3" grpId="0"/>
      <p:bldP spid="3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DA423F-7F1A-5D74-863F-BF6263A512A8}"/>
              </a:ext>
            </a:extLst>
          </p:cNvPr>
          <p:cNvSpPr txBox="1"/>
          <p:nvPr/>
        </p:nvSpPr>
        <p:spPr>
          <a:xfrm>
            <a:off x="418011" y="3792787"/>
            <a:ext cx="6915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Arial Rounded MT Bold" panose="020F0704030504030204" pitchFamily="34" charset="0"/>
              </a:rPr>
              <a:t>Client Credentials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A3B9882-F536-0AE4-58BD-04D60FC0F42D}"/>
              </a:ext>
            </a:extLst>
          </p:cNvPr>
          <p:cNvSpPr txBox="1"/>
          <p:nvPr/>
        </p:nvSpPr>
        <p:spPr>
          <a:xfrm>
            <a:off x="522514" y="2940058"/>
            <a:ext cx="691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 Rounded MT Bold" panose="020F0704030504030204" pitchFamily="34" charset="0"/>
              </a:rPr>
              <a:t>OAuth Flow 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EBF44A-B905-19AF-170C-2ECFC911D86E}"/>
              </a:ext>
            </a:extLst>
          </p:cNvPr>
          <p:cNvSpPr txBox="1"/>
          <p:nvPr/>
        </p:nvSpPr>
        <p:spPr>
          <a:xfrm>
            <a:off x="522514" y="4562228"/>
            <a:ext cx="691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onsolas" panose="020B0609020204030204" pitchFamily="49" charset="0"/>
              </a:rPr>
              <a:t>When the client is well trusted  </a:t>
            </a:r>
          </a:p>
        </p:txBody>
      </p:sp>
    </p:spTree>
    <p:extLst>
      <p:ext uri="{BB962C8B-B14F-4D97-AF65-F5344CB8AC3E}">
        <p14:creationId xmlns:p14="http://schemas.microsoft.com/office/powerpoint/2010/main" val="390981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CCBD888-A7B5-E7B1-365D-81BF041F1E4B}"/>
              </a:ext>
            </a:extLst>
          </p:cNvPr>
          <p:cNvSpPr txBox="1"/>
          <p:nvPr/>
        </p:nvSpPr>
        <p:spPr>
          <a:xfrm>
            <a:off x="862149" y="3010989"/>
            <a:ext cx="1946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Consolas" panose="020B0609020204030204" pitchFamily="49" charset="0"/>
              </a:rPr>
              <a:t>OAuth</a:t>
            </a:r>
            <a:endParaRPr lang="en-IN" sz="3600" dirty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67A2DCD2-E02E-9129-CAAA-9BECBFB25F3A}"/>
              </a:ext>
            </a:extLst>
          </p:cNvPr>
          <p:cNvCxnSpPr>
            <a:cxnSpLocks/>
          </p:cNvCxnSpPr>
          <p:nvPr/>
        </p:nvCxnSpPr>
        <p:spPr>
          <a:xfrm flipV="1">
            <a:off x="3187337" y="1345474"/>
            <a:ext cx="2599509" cy="19886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0877BAEE-A613-0D30-A617-D01E0BBC5732}"/>
              </a:ext>
            </a:extLst>
          </p:cNvPr>
          <p:cNvCxnSpPr>
            <a:cxnSpLocks/>
          </p:cNvCxnSpPr>
          <p:nvPr/>
        </p:nvCxnSpPr>
        <p:spPr>
          <a:xfrm>
            <a:off x="3187336" y="3360280"/>
            <a:ext cx="2908664" cy="1737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BB0FA0-DAAE-6CAC-05C4-5CB0CED4B1F4}"/>
              </a:ext>
            </a:extLst>
          </p:cNvPr>
          <p:cNvSpPr txBox="1"/>
          <p:nvPr/>
        </p:nvSpPr>
        <p:spPr>
          <a:xfrm>
            <a:off x="6095999" y="938740"/>
            <a:ext cx="4530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Authentication</a:t>
            </a:r>
            <a:endParaRPr lang="en-IN" sz="3200" strike="sngStrike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7DF331-5330-EF4F-FBED-CC31AE756758}"/>
              </a:ext>
            </a:extLst>
          </p:cNvPr>
          <p:cNvSpPr txBox="1"/>
          <p:nvPr/>
        </p:nvSpPr>
        <p:spPr>
          <a:xfrm>
            <a:off x="6285411" y="4805346"/>
            <a:ext cx="4341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00B853"/>
                </a:solidFill>
                <a:latin typeface="Consolas" panose="020B0609020204030204" pitchFamily="49" charset="0"/>
              </a:rPr>
              <a:t>Authorization</a:t>
            </a:r>
            <a:endParaRPr lang="en-IN" sz="2800" dirty="0">
              <a:solidFill>
                <a:srgbClr val="00B85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0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DF37F24B-2B83-D609-4DCA-EE39B03C4567}"/>
              </a:ext>
            </a:extLst>
          </p:cNvPr>
          <p:cNvSpPr/>
          <p:nvPr/>
        </p:nvSpPr>
        <p:spPr>
          <a:xfrm>
            <a:off x="686892" y="3422466"/>
            <a:ext cx="2050867" cy="172429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Microservice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0E93A03-FE01-3D2C-A527-CF86FA6D1B9B}"/>
              </a:ext>
            </a:extLst>
          </p:cNvPr>
          <p:cNvSpPr/>
          <p:nvPr/>
        </p:nvSpPr>
        <p:spPr>
          <a:xfrm>
            <a:off x="7245532" y="3527474"/>
            <a:ext cx="1933303" cy="172429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Microservice 2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xmlns="" id="{D1A8F803-72DF-4CEC-19FD-F2F86EC0C0D3}"/>
              </a:ext>
            </a:extLst>
          </p:cNvPr>
          <p:cNvSpPr/>
          <p:nvPr/>
        </p:nvSpPr>
        <p:spPr>
          <a:xfrm>
            <a:off x="10240190" y="3699523"/>
            <a:ext cx="1031966" cy="172429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B591C8F-2DC3-D95E-B66E-88CD482B34FF}"/>
              </a:ext>
            </a:extLst>
          </p:cNvPr>
          <p:cNvSpPr/>
          <p:nvPr/>
        </p:nvSpPr>
        <p:spPr>
          <a:xfrm>
            <a:off x="7062651" y="1140823"/>
            <a:ext cx="1933303" cy="172429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Auth</a:t>
            </a:r>
          </a:p>
          <a:p>
            <a:pPr algn="ctr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Service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A9049A27-CC21-4F6D-AE00-D6FCC711BE2B}"/>
              </a:ext>
            </a:extLst>
          </p:cNvPr>
          <p:cNvCxnSpPr>
            <a:cxnSpLocks/>
          </p:cNvCxnSpPr>
          <p:nvPr/>
        </p:nvCxnSpPr>
        <p:spPr>
          <a:xfrm flipV="1">
            <a:off x="3448594" y="2344783"/>
            <a:ext cx="2899955" cy="8817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47FFBE7-D5EC-BEDA-3E5D-1B80BC857D30}"/>
              </a:ext>
            </a:extLst>
          </p:cNvPr>
          <p:cNvSpPr/>
          <p:nvPr/>
        </p:nvSpPr>
        <p:spPr>
          <a:xfrm>
            <a:off x="4663439" y="2230485"/>
            <a:ext cx="470263" cy="483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9B4D14B-D376-46E8-CA80-A216326045F2}"/>
              </a:ext>
            </a:extLst>
          </p:cNvPr>
          <p:cNvCxnSpPr>
            <a:cxnSpLocks/>
          </p:cNvCxnSpPr>
          <p:nvPr/>
        </p:nvCxnSpPr>
        <p:spPr>
          <a:xfrm flipH="1">
            <a:off x="3213463" y="2090642"/>
            <a:ext cx="3004457" cy="9290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000DF90-BE1C-5586-5186-1B39A2EC119A}"/>
              </a:ext>
            </a:extLst>
          </p:cNvPr>
          <p:cNvSpPr/>
          <p:nvPr/>
        </p:nvSpPr>
        <p:spPr>
          <a:xfrm>
            <a:off x="4450079" y="1942504"/>
            <a:ext cx="470263" cy="483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5CDCE796-84C8-C25D-EE4B-581006CE4762}"/>
              </a:ext>
            </a:extLst>
          </p:cNvPr>
          <p:cNvCxnSpPr>
            <a:cxnSpLocks/>
          </p:cNvCxnSpPr>
          <p:nvPr/>
        </p:nvCxnSpPr>
        <p:spPr>
          <a:xfrm flipH="1">
            <a:off x="3622494" y="4684123"/>
            <a:ext cx="28403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1A675E0-C497-1CE1-8231-2EBD0F1BDDCD}"/>
              </a:ext>
            </a:extLst>
          </p:cNvPr>
          <p:cNvSpPr/>
          <p:nvPr/>
        </p:nvSpPr>
        <p:spPr>
          <a:xfrm>
            <a:off x="4739637" y="4798422"/>
            <a:ext cx="470263" cy="483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5436C760-CF90-964C-982A-0B2C28EA1372}"/>
              </a:ext>
            </a:extLst>
          </p:cNvPr>
          <p:cNvCxnSpPr>
            <a:cxnSpLocks/>
          </p:cNvCxnSpPr>
          <p:nvPr/>
        </p:nvCxnSpPr>
        <p:spPr>
          <a:xfrm flipV="1">
            <a:off x="3622494" y="4398918"/>
            <a:ext cx="2840353" cy="31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CC6C4A8-564A-3E5D-6F6E-9657CA5374E9}"/>
              </a:ext>
            </a:extLst>
          </p:cNvPr>
          <p:cNvSpPr/>
          <p:nvPr/>
        </p:nvSpPr>
        <p:spPr>
          <a:xfrm>
            <a:off x="3792585" y="3721906"/>
            <a:ext cx="470263" cy="483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B1768D19-0FDC-6776-390D-8274FDAE845E}"/>
              </a:ext>
            </a:extLst>
          </p:cNvPr>
          <p:cNvSpPr/>
          <p:nvPr/>
        </p:nvSpPr>
        <p:spPr>
          <a:xfrm>
            <a:off x="4162418" y="1260887"/>
            <a:ext cx="2094963" cy="4616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Token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AE18ED3-8481-DBB0-369D-28E3EB81C961}"/>
              </a:ext>
            </a:extLst>
          </p:cNvPr>
          <p:cNvSpPr/>
          <p:nvPr/>
        </p:nvSpPr>
        <p:spPr>
          <a:xfrm>
            <a:off x="4632681" y="3649272"/>
            <a:ext cx="2094963" cy="4616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Token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88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" grpId="0" animBg="1"/>
      <p:bldP spid="10" grpId="0" animBg="1"/>
      <p:bldP spid="13" grpId="0" animBg="1"/>
      <p:bldP spid="13" grpId="1" animBg="1"/>
      <p:bldP spid="15" grpId="0" animBg="1"/>
      <p:bldP spid="15" grpId="1" animBg="1"/>
      <p:bldP spid="17" grpId="0" animBg="1"/>
      <p:bldP spid="19" grpId="0" animBg="1"/>
      <p:bldP spid="19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DA423F-7F1A-5D74-863F-BF6263A512A8}"/>
              </a:ext>
            </a:extLst>
          </p:cNvPr>
          <p:cNvSpPr txBox="1"/>
          <p:nvPr/>
        </p:nvSpPr>
        <p:spPr>
          <a:xfrm>
            <a:off x="2960914" y="2905780"/>
            <a:ext cx="69155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Arial Rounded MT Bold" panose="020F0704030504030204" pitchFamily="34" charset="0"/>
              </a:rPr>
              <a:t>Now lets implement this using SpringBoot</a:t>
            </a:r>
          </a:p>
        </p:txBody>
      </p:sp>
    </p:spTree>
    <p:extLst>
      <p:ext uri="{BB962C8B-B14F-4D97-AF65-F5344CB8AC3E}">
        <p14:creationId xmlns:p14="http://schemas.microsoft.com/office/powerpoint/2010/main" val="12775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1F75AA-07AC-EE77-75F0-E6C8D7826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300" y="1041400"/>
            <a:ext cx="10131428" cy="506730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Create a Client Application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Consolas" panose="020B0609020204030204" pitchFamily="49" charset="0"/>
              </a:rPr>
              <a:t>Go to start.spring.io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Consolas" panose="020B0609020204030204" pitchFamily="49" charset="0"/>
              </a:rPr>
              <a:t>Add needed dependencies in pom.xml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Consolas" panose="020B0609020204030204" pitchFamily="49" charset="0"/>
              </a:rPr>
              <a:t>Generate project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Consolas" panose="020B0609020204030204" pitchFamily="49" charset="0"/>
              </a:rPr>
              <a:t>Configure the Spring security for the client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Implement the Authorization Server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Consolas" panose="020B0609020204030204" pitchFamily="49" charset="0"/>
              </a:rPr>
              <a:t>Go to start.spring.io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Consolas" panose="020B0609020204030204" pitchFamily="49" charset="0"/>
              </a:rPr>
              <a:t>Add needed dependencies in pom.xml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Consolas" panose="020B0609020204030204" pitchFamily="49" charset="0"/>
              </a:rPr>
              <a:t>Generate project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Consolas" panose="020B0609020204030204" pitchFamily="49" charset="0"/>
              </a:rPr>
              <a:t>Configure the OAuth server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Consolas" panose="020B0609020204030204" pitchFamily="49" charset="0"/>
              </a:rPr>
              <a:t>Lets register a client app in the authorization server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Consolas" panose="020B0609020204030204" pitchFamily="49" charset="0"/>
              </a:rPr>
              <a:t>Configure the spring security for OAuth server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IN" dirty="0">
              <a:latin typeface="Consolas" panose="020B06090202040302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IN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dirty="0">
              <a:latin typeface="Consolas" panose="020B06090202040302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8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1F75AA-07AC-EE77-75F0-E6C8D7826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300" y="1041400"/>
            <a:ext cx="10131428" cy="5067300"/>
          </a:xfrm>
        </p:spPr>
        <p:txBody>
          <a:bodyPr anchor="t"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dirty="0">
                <a:latin typeface="Consolas" panose="020B0609020204030204" pitchFamily="49" charset="0"/>
              </a:rPr>
              <a:t>Configure the Client Application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Consolas" panose="020B0609020204030204" pitchFamily="49" charset="0"/>
              </a:rPr>
              <a:t>Configure the client app according to the properties given in the </a:t>
            </a:r>
            <a:r>
              <a:rPr lang="en-IN" dirty="0" err="1">
                <a:latin typeface="Consolas" panose="020B0609020204030204" pitchFamily="49" charset="0"/>
              </a:rPr>
              <a:t>Oauth</a:t>
            </a:r>
            <a:r>
              <a:rPr lang="en-IN" dirty="0">
                <a:latin typeface="Consolas" panose="020B0609020204030204" pitchFamily="49" charset="0"/>
              </a:rPr>
              <a:t> server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Consolas" panose="020B0609020204030204" pitchFamily="49" charset="0"/>
              </a:rPr>
              <a:t>Add these properties in application.properties/yml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Consolas" panose="020B0609020204030204" pitchFamily="49" charset="0"/>
              </a:rPr>
              <a:t>Configure the Spring security according to the requirement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dirty="0">
                <a:latin typeface="Consolas" panose="020B0609020204030204" pitchFamily="49" charset="0"/>
              </a:rPr>
              <a:t>Create an OAuth Resource Server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Consolas" panose="020B0609020204030204" pitchFamily="49" charset="0"/>
              </a:rPr>
              <a:t>Go to start.spring.io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Consolas" panose="020B0609020204030204" pitchFamily="49" charset="0"/>
              </a:rPr>
              <a:t>Add needed dependencies in pom.xml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Consolas" panose="020B0609020204030204" pitchFamily="49" charset="0"/>
              </a:rPr>
              <a:t>Generate project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Consolas" panose="020B0609020204030204" pitchFamily="49" charset="0"/>
              </a:rPr>
              <a:t>Configure OAuth Resource server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Consolas" panose="020B0609020204030204" pitchFamily="49" charset="0"/>
              </a:rPr>
              <a:t>Add required properties to the application.properties/yml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dirty="0">
                <a:latin typeface="Consolas" panose="020B0609020204030204" pitchFamily="49" charset="0"/>
              </a:rPr>
              <a:t>Add Connection between the two apps/microservices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Consolas" panose="020B0609020204030204" pitchFamily="49" charset="0"/>
              </a:rPr>
              <a:t>Configure the webclient for authentication</a:t>
            </a:r>
          </a:p>
          <a:p>
            <a:pPr lvl="1"/>
            <a:endParaRPr lang="en-IN" dirty="0">
              <a:latin typeface="Consolas" panose="020B06090202040302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9575" y="896611"/>
            <a:ext cx="9733979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Slides Source</a:t>
            </a:r>
            <a:r>
              <a:rPr lang="en-IN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sz="2000" dirty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www.youtube.com/watch?v=X80nJ5T7YpE</a:t>
            </a: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IN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Code </a:t>
            </a:r>
            <a:r>
              <a:rPr lang="en-I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Source</a:t>
            </a:r>
            <a:r>
              <a:rPr lang="en-IN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sz="2000" dirty="0">
                <a:hlinkClick r:id="rId3"/>
              </a:rPr>
              <a:t>https://www.youtube.com/watch?v=MOCeQYbQPPU</a:t>
            </a:r>
            <a:endParaRPr lang="en-IN" sz="20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sz="2000" dirty="0">
                <a:hlinkClick r:id="rId4"/>
              </a:rPr>
              <a:t>https://</a:t>
            </a:r>
            <a:r>
              <a:rPr lang="en-IN" sz="2000" dirty="0" smtClean="0">
                <a:hlinkClick r:id="rId4"/>
              </a:rPr>
              <a:t>github.com/shabbirdwd53/spring-security-tutorial.git</a:t>
            </a:r>
            <a:endParaRPr lang="en-IN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IN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Other References: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 smtClean="0">
                <a:hlinkClick r:id="rId5"/>
              </a:rPr>
              <a:t>https</a:t>
            </a:r>
            <a:r>
              <a:rPr lang="en-IN" sz="2000" dirty="0">
                <a:hlinkClick r:id="rId5"/>
              </a:rPr>
              <a:t>://</a:t>
            </a:r>
            <a:r>
              <a:rPr lang="en-IN" sz="2000" dirty="0" smtClean="0">
                <a:hlinkClick r:id="rId5"/>
              </a:rPr>
              <a:t>developer.okta.com/blog/2017/06/21/what-the-heck-is-oauth</a:t>
            </a:r>
            <a:endParaRPr lang="en-IN" sz="20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>
                <a:hlinkClick r:id="rId6"/>
              </a:rPr>
              <a:t>https://howtodoinjava.com/spring-boot2/oauth2-auth-server</a:t>
            </a:r>
            <a:r>
              <a:rPr lang="en-IN" sz="2000" dirty="0" smtClean="0">
                <a:hlinkClick r:id="rId6"/>
              </a:rPr>
              <a:t>/</a:t>
            </a:r>
            <a:endParaRPr lang="en-IN" sz="20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>
                <a:hlinkClick r:id="rId7"/>
              </a:rPr>
              <a:t>https://docs.spring.io/spring-security-oauth2-boot/docs/2.0.0.RC2/reference/htmlsingle</a:t>
            </a:r>
            <a:r>
              <a:rPr lang="en-IN" sz="2000" dirty="0" smtClean="0">
                <a:hlinkClick r:id="rId7"/>
              </a:rPr>
              <a:t>/</a:t>
            </a:r>
            <a:endParaRPr lang="en-IN" sz="20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>
                <a:hlinkClick r:id="rId8"/>
              </a:rPr>
              <a:t>https://</a:t>
            </a:r>
            <a:r>
              <a:rPr lang="en-IN" sz="2000" dirty="0" smtClean="0">
                <a:hlinkClick r:id="rId8"/>
              </a:rPr>
              <a:t>developer.fusionfabric.cloud/docs/examples/sample-client-springboot.html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(uses Rest Template)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>
                <a:hlinkClick r:id="rId9"/>
              </a:rPr>
              <a:t>https://</a:t>
            </a:r>
            <a:r>
              <a:rPr lang="en-IN" sz="2000" dirty="0" smtClean="0">
                <a:hlinkClick r:id="rId9"/>
              </a:rPr>
              <a:t>developer.okta.com/blog/2021/05/05/client-credentials-spring-security</a:t>
            </a:r>
            <a:endParaRPr lang="en-IN" sz="20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>
                <a:hlinkClick r:id="rId10"/>
              </a:rPr>
              <a:t>https://docs.spring.io/spring-security/site/docs/4.2.x/reference/html</a:t>
            </a:r>
            <a:r>
              <a:rPr lang="en-IN" sz="2000" dirty="0" smtClean="0">
                <a:hlinkClick r:id="rId10"/>
              </a:rPr>
              <a:t>/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(look 26</a:t>
            </a:r>
            <a:r>
              <a:rPr lang="en-IN" baseline="30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</a:t>
            </a:r>
            <a:r>
              <a:rPr lang="en-IN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point 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>
                <a:hlinkClick r:id="rId11"/>
              </a:rPr>
              <a:t>https://</a:t>
            </a:r>
            <a:r>
              <a:rPr lang="en-IN" sz="2000" dirty="0" smtClean="0">
                <a:hlinkClick r:id="rId11"/>
              </a:rPr>
              <a:t>github.com/TechPrimers/spring-security-oauth-example.git</a:t>
            </a:r>
            <a:endParaRPr lang="en-IN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214" y="0"/>
            <a:ext cx="12191980" cy="6857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61991" y="6756208"/>
            <a:ext cx="3624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>
                <a:latin typeface="Arial Rounded MT Bold" panose="020F0704030504030204" pitchFamily="34" charset="0"/>
              </a:rPr>
              <a:t>Thank You!</a:t>
            </a:r>
          </a:p>
          <a:p>
            <a:pPr algn="r"/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gette" panose="02000603070400060004" pitchFamily="2" charset="0"/>
              </a:rPr>
              <a:t>Rahul Ravindra M</a:t>
            </a:r>
          </a:p>
          <a:p>
            <a:endParaRPr lang="en-US" sz="4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82 0.22824 L -0.01094 -0.419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-3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1649B9-4081-6A4B-4D2A-A2103C7BCF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0287" y="2713038"/>
            <a:ext cx="10131425" cy="3649662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US" sz="3600" b="0" i="0" dirty="0">
                <a:effectLst/>
                <a:latin typeface="Consolas" panose="020B0609020204030204" pitchFamily="49" charset="0"/>
              </a:rPr>
              <a:t>The OAuth 2.0 authorization framework is a protocol that allows a user to grant a third-party web site or application access to the user's protected resources, without necessarily revealing their long-term credentials or even their identity.</a:t>
            </a:r>
            <a:endParaRPr lang="en-IN" sz="3600" dirty="0">
              <a:latin typeface="Consolas" panose="020B0609020204030204" pitchFamily="49" charset="0"/>
            </a:endParaRPr>
          </a:p>
          <a:p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9C02C285-56AB-FA59-446D-D8E932F2AD98}"/>
              </a:ext>
            </a:extLst>
          </p:cNvPr>
          <p:cNvCxnSpPr>
            <a:cxnSpLocks/>
          </p:cNvCxnSpPr>
          <p:nvPr/>
        </p:nvCxnSpPr>
        <p:spPr>
          <a:xfrm>
            <a:off x="3464417" y="1390917"/>
            <a:ext cx="17193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4BE7F52-8895-CCE6-76C5-6F3247878A37}"/>
              </a:ext>
            </a:extLst>
          </p:cNvPr>
          <p:cNvSpPr txBox="1"/>
          <p:nvPr/>
        </p:nvSpPr>
        <p:spPr>
          <a:xfrm>
            <a:off x="1558344" y="1067751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Consolas" panose="020B0609020204030204" pitchFamily="49" charset="0"/>
              </a:rPr>
              <a:t>OAuth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1C0E44F-4A73-186A-EF3A-BD531B1C4D36}"/>
              </a:ext>
            </a:extLst>
          </p:cNvPr>
          <p:cNvSpPr txBox="1"/>
          <p:nvPr/>
        </p:nvSpPr>
        <p:spPr>
          <a:xfrm>
            <a:off x="5751512" y="1067751"/>
            <a:ext cx="4603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Consolas" panose="020B0609020204030204" pitchFamily="49" charset="0"/>
              </a:rPr>
              <a:t>Open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74076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C8184D-D8EA-92F0-0C20-CE1F7E6A9DF8}"/>
              </a:ext>
            </a:extLst>
          </p:cNvPr>
          <p:cNvSpPr txBox="1"/>
          <p:nvPr/>
        </p:nvSpPr>
        <p:spPr>
          <a:xfrm>
            <a:off x="1227443" y="2339945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Consolas" panose="020B0609020204030204" pitchFamily="49" charset="0"/>
              </a:rPr>
              <a:t>OAuth</a:t>
            </a:r>
            <a:endParaRPr lang="en-IN" sz="3200" dirty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B6D1F26E-2336-C42F-109E-51DC56677D70}"/>
              </a:ext>
            </a:extLst>
          </p:cNvPr>
          <p:cNvCxnSpPr>
            <a:cxnSpLocks/>
          </p:cNvCxnSpPr>
          <p:nvPr/>
        </p:nvCxnSpPr>
        <p:spPr>
          <a:xfrm flipV="1">
            <a:off x="3274423" y="2760799"/>
            <a:ext cx="28215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C2B789-D6A2-F9F9-CBE1-2A74295AB1AD}"/>
              </a:ext>
            </a:extLst>
          </p:cNvPr>
          <p:cNvSpPr txBox="1"/>
          <p:nvPr/>
        </p:nvSpPr>
        <p:spPr>
          <a:xfrm>
            <a:off x="6003633" y="1662836"/>
            <a:ext cx="46861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Consolas" panose="020B0609020204030204" pitchFamily="49" charset="0"/>
              </a:rPr>
              <a:t>Authorization</a:t>
            </a:r>
            <a:endParaRPr lang="en-IN" sz="3200" dirty="0">
              <a:latin typeface="Consolas" panose="020B0609020204030204" pitchFamily="49" charset="0"/>
            </a:endParaRPr>
          </a:p>
          <a:p>
            <a:pPr algn="ctr"/>
            <a:r>
              <a:rPr lang="en-IN" sz="4400" dirty="0">
                <a:latin typeface="Consolas" panose="020B0609020204030204" pitchFamily="49" charset="0"/>
              </a:rPr>
              <a:t>between</a:t>
            </a:r>
          </a:p>
          <a:p>
            <a:pPr algn="ctr"/>
            <a:r>
              <a:rPr lang="en-IN" sz="4400" dirty="0">
                <a:latin typeface="Consolas" panose="020B0609020204030204" pitchFamily="49" charset="0"/>
              </a:rPr>
              <a:t>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BDE043-3652-F5DF-D712-7AA04DFE2D3A}"/>
              </a:ext>
            </a:extLst>
          </p:cNvPr>
          <p:cNvSpPr txBox="1"/>
          <p:nvPr/>
        </p:nvSpPr>
        <p:spPr>
          <a:xfrm>
            <a:off x="1563188" y="4946059"/>
            <a:ext cx="906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onsolas" panose="020B0609020204030204" pitchFamily="49" charset="0"/>
              </a:rPr>
              <a:t>Why do we need authorization between services ?????</a:t>
            </a:r>
          </a:p>
        </p:txBody>
      </p:sp>
    </p:spTree>
    <p:extLst>
      <p:ext uri="{BB962C8B-B14F-4D97-AF65-F5344CB8AC3E}">
        <p14:creationId xmlns:p14="http://schemas.microsoft.com/office/powerpoint/2010/main" val="10203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DF37F24B-2B83-D609-4DCA-EE39B03C4567}"/>
              </a:ext>
            </a:extLst>
          </p:cNvPr>
          <p:cNvSpPr/>
          <p:nvPr/>
        </p:nvSpPr>
        <p:spPr>
          <a:xfrm>
            <a:off x="979715" y="1410789"/>
            <a:ext cx="2050867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Photo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Printing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Website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0E93A03-FE01-3D2C-A527-CF86FA6D1B9B}"/>
              </a:ext>
            </a:extLst>
          </p:cNvPr>
          <p:cNvSpPr/>
          <p:nvPr/>
        </p:nvSpPr>
        <p:spPr>
          <a:xfrm>
            <a:off x="7049588" y="1410788"/>
            <a:ext cx="1933303" cy="172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Drive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0ADE3598-2D4F-89C3-16C4-814A31380885}"/>
              </a:ext>
            </a:extLst>
          </p:cNvPr>
          <p:cNvCxnSpPr/>
          <p:nvPr/>
        </p:nvCxnSpPr>
        <p:spPr>
          <a:xfrm>
            <a:off x="3788228" y="2299063"/>
            <a:ext cx="25037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D10F43D-FB57-C7B1-390D-FFC645FD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97" y="4829585"/>
            <a:ext cx="1107120" cy="1720357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xmlns="" id="{45441E40-BEB0-CC3B-E7C2-9B36F9049557}"/>
              </a:ext>
            </a:extLst>
          </p:cNvPr>
          <p:cNvSpPr/>
          <p:nvPr/>
        </p:nvSpPr>
        <p:spPr>
          <a:xfrm>
            <a:off x="3760491" y="308058"/>
            <a:ext cx="2559188" cy="972102"/>
          </a:xfrm>
          <a:prstGeom prst="wedgeEllipseCallout">
            <a:avLst>
              <a:gd name="adj1" fmla="val -77067"/>
              <a:gd name="adj2" fmla="val 870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Hey gimme users pics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xmlns="" id="{A0530764-795B-8B16-8164-E3572FC8BA00}"/>
              </a:ext>
            </a:extLst>
          </p:cNvPr>
          <p:cNvSpPr/>
          <p:nvPr/>
        </p:nvSpPr>
        <p:spPr>
          <a:xfrm>
            <a:off x="5903685" y="3476471"/>
            <a:ext cx="1933303" cy="599437"/>
          </a:xfrm>
          <a:prstGeom prst="wedgeEllipseCallout">
            <a:avLst>
              <a:gd name="adj1" fmla="val 44018"/>
              <a:gd name="adj2" fmla="val -709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No!!!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2122528D-F6C3-3AE8-1F51-9D6002679013}"/>
              </a:ext>
            </a:extLst>
          </p:cNvPr>
          <p:cNvCxnSpPr>
            <a:cxnSpLocks/>
          </p:cNvCxnSpPr>
          <p:nvPr/>
        </p:nvCxnSpPr>
        <p:spPr>
          <a:xfrm>
            <a:off x="2532292" y="3242118"/>
            <a:ext cx="1704857" cy="14071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xmlns="" id="{9D6E451C-D3C1-415A-7B81-74C9D6E27E41}"/>
              </a:ext>
            </a:extLst>
          </p:cNvPr>
          <p:cNvSpPr/>
          <p:nvPr/>
        </p:nvSpPr>
        <p:spPr>
          <a:xfrm>
            <a:off x="193182" y="4148469"/>
            <a:ext cx="2313353" cy="1724297"/>
          </a:xfrm>
          <a:prstGeom prst="wedgeEllipseCallout">
            <a:avLst>
              <a:gd name="adj1" fmla="val 7382"/>
              <a:gd name="adj2" fmla="val -10613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Hey! Can you give me your </a:t>
            </a:r>
            <a:r>
              <a:rPr lang="en-IN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Google_ID</a:t>
            </a: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 &amp; password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xmlns="" id="{871599C1-F4C3-645D-5486-3532225834DD}"/>
              </a:ext>
            </a:extLst>
          </p:cNvPr>
          <p:cNvSpPr/>
          <p:nvPr/>
        </p:nvSpPr>
        <p:spPr>
          <a:xfrm>
            <a:off x="6096000" y="5689763"/>
            <a:ext cx="1107120" cy="860179"/>
          </a:xfrm>
          <a:prstGeom prst="wedgeEllipseCallout">
            <a:avLst>
              <a:gd name="adj1" fmla="val -78997"/>
              <a:gd name="adj2" fmla="val -707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Consolas" panose="020B0609020204030204" pitchFamily="49" charset="0"/>
              </a:rPr>
              <a:t>Nah bro</a:t>
            </a:r>
            <a:endParaRPr lang="en-IN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7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  <p:bldP spid="16" grpId="1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FFB7735-4634-EB79-558C-C5F3DD1867E9}"/>
              </a:ext>
            </a:extLst>
          </p:cNvPr>
          <p:cNvSpPr txBox="1"/>
          <p:nvPr/>
        </p:nvSpPr>
        <p:spPr>
          <a:xfrm>
            <a:off x="3918857" y="3122023"/>
            <a:ext cx="4005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b="1" dirty="0">
                <a:latin typeface="Arial Rounded MT Bold" panose="020F0704030504030204" pitchFamily="34" charset="0"/>
              </a:rPr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27401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6FD71EE-5D15-FCCA-A29A-F55E92247C65}"/>
              </a:ext>
            </a:extLst>
          </p:cNvPr>
          <p:cNvSpPr txBox="1"/>
          <p:nvPr/>
        </p:nvSpPr>
        <p:spPr>
          <a:xfrm>
            <a:off x="785610" y="1595786"/>
            <a:ext cx="6761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nsolas" panose="020B0609020204030204" pitchFamily="49" charset="0"/>
              </a:rPr>
              <a:t>Lets take an example </a:t>
            </a:r>
            <a:r>
              <a:rPr lang="en-IN" sz="2400" b="1" dirty="0">
                <a:latin typeface="Consolas" panose="020B0609020204030204" pitchFamily="49" charset="0"/>
              </a:rPr>
              <a:t>valet key</a:t>
            </a:r>
            <a:r>
              <a:rPr lang="en-IN" sz="2400" dirty="0">
                <a:latin typeface="Consolas" panose="020B0609020204030204" pitchFamily="49" charset="0"/>
              </a:rPr>
              <a:t> parking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6E9AE76-CD0E-F9C9-8F23-38B3AE31E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991" y="3957033"/>
            <a:ext cx="1185604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DBCE554-1831-BC6F-08D2-C5BCAE6D6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359" y="4760126"/>
            <a:ext cx="2734057" cy="1305107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xmlns="" id="{0C84F30A-3087-F41B-07ED-6B5EB255FDEA}"/>
              </a:ext>
            </a:extLst>
          </p:cNvPr>
          <p:cNvSpPr/>
          <p:nvPr/>
        </p:nvSpPr>
        <p:spPr>
          <a:xfrm>
            <a:off x="5412882" y="2651926"/>
            <a:ext cx="2099256" cy="1305107"/>
          </a:xfrm>
          <a:prstGeom prst="wedgeEllipseCallout">
            <a:avLst>
              <a:gd name="adj1" fmla="val 39917"/>
              <a:gd name="adj2" fmla="val 7236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Hey can you park my car ?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xmlns="" id="{56B11C67-BC6B-1802-BA12-E506BAC06D51}"/>
              </a:ext>
            </a:extLst>
          </p:cNvPr>
          <p:cNvSpPr/>
          <p:nvPr/>
        </p:nvSpPr>
        <p:spPr>
          <a:xfrm>
            <a:off x="656823" y="3322749"/>
            <a:ext cx="2009104" cy="1030310"/>
          </a:xfrm>
          <a:prstGeom prst="wedgeEllipseCallout">
            <a:avLst>
              <a:gd name="adj1" fmla="val 64214"/>
              <a:gd name="adj2" fmla="val 5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Yep, gimme the keys</a:t>
            </a:r>
          </a:p>
        </p:txBody>
      </p:sp>
    </p:spTree>
    <p:extLst>
      <p:ext uri="{BB962C8B-B14F-4D97-AF65-F5344CB8AC3E}">
        <p14:creationId xmlns:p14="http://schemas.microsoft.com/office/powerpoint/2010/main" val="159939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29909 -0.0652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1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</TotalTime>
  <Words>658</Words>
  <Application>Microsoft Office PowerPoint</Application>
  <PresentationFormat>Widescreen</PresentationFormat>
  <Paragraphs>248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Arial Rounded MT Bold</vt:lpstr>
      <vt:lpstr>Calibri</vt:lpstr>
      <vt:lpstr>Calibri Light</vt:lpstr>
      <vt:lpstr>Consolas</vt:lpstr>
      <vt:lpstr>Courgette</vt:lpstr>
      <vt:lpstr>fakt-web</vt:lpstr>
      <vt:lpstr>Wingdings</vt:lpstr>
      <vt:lpstr>Celestial</vt:lpstr>
      <vt:lpstr>Oauth 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Terminologies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Who has the burden of security ?</vt:lpstr>
      <vt:lpstr>PowerPoint Presentation</vt:lpstr>
      <vt:lpstr>PowerPoint Presentation</vt:lpstr>
      <vt:lpstr>OAuth 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 2.0</dc:title>
  <dc:creator>Rahul Ravindra Mudumala</dc:creator>
  <cp:lastModifiedBy>Mudumala Rahul Ravindra</cp:lastModifiedBy>
  <cp:revision>13</cp:revision>
  <dcterms:created xsi:type="dcterms:W3CDTF">2022-09-18T08:58:03Z</dcterms:created>
  <dcterms:modified xsi:type="dcterms:W3CDTF">2022-09-20T06:53:33Z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