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76" d="100"/>
          <a:sy n="76"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738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174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530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618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35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3230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663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60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25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67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22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690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323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504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58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164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287448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com/questions/40682747/how-hibernate-can-work-without-jpa-spec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establishing-jdbc-connection-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858981"/>
            <a:ext cx="8791575" cy="69272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Spring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1551708"/>
            <a:ext cx="8791575" cy="1357747"/>
          </a:xfrm>
        </p:spPr>
        <p:txBody>
          <a:bodyPr>
            <a:noAutofit/>
          </a:bodyPr>
          <a:lstStyle/>
          <a:p>
            <a:r>
              <a:rPr lang="en-IN" sz="2400" dirty="0">
                <a:solidFill>
                  <a:schemeClr val="tx1"/>
                </a:solidFill>
                <a:latin typeface="Times New Roman" panose="02020603050405020304" pitchFamily="18" charset="0"/>
                <a:cs typeface="Times New Roman" panose="02020603050405020304" pitchFamily="18" charset="0"/>
              </a:rPr>
              <a:t>The Spring Framework (Spring) is </a:t>
            </a:r>
            <a:r>
              <a:rPr lang="en-IN" sz="2400" b="1" dirty="0">
                <a:solidFill>
                  <a:schemeClr val="tx1"/>
                </a:solidFill>
                <a:latin typeface="Times New Roman" panose="02020603050405020304" pitchFamily="18" charset="0"/>
                <a:cs typeface="Times New Roman" panose="02020603050405020304" pitchFamily="18" charset="0"/>
              </a:rPr>
              <a:t>an open-source application framework that provides infrastructure support for developing Java applications</a:t>
            </a:r>
            <a:r>
              <a:rPr lang="en-IN" sz="2400" dirty="0">
                <a:solidFill>
                  <a:schemeClr val="tx1"/>
                </a:solidFill>
                <a:latin typeface="Times New Roman" panose="02020603050405020304" pitchFamily="18" charset="0"/>
                <a:cs typeface="Times New Roman" panose="02020603050405020304" pitchFamily="18" charset="0"/>
              </a:rPr>
              <a:t>. </a:t>
            </a:r>
            <a:endParaRPr lang="en-IN" sz="2400" dirty="0" smtClean="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078182" y="3602182"/>
            <a:ext cx="8478982" cy="2185214"/>
          </a:xfrm>
          <a:prstGeom prst="rect">
            <a:avLst/>
          </a:prstGeom>
          <a:noFill/>
        </p:spPr>
        <p:txBody>
          <a:bodyPr wrap="square" rtlCol="0">
            <a:spAutoFit/>
          </a:bodyPr>
          <a:lstStyle/>
          <a:p>
            <a:r>
              <a:rPr lang="en-US" sz="2800" dirty="0" smtClean="0"/>
              <a:t>Why?</a:t>
            </a:r>
          </a:p>
          <a:p>
            <a:endParaRPr lang="en-US" dirty="0"/>
          </a:p>
          <a:p>
            <a:r>
              <a:rPr lang="en-US" dirty="0" smtClean="0"/>
              <a:t>	</a:t>
            </a:r>
            <a:r>
              <a:rPr lang="en-IN" sz="2400" dirty="0">
                <a:latin typeface="Times New Roman" panose="02020603050405020304" pitchFamily="18" charset="0"/>
                <a:cs typeface="Times New Roman" panose="02020603050405020304" pitchFamily="18" charset="0"/>
              </a:rPr>
              <a:t>One of the most popular Java Enterprise Edition (Java EE) frameworks, Spring helps developers create high performing applications using plain old Java objects (POJOs).</a:t>
            </a:r>
          </a:p>
          <a:p>
            <a:endParaRPr lang="en-IN" dirty="0"/>
          </a:p>
        </p:txBody>
      </p:sp>
    </p:spTree>
    <p:extLst>
      <p:ext uri="{BB962C8B-B14F-4D97-AF65-F5344CB8AC3E}">
        <p14:creationId xmlns:p14="http://schemas.microsoft.com/office/powerpoint/2010/main" val="3087687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2991"/>
            <a:ext cx="9905998" cy="822355"/>
          </a:xfrm>
        </p:spPr>
        <p:txBody>
          <a:bodyPr/>
          <a:lstStyle/>
          <a:p>
            <a:r>
              <a:rPr lang="en-US" cap="none" dirty="0" smtClean="0">
                <a:latin typeface="Times New Roman" panose="02020603050405020304" pitchFamily="18" charset="0"/>
                <a:cs typeface="Times New Roman" panose="02020603050405020304" pitchFamily="18" charset="0"/>
              </a:rPr>
              <a:t>Spring With JDBC Template</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4617" y="1371600"/>
            <a:ext cx="9772793" cy="508461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Spring</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JdbcTemplate</a:t>
            </a:r>
            <a:r>
              <a:rPr lang="en-US" sz="2800" dirty="0">
                <a:latin typeface="Times New Roman" panose="02020603050405020304" pitchFamily="18" charset="0"/>
                <a:cs typeface="Times New Roman" panose="02020603050405020304" pitchFamily="18" charset="0"/>
              </a:rPr>
              <a:t> is a powerful mechanism to connect to the database and execute SQL queries. It internally uses JDBC </a:t>
            </a:r>
            <a:r>
              <a:rPr lang="en-US" sz="2800" dirty="0" err="1">
                <a:latin typeface="Times New Roman" panose="02020603050405020304" pitchFamily="18" charset="0"/>
                <a:cs typeface="Times New Roman" panose="02020603050405020304" pitchFamily="18" charset="0"/>
              </a:rPr>
              <a:t>api</a:t>
            </a:r>
            <a:r>
              <a:rPr lang="en-US" sz="2800" dirty="0">
                <a:latin typeface="Times New Roman" panose="02020603050405020304" pitchFamily="18" charset="0"/>
                <a:cs typeface="Times New Roman" panose="02020603050405020304" pitchFamily="18" charset="0"/>
              </a:rPr>
              <a:t>, but eliminates a lot of problems of JDBC API</a:t>
            </a:r>
            <a:r>
              <a:rPr lang="en-US" sz="28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Hibernate</a:t>
            </a:r>
          </a:p>
          <a:p>
            <a:pPr marL="0" indent="0">
              <a:buNone/>
            </a:pP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Hibernate </a:t>
            </a:r>
            <a:r>
              <a:rPr lang="en-US" sz="2800" dirty="0">
                <a:latin typeface="Times New Roman" panose="02020603050405020304" pitchFamily="18" charset="0"/>
                <a:cs typeface="Times New Roman" panose="02020603050405020304" pitchFamily="18" charset="0"/>
              </a:rPr>
              <a:t>is a Java framework that simplifies the development of Java application to interact with the database. It is an open source, lightweight, ORM (Object Relational Mapping) tool.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83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9227"/>
          </a:xfrm>
        </p:spPr>
        <p:txBody>
          <a:bodyPr/>
          <a:lstStyle/>
          <a:p>
            <a:r>
              <a:rPr lang="en-US" cap="none" dirty="0" smtClean="0">
                <a:latin typeface="Times New Roman" panose="02020603050405020304" pitchFamily="18" charset="0"/>
                <a:cs typeface="Times New Roman" panose="02020603050405020304" pitchFamily="18" charset="0"/>
              </a:rPr>
              <a:t>What is JPA?</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496291"/>
            <a:ext cx="9905998" cy="4294910"/>
          </a:xfrm>
        </p:spPr>
        <p:txBody>
          <a:bodyPr/>
          <a:lstStyle/>
          <a:p>
            <a:r>
              <a:rPr lang="en-US" sz="2400" dirty="0" smtClean="0">
                <a:latin typeface="Times New Roman" panose="02020603050405020304" pitchFamily="18" charset="0"/>
                <a:cs typeface="Times New Roman" panose="02020603050405020304" pitchFamily="18" charset="0"/>
              </a:rPr>
              <a:t>Java </a:t>
            </a:r>
            <a:r>
              <a:rPr lang="en-US" sz="2400" dirty="0" err="1" smtClean="0">
                <a:latin typeface="Times New Roman" panose="02020603050405020304" pitchFamily="18" charset="0"/>
                <a:cs typeface="Times New Roman" panose="02020603050405020304" pitchFamily="18" charset="0"/>
              </a:rPr>
              <a:t>Persistance</a:t>
            </a:r>
            <a:r>
              <a:rPr lang="en-US" sz="2400" dirty="0" smtClean="0">
                <a:latin typeface="Times New Roman" panose="02020603050405020304" pitchFamily="18" charset="0"/>
                <a:cs typeface="Times New Roman" panose="02020603050405020304" pitchFamily="18" charset="0"/>
              </a:rPr>
              <a:t> API(JPA) </a:t>
            </a:r>
            <a:r>
              <a:rPr lang="en-US" sz="2400" dirty="0">
                <a:latin typeface="Times New Roman" panose="02020603050405020304" pitchFamily="18" charset="0"/>
                <a:cs typeface="Times New Roman" panose="02020603050405020304" pitchFamily="18" charset="0"/>
              </a:rPr>
              <a:t>is a </a:t>
            </a:r>
            <a:r>
              <a:rPr lang="en-US" sz="2400" dirty="0" smtClean="0">
                <a:latin typeface="Times New Roman" panose="02020603050405020304" pitchFamily="18" charset="0"/>
                <a:cs typeface="Times New Roman" panose="02020603050405020304" pitchFamily="18" charset="0"/>
              </a:rPr>
              <a:t>specification that provides certain functionality and standard to ORM tools</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800" dirty="0">
                <a:solidFill>
                  <a:srgbClr val="FF0000"/>
                </a:solidFill>
                <a:latin typeface="Times New Roman" panose="02020603050405020304" pitchFamily="18" charset="0"/>
                <a:cs typeface="Times New Roman" panose="02020603050405020304" pitchFamily="18" charset="0"/>
                <a:hlinkClick r:id="rId2"/>
              </a:rPr>
              <a:t>how hibernate can work without JPA </a:t>
            </a:r>
            <a:r>
              <a:rPr lang="en-US" sz="2800" dirty="0" smtClean="0">
                <a:solidFill>
                  <a:srgbClr val="FF0000"/>
                </a:solidFill>
                <a:latin typeface="Times New Roman" panose="02020603050405020304" pitchFamily="18" charset="0"/>
                <a:cs typeface="Times New Roman" panose="02020603050405020304" pitchFamily="18" charset="0"/>
                <a:hlinkClick r:id="rId2"/>
              </a:rPr>
              <a:t>specification?</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you're coding directly with Hibernate, you would use only its specific </a:t>
            </a:r>
            <a:r>
              <a:rPr lang="en-US" sz="2400" dirty="0" smtClean="0">
                <a:latin typeface="Times New Roman" panose="02020603050405020304" pitchFamily="18" charset="0"/>
                <a:cs typeface="Times New Roman" panose="02020603050405020304" pitchFamily="18" charset="0"/>
              </a:rPr>
              <a:t>classes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org.hibernate</a:t>
            </a:r>
            <a:r>
              <a:rPr lang="en-US" sz="2400" dirty="0" smtClean="0">
                <a:latin typeface="Times New Roman" panose="02020603050405020304" pitchFamily="18" charset="0"/>
                <a:cs typeface="Times New Roman" panose="02020603050405020304" pitchFamily="18" charset="0"/>
              </a:rPr>
              <a:t>.*) and ways, and have no reference to (</a:t>
            </a:r>
            <a:r>
              <a:rPr lang="en-US" sz="2400" dirty="0" err="1" smtClean="0">
                <a:latin typeface="Times New Roman" panose="02020603050405020304" pitchFamily="18" charset="0"/>
                <a:cs typeface="Times New Roman" panose="02020603050405020304" pitchFamily="18" charset="0"/>
              </a:rPr>
              <a:t>javax.persistance</a:t>
            </a:r>
            <a:r>
              <a:rPr lang="en-US" sz="2400" dirty="0" smtClean="0">
                <a:latin typeface="Times New Roman" panose="02020603050405020304" pitchFamily="18" charset="0"/>
                <a:cs typeface="Times New Roman" panose="02020603050405020304" pitchFamily="18" charset="0"/>
              </a:rPr>
              <a:t>) anywhere</a:t>
            </a:r>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4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418" y="1288473"/>
            <a:ext cx="6419992" cy="318654"/>
          </a:xfrm>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1573470"/>
              </p:ext>
            </p:extLst>
          </p:nvPr>
        </p:nvGraphicFramePr>
        <p:xfrm>
          <a:off x="443345" y="305844"/>
          <a:ext cx="11416146" cy="6273960"/>
        </p:xfrm>
        <a:graphic>
          <a:graphicData uri="http://schemas.openxmlformats.org/drawingml/2006/table">
            <a:tbl>
              <a:tblPr/>
              <a:tblGrid>
                <a:gridCol w="6422955"/>
                <a:gridCol w="4993191"/>
              </a:tblGrid>
              <a:tr h="353067">
                <a:tc>
                  <a:txBody>
                    <a:bodyPr/>
                    <a:lstStyle/>
                    <a:p>
                      <a:pPr algn="l" fontAlgn="t"/>
                      <a:r>
                        <a:rPr lang="en-IN" sz="2000" dirty="0">
                          <a:solidFill>
                            <a:srgbClr val="000000"/>
                          </a:solidFill>
                          <a:effectLst/>
                          <a:latin typeface="times new roman" panose="02020603050405020304" pitchFamily="18" charset="0"/>
                        </a:rPr>
                        <a:t>JPA</a:t>
                      </a:r>
                    </a:p>
                  </a:txBody>
                  <a:tcPr marL="45877" marR="45877" marT="45877" marB="45877">
                    <a:lnL w="9525" cap="flat" cmpd="sng" algn="ctr">
                      <a:solidFill>
                        <a:srgbClr val="60C67A"/>
                      </a:solidFill>
                      <a:prstDash val="solid"/>
                      <a:round/>
                      <a:headEnd type="none" w="med" len="med"/>
                      <a:tailEnd type="none" w="med" len="med"/>
                    </a:lnL>
                    <a:lnR w="9525" cap="flat" cmpd="sng" algn="ctr">
                      <a:solidFill>
                        <a:srgbClr val="60C67A"/>
                      </a:solidFill>
                      <a:prstDash val="solid"/>
                      <a:round/>
                      <a:headEnd type="none" w="med" len="med"/>
                      <a:tailEnd type="none" w="med" len="med"/>
                    </a:lnR>
                    <a:lnT w="9525" cap="flat" cmpd="sng" algn="ctr">
                      <a:solidFill>
                        <a:srgbClr val="60C6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Hibernate</a:t>
                      </a:r>
                    </a:p>
                  </a:txBody>
                  <a:tcPr marL="45877" marR="45877" marT="45877" marB="45877">
                    <a:lnL w="9525" cap="flat" cmpd="sng" algn="ctr">
                      <a:solidFill>
                        <a:srgbClr val="60C67A"/>
                      </a:solidFill>
                      <a:prstDash val="solid"/>
                      <a:round/>
                      <a:headEnd type="none" w="med" len="med"/>
                      <a:tailEnd type="none" w="med" len="med"/>
                    </a:lnL>
                    <a:lnR w="9525" cap="flat" cmpd="sng" algn="ctr">
                      <a:solidFill>
                        <a:srgbClr val="60C67A"/>
                      </a:solidFill>
                      <a:prstDash val="solid"/>
                      <a:round/>
                      <a:headEnd type="none" w="med" len="med"/>
                      <a:tailEnd type="none" w="med" len="med"/>
                    </a:lnR>
                    <a:lnT w="9525" cap="flat" cmpd="sng" algn="ctr">
                      <a:solidFill>
                        <a:srgbClr val="60C6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39963">
                <a:tc>
                  <a:txBody>
                    <a:bodyPr/>
                    <a:lstStyle/>
                    <a:p>
                      <a:pPr algn="just" fontAlgn="t"/>
                      <a:r>
                        <a:rPr lang="en-US" sz="2000" dirty="0">
                          <a:solidFill>
                            <a:srgbClr val="333333"/>
                          </a:solidFill>
                          <a:effectLst/>
                          <a:latin typeface="inter-regular"/>
                        </a:rPr>
                        <a:t>Java Persistence API (JPA) defines the management of relational data in the Java applications.</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Hibernate is an Object-Relational Mapping (ORM) tool which is used to save the state of Java object into the database.</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7213">
                <a:tc>
                  <a:txBody>
                    <a:bodyPr/>
                    <a:lstStyle/>
                    <a:p>
                      <a:pPr algn="just" fontAlgn="t"/>
                      <a:r>
                        <a:rPr lang="en-US" sz="2000" dirty="0">
                          <a:solidFill>
                            <a:srgbClr val="333333"/>
                          </a:solidFill>
                          <a:effectLst/>
                          <a:latin typeface="inter-regular"/>
                        </a:rPr>
                        <a:t>It is just a specification. Various ORM tools implement it for data persistence.</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one of the most frequently used JPA implementation.</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9103">
                <a:tc>
                  <a:txBody>
                    <a:bodyPr/>
                    <a:lstStyle/>
                    <a:p>
                      <a:pPr algn="just" fontAlgn="t"/>
                      <a:r>
                        <a:rPr lang="en-US" sz="2000" dirty="0">
                          <a:solidFill>
                            <a:srgbClr val="333333"/>
                          </a:solidFill>
                          <a:effectLst/>
                          <a:latin typeface="inter-regular"/>
                        </a:rPr>
                        <a:t>It is defined in </a:t>
                      </a:r>
                      <a:r>
                        <a:rPr lang="en-US" sz="2000" b="1" dirty="0" err="1">
                          <a:solidFill>
                            <a:srgbClr val="333333"/>
                          </a:solidFill>
                          <a:effectLst/>
                          <a:latin typeface="inter-bold"/>
                        </a:rPr>
                        <a:t>javax.persistence</a:t>
                      </a:r>
                      <a:r>
                        <a:rPr lang="en-US" sz="2000" dirty="0">
                          <a:solidFill>
                            <a:srgbClr val="333333"/>
                          </a:solidFill>
                          <a:effectLst/>
                          <a:latin typeface="inter-regular"/>
                        </a:rPr>
                        <a:t> package.</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defined in </a:t>
                      </a:r>
                      <a:r>
                        <a:rPr lang="en-US" sz="2000" b="1">
                          <a:solidFill>
                            <a:srgbClr val="333333"/>
                          </a:solidFill>
                          <a:effectLst/>
                          <a:latin typeface="inter-bold"/>
                        </a:rPr>
                        <a:t>org.hibernate</a:t>
                      </a:r>
                      <a:r>
                        <a:rPr lang="en-US" sz="2000">
                          <a:solidFill>
                            <a:srgbClr val="333333"/>
                          </a:solidFill>
                          <a:effectLst/>
                          <a:latin typeface="inter-regular"/>
                        </a:rPr>
                        <a:t> package.</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68588">
                <a:tc>
                  <a:txBody>
                    <a:bodyPr/>
                    <a:lstStyle/>
                    <a:p>
                      <a:pPr algn="just" fontAlgn="t"/>
                      <a:r>
                        <a:rPr lang="en-US" sz="2000" dirty="0">
                          <a:solidFill>
                            <a:srgbClr val="333333"/>
                          </a:solidFill>
                          <a:effectLst/>
                          <a:latin typeface="inter-regular"/>
                        </a:rPr>
                        <a:t>The </a:t>
                      </a:r>
                      <a:r>
                        <a:rPr lang="en-US" sz="2000" b="1" dirty="0" err="1">
                          <a:solidFill>
                            <a:srgbClr val="333333"/>
                          </a:solidFill>
                          <a:effectLst/>
                          <a:latin typeface="inter-bold"/>
                        </a:rPr>
                        <a:t>EntityManagerFactory</a:t>
                      </a:r>
                      <a:r>
                        <a:rPr lang="en-US" sz="2000" dirty="0">
                          <a:solidFill>
                            <a:srgbClr val="333333"/>
                          </a:solidFill>
                          <a:effectLst/>
                          <a:latin typeface="inter-regular"/>
                        </a:rPr>
                        <a:t> interface is used to interact with the entity manager factory for the persistence unit. Thus, it provides an entity manager.</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uses </a:t>
                      </a:r>
                      <a:r>
                        <a:rPr lang="en-US" sz="2000" b="1" dirty="0" err="1">
                          <a:solidFill>
                            <a:srgbClr val="333333"/>
                          </a:solidFill>
                          <a:effectLst/>
                          <a:latin typeface="inter-bold"/>
                        </a:rPr>
                        <a:t>SessionFactory</a:t>
                      </a:r>
                      <a:r>
                        <a:rPr lang="en-US" sz="2000" dirty="0">
                          <a:solidFill>
                            <a:srgbClr val="333333"/>
                          </a:solidFill>
                          <a:effectLst/>
                          <a:latin typeface="inter-regular"/>
                        </a:rPr>
                        <a:t> interface to create Session instances.</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1339">
                <a:tc>
                  <a:txBody>
                    <a:bodyPr/>
                    <a:lstStyle/>
                    <a:p>
                      <a:pPr algn="just" fontAlgn="t"/>
                      <a:r>
                        <a:rPr lang="en-US" sz="2000" dirty="0">
                          <a:solidFill>
                            <a:srgbClr val="333333"/>
                          </a:solidFill>
                          <a:effectLst/>
                          <a:latin typeface="inter-regular"/>
                        </a:rPr>
                        <a:t>It uses </a:t>
                      </a:r>
                      <a:r>
                        <a:rPr lang="en-US" sz="2000" b="1" dirty="0" err="1">
                          <a:solidFill>
                            <a:srgbClr val="333333"/>
                          </a:solidFill>
                          <a:effectLst/>
                          <a:latin typeface="inter-bold"/>
                        </a:rPr>
                        <a:t>EntityManager</a:t>
                      </a:r>
                      <a:r>
                        <a:rPr lang="en-US" sz="2000" dirty="0">
                          <a:solidFill>
                            <a:srgbClr val="333333"/>
                          </a:solidFill>
                          <a:effectLst/>
                          <a:latin typeface="inter-regular"/>
                        </a:rPr>
                        <a:t> interface to create, read, and delete operations for instances of mapped entity classes. This interface interacts with the persistence context.</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uses </a:t>
                      </a:r>
                      <a:r>
                        <a:rPr lang="en-US" sz="2000" b="1" dirty="0">
                          <a:solidFill>
                            <a:srgbClr val="333333"/>
                          </a:solidFill>
                          <a:effectLst/>
                          <a:latin typeface="inter-bold"/>
                        </a:rPr>
                        <a:t>Session</a:t>
                      </a:r>
                      <a:r>
                        <a:rPr lang="en-US" sz="2000" dirty="0">
                          <a:solidFill>
                            <a:srgbClr val="333333"/>
                          </a:solidFill>
                          <a:effectLst/>
                          <a:latin typeface="inter-regular"/>
                        </a:rPr>
                        <a:t> interface to create, read, and delete operations for instances of mapped entity classes. It behaves as a runtime interface between a Java application and Hibernate.</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39963">
                <a:tc>
                  <a:txBody>
                    <a:bodyPr/>
                    <a:lstStyle/>
                    <a:p>
                      <a:pPr algn="just" fontAlgn="t"/>
                      <a:r>
                        <a:rPr lang="en-US" sz="2000" dirty="0">
                          <a:solidFill>
                            <a:srgbClr val="333333"/>
                          </a:solidFill>
                          <a:effectLst/>
                          <a:latin typeface="inter-regular"/>
                        </a:rPr>
                        <a:t>It uses </a:t>
                      </a:r>
                      <a:r>
                        <a:rPr lang="en-US" sz="2000" b="1" dirty="0">
                          <a:solidFill>
                            <a:srgbClr val="333333"/>
                          </a:solidFill>
                          <a:effectLst/>
                          <a:latin typeface="inter-bold"/>
                        </a:rPr>
                        <a:t>Java Persistence Query Language</a:t>
                      </a:r>
                      <a:r>
                        <a:rPr lang="en-US" sz="2000" dirty="0">
                          <a:solidFill>
                            <a:srgbClr val="333333"/>
                          </a:solidFill>
                          <a:effectLst/>
                          <a:latin typeface="inter-regular"/>
                        </a:rPr>
                        <a:t> (JPQL) as an object-oriented query language to perform database operations.</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uses </a:t>
                      </a:r>
                      <a:r>
                        <a:rPr lang="en-US" sz="2000" b="1" dirty="0">
                          <a:solidFill>
                            <a:srgbClr val="333333"/>
                          </a:solidFill>
                          <a:effectLst/>
                          <a:latin typeface="inter-bold"/>
                        </a:rPr>
                        <a:t>Hibernate Query Language</a:t>
                      </a:r>
                      <a:r>
                        <a:rPr lang="en-US" sz="2000" dirty="0">
                          <a:solidFill>
                            <a:srgbClr val="333333"/>
                          </a:solidFill>
                          <a:effectLst/>
                          <a:latin typeface="inter-regular"/>
                        </a:rPr>
                        <a:t> (HQL) as an object-oriented query language to perform database operations.</a:t>
                      </a:r>
                    </a:p>
                  </a:txBody>
                  <a:tcPr marL="30585" marR="30585" marT="30585" marB="305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86781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831" y="327572"/>
            <a:ext cx="9905998" cy="628391"/>
          </a:xfrm>
        </p:spPr>
        <p:txBody>
          <a:bodyPr>
            <a:normAutofit fontScale="90000"/>
          </a:bodyPr>
          <a:lstStyle/>
          <a:p>
            <a:r>
              <a:rPr lang="en-US" cap="none" dirty="0" smtClean="0">
                <a:latin typeface="Times New Roman" panose="02020603050405020304" pitchFamily="18" charset="0"/>
                <a:cs typeface="Times New Roman" panose="02020603050405020304" pitchFamily="18" charset="0"/>
              </a:rPr>
              <a:t>Hibernate Architecture</a:t>
            </a:r>
            <a:endParaRPr lang="en-IN"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5" y="955963"/>
            <a:ext cx="4321001" cy="5494329"/>
          </a:xfrm>
        </p:spPr>
      </p:pic>
      <p:sp>
        <p:nvSpPr>
          <p:cNvPr id="5" name="TextBox 4"/>
          <p:cNvSpPr txBox="1"/>
          <p:nvPr/>
        </p:nvSpPr>
        <p:spPr>
          <a:xfrm>
            <a:off x="7199296" y="2119745"/>
            <a:ext cx="3510268"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This is the High Level Architecture of Hibernate with mapping file and Configuration file.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17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983" y="1302326"/>
            <a:ext cx="2272144" cy="858983"/>
          </a:xfrm>
        </p:spPr>
        <p:txBody>
          <a:bodyPr>
            <a:normAutofit/>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538" y="526473"/>
            <a:ext cx="8345171" cy="5814053"/>
          </a:xfrm>
        </p:spPr>
      </p:pic>
    </p:spTree>
    <p:extLst>
      <p:ext uri="{BB962C8B-B14F-4D97-AF65-F5344CB8AC3E}">
        <p14:creationId xmlns:p14="http://schemas.microsoft.com/office/powerpoint/2010/main" val="91586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85591"/>
          </a:xfrm>
        </p:spPr>
        <p:txBody>
          <a:bodyPr/>
          <a:lstStyle/>
          <a:p>
            <a:r>
              <a:rPr lang="en-US" cap="none" dirty="0" smtClean="0">
                <a:latin typeface="Times New Roman" panose="02020603050405020304" pitchFamily="18" charset="0"/>
                <a:cs typeface="Times New Roman" panose="02020603050405020304" pitchFamily="18" charset="0"/>
              </a:rPr>
              <a:t>Flow of Hibernate</a:t>
            </a:r>
            <a:endParaRPr lang="en-IN"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569" y="1704109"/>
            <a:ext cx="10497685" cy="3729533"/>
          </a:xfrm>
        </p:spPr>
      </p:pic>
    </p:spTree>
    <p:extLst>
      <p:ext uri="{BB962C8B-B14F-4D97-AF65-F5344CB8AC3E}">
        <p14:creationId xmlns:p14="http://schemas.microsoft.com/office/powerpoint/2010/main" val="379239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70903" y="374073"/>
            <a:ext cx="9476508" cy="692727"/>
          </a:xfrm>
        </p:spPr>
        <p:txBody>
          <a:bodyPr>
            <a:normAutofit fontScale="90000"/>
          </a:bodyPr>
          <a:lstStyle/>
          <a:p>
            <a:r>
              <a:rPr lang="en-US" cap="none" dirty="0" smtClean="0">
                <a:latin typeface="Times New Roman" panose="02020603050405020304" pitchFamily="18" charset="0"/>
                <a:cs typeface="Times New Roman" panose="02020603050405020304" pitchFamily="18" charset="0"/>
              </a:rPr>
              <a:t>Components of Hibernate</a:t>
            </a:r>
            <a:endParaRPr lang="en-IN" cap="none"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371600" y="1205345"/>
            <a:ext cx="9675812" cy="5223164"/>
          </a:xfrm>
        </p:spPr>
        <p:txBody>
          <a:bodyPr>
            <a:normAutofit/>
          </a:bodyPr>
          <a:lstStyle/>
          <a:p>
            <a:r>
              <a:rPr lang="en-US" sz="2400" dirty="0">
                <a:latin typeface="Times New Roman" panose="02020603050405020304" pitchFamily="18" charset="0"/>
                <a:cs typeface="Times New Roman" panose="02020603050405020304" pitchFamily="18" charset="0"/>
              </a:rPr>
              <a:t>Configuration object:</a:t>
            </a:r>
          </a:p>
          <a:p>
            <a:pPr marL="0" indent="0">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configuration object consist the configuration file used by the hibernate. It mainly consist the information about database connection (hibernate.cfg.xml) and class mapping (.hbm.xml). Configuration object is used to create the object of </a:t>
            </a:r>
            <a:r>
              <a:rPr lang="en-US" sz="2400" dirty="0" err="1">
                <a:latin typeface="Times New Roman" panose="02020603050405020304" pitchFamily="18" charset="0"/>
                <a:cs typeface="Times New Roman" panose="02020603050405020304" pitchFamily="18" charset="0"/>
              </a:rPr>
              <a:t>SessionFactory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It </a:t>
            </a:r>
            <a:r>
              <a:rPr lang="en-US" sz="2400" dirty="0">
                <a:latin typeface="Times New Roman" panose="02020603050405020304" pitchFamily="18" charset="0"/>
                <a:cs typeface="Times New Roman" panose="02020603050405020304" pitchFamily="18" charset="0"/>
              </a:rPr>
              <a:t>activate Hibernate Framework</a:t>
            </a:r>
          </a:p>
          <a:p>
            <a:pPr marL="0" indent="0">
              <a:buNone/>
            </a:pPr>
            <a:r>
              <a:rPr lang="en-US" sz="3200" dirty="0" smtClean="0">
                <a:solidFill>
                  <a:srgbClr val="FFFF00"/>
                </a:solidFill>
                <a:latin typeface="Times New Roman" panose="02020603050405020304" pitchFamily="18" charset="0"/>
                <a:cs typeface="Times New Roman" panose="02020603050405020304" pitchFamily="18" charset="0"/>
              </a:rPr>
              <a:t>Configuration </a:t>
            </a:r>
            <a:r>
              <a:rPr lang="en-US" sz="3200" dirty="0" err="1">
                <a:solidFill>
                  <a:srgbClr val="FFFF00"/>
                </a:solidFill>
                <a:latin typeface="Times New Roman" panose="02020603050405020304" pitchFamily="18" charset="0"/>
                <a:cs typeface="Times New Roman" panose="02020603050405020304" pitchFamily="18" charset="0"/>
              </a:rPr>
              <a:t>cfg</a:t>
            </a:r>
            <a:r>
              <a:rPr lang="en-US" sz="3200" dirty="0">
                <a:solidFill>
                  <a:srgbClr val="FFFF00"/>
                </a:solidFill>
                <a:latin typeface="Times New Roman" panose="02020603050405020304" pitchFamily="18" charset="0"/>
                <a:cs typeface="Times New Roman" panose="02020603050405020304" pitchFamily="18" charset="0"/>
              </a:rPr>
              <a:t>=new Configuration();</a:t>
            </a:r>
          </a:p>
          <a:p>
            <a:pPr marL="0" indent="0">
              <a:buNone/>
            </a:pPr>
            <a:r>
              <a:rPr lang="en-US" dirty="0" smtClean="0">
                <a:solidFill>
                  <a:srgbClr val="FFFF00"/>
                </a:solidFill>
                <a:latin typeface="Times New Roman" panose="02020603050405020304" pitchFamily="18" charset="0"/>
                <a:cs typeface="Times New Roman" panose="02020603050405020304" pitchFamily="18" charset="0"/>
              </a:rPr>
              <a:t>	It </a:t>
            </a:r>
            <a:r>
              <a:rPr lang="en-US" dirty="0">
                <a:solidFill>
                  <a:srgbClr val="FFFF00"/>
                </a:solidFill>
                <a:latin typeface="Times New Roman" panose="02020603050405020304" pitchFamily="18" charset="0"/>
                <a:cs typeface="Times New Roman" panose="02020603050405020304" pitchFamily="18" charset="0"/>
              </a:rPr>
              <a:t>read both </a:t>
            </a:r>
            <a:r>
              <a:rPr lang="en-US" dirty="0" err="1">
                <a:solidFill>
                  <a:srgbClr val="FFFF00"/>
                </a:solidFill>
                <a:latin typeface="Times New Roman" panose="02020603050405020304" pitchFamily="18" charset="0"/>
                <a:cs typeface="Times New Roman" panose="02020603050405020304" pitchFamily="18" charset="0"/>
              </a:rPr>
              <a:t>cfg</a:t>
            </a:r>
            <a:r>
              <a:rPr lang="en-US" dirty="0">
                <a:solidFill>
                  <a:srgbClr val="FFFF00"/>
                </a:solidFill>
                <a:latin typeface="Times New Roman" panose="02020603050405020304" pitchFamily="18" charset="0"/>
                <a:cs typeface="Times New Roman" panose="02020603050405020304" pitchFamily="18" charset="0"/>
              </a:rPr>
              <a:t> file and mapping files</a:t>
            </a:r>
          </a:p>
          <a:p>
            <a:pPr marL="0" indent="0">
              <a:buNone/>
            </a:pPr>
            <a:r>
              <a:rPr lang="en-US" dirty="0" smtClean="0">
                <a:solidFill>
                  <a:srgbClr val="FFFF00"/>
                </a:solidFill>
                <a:latin typeface="Times New Roman" panose="02020603050405020304" pitchFamily="18" charset="0"/>
                <a:cs typeface="Times New Roman" panose="02020603050405020304" pitchFamily="18" charset="0"/>
              </a:rPr>
              <a:t>	</a:t>
            </a:r>
            <a:r>
              <a:rPr lang="en-US" sz="3200" dirty="0" err="1" smtClean="0">
                <a:solidFill>
                  <a:srgbClr val="FFFF00"/>
                </a:solidFill>
                <a:latin typeface="Times New Roman" panose="02020603050405020304" pitchFamily="18" charset="0"/>
                <a:cs typeface="Times New Roman" panose="02020603050405020304" pitchFamily="18" charset="0"/>
              </a:rPr>
              <a:t>cfg.configure</a:t>
            </a:r>
            <a:r>
              <a:rPr lang="en-US" sz="3200" dirty="0">
                <a:solidFill>
                  <a:srgbClr val="FFFF00"/>
                </a:solidFill>
                <a:latin typeface="Times New Roman" panose="02020603050405020304" pitchFamily="18" charset="0"/>
                <a:cs typeface="Times New Roman" panose="02020603050405020304" pitchFamily="18" charset="0"/>
              </a:rPr>
              <a:t>();</a:t>
            </a:r>
            <a:endParaRPr lang="en-US" sz="3200" dirty="0" smtClean="0">
              <a:solidFill>
                <a:srgbClr val="FFFF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385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34427"/>
          </a:xfrm>
        </p:spPr>
        <p:txBody>
          <a:bodyPr>
            <a:noAutofit/>
          </a:bodyPr>
          <a:lstStyle/>
          <a:p>
            <a:r>
              <a:rPr lang="en-US" sz="2400" cap="none" dirty="0" err="1" smtClean="0">
                <a:latin typeface="Times New Roman" panose="02020603050405020304" pitchFamily="18" charset="0"/>
                <a:cs typeface="Times New Roman" panose="02020603050405020304" pitchFamily="18" charset="0"/>
              </a:rPr>
              <a:t>Sessionfactory</a:t>
            </a:r>
            <a:r>
              <a:rPr lang="en-US" sz="2400" cap="none" dirty="0" smtClean="0">
                <a:latin typeface="Times New Roman" panose="02020603050405020304" pitchFamily="18" charset="0"/>
                <a:cs typeface="Times New Roman" panose="02020603050405020304" pitchFamily="18" charset="0"/>
              </a:rPr>
              <a:t> object:</a:t>
            </a:r>
            <a:endParaRPr lang="en-US"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052945"/>
            <a:ext cx="9905999" cy="473825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SessionFactory</a:t>
            </a:r>
            <a:r>
              <a:rPr lang="en-US" sz="2400" dirty="0">
                <a:latin typeface="Times New Roman" panose="02020603050405020304" pitchFamily="18" charset="0"/>
                <a:cs typeface="Times New Roman" panose="02020603050405020304" pitchFamily="18" charset="0"/>
              </a:rPr>
              <a:t> object is created from the Configuration object. It is thread-safe object and used by all threads of the application. It acts as a factory for session </a:t>
            </a:r>
            <a:r>
              <a:rPr lang="en-US" sz="2400" dirty="0" smtClean="0">
                <a:latin typeface="Times New Roman" panose="02020603050405020304" pitchFamily="18" charset="0"/>
                <a:cs typeface="Times New Roman" panose="02020603050405020304" pitchFamily="18" charset="0"/>
              </a:rPr>
              <a:t>objects. </a:t>
            </a:r>
            <a:r>
              <a:rPr lang="en-US" sz="2400" dirty="0" err="1">
                <a:latin typeface="Times New Roman" panose="02020603050405020304" pitchFamily="18" charset="0"/>
                <a:cs typeface="Times New Roman" panose="02020603050405020304" pitchFamily="18" charset="0"/>
              </a:rPr>
              <a:t>SessionFactory</a:t>
            </a:r>
            <a:r>
              <a:rPr lang="en-US" sz="2400" dirty="0">
                <a:latin typeface="Times New Roman" panose="02020603050405020304" pitchFamily="18" charset="0"/>
                <a:cs typeface="Times New Roman" panose="02020603050405020304" pitchFamily="18" charset="0"/>
              </a:rPr>
              <a:t> is an Interface which is present in </a:t>
            </a:r>
            <a:r>
              <a:rPr lang="en-US" sz="2400" dirty="0" err="1">
                <a:latin typeface="Times New Roman" panose="02020603050405020304" pitchFamily="18" charset="0"/>
                <a:cs typeface="Times New Roman" panose="02020603050405020304" pitchFamily="18" charset="0"/>
              </a:rPr>
              <a:t>org.hibernate</a:t>
            </a:r>
            <a:r>
              <a:rPr lang="en-US" sz="2400" dirty="0">
                <a:latin typeface="Times New Roman" panose="02020603050405020304" pitchFamily="18" charset="0"/>
                <a:cs typeface="Times New Roman" panose="02020603050405020304" pitchFamily="18" charset="0"/>
              </a:rPr>
              <a:t> package and it is used to create Session Object</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sz="2400" dirty="0" err="1" smtClean="0">
                <a:solidFill>
                  <a:srgbClr val="FFFF00"/>
                </a:solidFill>
                <a:latin typeface="Times New Roman" panose="02020603050405020304" pitchFamily="18" charset="0"/>
                <a:cs typeface="Times New Roman" panose="02020603050405020304" pitchFamily="18" charset="0"/>
              </a:rPr>
              <a:t>buildSessionFactory</a:t>
            </a:r>
            <a:r>
              <a:rPr lang="en-US" sz="2400" dirty="0">
                <a:solidFill>
                  <a:srgbClr val="FFFF00"/>
                </a:solidFill>
                <a:latin typeface="Times New Roman" panose="02020603050405020304" pitchFamily="18" charset="0"/>
                <a:cs typeface="Times New Roman" panose="02020603050405020304" pitchFamily="18" charset="0"/>
              </a:rPr>
              <a:t>() method gathers the meta-data which is in the </a:t>
            </a:r>
            <a:r>
              <a:rPr lang="en-US" sz="2400" dirty="0" err="1">
                <a:solidFill>
                  <a:srgbClr val="FFFF00"/>
                </a:solidFill>
                <a:latin typeface="Times New Roman" panose="02020603050405020304" pitchFamily="18" charset="0"/>
                <a:cs typeface="Times New Roman" panose="02020603050405020304" pitchFamily="18" charset="0"/>
              </a:rPr>
              <a:t>cfg</a:t>
            </a:r>
            <a:r>
              <a:rPr lang="en-US" sz="2400" dirty="0">
                <a:solidFill>
                  <a:srgbClr val="FFFF00"/>
                </a:solidFill>
                <a:latin typeface="Times New Roman" panose="02020603050405020304" pitchFamily="18" charset="0"/>
                <a:cs typeface="Times New Roman" panose="02020603050405020304" pitchFamily="18" charset="0"/>
              </a:rPr>
              <a:t> </a:t>
            </a:r>
            <a:r>
              <a:rPr lang="en-US" sz="2400" dirty="0" smtClean="0">
                <a:solidFill>
                  <a:srgbClr val="FFFF00"/>
                </a:solidFill>
                <a:latin typeface="Times New Roman" panose="02020603050405020304" pitchFamily="18" charset="0"/>
                <a:cs typeface="Times New Roman" panose="02020603050405020304" pitchFamily="18" charset="0"/>
              </a:rPr>
              <a:t>	Object</a:t>
            </a:r>
            <a:r>
              <a:rPr lang="en-US" sz="2400" dirty="0">
                <a:solidFill>
                  <a:srgbClr val="FFFF00"/>
                </a:solidFill>
                <a:latin typeface="Times New Roman" panose="02020603050405020304" pitchFamily="18" charset="0"/>
                <a:cs typeface="Times New Roman" panose="02020603050405020304" pitchFamily="18" charset="0"/>
              </a:rPr>
              <a:t>. </a:t>
            </a:r>
          </a:p>
          <a:p>
            <a:pPr marL="0" indent="0">
              <a:buNone/>
            </a:pPr>
            <a:r>
              <a:rPr lang="en-US" sz="2400" dirty="0" smtClean="0">
                <a:solidFill>
                  <a:srgbClr val="FFFF00"/>
                </a:solidFill>
                <a:latin typeface="Times New Roman" panose="02020603050405020304" pitchFamily="18" charset="0"/>
                <a:cs typeface="Times New Roman" panose="02020603050405020304" pitchFamily="18" charset="0"/>
              </a:rPr>
              <a:t>	From </a:t>
            </a:r>
            <a:r>
              <a:rPr lang="en-US" sz="2400" dirty="0" err="1">
                <a:solidFill>
                  <a:srgbClr val="FFFF00"/>
                </a:solidFill>
                <a:latin typeface="Times New Roman" panose="02020603050405020304" pitchFamily="18" charset="0"/>
                <a:cs typeface="Times New Roman" panose="02020603050405020304" pitchFamily="18" charset="0"/>
              </a:rPr>
              <a:t>cfg</a:t>
            </a:r>
            <a:r>
              <a:rPr lang="en-US" sz="2400" dirty="0">
                <a:solidFill>
                  <a:srgbClr val="FFFF00"/>
                </a:solidFill>
                <a:latin typeface="Times New Roman" panose="02020603050405020304" pitchFamily="18" charset="0"/>
                <a:cs typeface="Times New Roman" panose="02020603050405020304" pitchFamily="18" charset="0"/>
              </a:rPr>
              <a:t> object it takes the JDBC information and create a JDBC </a:t>
            </a:r>
            <a:r>
              <a:rPr lang="en-US" sz="2400" dirty="0" smtClean="0">
                <a:solidFill>
                  <a:srgbClr val="FFFF00"/>
                </a:solidFill>
                <a:latin typeface="Times New Roman" panose="02020603050405020304" pitchFamily="18" charset="0"/>
                <a:cs typeface="Times New Roman" panose="02020603050405020304" pitchFamily="18" charset="0"/>
              </a:rPr>
              <a:t>	Connection</a:t>
            </a:r>
            <a:r>
              <a:rPr lang="en-US" sz="2400" dirty="0">
                <a:solidFill>
                  <a:srgbClr val="FFFF00"/>
                </a:solidFill>
                <a:latin typeface="Times New Roman" panose="02020603050405020304" pitchFamily="18" charset="0"/>
                <a:cs typeface="Times New Roman" panose="02020603050405020304" pitchFamily="18" charset="0"/>
              </a:rPr>
              <a:t>.</a:t>
            </a:r>
          </a:p>
          <a:p>
            <a:pPr marL="0" indent="0">
              <a:buNone/>
            </a:pPr>
            <a:r>
              <a:rPr lang="en-US" dirty="0" smtClean="0">
                <a:solidFill>
                  <a:srgbClr val="FFFF00"/>
                </a:solidFill>
                <a:latin typeface="Times New Roman" panose="02020603050405020304" pitchFamily="18" charset="0"/>
                <a:cs typeface="Times New Roman" panose="02020603050405020304" pitchFamily="18" charset="0"/>
              </a:rPr>
              <a:t>	</a:t>
            </a:r>
            <a:r>
              <a:rPr lang="en-US" sz="3200" dirty="0" err="1" smtClean="0">
                <a:solidFill>
                  <a:srgbClr val="FFFF00"/>
                </a:solidFill>
                <a:latin typeface="Times New Roman" panose="02020603050405020304" pitchFamily="18" charset="0"/>
                <a:cs typeface="Times New Roman" panose="02020603050405020304" pitchFamily="18" charset="0"/>
              </a:rPr>
              <a:t>SessionFactory</a:t>
            </a:r>
            <a:r>
              <a:rPr lang="en-US" sz="3200" dirty="0" smtClean="0">
                <a:solidFill>
                  <a:srgbClr val="FFFF00"/>
                </a:solidFill>
                <a:latin typeface="Times New Roman" panose="02020603050405020304" pitchFamily="18" charset="0"/>
                <a:cs typeface="Times New Roman" panose="02020603050405020304" pitchFamily="18" charset="0"/>
              </a:rPr>
              <a:t> </a:t>
            </a:r>
            <a:r>
              <a:rPr lang="en-US" sz="3200" dirty="0">
                <a:solidFill>
                  <a:srgbClr val="FFFF00"/>
                </a:solidFill>
                <a:latin typeface="Times New Roman" panose="02020603050405020304" pitchFamily="18" charset="0"/>
                <a:cs typeface="Times New Roman" panose="02020603050405020304" pitchFamily="18" charset="0"/>
              </a:rPr>
              <a:t>factory=</a:t>
            </a:r>
            <a:r>
              <a:rPr lang="en-US" sz="3200" dirty="0" err="1">
                <a:solidFill>
                  <a:srgbClr val="FFFF00"/>
                </a:solidFill>
                <a:latin typeface="Times New Roman" panose="02020603050405020304" pitchFamily="18" charset="0"/>
                <a:cs typeface="Times New Roman" panose="02020603050405020304" pitchFamily="18" charset="0"/>
              </a:rPr>
              <a:t>cfg.buildSessionFactory</a:t>
            </a:r>
            <a:r>
              <a:rPr lang="en-US" sz="3200" dirty="0">
                <a:solidFill>
                  <a:srgbClr val="FFFF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4844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45264"/>
          </a:xfrm>
        </p:spPr>
        <p:txBody>
          <a:bodyPr>
            <a:normAutofit/>
          </a:bodyPr>
          <a:lstStyle/>
          <a:p>
            <a:r>
              <a:rPr lang="en-US" sz="2400" cap="none" dirty="0" smtClean="0">
                <a:latin typeface="Times New Roman" panose="02020603050405020304" pitchFamily="18" charset="0"/>
                <a:cs typeface="Times New Roman" panose="02020603050405020304" pitchFamily="18" charset="0"/>
              </a:rPr>
              <a:t>Session Object:</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63782"/>
            <a:ext cx="9905999" cy="4627419"/>
          </a:xfrm>
        </p:spPr>
        <p:txBody>
          <a:bodyPr/>
          <a:lstStyle/>
          <a:p>
            <a:pPr fontAlgn="base"/>
            <a:r>
              <a:rPr lang="en-US" sz="2400" dirty="0">
                <a:latin typeface="Times New Roman" panose="02020603050405020304" pitchFamily="18" charset="0"/>
                <a:cs typeface="Times New Roman" panose="02020603050405020304" pitchFamily="18" charset="0"/>
              </a:rPr>
              <a:t>Session is an interface which is present in </a:t>
            </a:r>
            <a:r>
              <a:rPr lang="en-US" sz="2400" dirty="0" err="1">
                <a:latin typeface="Times New Roman" panose="02020603050405020304" pitchFamily="18" charset="0"/>
                <a:cs typeface="Times New Roman" panose="02020603050405020304" pitchFamily="18" charset="0"/>
              </a:rPr>
              <a:t>org.hibernate</a:t>
            </a:r>
            <a:r>
              <a:rPr lang="en-US" sz="2400" dirty="0">
                <a:latin typeface="Times New Roman" panose="02020603050405020304" pitchFamily="18" charset="0"/>
                <a:cs typeface="Times New Roman" panose="02020603050405020304" pitchFamily="18" charset="0"/>
              </a:rPr>
              <a:t> package. Session object is created based upon </a:t>
            </a:r>
            <a:r>
              <a:rPr lang="en-US" sz="2400" dirty="0" err="1">
                <a:latin typeface="Times New Roman" panose="02020603050405020304" pitchFamily="18" charset="0"/>
                <a:cs typeface="Times New Roman" panose="02020603050405020304" pitchFamily="18" charset="0"/>
              </a:rPr>
              <a:t>SessionFactory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object.</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It opens the Connection/Session with Database software through Hibernate Framework.</a:t>
            </a:r>
          </a:p>
          <a:p>
            <a:pPr fontAlgn="base"/>
            <a:r>
              <a:rPr lang="en-US" sz="2400" dirty="0" smtClean="0">
                <a:latin typeface="Times New Roman" panose="02020603050405020304" pitchFamily="18" charset="0"/>
                <a:cs typeface="Times New Roman" panose="02020603050405020304" pitchFamily="18" charset="0"/>
              </a:rPr>
              <a:t>Session </a:t>
            </a:r>
            <a:r>
              <a:rPr lang="en-US" sz="2400" dirty="0">
                <a:latin typeface="Times New Roman" panose="02020603050405020304" pitchFamily="18" charset="0"/>
                <a:cs typeface="Times New Roman" panose="02020603050405020304" pitchFamily="18" charset="0"/>
              </a:rPr>
              <a:t>object is used to perform CRUD operations.</a:t>
            </a:r>
          </a:p>
          <a:p>
            <a:pPr marL="0" indent="0">
              <a:buNone/>
            </a:pPr>
            <a:endParaRPr lang="en-US" dirty="0" smtClean="0"/>
          </a:p>
          <a:p>
            <a:pPr marL="0" indent="0">
              <a:buNone/>
            </a:pPr>
            <a:r>
              <a:rPr lang="en-IN" sz="32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3200" dirty="0" smtClean="0">
                <a:solidFill>
                  <a:srgbClr val="FFFF00"/>
                </a:solidFill>
                <a:latin typeface="Times New Roman" panose="02020603050405020304" pitchFamily="18" charset="0"/>
                <a:cs typeface="Times New Roman" panose="02020603050405020304" pitchFamily="18" charset="0"/>
              </a:rPr>
              <a:t>Session </a:t>
            </a:r>
            <a:r>
              <a:rPr lang="en-IN" sz="3200" dirty="0">
                <a:solidFill>
                  <a:srgbClr val="FFFF00"/>
                </a:solidFill>
                <a:latin typeface="Times New Roman" panose="02020603050405020304" pitchFamily="18" charset="0"/>
                <a:cs typeface="Times New Roman" panose="02020603050405020304" pitchFamily="18" charset="0"/>
              </a:rPr>
              <a:t>session=</a:t>
            </a:r>
            <a:r>
              <a:rPr lang="en-IN" sz="3200" dirty="0" err="1">
                <a:solidFill>
                  <a:srgbClr val="FFFF00"/>
                </a:solidFill>
                <a:latin typeface="Times New Roman" panose="02020603050405020304" pitchFamily="18" charset="0"/>
                <a:cs typeface="Times New Roman" panose="02020603050405020304" pitchFamily="18" charset="0"/>
              </a:rPr>
              <a:t>factory.buildSession</a:t>
            </a:r>
            <a:r>
              <a:rPr lang="en-IN" sz="32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8892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51164"/>
            <a:ext cx="9905999" cy="595745"/>
          </a:xfrm>
        </p:spPr>
        <p:txBody>
          <a:bodyPr>
            <a:normAutofit/>
          </a:bodyPr>
          <a:lstStyle/>
          <a:p>
            <a:r>
              <a:rPr lang="en-IN" sz="2400" cap="none" dirty="0" smtClean="0">
                <a:latin typeface="Times New Roman" panose="02020603050405020304" pitchFamily="18" charset="0"/>
                <a:cs typeface="Times New Roman" panose="02020603050405020304" pitchFamily="18" charset="0"/>
              </a:rPr>
              <a:t>Transaction object:</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22218"/>
            <a:ext cx="9905999" cy="4668983"/>
          </a:xfrm>
        </p:spPr>
        <p:txBody>
          <a:bodyPr>
            <a:normAutofit/>
          </a:bodyPr>
          <a:lstStyle/>
          <a:p>
            <a:r>
              <a:rPr lang="en-US" sz="2400" dirty="0">
                <a:latin typeface="Times New Roman" panose="02020603050405020304" pitchFamily="18" charset="0"/>
                <a:cs typeface="Times New Roman" panose="02020603050405020304" pitchFamily="18" charset="0"/>
              </a:rPr>
              <a:t>The Transaction object is created from Session object. A transaction object represents an </a:t>
            </a:r>
            <a:r>
              <a:rPr lang="en-US" sz="2400" dirty="0" smtClean="0">
                <a:latin typeface="Times New Roman" panose="02020603050405020304" pitchFamily="18" charset="0"/>
                <a:cs typeface="Times New Roman" panose="02020603050405020304" pitchFamily="18" charset="0"/>
              </a:rPr>
              <a:t>atomic </a:t>
            </a:r>
            <a:r>
              <a:rPr lang="en-US" sz="2400" dirty="0">
                <a:latin typeface="Times New Roman" panose="02020603050405020304" pitchFamily="18" charset="0"/>
                <a:cs typeface="Times New Roman" panose="02020603050405020304" pitchFamily="18" charset="0"/>
              </a:rPr>
              <a:t>unit of work</a:t>
            </a:r>
            <a:r>
              <a:rPr lang="en-US" sz="2400" dirty="0" smtClean="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Transaction object is used whenever we perform any operation and based upon that operation there is some change in database.</a:t>
            </a:r>
          </a:p>
          <a:p>
            <a:pPr fontAlgn="base"/>
            <a:r>
              <a:rPr lang="en-US" sz="2400" dirty="0">
                <a:latin typeface="Times New Roman" panose="02020603050405020304" pitchFamily="18" charset="0"/>
                <a:cs typeface="Times New Roman" panose="02020603050405020304" pitchFamily="18" charset="0"/>
              </a:rPr>
              <a:t>Transaction object is used to give the instruction to the database to make the changes that happen because of operation as a permanent by using commit() method.</a:t>
            </a:r>
          </a:p>
          <a:p>
            <a:pPr marL="0" indent="0">
              <a:buNone/>
            </a:pPr>
            <a:r>
              <a:rPr lang="en-IN" dirty="0" smtClean="0">
                <a:latin typeface="Times New Roman" panose="02020603050405020304" pitchFamily="18" charset="0"/>
                <a:cs typeface="Times New Roman" panose="02020603050405020304" pitchFamily="18" charset="0"/>
              </a:rPr>
              <a:t>	</a:t>
            </a:r>
            <a:r>
              <a:rPr lang="en-IN" sz="3200" dirty="0" smtClean="0">
                <a:solidFill>
                  <a:srgbClr val="FFFF00"/>
                </a:solidFill>
                <a:latin typeface="Times New Roman" panose="02020603050405020304" pitchFamily="18" charset="0"/>
                <a:cs typeface="Times New Roman" panose="02020603050405020304" pitchFamily="18" charset="0"/>
              </a:rPr>
              <a:t>Transaction </a:t>
            </a:r>
            <a:r>
              <a:rPr lang="en-IN" sz="3200" dirty="0" err="1">
                <a:solidFill>
                  <a:srgbClr val="FFFF00"/>
                </a:solidFill>
                <a:latin typeface="Times New Roman" panose="02020603050405020304" pitchFamily="18" charset="0"/>
                <a:cs typeface="Times New Roman" panose="02020603050405020304" pitchFamily="18" charset="0"/>
              </a:rPr>
              <a:t>tx</a:t>
            </a:r>
            <a:r>
              <a:rPr lang="en-IN" sz="3200" dirty="0">
                <a:solidFill>
                  <a:srgbClr val="FFFF00"/>
                </a:solidFill>
                <a:latin typeface="Times New Roman" panose="02020603050405020304" pitchFamily="18" charset="0"/>
                <a:cs typeface="Times New Roman" panose="02020603050405020304" pitchFamily="18" charset="0"/>
              </a:rPr>
              <a:t>=</a:t>
            </a:r>
            <a:r>
              <a:rPr lang="en-IN" sz="3200" dirty="0" err="1">
                <a:solidFill>
                  <a:srgbClr val="FFFF00"/>
                </a:solidFill>
                <a:latin typeface="Times New Roman" panose="02020603050405020304" pitchFamily="18" charset="0"/>
                <a:cs typeface="Times New Roman" panose="02020603050405020304" pitchFamily="18" charset="0"/>
              </a:rPr>
              <a:t>session.beginTransaction</a:t>
            </a:r>
            <a:r>
              <a:rPr lang="en-IN" sz="3200" dirty="0">
                <a:solidFill>
                  <a:srgbClr val="FFFF00"/>
                </a:solidFill>
                <a:latin typeface="Times New Roman" panose="02020603050405020304" pitchFamily="18" charset="0"/>
                <a:cs typeface="Times New Roman" panose="02020603050405020304" pitchFamily="18" charset="0"/>
              </a:rPr>
              <a:t>();</a:t>
            </a:r>
          </a:p>
          <a:p>
            <a:pPr marL="0" indent="0">
              <a:buNone/>
            </a:pPr>
            <a:r>
              <a:rPr lang="en-IN" sz="3200" dirty="0" smtClean="0">
                <a:solidFill>
                  <a:srgbClr val="FFFF00"/>
                </a:solidFill>
                <a:latin typeface="Times New Roman" panose="02020603050405020304" pitchFamily="18" charset="0"/>
                <a:cs typeface="Times New Roman" panose="02020603050405020304" pitchFamily="18" charset="0"/>
              </a:rPr>
              <a:t>	</a:t>
            </a:r>
            <a:r>
              <a:rPr lang="en-IN" sz="3200" dirty="0" err="1" smtClean="0">
                <a:solidFill>
                  <a:srgbClr val="FFFF00"/>
                </a:solidFill>
                <a:latin typeface="Times New Roman" panose="02020603050405020304" pitchFamily="18" charset="0"/>
                <a:cs typeface="Times New Roman" panose="02020603050405020304" pitchFamily="18" charset="0"/>
              </a:rPr>
              <a:t>tx.commit</a:t>
            </a:r>
            <a:r>
              <a:rPr lang="en-IN" sz="32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908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6937"/>
          </a:xfrm>
        </p:spPr>
        <p:txBody>
          <a:bodyPr/>
          <a:lstStyle/>
          <a:p>
            <a:pPr algn="ctr"/>
            <a:r>
              <a:rPr lang="en-US" dirty="0" smtClean="0"/>
              <a:t>Web service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562" y="1385455"/>
            <a:ext cx="5981700" cy="2943225"/>
          </a:xfrm>
        </p:spPr>
      </p:pic>
      <p:sp>
        <p:nvSpPr>
          <p:cNvPr id="5" name="TextBox 4"/>
          <p:cNvSpPr txBox="1"/>
          <p:nvPr/>
        </p:nvSpPr>
        <p:spPr>
          <a:xfrm>
            <a:off x="2646218" y="4779818"/>
            <a:ext cx="4475019" cy="830997"/>
          </a:xfrm>
          <a:prstGeom prst="rect">
            <a:avLst/>
          </a:prstGeom>
          <a:noFill/>
        </p:spPr>
        <p:txBody>
          <a:bodyPr wrap="square" rtlCol="0">
            <a:spAutoFit/>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SOAP Web Services</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RESTful Web Services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894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0682"/>
          </a:xfrm>
        </p:spPr>
        <p:txBody>
          <a:bodyPr>
            <a:normAutofit/>
          </a:bodyPr>
          <a:lstStyle/>
          <a:p>
            <a:r>
              <a:rPr lang="en-IN" sz="2400" cap="none" dirty="0" smtClean="0">
                <a:latin typeface="Times New Roman" panose="02020603050405020304" pitchFamily="18" charset="0"/>
                <a:cs typeface="Times New Roman" panose="02020603050405020304" pitchFamily="18" charset="0"/>
              </a:rPr>
              <a:t>Query object:</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08363"/>
            <a:ext cx="9905999" cy="5347855"/>
          </a:xfrm>
        </p:spPr>
        <p:txBody>
          <a:bodyPr>
            <a:normAutofit lnSpcReduction="10000"/>
          </a:bodyPr>
          <a:lstStyle/>
          <a:p>
            <a:pPr fontAlgn="base"/>
            <a:r>
              <a:rPr lang="en-US" sz="2400" dirty="0">
                <a:latin typeface="Times New Roman" panose="02020603050405020304" pitchFamily="18" charset="0"/>
                <a:cs typeface="Times New Roman" panose="02020603050405020304" pitchFamily="18" charset="0"/>
              </a:rPr>
              <a:t>Query is an interface that present inside </a:t>
            </a:r>
            <a:r>
              <a:rPr lang="en-US" sz="2400" dirty="0" err="1">
                <a:latin typeface="Times New Roman" panose="02020603050405020304" pitchFamily="18" charset="0"/>
                <a:cs typeface="Times New Roman" panose="02020603050405020304" pitchFamily="18" charset="0"/>
              </a:rPr>
              <a:t>org.hibernate</a:t>
            </a:r>
            <a:r>
              <a:rPr lang="en-US" sz="2400" dirty="0">
                <a:latin typeface="Times New Roman" panose="02020603050405020304" pitchFamily="18" charset="0"/>
                <a:cs typeface="Times New Roman" panose="02020603050405020304" pitchFamily="18" charset="0"/>
              </a:rPr>
              <a:t> package</a:t>
            </a:r>
            <a:r>
              <a:rPr lang="en-US" sz="2400" dirty="0" smtClean="0">
                <a:latin typeface="Times New Roman" panose="02020603050405020304" pitchFamily="18" charset="0"/>
                <a:cs typeface="Times New Roman" panose="02020603050405020304" pitchFamily="18" charset="0"/>
              </a:rPr>
              <a:t>.(HQL)</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A Query instance is obtained by calling </a:t>
            </a:r>
            <a:r>
              <a:rPr lang="en-US" sz="2400" dirty="0" err="1">
                <a:latin typeface="Times New Roman" panose="02020603050405020304" pitchFamily="18" charset="0"/>
                <a:cs typeface="Times New Roman" panose="02020603050405020304" pitchFamily="18" charset="0"/>
              </a:rPr>
              <a:t>Session.createQuery</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This interface exposes some extra functionality beyond that provided by </a:t>
            </a:r>
            <a:r>
              <a:rPr lang="en-US" sz="2400" dirty="0" err="1">
                <a:latin typeface="Times New Roman" panose="02020603050405020304" pitchFamily="18" charset="0"/>
                <a:cs typeface="Times New Roman" panose="02020603050405020304" pitchFamily="18" charset="0"/>
              </a:rPr>
              <a:t>Session.iterate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Session.find</a:t>
            </a:r>
            <a:r>
              <a:rPr lang="en-US" sz="2400" dirty="0">
                <a:latin typeface="Times New Roman" panose="02020603050405020304" pitchFamily="18" charset="0"/>
                <a:cs typeface="Times New Roman" panose="02020603050405020304" pitchFamily="18" charset="0"/>
              </a:rPr>
              <a:t>():</a:t>
            </a:r>
          </a:p>
          <a:p>
            <a:pPr lvl="1" fontAlgn="base"/>
            <a:r>
              <a:rPr lang="en-US" sz="2400" dirty="0">
                <a:latin typeface="Times New Roman" panose="02020603050405020304" pitchFamily="18" charset="0"/>
                <a:cs typeface="Times New Roman" panose="02020603050405020304" pitchFamily="18" charset="0"/>
              </a:rPr>
              <a:t>A particular page of the result set may be selected by calling </a:t>
            </a:r>
            <a:r>
              <a:rPr lang="en-US" sz="2400" dirty="0" err="1">
                <a:latin typeface="Times New Roman" panose="02020603050405020304" pitchFamily="18" charset="0"/>
                <a:cs typeface="Times New Roman" panose="02020603050405020304" pitchFamily="18" charset="0"/>
              </a:rPr>
              <a:t>setMaxResults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setFirstResult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lvl="1" indent="0" fontAlgn="base">
              <a:buNone/>
            </a:pPr>
            <a:r>
              <a:rPr lang="en-IN" dirty="0" smtClean="0"/>
              <a:t>	</a:t>
            </a:r>
            <a:r>
              <a:rPr lang="en-IN" sz="3200" dirty="0" smtClean="0">
                <a:solidFill>
                  <a:srgbClr val="FFFF00"/>
                </a:solidFill>
                <a:latin typeface="Times New Roman" panose="02020603050405020304" pitchFamily="18" charset="0"/>
                <a:cs typeface="Times New Roman" panose="02020603050405020304" pitchFamily="18" charset="0"/>
              </a:rPr>
              <a:t>Query </a:t>
            </a:r>
            <a:r>
              <a:rPr lang="en-IN" sz="3200" dirty="0">
                <a:solidFill>
                  <a:srgbClr val="FFFF00"/>
                </a:solidFill>
                <a:latin typeface="Times New Roman" panose="02020603050405020304" pitchFamily="18" charset="0"/>
                <a:cs typeface="Times New Roman" panose="02020603050405020304" pitchFamily="18" charset="0"/>
              </a:rPr>
              <a:t>query=</a:t>
            </a:r>
            <a:r>
              <a:rPr lang="en-IN" sz="3200" dirty="0" err="1">
                <a:solidFill>
                  <a:srgbClr val="FFFF00"/>
                </a:solidFill>
                <a:latin typeface="Times New Roman" panose="02020603050405020304" pitchFamily="18" charset="0"/>
                <a:cs typeface="Times New Roman" panose="02020603050405020304" pitchFamily="18" charset="0"/>
              </a:rPr>
              <a:t>session.createQuery</a:t>
            </a:r>
            <a:r>
              <a:rPr lang="en-IN" sz="3200" dirty="0" smtClean="0">
                <a:solidFill>
                  <a:srgbClr val="FFFF00"/>
                </a:solidFill>
                <a:latin typeface="Times New Roman" panose="02020603050405020304" pitchFamily="18" charset="0"/>
                <a:cs typeface="Times New Roman" panose="02020603050405020304" pitchFamily="18" charset="0"/>
              </a:rPr>
              <a:t>();</a:t>
            </a:r>
          </a:p>
          <a:p>
            <a:pPr marL="0" indent="0">
              <a:buNone/>
            </a:pPr>
            <a:r>
              <a:rPr lang="en-US" sz="3200" dirty="0" smtClean="0">
                <a:solidFill>
                  <a:srgbClr val="FFFF00"/>
                </a:solidFill>
                <a:latin typeface="Times New Roman" panose="02020603050405020304" pitchFamily="18" charset="0"/>
                <a:cs typeface="Times New Roman" panose="02020603050405020304" pitchFamily="18" charset="0"/>
              </a:rPr>
              <a:t>	</a:t>
            </a:r>
            <a:r>
              <a:rPr lang="en-US" sz="3200" dirty="0" smtClean="0">
                <a:solidFill>
                  <a:srgbClr val="FFFF00"/>
                </a:solidFill>
                <a:latin typeface="Times New Roman" panose="02020603050405020304" pitchFamily="18" charset="0"/>
                <a:cs typeface="Times New Roman" panose="02020603050405020304" pitchFamily="18" charset="0"/>
              </a:rPr>
              <a:t>	</a:t>
            </a:r>
            <a:r>
              <a:rPr lang="en-IN" sz="2400" dirty="0" smtClean="0">
                <a:solidFill>
                  <a:srgbClr val="FFFF00"/>
                </a:solidFill>
                <a:latin typeface="Times New Roman" panose="02020603050405020304" pitchFamily="18" charset="0"/>
                <a:cs typeface="Times New Roman" panose="02020603050405020304" pitchFamily="18" charset="0"/>
              </a:rPr>
              <a:t>Query</a:t>
            </a:r>
            <a:r>
              <a:rPr lang="en-IN" sz="2400" dirty="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query</a:t>
            </a:r>
            <a:r>
              <a:rPr lang="en-IN" sz="2400" dirty="0" smtClean="0">
                <a:solidFill>
                  <a:srgbClr val="FFFF00"/>
                </a:solidFill>
                <a:latin typeface="Times New Roman" panose="02020603050405020304" pitchFamily="18" charset="0"/>
                <a:cs typeface="Times New Roman" panose="02020603050405020304" pitchFamily="18" charset="0"/>
              </a:rPr>
              <a:t> = </a:t>
            </a:r>
            <a:r>
              <a:rPr lang="en-IN" sz="2400" dirty="0" err="1" smtClean="0">
                <a:solidFill>
                  <a:srgbClr val="FFFF00"/>
                </a:solidFill>
                <a:latin typeface="Times New Roman" panose="02020603050405020304" pitchFamily="18" charset="0"/>
                <a:cs typeface="Times New Roman" panose="02020603050405020304" pitchFamily="18" charset="0"/>
              </a:rPr>
              <a:t>session.createQuery</a:t>
            </a:r>
            <a:r>
              <a:rPr lang="en-IN" sz="2400" dirty="0">
                <a:solidFill>
                  <a:srgbClr val="FFFF00"/>
                </a:solidFill>
                <a:latin typeface="Times New Roman" panose="02020603050405020304" pitchFamily="18" charset="0"/>
                <a:cs typeface="Times New Roman" panose="02020603050405020304" pitchFamily="18" charset="0"/>
              </a:rPr>
              <a:t>("from </a:t>
            </a:r>
            <a:r>
              <a:rPr lang="en-IN" sz="2400" dirty="0" err="1">
                <a:solidFill>
                  <a:srgbClr val="FFFF00"/>
                </a:solidFill>
                <a:latin typeface="Times New Roman" panose="02020603050405020304" pitchFamily="18" charset="0"/>
                <a:cs typeface="Times New Roman" panose="02020603050405020304" pitchFamily="18" charset="0"/>
              </a:rPr>
              <a:t>Emp</a:t>
            </a:r>
            <a:r>
              <a:rPr lang="en-IN" sz="24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query.setFirstResult</a:t>
            </a:r>
            <a:r>
              <a:rPr lang="en-IN" sz="2400" dirty="0" smtClean="0">
                <a:solidFill>
                  <a:srgbClr val="FFFF00"/>
                </a:solidFill>
                <a:latin typeface="Times New Roman" panose="02020603050405020304" pitchFamily="18" charset="0"/>
                <a:cs typeface="Times New Roman" panose="02020603050405020304" pitchFamily="18" charset="0"/>
              </a:rPr>
              <a:t>(5</a:t>
            </a:r>
            <a:r>
              <a:rPr lang="en-IN" sz="24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query.setMaxResult</a:t>
            </a:r>
            <a:r>
              <a:rPr lang="en-IN" sz="2400" dirty="0" smtClean="0">
                <a:solidFill>
                  <a:srgbClr val="FFFF00"/>
                </a:solidFill>
                <a:latin typeface="Times New Roman" panose="02020603050405020304" pitchFamily="18" charset="0"/>
                <a:cs typeface="Times New Roman" panose="02020603050405020304" pitchFamily="18" charset="0"/>
              </a:rPr>
              <a:t>(10</a:t>
            </a:r>
            <a:r>
              <a:rPr lang="en-IN" sz="24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smtClean="0">
                <a:solidFill>
                  <a:srgbClr val="FFFF00"/>
                </a:solidFill>
                <a:latin typeface="Times New Roman" panose="02020603050405020304" pitchFamily="18" charset="0"/>
                <a:cs typeface="Times New Roman" panose="02020603050405020304" pitchFamily="18" charset="0"/>
              </a:rPr>
              <a:t>	List</a:t>
            </a:r>
            <a:r>
              <a:rPr lang="en-IN" sz="2400" dirty="0">
                <a:solidFill>
                  <a:srgbClr val="FFFF00"/>
                </a:solidFill>
                <a:latin typeface="Times New Roman" panose="02020603050405020304" pitchFamily="18" charset="0"/>
                <a:cs typeface="Times New Roman" panose="02020603050405020304" pitchFamily="18" charset="0"/>
              </a:rPr>
              <a:t> list=</a:t>
            </a:r>
            <a:r>
              <a:rPr lang="en-IN" sz="2400" dirty="0" err="1">
                <a:solidFill>
                  <a:srgbClr val="FFFF00"/>
                </a:solidFill>
                <a:latin typeface="Times New Roman" panose="02020603050405020304" pitchFamily="18" charset="0"/>
                <a:cs typeface="Times New Roman" panose="02020603050405020304" pitchFamily="18" charset="0"/>
              </a:rPr>
              <a:t>query.list</a:t>
            </a:r>
            <a:r>
              <a:rPr lang="en-IN" sz="2400" dirty="0">
                <a:solidFill>
                  <a:srgbClr val="FFFF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54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45264"/>
          </a:xfrm>
        </p:spPr>
        <p:txBody>
          <a:bodyPr>
            <a:normAutofit/>
          </a:bodyPr>
          <a:lstStyle/>
          <a:p>
            <a:r>
              <a:rPr lang="en-IN" sz="2400" cap="none" dirty="0" smtClean="0">
                <a:latin typeface="Times New Roman" panose="02020603050405020304" pitchFamily="18" charset="0"/>
                <a:cs typeface="Times New Roman" panose="02020603050405020304" pitchFamily="18" charset="0"/>
              </a:rPr>
              <a:t>Criteria object:</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63782"/>
            <a:ext cx="9905999" cy="4627419"/>
          </a:xfrm>
        </p:spPr>
        <p:txBody>
          <a:bodyPr>
            <a:normAutofit/>
          </a:bodyPr>
          <a:lstStyle/>
          <a:p>
            <a:r>
              <a:rPr lang="en-US" sz="2400" dirty="0">
                <a:latin typeface="Times New Roman" panose="02020603050405020304" pitchFamily="18" charset="0"/>
                <a:cs typeface="Times New Roman" panose="02020603050405020304" pitchFamily="18" charset="0"/>
              </a:rPr>
              <a:t>The Criteria object is created from the Session object. It is used to define and execute the object oriented criteria queries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0" indent="0">
              <a:buNone/>
            </a:pPr>
            <a:r>
              <a:rPr lang="en-IN" sz="32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3200" dirty="0" smtClean="0">
                <a:solidFill>
                  <a:srgbClr val="FFFF00"/>
                </a:solidFill>
                <a:latin typeface="Times New Roman" panose="02020603050405020304" pitchFamily="18" charset="0"/>
                <a:cs typeface="Times New Roman" panose="02020603050405020304" pitchFamily="18" charset="0"/>
              </a:rPr>
              <a:t>Criteria criteria=</a:t>
            </a:r>
            <a:r>
              <a:rPr lang="en-IN" sz="3200" dirty="0" err="1" smtClean="0">
                <a:solidFill>
                  <a:srgbClr val="FFFF00"/>
                </a:solidFill>
                <a:latin typeface="Times New Roman" panose="02020603050405020304" pitchFamily="18" charset="0"/>
                <a:cs typeface="Times New Roman" panose="02020603050405020304" pitchFamily="18" charset="0"/>
              </a:rPr>
              <a:t>session.createCriteria</a:t>
            </a:r>
            <a:r>
              <a:rPr lang="en-IN" sz="3200" dirty="0" smtClean="0">
                <a:solidFill>
                  <a:srgbClr val="FFFF00"/>
                </a:solidFill>
                <a:latin typeface="Times New Roman" panose="02020603050405020304" pitchFamily="18" charset="0"/>
                <a:cs typeface="Times New Roman" panose="02020603050405020304" pitchFamily="18" charset="0"/>
              </a:rPr>
              <a:t>();</a:t>
            </a:r>
          </a:p>
          <a:p>
            <a:pPr marL="0" indent="0">
              <a:buNone/>
            </a:pPr>
            <a:r>
              <a:rPr lang="en-IN" sz="3200" dirty="0" smtClean="0">
                <a:solidFill>
                  <a:srgbClr val="FFFF00"/>
                </a:solidFill>
                <a:latin typeface="Times New Roman" panose="02020603050405020304" pitchFamily="18" charset="0"/>
                <a:cs typeface="Times New Roman" panose="02020603050405020304" pitchFamily="18" charset="0"/>
              </a:rPr>
              <a:t>	</a:t>
            </a:r>
            <a:r>
              <a:rPr lang="en-IN" sz="2800" dirty="0">
                <a:solidFill>
                  <a:srgbClr val="FFFF00"/>
                </a:solidFill>
                <a:latin typeface="Times New Roman" panose="02020603050405020304" pitchFamily="18" charset="0"/>
                <a:cs typeface="Times New Roman" panose="02020603050405020304" pitchFamily="18" charset="0"/>
              </a:rPr>
              <a:t> </a:t>
            </a:r>
            <a:r>
              <a:rPr lang="en-IN" sz="2600" dirty="0" err="1">
                <a:solidFill>
                  <a:srgbClr val="FFFF00"/>
                </a:solidFill>
                <a:latin typeface="Times New Roman" panose="02020603050405020304" pitchFamily="18" charset="0"/>
                <a:cs typeface="Times New Roman" panose="02020603050405020304" pitchFamily="18" charset="0"/>
              </a:rPr>
              <a:t>Crietria</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smtClean="0">
                <a:solidFill>
                  <a:srgbClr val="FFFF00"/>
                </a:solidFill>
                <a:latin typeface="Times New Roman" panose="02020603050405020304" pitchFamily="18" charset="0"/>
                <a:cs typeface="Times New Roman" panose="02020603050405020304" pitchFamily="18" charset="0"/>
              </a:rPr>
              <a:t>c = </a:t>
            </a:r>
            <a:r>
              <a:rPr lang="en-IN" sz="2600" dirty="0" err="1" smtClean="0">
                <a:solidFill>
                  <a:srgbClr val="FFFF00"/>
                </a:solidFill>
                <a:latin typeface="Times New Roman" panose="02020603050405020304" pitchFamily="18" charset="0"/>
                <a:cs typeface="Times New Roman" panose="02020603050405020304" pitchFamily="18" charset="0"/>
              </a:rPr>
              <a:t>session.createCriteria</a:t>
            </a:r>
            <a:r>
              <a:rPr lang="en-IN" sz="2600" dirty="0" smtClean="0">
                <a:solidFill>
                  <a:srgbClr val="FFFF00"/>
                </a:solidFill>
                <a:latin typeface="Times New Roman" panose="02020603050405020304" pitchFamily="18" charset="0"/>
                <a:cs typeface="Times New Roman" panose="02020603050405020304" pitchFamily="18" charset="0"/>
              </a:rPr>
              <a:t>(</a:t>
            </a:r>
            <a:r>
              <a:rPr lang="en-IN" sz="2600" dirty="0" err="1" smtClean="0">
                <a:solidFill>
                  <a:srgbClr val="FFFF00"/>
                </a:solidFill>
                <a:latin typeface="Times New Roman" panose="02020603050405020304" pitchFamily="18" charset="0"/>
                <a:cs typeface="Times New Roman" panose="02020603050405020304" pitchFamily="18" charset="0"/>
              </a:rPr>
              <a:t>Emp.</a:t>
            </a:r>
            <a:r>
              <a:rPr lang="en-IN" sz="2600" b="1" dirty="0" err="1" smtClean="0">
                <a:solidFill>
                  <a:srgbClr val="FFFF00"/>
                </a:solidFill>
                <a:latin typeface="Times New Roman" panose="02020603050405020304" pitchFamily="18" charset="0"/>
                <a:cs typeface="Times New Roman" panose="02020603050405020304" pitchFamily="18" charset="0"/>
              </a:rPr>
              <a:t>class</a:t>
            </a:r>
            <a:r>
              <a:rPr lang="en-IN" sz="2600" dirty="0" smtClean="0">
                <a:solidFill>
                  <a:srgbClr val="FFFF00"/>
                </a:solidFill>
                <a:latin typeface="Times New Roman" panose="02020603050405020304" pitchFamily="18" charset="0"/>
                <a:cs typeface="Times New Roman" panose="02020603050405020304" pitchFamily="18" charset="0"/>
              </a:rPr>
              <a:t>);</a:t>
            </a:r>
            <a:r>
              <a:rPr lang="en-IN" sz="26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600" dirty="0" smtClean="0">
                <a:solidFill>
                  <a:srgbClr val="FFFF00"/>
                </a:solidFill>
                <a:latin typeface="Times New Roman" panose="02020603050405020304" pitchFamily="18" charset="0"/>
                <a:cs typeface="Times New Roman" panose="02020603050405020304" pitchFamily="18" charset="0"/>
              </a:rPr>
              <a:t>	 </a:t>
            </a:r>
            <a:r>
              <a:rPr lang="en-IN" sz="2600" dirty="0" err="1" smtClean="0">
                <a:solidFill>
                  <a:srgbClr val="FFFF00"/>
                </a:solidFill>
                <a:latin typeface="Times New Roman" panose="02020603050405020304" pitchFamily="18" charset="0"/>
                <a:cs typeface="Times New Roman" panose="02020603050405020304" pitchFamily="18" charset="0"/>
              </a:rPr>
              <a:t>c.addOrder</a:t>
            </a:r>
            <a:r>
              <a:rPr lang="en-IN" sz="2600" dirty="0" smtClean="0">
                <a:solidFill>
                  <a:srgbClr val="FFFF00"/>
                </a:solidFill>
                <a:latin typeface="Times New Roman" panose="02020603050405020304" pitchFamily="18" charset="0"/>
                <a:cs typeface="Times New Roman" panose="02020603050405020304" pitchFamily="18" charset="0"/>
              </a:rPr>
              <a:t>(</a:t>
            </a:r>
            <a:r>
              <a:rPr lang="en-IN" sz="2600" dirty="0" err="1" smtClean="0">
                <a:solidFill>
                  <a:srgbClr val="FFFF00"/>
                </a:solidFill>
                <a:latin typeface="Times New Roman" panose="02020603050405020304" pitchFamily="18" charset="0"/>
                <a:cs typeface="Times New Roman" panose="02020603050405020304" pitchFamily="18" charset="0"/>
              </a:rPr>
              <a:t>Order.asc</a:t>
            </a:r>
            <a:r>
              <a:rPr lang="en-IN" sz="2600" dirty="0">
                <a:solidFill>
                  <a:srgbClr val="FFFF00"/>
                </a:solidFill>
                <a:latin typeface="Times New Roman" panose="02020603050405020304" pitchFamily="18" charset="0"/>
                <a:cs typeface="Times New Roman" panose="02020603050405020304" pitchFamily="18" charset="0"/>
              </a:rPr>
              <a:t>("salary"));  </a:t>
            </a:r>
          </a:p>
          <a:p>
            <a:pPr marL="0" indent="0">
              <a:buNone/>
            </a:pPr>
            <a:r>
              <a:rPr lang="en-IN" sz="2600" dirty="0" smtClean="0">
                <a:solidFill>
                  <a:srgbClr val="FFFF00"/>
                </a:solidFill>
                <a:latin typeface="Times New Roman" panose="02020603050405020304" pitchFamily="18" charset="0"/>
                <a:cs typeface="Times New Roman" panose="02020603050405020304" pitchFamily="18" charset="0"/>
              </a:rPr>
              <a:t>	 List</a:t>
            </a:r>
            <a:r>
              <a:rPr lang="en-IN" sz="2600" dirty="0">
                <a:solidFill>
                  <a:srgbClr val="FFFF00"/>
                </a:solidFill>
                <a:latin typeface="Times New Roman" panose="02020603050405020304" pitchFamily="18" charset="0"/>
                <a:cs typeface="Times New Roman" panose="02020603050405020304" pitchFamily="18" charset="0"/>
              </a:rPr>
              <a:t> list=</a:t>
            </a:r>
            <a:r>
              <a:rPr lang="en-IN" sz="2600" dirty="0" err="1">
                <a:solidFill>
                  <a:srgbClr val="FFFF00"/>
                </a:solidFill>
                <a:latin typeface="Times New Roman" panose="02020603050405020304" pitchFamily="18" charset="0"/>
                <a:cs typeface="Times New Roman" panose="02020603050405020304" pitchFamily="18" charset="0"/>
              </a:rPr>
              <a:t>c.list</a:t>
            </a:r>
            <a:r>
              <a:rPr lang="en-IN" sz="2600" dirty="0">
                <a:solidFill>
                  <a:srgbClr val="FFFF00"/>
                </a:solidFill>
                <a:latin typeface="Times New Roman" panose="02020603050405020304" pitchFamily="18" charset="0"/>
                <a:cs typeface="Times New Roman" panose="02020603050405020304" pitchFamily="18" charset="0"/>
              </a:rPr>
              <a:t>(); </a:t>
            </a:r>
            <a:r>
              <a:rPr lang="en-IN" sz="2800" dirty="0">
                <a:solidFill>
                  <a:srgbClr val="FFFF00"/>
                </a:solidFill>
                <a:latin typeface="Times New Roman" panose="02020603050405020304" pitchFamily="18" charset="0"/>
                <a:cs typeface="Times New Roman" panose="02020603050405020304" pitchFamily="18" charset="0"/>
              </a:rPr>
              <a:t> </a:t>
            </a:r>
          </a:p>
          <a:p>
            <a:pPr marL="0" indent="0">
              <a:buNone/>
            </a:pPr>
            <a:r>
              <a:rPr lang="en-IN" sz="2800" dirty="0"/>
              <a:t/>
            </a:r>
            <a:br>
              <a:rPr lang="en-IN" sz="2800" dirty="0"/>
            </a:br>
            <a:r>
              <a:rPr lang="en-IN" sz="2800" dirty="0">
                <a:solidFill>
                  <a:schemeClr val="tx2">
                    <a:lumMod val="75000"/>
                  </a:schemeClr>
                </a:solidFill>
                <a:latin typeface="Times New Roman" panose="02020603050405020304" pitchFamily="18" charset="0"/>
                <a:cs typeface="Times New Roman" panose="02020603050405020304" pitchFamily="18" charset="0"/>
              </a:rPr>
              <a:t> </a:t>
            </a:r>
          </a:p>
          <a:p>
            <a:pPr marL="0" indent="0">
              <a:buNone/>
            </a:pPr>
            <a:endParaRPr lang="en-IN" sz="32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66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5373"/>
          </a:xfrm>
        </p:spPr>
        <p:txBody>
          <a:bodyPr/>
          <a:lstStyle/>
          <a:p>
            <a:r>
              <a:rPr lang="en-US" cap="none" dirty="0" smtClean="0">
                <a:latin typeface="Times New Roman" panose="02020603050405020304" pitchFamily="18" charset="0"/>
                <a:cs typeface="Times New Roman" panose="02020603050405020304" pitchFamily="18" charset="0"/>
              </a:rPr>
              <a:t>Advantages of Hibernate</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343891"/>
            <a:ext cx="9905999" cy="4447310"/>
          </a:xfrm>
        </p:spPr>
        <p:txBody>
          <a:bodyPr>
            <a:normAutofit/>
          </a:bodyPr>
          <a:lstStyle/>
          <a:p>
            <a:r>
              <a:rPr lang="en-US" sz="2400" dirty="0">
                <a:latin typeface="Times New Roman" panose="02020603050405020304" pitchFamily="18" charset="0"/>
                <a:cs typeface="Times New Roman" panose="02020603050405020304" pitchFamily="18" charset="0"/>
              </a:rPr>
              <a:t>Hibernate framework is an open source framework.</a:t>
            </a:r>
          </a:p>
          <a:p>
            <a:r>
              <a:rPr lang="en-US" sz="2400" dirty="0">
                <a:latin typeface="Times New Roman" panose="02020603050405020304" pitchFamily="18" charset="0"/>
                <a:cs typeface="Times New Roman" panose="02020603050405020304" pitchFamily="18" charset="0"/>
              </a:rPr>
              <a:t>Hibernate framework is a high performance framework because of its internal cache.</a:t>
            </a:r>
          </a:p>
          <a:p>
            <a:r>
              <a:rPr lang="en-US" sz="2400" dirty="0">
                <a:latin typeface="Times New Roman" panose="02020603050405020304" pitchFamily="18" charset="0"/>
                <a:cs typeface="Times New Roman" panose="02020603050405020304" pitchFamily="18" charset="0"/>
              </a:rPr>
              <a:t>It maps java classes to database tables using XML files and if any change is made to the database than we have to change these XML files only.</a:t>
            </a:r>
          </a:p>
          <a:p>
            <a:r>
              <a:rPr lang="en-US" sz="2400" dirty="0">
                <a:latin typeface="Times New Roman" panose="02020603050405020304" pitchFamily="18" charset="0"/>
                <a:cs typeface="Times New Roman" panose="02020603050405020304" pitchFamily="18" charset="0"/>
              </a:rPr>
              <a:t>It provides a database independent query language HQL (Hibernate Query Language).</a:t>
            </a:r>
          </a:p>
          <a:p>
            <a:r>
              <a:rPr lang="en-US" sz="2400" dirty="0">
                <a:latin typeface="Times New Roman" panose="02020603050405020304" pitchFamily="18" charset="0"/>
                <a:cs typeface="Times New Roman" panose="02020603050405020304" pitchFamily="18" charset="0"/>
              </a:rPr>
              <a:t>It provides the facility to create tables from your java application.</a:t>
            </a:r>
          </a:p>
          <a:p>
            <a:r>
              <a:rPr lang="en-US" sz="2400" dirty="0">
                <a:latin typeface="Times New Roman" panose="02020603050405020304" pitchFamily="18" charset="0"/>
                <a:cs typeface="Times New Roman" panose="02020603050405020304" pitchFamily="18" charset="0"/>
              </a:rPr>
              <a:t>No application server is required</a:t>
            </a:r>
            <a:r>
              <a:rPr lang="en-US" sz="2400" dirty="0" smtClean="0">
                <a:latin typeface="Times New Roman" panose="02020603050405020304" pitchFamily="18" charset="0"/>
                <a:cs typeface="Times New Roman" panose="02020603050405020304" pitchFamily="18" charset="0"/>
              </a:rPr>
              <a:t>.</a:t>
            </a:r>
            <a:r>
              <a:rPr lang="en-US" dirty="0"/>
              <a:t/>
            </a:r>
            <a:br>
              <a:rPr lang="en-US" dirty="0"/>
            </a:br>
            <a:endParaRPr lang="en-IN" dirty="0"/>
          </a:p>
        </p:txBody>
      </p:sp>
    </p:spTree>
    <p:extLst>
      <p:ext uri="{BB962C8B-B14F-4D97-AF65-F5344CB8AC3E}">
        <p14:creationId xmlns:p14="http://schemas.microsoft.com/office/powerpoint/2010/main" val="387089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346364"/>
            <a:ext cx="5015345" cy="6248399"/>
          </a:xfrm>
        </p:spPr>
        <p:txBody>
          <a:bodyPr/>
          <a:lstStyle/>
          <a:p>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JDBC</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1. In </a:t>
            </a:r>
            <a:r>
              <a:rPr lang="en-US" sz="2400" dirty="0">
                <a:latin typeface="Times New Roman" panose="02020603050405020304" pitchFamily="18" charset="0"/>
                <a:cs typeface="Times New Roman" panose="02020603050405020304" pitchFamily="18" charset="0"/>
              </a:rPr>
              <a:t>JDBC, one needs to write code to </a:t>
            </a:r>
            <a:r>
              <a:rPr lang="en-US" sz="2400" dirty="0" smtClean="0">
                <a:latin typeface="Times New Roman" panose="02020603050405020304" pitchFamily="18" charset="0"/>
                <a:cs typeface="Times New Roman" panose="02020603050405020304" pitchFamily="18" charset="0"/>
              </a:rPr>
              <a:t>	map </a:t>
            </a:r>
            <a:r>
              <a:rPr lang="en-US" sz="2400" dirty="0">
                <a:latin typeface="Times New Roman" panose="02020603050405020304" pitchFamily="18" charset="0"/>
                <a:cs typeface="Times New Roman" panose="02020603050405020304" pitchFamily="18" charset="0"/>
              </a:rPr>
              <a:t>the object model’s data </a:t>
            </a:r>
            <a:r>
              <a:rPr lang="en-US" sz="2400" dirty="0" smtClean="0">
                <a:latin typeface="Times New Roman" panose="02020603050405020304" pitchFamily="18" charset="0"/>
                <a:cs typeface="Times New Roman" panose="02020603050405020304" pitchFamily="18" charset="0"/>
              </a:rPr>
              <a:t>	representation </a:t>
            </a:r>
            <a:r>
              <a:rPr lang="en-US" sz="2400" dirty="0">
                <a:latin typeface="Times New Roman" panose="02020603050405020304" pitchFamily="18" charset="0"/>
                <a:cs typeface="Times New Roman" panose="02020603050405020304" pitchFamily="18" charset="0"/>
              </a:rPr>
              <a:t>to the schema of the </a:t>
            </a:r>
            <a:r>
              <a:rPr lang="en-US" sz="2400" dirty="0" smtClean="0">
                <a:latin typeface="Times New Roman" panose="02020603050405020304" pitchFamily="18" charset="0"/>
                <a:cs typeface="Times New Roman" panose="02020603050405020304" pitchFamily="18" charset="0"/>
              </a:rPr>
              <a:t>	relational </a:t>
            </a:r>
            <a:r>
              <a:rPr lang="en-US" sz="2400" dirty="0">
                <a:latin typeface="Times New Roman" panose="02020603050405020304" pitchFamily="18" charset="0"/>
                <a:cs typeface="Times New Roman" panose="02020603050405020304" pitchFamily="18" charset="0"/>
              </a:rPr>
              <a:t>model.</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JDBC </a:t>
            </a:r>
            <a:r>
              <a:rPr lang="en-US" sz="2400" dirty="0">
                <a:latin typeface="Times New Roman" panose="02020603050405020304" pitchFamily="18" charset="0"/>
                <a:cs typeface="Times New Roman" panose="02020603050405020304" pitchFamily="18" charset="0"/>
              </a:rPr>
              <a:t>enables developers to create </a:t>
            </a:r>
            <a:r>
              <a:rPr lang="en-US" sz="2400" dirty="0" smtClean="0">
                <a:latin typeface="Times New Roman" panose="02020603050405020304" pitchFamily="18" charset="0"/>
                <a:cs typeface="Times New Roman" panose="02020603050405020304" pitchFamily="18" charset="0"/>
              </a:rPr>
              <a:t>	queries </a:t>
            </a:r>
            <a:r>
              <a:rPr lang="en-US" sz="2400" dirty="0">
                <a:latin typeface="Times New Roman" panose="02020603050405020304" pitchFamily="18" charset="0"/>
                <a:cs typeface="Times New Roman" panose="02020603050405020304" pitchFamily="18" charset="0"/>
              </a:rPr>
              <a:t>and update data to a </a:t>
            </a:r>
            <a:r>
              <a:rPr lang="en-US" sz="2400" dirty="0" smtClean="0">
                <a:latin typeface="Times New Roman" panose="02020603050405020304" pitchFamily="18" charset="0"/>
                <a:cs typeface="Times New Roman" panose="02020603050405020304" pitchFamily="18" charset="0"/>
              </a:rPr>
              <a:t>	relational </a:t>
            </a:r>
            <a:r>
              <a:rPr lang="en-US" sz="2400" dirty="0">
                <a:latin typeface="Times New Roman" panose="02020603050405020304" pitchFamily="18" charset="0"/>
                <a:cs typeface="Times New Roman" panose="02020603050405020304" pitchFamily="18" charset="0"/>
              </a:rPr>
              <a:t>database using the </a:t>
            </a:r>
            <a:r>
              <a:rPr lang="en-US" sz="2400" dirty="0" smtClean="0">
                <a:latin typeface="Times New Roman" panose="02020603050405020304" pitchFamily="18" charset="0"/>
                <a:cs typeface="Times New Roman" panose="02020603050405020304" pitchFamily="18" charset="0"/>
              </a:rPr>
              <a:t>	Structured </a:t>
            </a:r>
            <a:r>
              <a:rPr lang="en-US" sz="2400" dirty="0">
                <a:latin typeface="Times New Roman" panose="02020603050405020304" pitchFamily="18" charset="0"/>
                <a:cs typeface="Times New Roman" panose="02020603050405020304" pitchFamily="18" charset="0"/>
              </a:rPr>
              <a:t>Query </a:t>
            </a:r>
            <a:r>
              <a:rPr lang="en-US" sz="2400" dirty="0" smtClean="0">
                <a:latin typeface="Times New Roman" panose="02020603050405020304" pitchFamily="18" charset="0"/>
                <a:cs typeface="Times New Roman" panose="02020603050405020304" pitchFamily="18" charset="0"/>
              </a:rPr>
              <a:t>Language </a:t>
            </a:r>
            <a:r>
              <a:rPr lang="en-US" sz="2400" dirty="0">
                <a:latin typeface="Times New Roman" panose="02020603050405020304" pitchFamily="18" charset="0"/>
                <a:cs typeface="Times New Roman" panose="02020603050405020304" pitchFamily="18" charset="0"/>
              </a:rPr>
              <a:t>(SQL</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JDBC code needs to be written in a </a:t>
            </a:r>
            <a:r>
              <a:rPr lang="en-US" sz="2400" dirty="0" smtClean="0">
                <a:latin typeface="Times New Roman" panose="02020603050405020304" pitchFamily="18" charset="0"/>
                <a:cs typeface="Times New Roman" panose="02020603050405020304" pitchFamily="18" charset="0"/>
              </a:rPr>
              <a:t>	try </a:t>
            </a:r>
            <a:r>
              <a:rPr lang="en-US" sz="2400" dirty="0">
                <a:latin typeface="Times New Roman" panose="02020603050405020304" pitchFamily="18" charset="0"/>
                <a:cs typeface="Times New Roman" panose="02020603050405020304" pitchFamily="18" charset="0"/>
              </a:rPr>
              <a:t>catch block as it throws checked </a:t>
            </a:r>
            <a:r>
              <a:rPr lang="en-US" sz="2400" dirty="0" smtClean="0">
                <a:latin typeface="Times New Roman" panose="02020603050405020304" pitchFamily="18" charset="0"/>
                <a:cs typeface="Times New Roman" panose="02020603050405020304" pitchFamily="18" charset="0"/>
              </a:rPr>
              <a:t>	exception(</a:t>
            </a:r>
            <a:r>
              <a:rPr lang="en-US" sz="2400" dirty="0" err="1" smtClean="0">
                <a:latin typeface="Times New Roman" panose="02020603050405020304" pitchFamily="18" charset="0"/>
                <a:cs typeface="Times New Roman" panose="02020603050405020304" pitchFamily="18" charset="0"/>
              </a:rPr>
              <a:t>SQLexception</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4.</a:t>
            </a:r>
            <a:r>
              <a:rPr lang="en-US" sz="2400" dirty="0"/>
              <a:t> </a:t>
            </a:r>
            <a:r>
              <a:rPr lang="en-US" sz="2400" dirty="0">
                <a:latin typeface="Times New Roman" panose="02020603050405020304" pitchFamily="18" charset="0"/>
                <a:cs typeface="Times New Roman" panose="02020603050405020304" pitchFamily="18" charset="0"/>
              </a:rPr>
              <a:t>Creating associations between </a:t>
            </a:r>
            <a:r>
              <a:rPr lang="en-US" sz="2400" dirty="0" smtClean="0">
                <a:latin typeface="Times New Roman" panose="02020603050405020304" pitchFamily="18" charset="0"/>
                <a:cs typeface="Times New Roman" panose="02020603050405020304" pitchFamily="18" charset="0"/>
              </a:rPr>
              <a:t>	relations </a:t>
            </a:r>
            <a:r>
              <a:rPr lang="en-US" sz="2400" dirty="0">
                <a:latin typeface="Times New Roman" panose="02020603050405020304" pitchFamily="18" charset="0"/>
                <a:cs typeface="Times New Roman" panose="02020603050405020304" pitchFamily="18" charset="0"/>
              </a:rPr>
              <a:t>is quite hard in JDBC</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JDBC is database dependent i.e. one </a:t>
            </a:r>
            <a:r>
              <a:rPr lang="en-US" sz="2400" dirty="0" smtClean="0">
                <a:latin typeface="Times New Roman" panose="02020603050405020304" pitchFamily="18" charset="0"/>
                <a:cs typeface="Times New Roman" panose="02020603050405020304" pitchFamily="18" charset="0"/>
              </a:rPr>
              <a:t>	needs </a:t>
            </a:r>
            <a:r>
              <a:rPr lang="en-US" sz="2400" dirty="0">
                <a:latin typeface="Times New Roman" panose="02020603050405020304" pitchFamily="18" charset="0"/>
                <a:cs typeface="Times New Roman" panose="02020603050405020304" pitchFamily="18" charset="0"/>
              </a:rPr>
              <a:t>to write different codes for </a:t>
            </a:r>
            <a:r>
              <a:rPr lang="en-US" sz="2400" dirty="0" smtClean="0">
                <a:latin typeface="Times New Roman" panose="02020603050405020304" pitchFamily="18" charset="0"/>
                <a:cs typeface="Times New Roman" panose="02020603050405020304" pitchFamily="18" charset="0"/>
              </a:rPr>
              <a:t>	different </a:t>
            </a:r>
            <a:r>
              <a:rPr lang="en-US" sz="2400" dirty="0">
                <a:latin typeface="Times New Roman" panose="02020603050405020304" pitchFamily="18" charset="0"/>
                <a:cs typeface="Times New Roman" panose="02020603050405020304" pitchFamily="18" charset="0"/>
              </a:rPr>
              <a:t>database.</a:t>
            </a:r>
            <a:endParaRPr lang="en-IN"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569528" y="346365"/>
            <a:ext cx="5611089" cy="6001643"/>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Hibernate</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Hibernate </a:t>
            </a:r>
            <a:r>
              <a:rPr lang="en-US" sz="2400" dirty="0">
                <a:latin typeface="Times New Roman" panose="02020603050405020304" pitchFamily="18" charset="0"/>
                <a:cs typeface="Times New Roman" panose="02020603050405020304" pitchFamily="18" charset="0"/>
              </a:rPr>
              <a:t>maps the object model’s data to the schema of the database itself with the help of annotations</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Hibernate </a:t>
            </a:r>
            <a:r>
              <a:rPr lang="en-US" sz="2400" dirty="0">
                <a:latin typeface="Times New Roman" panose="02020603050405020304" pitchFamily="18" charset="0"/>
                <a:cs typeface="Times New Roman" panose="02020603050405020304" pitchFamily="18" charset="0"/>
              </a:rPr>
              <a:t>uses HQL (Hibernate Query Language) which is similar to </a:t>
            </a:r>
            <a:r>
              <a:rPr lang="en-US" sz="2400" dirty="0" smtClean="0">
                <a:latin typeface="Times New Roman" panose="02020603050405020304" pitchFamily="18" charset="0"/>
                <a:cs typeface="Times New Roman" panose="02020603050405020304" pitchFamily="18" charset="0"/>
              </a:rPr>
              <a:t>SQL.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Whereas </a:t>
            </a:r>
            <a:r>
              <a:rPr lang="en-US" sz="2400" dirty="0">
                <a:latin typeface="Times New Roman" panose="02020603050405020304" pitchFamily="18" charset="0"/>
                <a:cs typeface="Times New Roman" panose="02020603050405020304" pitchFamily="18" charset="0"/>
              </a:rPr>
              <a:t>Hibernate manages the exceptions itself by marking them as unchecked</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Associations </a:t>
            </a:r>
            <a:r>
              <a:rPr lang="en-US" sz="2400" dirty="0">
                <a:latin typeface="Times New Roman" panose="02020603050405020304" pitchFamily="18" charset="0"/>
                <a:cs typeface="Times New Roman" panose="02020603050405020304" pitchFamily="18" charset="0"/>
              </a:rPr>
              <a:t>like one-to-one, one-to-many, many-to-one, and many-to-many can be acquired easily with the help of annotations</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Whereas Hibernate is database independent and same code can work for many databases with minor changes.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42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dirty="0" smtClean="0">
                <a:latin typeface="Times New Roman" panose="02020603050405020304" pitchFamily="18" charset="0"/>
                <a:cs typeface="Times New Roman" panose="02020603050405020304" pitchFamily="18" charset="0"/>
              </a:rPr>
              <a:t>Spring Core Annotation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468582"/>
            <a:ext cx="9403742" cy="4779817"/>
          </a:xfrm>
        </p:spPr>
        <p:txBody>
          <a:bodyPr/>
          <a:lstStyle/>
          <a:p>
            <a:pPr fontAlgn="base"/>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Configuration</a:t>
            </a:r>
          </a:p>
          <a:p>
            <a:pPr fontAlgn="base"/>
            <a:r>
              <a:rPr lang="en-IN" dirty="0" smtClean="0">
                <a:latin typeface="Times New Roman" panose="02020603050405020304" pitchFamily="18" charset="0"/>
                <a:cs typeface="Times New Roman" panose="02020603050405020304" pitchFamily="18" charset="0"/>
              </a:rPr>
              <a:t>@Bean</a:t>
            </a:r>
          </a:p>
          <a:p>
            <a:pPr fontAlgn="base"/>
            <a:r>
              <a:rPr lang="en-IN" dirty="0">
                <a:latin typeface="Times New Roman" panose="02020603050405020304" pitchFamily="18" charset="0"/>
                <a:cs typeface="Times New Roman" panose="02020603050405020304" pitchFamily="18" charset="0"/>
              </a:rPr>
              <a:t>@Component</a:t>
            </a:r>
          </a:p>
          <a:p>
            <a:pPr fontAlgn="base"/>
            <a:r>
              <a:rPr lang="en-IN" dirty="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ComponentScan</a:t>
            </a:r>
            <a:endParaRPr lang="en-IN" dirty="0" smtClean="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Controller</a:t>
            </a:r>
          </a:p>
          <a:p>
            <a:pPr fontAlgn="base"/>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Required</a:t>
            </a:r>
          </a:p>
          <a:p>
            <a:pPr fontAlgn="base"/>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Autowired</a:t>
            </a:r>
            <a:endParaRPr lang="en-IN" dirty="0">
              <a:latin typeface="Times New Roman" panose="02020603050405020304" pitchFamily="18" charset="0"/>
              <a:cs typeface="Times New Roman" panose="02020603050405020304" pitchFamily="18" charset="0"/>
            </a:endParaRPr>
          </a:p>
          <a:p>
            <a:pPr fontAlgn="base"/>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Service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@Repository, etc</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01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Spring MVC</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84465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133609"/>
            <a:ext cx="9634247" cy="517555"/>
          </a:xfrm>
        </p:spPr>
        <p:txBody>
          <a:bodyPr>
            <a:normAutofit fontScale="90000"/>
          </a:bodyPr>
          <a:lstStyle/>
          <a:p>
            <a:r>
              <a:rPr lang="en-US" dirty="0" smtClean="0">
                <a:latin typeface="Times New Roman" panose="02020603050405020304" pitchFamily="18" charset="0"/>
                <a:cs typeface="Times New Roman" panose="02020603050405020304" pitchFamily="18" charset="0"/>
              </a:rPr>
              <a:t>Spring ARCHITECTURE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3085" y="803564"/>
            <a:ext cx="5380392" cy="5888181"/>
          </a:xfrm>
        </p:spPr>
      </p:pic>
    </p:spTree>
    <p:extLst>
      <p:ext uri="{BB962C8B-B14F-4D97-AF65-F5344CB8AC3E}">
        <p14:creationId xmlns:p14="http://schemas.microsoft.com/office/powerpoint/2010/main" val="392598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0682"/>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836625"/>
            <a:ext cx="3851563" cy="3532908"/>
          </a:xfrm>
        </p:spPr>
        <p:txBody>
          <a:bodyPr>
            <a:normAutofit/>
          </a:bodyPr>
          <a:lstStyle/>
          <a:p>
            <a:r>
              <a:rPr lang="en-US" sz="2400" dirty="0" smtClean="0">
                <a:latin typeface="Times New Roman" panose="02020603050405020304" pitchFamily="18" charset="0"/>
                <a:cs typeface="Times New Roman" panose="02020603050405020304" pitchFamily="18" charset="0"/>
              </a:rPr>
              <a:t>1. Light Weight</a:t>
            </a:r>
          </a:p>
          <a:p>
            <a:r>
              <a:rPr lang="en-US" sz="2400" dirty="0" smtClean="0">
                <a:latin typeface="Times New Roman" panose="02020603050405020304" pitchFamily="18" charset="0"/>
                <a:cs typeface="Times New Roman" panose="02020603050405020304" pitchFamily="18" charset="0"/>
              </a:rPr>
              <a:t>2. Flexible</a:t>
            </a:r>
          </a:p>
          <a:p>
            <a:r>
              <a:rPr lang="en-US" sz="2400" dirty="0" smtClean="0">
                <a:latin typeface="Times New Roman" panose="02020603050405020304" pitchFamily="18" charset="0"/>
                <a:cs typeface="Times New Roman" panose="02020603050405020304" pitchFamily="18" charset="0"/>
              </a:rPr>
              <a:t>3. Loose Coupling</a:t>
            </a:r>
          </a:p>
          <a:p>
            <a:r>
              <a:rPr lang="en-US" sz="2400" dirty="0" smtClean="0">
                <a:latin typeface="Times New Roman" panose="02020603050405020304" pitchFamily="18" charset="0"/>
                <a:cs typeface="Times New Roman" panose="02020603050405020304" pitchFamily="18" charset="0"/>
              </a:rPr>
              <a:t>4. Declarative Support</a:t>
            </a:r>
          </a:p>
          <a:p>
            <a:r>
              <a:rPr lang="en-US" sz="2400" dirty="0" smtClean="0">
                <a:latin typeface="Times New Roman" panose="02020603050405020304" pitchFamily="18" charset="0"/>
                <a:cs typeface="Times New Roman" panose="02020603050405020304" pitchFamily="18" charset="0"/>
              </a:rPr>
              <a:t>5. Portable</a:t>
            </a:r>
          </a:p>
          <a:p>
            <a:r>
              <a:rPr lang="en-US" sz="2400" dirty="0" smtClean="0">
                <a:latin typeface="Times New Roman" panose="02020603050405020304" pitchFamily="18" charset="0"/>
                <a:cs typeface="Times New Roman" panose="02020603050405020304" pitchFamily="18" charset="0"/>
              </a:rPr>
              <a:t>6. Configuration</a:t>
            </a:r>
          </a:p>
        </p:txBody>
      </p:sp>
      <p:sp>
        <p:nvSpPr>
          <p:cNvPr id="6" name="TextBox 5"/>
          <p:cNvSpPr txBox="1"/>
          <p:nvPr/>
        </p:nvSpPr>
        <p:spPr>
          <a:xfrm>
            <a:off x="5763491" y="1587244"/>
            <a:ext cx="3643745" cy="4247317"/>
          </a:xfrm>
          <a:prstGeom prst="rect">
            <a:avLst/>
          </a:prstGeom>
          <a:noFill/>
        </p:spPr>
        <p:txBody>
          <a:bodyPr wrap="squar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7. Dependency </a:t>
            </a:r>
            <a:r>
              <a:rPr lang="en-US" sz="2400" dirty="0" smtClean="0">
                <a:latin typeface="Times New Roman" panose="02020603050405020304" pitchFamily="18" charset="0"/>
                <a:cs typeface="Times New Roman" panose="02020603050405020304" pitchFamily="18" charset="0"/>
              </a:rPr>
              <a:t>Injection</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8. Inversion Of </a:t>
            </a:r>
            <a:r>
              <a:rPr lang="en-US" sz="2400" dirty="0" smtClean="0">
                <a:latin typeface="Times New Roman" panose="02020603050405020304" pitchFamily="18" charset="0"/>
                <a:cs typeface="Times New Roman" panose="02020603050405020304" pitchFamily="18" charset="0"/>
              </a:rPr>
              <a:t>Control</a:t>
            </a:r>
          </a:p>
          <a:p>
            <a:pPr>
              <a:lnSpc>
                <a:spcPct val="150000"/>
              </a:lnSpc>
            </a:pPr>
            <a:r>
              <a:rPr lang="en-US" sz="2400" dirty="0" smtClean="0">
                <a:latin typeface="Times New Roman" panose="02020603050405020304" pitchFamily="18" charset="0"/>
                <a:cs typeface="Times New Roman" panose="02020603050405020304" pitchFamily="18" charset="0"/>
              </a:rPr>
              <a:t>9. Secure</a:t>
            </a:r>
          </a:p>
          <a:p>
            <a:pPr>
              <a:lnSpc>
                <a:spcPct val="150000"/>
              </a:lnSpc>
            </a:pPr>
            <a:r>
              <a:rPr lang="en-US" sz="2400" dirty="0" smtClean="0">
                <a:latin typeface="Times New Roman" panose="02020603050405020304" pitchFamily="18" charset="0"/>
                <a:cs typeface="Times New Roman" panose="02020603050405020304" pitchFamily="18" charset="0"/>
              </a:rPr>
              <a:t>10. Productive</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77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9227"/>
          </a:xfrm>
        </p:spPr>
        <p:txBody>
          <a:bodyPr>
            <a:normAutofit/>
          </a:bodyPr>
          <a:lstStyle/>
          <a:p>
            <a:r>
              <a:rPr lang="en-US" sz="3200" cap="none" dirty="0" smtClean="0">
                <a:latin typeface="Times New Roman" panose="02020603050405020304" pitchFamily="18" charset="0"/>
                <a:cs typeface="Times New Roman" panose="02020603050405020304" pitchFamily="18" charset="0"/>
              </a:rPr>
              <a:t>IoC Container</a:t>
            </a:r>
            <a:endParaRPr lang="en-IN" sz="32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501342"/>
            <a:ext cx="9905999" cy="3292331"/>
          </a:xfrm>
        </p:spPr>
        <p:txBody>
          <a:bodyPr>
            <a:normAutofit/>
          </a:bodyPr>
          <a:lstStyle/>
          <a:p>
            <a:r>
              <a:rPr lang="en-US" sz="2400" dirty="0">
                <a:latin typeface="Times New Roman" panose="02020603050405020304" pitchFamily="18" charset="0"/>
                <a:cs typeface="Times New Roman" panose="02020603050405020304" pitchFamily="18" charset="0"/>
              </a:rPr>
              <a:t>The IoC container is responsible to instantiate, configure and assemble the objects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The main tasks performed by IoC Container are: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instantiate the application class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configure the object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assemble dependencies between objects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99309" y="5084618"/>
            <a:ext cx="929640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Types of IoC containers:</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 Bean Factory</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 Application Context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814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3082"/>
          </a:xfrm>
        </p:spPr>
        <p:txBody>
          <a:bodyPr/>
          <a:lstStyle/>
          <a:p>
            <a:r>
              <a:rPr lang="en-US" cap="none" dirty="0" smtClean="0">
                <a:latin typeface="Times New Roman" panose="02020603050405020304" pitchFamily="18" charset="0"/>
                <a:cs typeface="Times New Roman" panose="02020603050405020304" pitchFamily="18" charset="0"/>
              </a:rPr>
              <a:t>Types of Injection</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371601"/>
            <a:ext cx="9905999" cy="1122218"/>
          </a:xfrm>
        </p:spPr>
        <p:txBody>
          <a:bodyPr>
            <a:normAutofit/>
          </a:bodyPr>
          <a:lstStyle/>
          <a:p>
            <a:pPr lvl="1"/>
            <a:r>
              <a:rPr lang="en-US" sz="2400" dirty="0" smtClean="0">
                <a:latin typeface="Times New Roman" panose="02020603050405020304" pitchFamily="18" charset="0"/>
                <a:cs typeface="Times New Roman" panose="02020603050405020304" pitchFamily="18" charset="0"/>
              </a:rPr>
              <a:t>1. Constructor Injection</a:t>
            </a:r>
          </a:p>
          <a:p>
            <a:pPr lvl="1"/>
            <a:r>
              <a:rPr lang="en-US" sz="2400" dirty="0" smtClean="0">
                <a:latin typeface="Times New Roman" panose="02020603050405020304" pitchFamily="18" charset="0"/>
                <a:cs typeface="Times New Roman" panose="02020603050405020304" pitchFamily="18" charset="0"/>
              </a:rPr>
              <a:t>2. Setter Injection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16721" y="2895600"/>
            <a:ext cx="9498879" cy="2739211"/>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Maven Tool(3.8.4)</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Maven </a:t>
            </a:r>
            <a:r>
              <a:rPr lang="en-US" sz="2800" dirty="0">
                <a:latin typeface="Times New Roman" panose="02020603050405020304" pitchFamily="18" charset="0"/>
                <a:cs typeface="Times New Roman" panose="02020603050405020304" pitchFamily="18" charset="0"/>
              </a:rPr>
              <a:t>is a popular open-source build tool developed by the Apache Group to </a:t>
            </a:r>
            <a:r>
              <a:rPr lang="en-US" sz="2800" b="1" dirty="0">
                <a:latin typeface="Times New Roman" panose="02020603050405020304" pitchFamily="18" charset="0"/>
                <a:cs typeface="Times New Roman" panose="02020603050405020304" pitchFamily="18" charset="0"/>
              </a:rPr>
              <a:t>build, publish, and deploy several projects at once for better project management</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 tool provides allows developers to build and document the lifecycle framework.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64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1627"/>
          </a:xfrm>
        </p:spPr>
        <p:txBody>
          <a:bodyPr/>
          <a:lstStyle/>
          <a:p>
            <a:r>
              <a:rPr lang="en-US" cap="none" dirty="0" smtClean="0">
                <a:latin typeface="Times New Roman" panose="02020603050405020304" pitchFamily="18" charset="0"/>
                <a:cs typeface="Times New Roman" panose="02020603050405020304" pitchFamily="18" charset="0"/>
              </a:rPr>
              <a:t>Maven Repository</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510145"/>
            <a:ext cx="9905999" cy="1731819"/>
          </a:xfrm>
        </p:spPr>
        <p:txBody>
          <a:bodyPr>
            <a:normAutofit/>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Local Repository  .m2 Folder</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Central </a:t>
            </a:r>
            <a:r>
              <a:rPr lang="en-US" sz="2400" dirty="0">
                <a:latin typeface="Times New Roman" panose="02020603050405020304" pitchFamily="18" charset="0"/>
                <a:cs typeface="Times New Roman" panose="02020603050405020304" pitchFamily="18" charset="0"/>
              </a:rPr>
              <a:t>Repository (https://repo1.maven.org/)</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Remote Repository (https://maven.apache.org/)</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30036" y="3754582"/>
            <a:ext cx="8922328"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hat are the ways to create Spring Project</a:t>
            </a:r>
          </a:p>
          <a:p>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smtClean="0">
                <a:latin typeface="Times New Roman" panose="02020603050405020304" pitchFamily="18" charset="0"/>
                <a:cs typeface="Times New Roman" panose="02020603050405020304" pitchFamily="18" charset="0"/>
              </a:rPr>
              <a:t>XML </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XML + Annotation </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Annotation (Java based)</a:t>
            </a:r>
          </a:p>
          <a:p>
            <a:endParaRPr lang="en-IN" sz="2800" dirty="0"/>
          </a:p>
        </p:txBody>
      </p:sp>
    </p:spTree>
    <p:extLst>
      <p:ext uri="{BB962C8B-B14F-4D97-AF65-F5344CB8AC3E}">
        <p14:creationId xmlns:p14="http://schemas.microsoft.com/office/powerpoint/2010/main" val="42842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7092"/>
            <a:ext cx="9905998" cy="858982"/>
          </a:xfrm>
        </p:spPr>
        <p:txBody>
          <a:bodyPr>
            <a:normAutofit/>
          </a:bodyPr>
          <a:lstStyle/>
          <a:p>
            <a:r>
              <a:rPr lang="en-US" cap="none" dirty="0" smtClean="0">
                <a:latin typeface="Times New Roman" panose="02020603050405020304" pitchFamily="18" charset="0"/>
                <a:cs typeface="Times New Roman" panose="02020603050405020304" pitchFamily="18" charset="0"/>
              </a:rPr>
              <a:t>Spring With JDBC</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025236"/>
            <a:ext cx="9905998" cy="4765965"/>
          </a:xfrm>
        </p:spPr>
        <p:txBody>
          <a:bodyPr>
            <a:normAutofit/>
          </a:bodyPr>
          <a:lstStyle/>
          <a:p>
            <a:r>
              <a:rPr lang="en-US" sz="2400" u="sng" dirty="0">
                <a:latin typeface="Times New Roman" panose="02020603050405020304" pitchFamily="18" charset="0"/>
                <a:cs typeface="Times New Roman" panose="02020603050405020304" pitchFamily="18" charset="0"/>
                <a:hlinkClick r:id="rId2"/>
              </a:rPr>
              <a:t>JDBC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JDBC stands for </a:t>
            </a:r>
            <a:r>
              <a:rPr lang="en-US" sz="2400" b="1" dirty="0">
                <a:latin typeface="Times New Roman" panose="02020603050405020304" pitchFamily="18" charset="0"/>
                <a:cs typeface="Times New Roman" panose="02020603050405020304" pitchFamily="18" charset="0"/>
              </a:rPr>
              <a:t>Java Database Connectivity</a:t>
            </a:r>
            <a:r>
              <a:rPr lang="en-US" sz="2400" dirty="0">
                <a:latin typeface="Times New Roman" panose="02020603050405020304" pitchFamily="18" charset="0"/>
                <a:cs typeface="Times New Roman" panose="02020603050405020304" pitchFamily="18" charset="0"/>
              </a:rPr>
              <a:t>. It is a java application programming interface to provide a connection between the Java programming language and a wide range of </a:t>
            </a:r>
            <a:r>
              <a:rPr lang="en-US" sz="2400" dirty="0" smtClean="0">
                <a:latin typeface="Times New Roman" panose="02020603050405020304" pitchFamily="18" charset="0"/>
                <a:cs typeface="Times New Roman" panose="02020603050405020304" pitchFamily="18" charset="0"/>
              </a:rPr>
              <a:t>databases</a:t>
            </a:r>
          </a:p>
          <a:p>
            <a:r>
              <a:rPr lang="en-US" sz="2400" dirty="0" smtClean="0">
                <a:latin typeface="Times New Roman" panose="02020603050405020304" pitchFamily="18" charset="0"/>
                <a:cs typeface="Times New Roman" panose="02020603050405020304" pitchFamily="18" charset="0"/>
              </a:rPr>
              <a:t>Steps:</a:t>
            </a:r>
          </a:p>
          <a:p>
            <a:pPr lvl="1"/>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Register the Driver class</a:t>
            </a:r>
          </a:p>
          <a:p>
            <a:pPr lvl="1"/>
            <a:r>
              <a:rPr lang="en-US" sz="2400" dirty="0" smtClean="0">
                <a:latin typeface="Times New Roman" panose="02020603050405020304" pitchFamily="18" charset="0"/>
                <a:cs typeface="Times New Roman" panose="02020603050405020304" pitchFamily="18" charset="0"/>
              </a:rPr>
              <a:t>2. Create </a:t>
            </a:r>
            <a:r>
              <a:rPr lang="en-US" sz="2400" dirty="0">
                <a:latin typeface="Times New Roman" panose="02020603050405020304" pitchFamily="18" charset="0"/>
                <a:cs typeface="Times New Roman" panose="02020603050405020304" pitchFamily="18" charset="0"/>
              </a:rPr>
              <a:t>connection</a:t>
            </a:r>
          </a:p>
          <a:p>
            <a:pPr lvl="1"/>
            <a:r>
              <a:rPr lang="en-US" sz="2400" dirty="0" smtClean="0">
                <a:latin typeface="Times New Roman" panose="02020603050405020304" pitchFamily="18" charset="0"/>
                <a:cs typeface="Times New Roman" panose="02020603050405020304" pitchFamily="18" charset="0"/>
              </a:rPr>
              <a:t>3. Create </a:t>
            </a:r>
            <a:r>
              <a:rPr lang="en-US" sz="2400" dirty="0">
                <a:latin typeface="Times New Roman" panose="02020603050405020304" pitchFamily="18" charset="0"/>
                <a:cs typeface="Times New Roman" panose="02020603050405020304" pitchFamily="18" charset="0"/>
              </a:rPr>
              <a:t>statement</a:t>
            </a:r>
          </a:p>
          <a:p>
            <a:pPr lvl="1"/>
            <a:r>
              <a:rPr lang="en-US" sz="2400" dirty="0" smtClean="0">
                <a:latin typeface="Times New Roman" panose="02020603050405020304" pitchFamily="18" charset="0"/>
                <a:cs typeface="Times New Roman" panose="02020603050405020304" pitchFamily="18" charset="0"/>
              </a:rPr>
              <a:t>4. Execute </a:t>
            </a:r>
            <a:r>
              <a:rPr lang="en-US" sz="2400" dirty="0">
                <a:latin typeface="Times New Roman" panose="02020603050405020304" pitchFamily="18" charset="0"/>
                <a:cs typeface="Times New Roman" panose="02020603050405020304" pitchFamily="18" charset="0"/>
              </a:rPr>
              <a:t>queries</a:t>
            </a:r>
          </a:p>
          <a:p>
            <a:pPr lvl="1"/>
            <a:r>
              <a:rPr lang="en-US" sz="2400" dirty="0" smtClean="0">
                <a:latin typeface="Times New Roman" panose="02020603050405020304" pitchFamily="18" charset="0"/>
                <a:cs typeface="Times New Roman" panose="02020603050405020304" pitchFamily="18" charset="0"/>
              </a:rPr>
              <a:t>5. Close </a:t>
            </a:r>
            <a:r>
              <a:rPr lang="en-US" sz="2400" dirty="0">
                <a:latin typeface="Times New Roman" panose="02020603050405020304" pitchFamily="18" charset="0"/>
                <a:cs typeface="Times New Roman" panose="02020603050405020304" pitchFamily="18" charset="0"/>
              </a:rPr>
              <a:t>connection</a:t>
            </a:r>
          </a:p>
          <a:p>
            <a:pPr lvl="1"/>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98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30173"/>
          </a:xfrm>
        </p:spPr>
        <p:txBody>
          <a:bodyPr/>
          <a:lstStyle/>
          <a:p>
            <a:r>
              <a:rPr lang="en-US" cap="none" dirty="0" smtClean="0">
                <a:latin typeface="Times New Roman" panose="02020603050405020304" pitchFamily="18" charset="0"/>
                <a:cs typeface="Times New Roman" panose="02020603050405020304" pitchFamily="18" charset="0"/>
              </a:rPr>
              <a:t>JDBC Drivers</a:t>
            </a:r>
            <a:endParaRPr lang="en-IN"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787236"/>
            <a:ext cx="9905999" cy="4003965"/>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1. JDBC-ODBC </a:t>
            </a:r>
            <a:r>
              <a:rPr lang="en-IN" sz="2400" dirty="0">
                <a:latin typeface="Times New Roman" panose="02020603050405020304" pitchFamily="18" charset="0"/>
                <a:cs typeface="Times New Roman" panose="02020603050405020304" pitchFamily="18" charset="0"/>
              </a:rPr>
              <a:t>bridge driver</a:t>
            </a:r>
          </a:p>
          <a:p>
            <a:pPr marL="0" indent="0">
              <a:buNone/>
            </a:pPr>
            <a:r>
              <a:rPr lang="en-IN" sz="2400" dirty="0" smtClean="0">
                <a:latin typeface="Times New Roman" panose="02020603050405020304" pitchFamily="18" charset="0"/>
                <a:cs typeface="Times New Roman" panose="02020603050405020304" pitchFamily="18" charset="0"/>
              </a:rPr>
              <a:t>2. Native-API </a:t>
            </a:r>
            <a:r>
              <a:rPr lang="en-IN" sz="2400" dirty="0">
                <a:latin typeface="Times New Roman" panose="02020603050405020304" pitchFamily="18" charset="0"/>
                <a:cs typeface="Times New Roman" panose="02020603050405020304" pitchFamily="18" charset="0"/>
              </a:rPr>
              <a:t>driver (partially java driver)</a:t>
            </a:r>
          </a:p>
          <a:p>
            <a:pPr marL="0" indent="0">
              <a:buNone/>
            </a:pPr>
            <a:r>
              <a:rPr lang="en-IN" sz="2400" dirty="0" smtClean="0">
                <a:latin typeface="Times New Roman" panose="02020603050405020304" pitchFamily="18" charset="0"/>
                <a:cs typeface="Times New Roman" panose="02020603050405020304" pitchFamily="18" charset="0"/>
              </a:rPr>
              <a:t>3. Network </a:t>
            </a:r>
            <a:r>
              <a:rPr lang="en-IN" sz="2400" dirty="0">
                <a:latin typeface="Times New Roman" panose="02020603050405020304" pitchFamily="18" charset="0"/>
                <a:cs typeface="Times New Roman" panose="02020603050405020304" pitchFamily="18" charset="0"/>
              </a:rPr>
              <a:t>Protocol driver (fully java </a:t>
            </a:r>
            <a:r>
              <a:rPr lang="en-IN" sz="2400" dirty="0" smtClean="0">
                <a:latin typeface="Times New Roman" panose="02020603050405020304" pitchFamily="18" charset="0"/>
                <a:cs typeface="Times New Roman" panose="02020603050405020304" pitchFamily="18" charset="0"/>
              </a:rPr>
              <a:t>driver)</a:t>
            </a:r>
          </a:p>
          <a:p>
            <a:pPr marL="0" indent="0">
              <a:buNone/>
            </a:pPr>
            <a:r>
              <a:rPr lang="en-IN" sz="2400" dirty="0" smtClean="0">
                <a:latin typeface="Times New Roman" panose="02020603050405020304" pitchFamily="18" charset="0"/>
                <a:cs typeface="Times New Roman" panose="02020603050405020304" pitchFamily="18" charset="0"/>
              </a:rPr>
              <a:t>4. Thin </a:t>
            </a:r>
            <a:r>
              <a:rPr lang="en-IN" sz="2400" dirty="0">
                <a:latin typeface="Times New Roman" panose="02020603050405020304" pitchFamily="18" charset="0"/>
                <a:cs typeface="Times New Roman" panose="02020603050405020304" pitchFamily="18" charset="0"/>
              </a:rPr>
              <a:t>driver (fully java driver)</a:t>
            </a:r>
          </a:p>
        </p:txBody>
      </p:sp>
    </p:spTree>
    <p:extLst>
      <p:ext uri="{BB962C8B-B14F-4D97-AF65-F5344CB8AC3E}">
        <p14:creationId xmlns:p14="http://schemas.microsoft.com/office/powerpoint/2010/main" val="3458315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2267</TotalTime>
  <Words>749</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Century Gothic</vt:lpstr>
      <vt:lpstr>inter-bold</vt:lpstr>
      <vt:lpstr>inter-regular</vt:lpstr>
      <vt:lpstr>Times New Roman</vt:lpstr>
      <vt:lpstr>Times New Roman</vt:lpstr>
      <vt:lpstr>Wingdings 3</vt:lpstr>
      <vt:lpstr>Ion</vt:lpstr>
      <vt:lpstr>Spring</vt:lpstr>
      <vt:lpstr>Web service</vt:lpstr>
      <vt:lpstr>Spring ARCHITECTURE  </vt:lpstr>
      <vt:lpstr>Advantages</vt:lpstr>
      <vt:lpstr>IoC Container</vt:lpstr>
      <vt:lpstr>Types of Injection</vt:lpstr>
      <vt:lpstr>Maven Repository</vt:lpstr>
      <vt:lpstr>Spring With JDBC</vt:lpstr>
      <vt:lpstr>JDBC Drivers</vt:lpstr>
      <vt:lpstr>Spring With JDBC Template</vt:lpstr>
      <vt:lpstr>What is JPA?</vt:lpstr>
      <vt:lpstr>PowerPoint Presentation</vt:lpstr>
      <vt:lpstr>Hibernate Architecture</vt:lpstr>
      <vt:lpstr>PowerPoint Presentation</vt:lpstr>
      <vt:lpstr>Flow of Hibernate</vt:lpstr>
      <vt:lpstr>Components of Hibernate</vt:lpstr>
      <vt:lpstr>Sessionfactory object:</vt:lpstr>
      <vt:lpstr>Session Object:</vt:lpstr>
      <vt:lpstr>Transaction object:</vt:lpstr>
      <vt:lpstr>Query object:</vt:lpstr>
      <vt:lpstr>Criteria object:</vt:lpstr>
      <vt:lpstr>Advantages of Hibernate</vt:lpstr>
      <vt:lpstr>    JDBC  1. In JDBC, one needs to write code to  map the object model’s data  representation to the schema of the  relational model. 2. JDBC enables developers to create  queries and update data to a  relational database using the  Structured Query Language (SQL). 3. JDBC code needs to be written in a  try catch block as it throws checked  exception(SQLexception). 4. Creating associations between  relations is quite hard in JDBC. 5. JDBC is database dependent i.e. one  needs to write different codes for  different database.</vt:lpstr>
      <vt:lpstr>Spring Core Annotation</vt:lpstr>
      <vt:lpstr>Spring MVC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Sathis Kumar Rajan</dc:creator>
  <cp:lastModifiedBy>Sathis Kumar Rajan</cp:lastModifiedBy>
  <cp:revision>47</cp:revision>
  <dcterms:created xsi:type="dcterms:W3CDTF">2022-09-14T05:23:24Z</dcterms:created>
  <dcterms:modified xsi:type="dcterms:W3CDTF">2022-09-21T12:42:53Z</dcterms:modified>
</cp:coreProperties>
</file>