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0000"/>
                </a:solidFill>
              </a:rPr>
              <a:t>Batch</a:t>
            </a:r>
            <a:r>
              <a:rPr lang="en-IN" dirty="0"/>
              <a:t> </a:t>
            </a:r>
            <a:r>
              <a:rPr lang="en-IN" dirty="0">
                <a:solidFill>
                  <a:srgbClr val="FF0000"/>
                </a:solidFill>
              </a:rPr>
              <a:t>Processing</a:t>
            </a:r>
            <a:r>
              <a:rPr lang="en-IN" dirty="0"/>
              <a:t/>
            </a:r>
            <a:br>
              <a:rPr lang="en-IN" dirty="0"/>
            </a:br>
            <a:r>
              <a:rPr lang="en-IN" dirty="0" smtClean="0">
                <a:solidFill>
                  <a:srgbClr val="FF0000"/>
                </a:solidFill>
              </a:rPr>
              <a:t>Using</a:t>
            </a:r>
            <a:r>
              <a:rPr lang="en-IN" dirty="0" smtClean="0"/>
              <a:t> </a:t>
            </a:r>
            <a:r>
              <a:rPr lang="en-IN" dirty="0" smtClean="0">
                <a:solidFill>
                  <a:srgbClr val="FF0000"/>
                </a:solidFill>
              </a:rPr>
              <a:t>Spring</a:t>
            </a:r>
            <a:r>
              <a:rPr lang="en-IN" dirty="0" smtClean="0"/>
              <a:t> </a:t>
            </a:r>
            <a:r>
              <a:rPr lang="en-IN" dirty="0" smtClean="0">
                <a:solidFill>
                  <a:srgbClr val="FF0000"/>
                </a:solidFill>
              </a:rPr>
              <a:t>Batch</a:t>
            </a:r>
            <a:endParaRPr lang="en-IN" dirty="0">
              <a:solidFill>
                <a:srgbClr val="FF0000"/>
              </a:solidFill>
            </a:endParaRPr>
          </a:p>
        </p:txBody>
      </p:sp>
    </p:spTree>
    <p:extLst>
      <p:ext uri="{BB962C8B-B14F-4D97-AF65-F5344CB8AC3E}">
        <p14:creationId xmlns:p14="http://schemas.microsoft.com/office/powerpoint/2010/main" val="2382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585894" y="112862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Job Instance - </a:t>
            </a:r>
            <a:r>
              <a:rPr lang="en-US" dirty="0"/>
              <a:t>When a spring batch job is run, a </a:t>
            </a:r>
            <a:r>
              <a:rPr lang="en-US" i="1" dirty="0" err="1"/>
              <a:t>JobInstance</a:t>
            </a:r>
            <a:r>
              <a:rPr lang="en-US" dirty="0"/>
              <a:t> gets created. The </a:t>
            </a:r>
            <a:r>
              <a:rPr lang="en-US" i="1" dirty="0" err="1"/>
              <a:t>JobInstance</a:t>
            </a:r>
            <a:r>
              <a:rPr lang="en-US" dirty="0"/>
              <a:t> is a logical run of the job. Each </a:t>
            </a:r>
            <a:r>
              <a:rPr lang="en-US" dirty="0" err="1"/>
              <a:t>JobInstance</a:t>
            </a:r>
            <a:r>
              <a:rPr lang="en-US" dirty="0"/>
              <a:t> is identified by the job name and the parameters passed to a job. For example if we schedule a batch job to run every day, then a new </a:t>
            </a:r>
            <a:r>
              <a:rPr lang="en-US" dirty="0" err="1"/>
              <a:t>JobInstance</a:t>
            </a:r>
            <a:r>
              <a:rPr lang="en-US" dirty="0"/>
              <a:t> will be created everyday for each run.</a:t>
            </a:r>
            <a:endParaRPr lang="en-IN" dirty="0"/>
          </a:p>
        </p:txBody>
      </p:sp>
      <p:pic>
        <p:nvPicPr>
          <p:cNvPr id="5" name="Picture 4" descr="Spring Batch Job In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83" y="3069009"/>
            <a:ext cx="4990011" cy="301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5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768" y="893492"/>
            <a:ext cx="8596668" cy="3880773"/>
          </a:xfrm>
        </p:spPr>
        <p:txBody>
          <a:bodyPr>
            <a:normAutofit fontScale="92500" lnSpcReduction="20000"/>
          </a:bodyPr>
          <a:lstStyle/>
          <a:p>
            <a:r>
              <a:rPr lang="en-US" b="1" dirty="0" err="1"/>
              <a:t>JobLauncher</a:t>
            </a:r>
            <a:r>
              <a:rPr lang="en-US" b="1" dirty="0"/>
              <a:t> - </a:t>
            </a:r>
            <a:r>
              <a:rPr lang="en-US" dirty="0"/>
              <a:t>The </a:t>
            </a:r>
            <a:r>
              <a:rPr lang="en-US" i="1" dirty="0"/>
              <a:t>Spring Batch </a:t>
            </a:r>
            <a:r>
              <a:rPr lang="en-US" i="1" dirty="0" err="1"/>
              <a:t>JobLauncher</a:t>
            </a:r>
            <a:r>
              <a:rPr lang="en-US" dirty="0"/>
              <a:t> interface is an interface used to launch </a:t>
            </a:r>
            <a:r>
              <a:rPr lang="en-US" i="1" dirty="0"/>
              <a:t>Spring Batch Jobs</a:t>
            </a:r>
            <a:r>
              <a:rPr lang="en-US" dirty="0"/>
              <a:t>. Spring Batch </a:t>
            </a:r>
            <a:r>
              <a:rPr lang="en-US" dirty="0" err="1"/>
              <a:t>JobLauncher</a:t>
            </a:r>
            <a:r>
              <a:rPr lang="en-US" dirty="0"/>
              <a:t> has a single method - </a:t>
            </a:r>
            <a:r>
              <a:rPr lang="en-US" i="1" dirty="0"/>
              <a:t>run(Job </a:t>
            </a:r>
            <a:r>
              <a:rPr lang="en-US" i="1" dirty="0" err="1"/>
              <a:t>job</a:t>
            </a:r>
            <a:r>
              <a:rPr lang="en-US" i="1" dirty="0"/>
              <a:t>, </a:t>
            </a:r>
            <a:r>
              <a:rPr lang="en-US" i="1" dirty="0" err="1"/>
              <a:t>JobParameters</a:t>
            </a:r>
            <a:r>
              <a:rPr lang="en-US" i="1" dirty="0"/>
              <a:t> </a:t>
            </a:r>
            <a:r>
              <a:rPr lang="en-US" i="1" dirty="0" err="1"/>
              <a:t>jobParameters</a:t>
            </a:r>
            <a:r>
              <a:rPr lang="en-US" i="1" dirty="0"/>
              <a:t>)</a:t>
            </a:r>
            <a:r>
              <a:rPr lang="en-US" dirty="0"/>
              <a:t>. </a:t>
            </a:r>
          </a:p>
          <a:p>
            <a:pPr marL="0" indent="0">
              <a:buNone/>
            </a:pPr>
            <a:r>
              <a:rPr lang="en-US" dirty="0" smtClean="0"/>
              <a:t>	It </a:t>
            </a:r>
            <a:r>
              <a:rPr lang="en-US" dirty="0"/>
              <a:t>takes two </a:t>
            </a:r>
            <a:r>
              <a:rPr lang="en-US" dirty="0" smtClean="0"/>
              <a:t>parameters</a:t>
            </a:r>
          </a:p>
          <a:p>
            <a:pPr marL="0" indent="0">
              <a:buNone/>
            </a:pPr>
            <a:r>
              <a:rPr lang="en-US" dirty="0" smtClean="0"/>
              <a:t>	Job </a:t>
            </a:r>
            <a:r>
              <a:rPr lang="en-US" dirty="0"/>
              <a:t>to be </a:t>
            </a:r>
            <a:r>
              <a:rPr lang="en-US" dirty="0" smtClean="0"/>
              <a:t>executed.</a:t>
            </a:r>
          </a:p>
          <a:p>
            <a:pPr marL="0" indent="0">
              <a:buNone/>
            </a:pPr>
            <a:r>
              <a:rPr lang="en-US" dirty="0"/>
              <a:t>	</a:t>
            </a:r>
            <a:r>
              <a:rPr lang="en-US" dirty="0" err="1" smtClean="0"/>
              <a:t>JobParameters</a:t>
            </a:r>
            <a:r>
              <a:rPr lang="en-US" dirty="0" smtClean="0"/>
              <a:t> </a:t>
            </a:r>
            <a:r>
              <a:rPr lang="en-US" dirty="0"/>
              <a:t>to be passed to the Job</a:t>
            </a:r>
          </a:p>
          <a:p>
            <a:endParaRPr lang="en-US" dirty="0" smtClean="0"/>
          </a:p>
          <a:p>
            <a:r>
              <a:rPr lang="en-US" b="1" dirty="0"/>
              <a:t>Job Repository - </a:t>
            </a:r>
            <a:r>
              <a:rPr lang="en-US" dirty="0"/>
              <a:t>One of the important features of spring batch is state management. This is achieved using the Job Repository. Suppose a spring batch job was running and an error occurs. How does spring batch know that an error has </a:t>
            </a:r>
            <a:r>
              <a:rPr lang="en-US" dirty="0" err="1"/>
              <a:t>occured</a:t>
            </a:r>
            <a:r>
              <a:rPr lang="en-US" dirty="0"/>
              <a:t> and the job needs to be rerun. Important aspect of Spring Batch is that there should be no external </a:t>
            </a:r>
            <a:r>
              <a:rPr lang="en-US" dirty="0" err="1"/>
              <a:t>interferance</a:t>
            </a:r>
            <a:r>
              <a:rPr lang="en-US" dirty="0"/>
              <a:t>. So we need to save state of the job and future executions should take this into considerations. State Management is an important aspect when processing large volumes of data. This is achieved using </a:t>
            </a:r>
            <a:r>
              <a:rPr lang="en-US" i="1" dirty="0"/>
              <a:t>Spring Batch </a:t>
            </a:r>
            <a:r>
              <a:rPr lang="en-US" i="1" dirty="0" err="1"/>
              <a:t>JobRepository</a:t>
            </a:r>
            <a:r>
              <a:rPr lang="en-US" dirty="0"/>
              <a:t>.</a:t>
            </a:r>
            <a:endParaRPr lang="en-IN" dirty="0"/>
          </a:p>
        </p:txBody>
      </p:sp>
    </p:spTree>
    <p:extLst>
      <p:ext uri="{BB962C8B-B14F-4D97-AF65-F5344CB8AC3E}">
        <p14:creationId xmlns:p14="http://schemas.microsoft.com/office/powerpoint/2010/main" val="314907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pring Batch Jobs: Spring Batch Architecture| Hevo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5332" y="997993"/>
            <a:ext cx="7738218" cy="435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04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MetaData</a:t>
            </a:r>
            <a:r>
              <a:rPr lang="en-US"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677334" y="1468258"/>
            <a:ext cx="8596668" cy="3880773"/>
          </a:xfrm>
        </p:spPr>
        <p:txBody>
          <a:bodyPr>
            <a:normAutofit fontScale="92500" lnSpcReduction="20000"/>
          </a:bodyPr>
          <a:lstStyle/>
          <a:p>
            <a:r>
              <a:rPr lang="en-US" b="1" dirty="0"/>
              <a:t>BATCH_JOB_INSTANCE Table -</a:t>
            </a:r>
            <a:r>
              <a:rPr lang="en-US" dirty="0"/>
              <a:t> A single job instance is created when the job is executed for the first time with a unique set of identifying job parameters. It persists the logical run of a job.</a:t>
            </a:r>
          </a:p>
          <a:p>
            <a:r>
              <a:rPr lang="en-US" b="1" dirty="0"/>
              <a:t>BATCH_JOB_EXECUTION Table -</a:t>
            </a:r>
            <a:r>
              <a:rPr lang="en-US" dirty="0"/>
              <a:t> This table represents every physical run of a batch job. Each time a job is launched, a new record will be created here and be updated periodically as the job progresses.</a:t>
            </a:r>
          </a:p>
          <a:p>
            <a:r>
              <a:rPr lang="en-US" b="1" dirty="0"/>
              <a:t>BATCH_JOB_EXECUTION_CONTEXT Table -</a:t>
            </a:r>
            <a:r>
              <a:rPr lang="en-US" dirty="0"/>
              <a:t> Batch processes are </a:t>
            </a:r>
            <a:r>
              <a:rPr lang="en-US" dirty="0" err="1"/>
              <a:t>stateful</a:t>
            </a:r>
            <a:r>
              <a:rPr lang="en-US" dirty="0"/>
              <a:t> by their nature. They need to know what step they are on. They need to know start, end and status of the </a:t>
            </a:r>
            <a:r>
              <a:rPr lang="en-US" dirty="0" err="1"/>
              <a:t>job.This</a:t>
            </a:r>
            <a:r>
              <a:rPr lang="en-US" dirty="0"/>
              <a:t> is done using this table.</a:t>
            </a:r>
          </a:p>
          <a:p>
            <a:r>
              <a:rPr lang="en-US" b="1" dirty="0"/>
              <a:t>BATCH_JOB_EXECUTION_PARAMS Table -</a:t>
            </a:r>
            <a:r>
              <a:rPr lang="en-US" dirty="0"/>
              <a:t> This table is where the job parameters are stored for each execution.</a:t>
            </a:r>
          </a:p>
          <a:p>
            <a:r>
              <a:rPr lang="en-US" b="1" dirty="0"/>
              <a:t>BATCH_STEP_EXECUTION Table -</a:t>
            </a:r>
            <a:r>
              <a:rPr lang="en-US" dirty="0"/>
              <a:t> used to store the metadata for a step</a:t>
            </a:r>
          </a:p>
          <a:p>
            <a:r>
              <a:rPr lang="en-US" b="1" dirty="0"/>
              <a:t>BATCH_STEP_EXECUTION_CONTEXT -</a:t>
            </a:r>
            <a:r>
              <a:rPr lang="en-US" dirty="0"/>
              <a:t> They need to know how many records they have processed within that step.</a:t>
            </a:r>
          </a:p>
          <a:p>
            <a:endParaRPr lang="en-IN" dirty="0"/>
          </a:p>
        </p:txBody>
      </p:sp>
    </p:spTree>
    <p:extLst>
      <p:ext uri="{BB962C8B-B14F-4D97-AF65-F5344CB8AC3E}">
        <p14:creationId xmlns:p14="http://schemas.microsoft.com/office/powerpoint/2010/main" val="281351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89166"/>
            <a:ext cx="8596668" cy="914400"/>
          </a:xfrm>
        </p:spPr>
        <p:txBody>
          <a:bodyPr/>
          <a:lstStyle/>
          <a:p>
            <a:r>
              <a:rPr lang="en-US" dirty="0" smtClean="0"/>
              <a:t> </a:t>
            </a:r>
            <a:r>
              <a:rPr lang="en-US" dirty="0" smtClean="0">
                <a:solidFill>
                  <a:srgbClr val="FF0000"/>
                </a:solidFill>
              </a:rPr>
              <a:t>1.What</a:t>
            </a:r>
            <a:r>
              <a:rPr lang="en-US" dirty="0" smtClean="0"/>
              <a:t> </a:t>
            </a:r>
            <a:r>
              <a:rPr lang="en-US" dirty="0" smtClean="0">
                <a:solidFill>
                  <a:srgbClr val="FF0000"/>
                </a:solidFill>
              </a:rPr>
              <a:t>is</a:t>
            </a:r>
            <a:r>
              <a:rPr lang="en-US" dirty="0" smtClean="0"/>
              <a:t> </a:t>
            </a:r>
            <a:r>
              <a:rPr lang="en-US" dirty="0" smtClean="0">
                <a:solidFill>
                  <a:srgbClr val="FF0000"/>
                </a:solidFill>
              </a:rPr>
              <a:t>Batch</a:t>
            </a:r>
            <a:r>
              <a:rPr lang="en-US" dirty="0" smtClean="0"/>
              <a:t> </a:t>
            </a:r>
            <a:r>
              <a:rPr lang="en-US" dirty="0" smtClean="0">
                <a:solidFill>
                  <a:srgbClr val="FF0000"/>
                </a:solidFill>
              </a:rPr>
              <a:t>Processing?</a:t>
            </a:r>
            <a:endParaRPr lang="en-IN" dirty="0"/>
          </a:p>
        </p:txBody>
      </p:sp>
      <p:sp>
        <p:nvSpPr>
          <p:cNvPr id="4" name="Title 1"/>
          <p:cNvSpPr txBox="1">
            <a:spLocks/>
          </p:cNvSpPr>
          <p:nvPr/>
        </p:nvSpPr>
        <p:spPr>
          <a:xfrm>
            <a:off x="829734" y="3788229"/>
            <a:ext cx="8596668" cy="18941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0000"/>
                </a:solidFill>
              </a:rPr>
              <a:t>3</a:t>
            </a:r>
            <a:r>
              <a:rPr lang="en-US" dirty="0" smtClean="0">
                <a:solidFill>
                  <a:srgbClr val="FF0000"/>
                </a:solidFill>
              </a:rPr>
              <a:t>.How</a:t>
            </a:r>
            <a:r>
              <a:rPr lang="en-US" dirty="0" smtClean="0"/>
              <a:t> </a:t>
            </a:r>
            <a:r>
              <a:rPr lang="en-US" dirty="0" smtClean="0">
                <a:solidFill>
                  <a:srgbClr val="FF0000"/>
                </a:solidFill>
              </a:rPr>
              <a:t>we</a:t>
            </a:r>
            <a:r>
              <a:rPr lang="en-US" dirty="0" smtClean="0"/>
              <a:t> </a:t>
            </a:r>
            <a:r>
              <a:rPr lang="en-US" dirty="0" smtClean="0">
                <a:solidFill>
                  <a:srgbClr val="FF0000"/>
                </a:solidFill>
              </a:rPr>
              <a:t>implement Batch Processing</a:t>
            </a:r>
            <a:r>
              <a:rPr lang="en-US" dirty="0" smtClean="0"/>
              <a:t> </a:t>
            </a:r>
            <a:r>
              <a:rPr lang="en-US" dirty="0" smtClean="0">
                <a:solidFill>
                  <a:srgbClr val="FF0000"/>
                </a:solidFill>
              </a:rPr>
              <a:t>with</a:t>
            </a:r>
            <a:r>
              <a:rPr lang="en-US" dirty="0" smtClean="0"/>
              <a:t> </a:t>
            </a:r>
            <a:r>
              <a:rPr lang="en-US" dirty="0" smtClean="0">
                <a:solidFill>
                  <a:srgbClr val="FF0000"/>
                </a:solidFill>
              </a:rPr>
              <a:t>Spring</a:t>
            </a:r>
            <a:r>
              <a:rPr lang="en-US" dirty="0" smtClean="0"/>
              <a:t> </a:t>
            </a:r>
            <a:r>
              <a:rPr lang="en-US" dirty="0" smtClean="0">
                <a:solidFill>
                  <a:srgbClr val="FF0000"/>
                </a:solidFill>
              </a:rPr>
              <a:t>Batch?</a:t>
            </a:r>
            <a:endParaRPr lang="en-IN" dirty="0">
              <a:solidFill>
                <a:srgbClr val="FF0000"/>
              </a:solidFill>
            </a:endParaRPr>
          </a:p>
        </p:txBody>
      </p:sp>
      <p:sp>
        <p:nvSpPr>
          <p:cNvPr id="5" name="Title 1"/>
          <p:cNvSpPr txBox="1">
            <a:spLocks/>
          </p:cNvSpPr>
          <p:nvPr/>
        </p:nvSpPr>
        <p:spPr>
          <a:xfrm>
            <a:off x="677334" y="2660467"/>
            <a:ext cx="8596668" cy="18723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 </a:t>
            </a:r>
            <a:r>
              <a:rPr lang="en-US" dirty="0">
                <a:solidFill>
                  <a:srgbClr val="FF0000"/>
                </a:solidFill>
              </a:rPr>
              <a:t>2</a:t>
            </a:r>
            <a:r>
              <a:rPr lang="en-US" dirty="0" smtClean="0">
                <a:solidFill>
                  <a:srgbClr val="FF0000"/>
                </a:solidFill>
              </a:rPr>
              <a:t>.What</a:t>
            </a:r>
            <a:r>
              <a:rPr lang="en-US" dirty="0" smtClean="0"/>
              <a:t> </a:t>
            </a:r>
            <a:r>
              <a:rPr lang="en-US" dirty="0" smtClean="0">
                <a:solidFill>
                  <a:srgbClr val="FF0000"/>
                </a:solidFill>
              </a:rPr>
              <a:t>is</a:t>
            </a:r>
            <a:r>
              <a:rPr lang="en-US" dirty="0" smtClean="0"/>
              <a:t> </a:t>
            </a:r>
            <a:r>
              <a:rPr lang="en-US" dirty="0" smtClean="0">
                <a:solidFill>
                  <a:srgbClr val="FF0000"/>
                </a:solidFill>
              </a:rPr>
              <a:t>Spring</a:t>
            </a:r>
            <a:r>
              <a:rPr lang="en-US" dirty="0" smtClean="0"/>
              <a:t> </a:t>
            </a:r>
            <a:r>
              <a:rPr lang="en-US" dirty="0" smtClean="0">
                <a:solidFill>
                  <a:srgbClr val="FF0000"/>
                </a:solidFill>
              </a:rPr>
              <a:t>Batch?</a:t>
            </a:r>
            <a:endParaRPr lang="en-IN" dirty="0"/>
          </a:p>
        </p:txBody>
      </p:sp>
    </p:spTree>
    <p:extLst>
      <p:ext uri="{BB962C8B-B14F-4D97-AF65-F5344CB8AC3E}">
        <p14:creationId xmlns:p14="http://schemas.microsoft.com/office/powerpoint/2010/main" val="28088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Batch Processing:</a:t>
            </a:r>
            <a:endParaRPr lang="en-IN" dirty="0">
              <a:solidFill>
                <a:srgbClr val="FF0000"/>
              </a:solidFill>
            </a:endParaRPr>
          </a:p>
        </p:txBody>
      </p:sp>
      <p:sp>
        <p:nvSpPr>
          <p:cNvPr id="3" name="Content Placeholder 2"/>
          <p:cNvSpPr>
            <a:spLocks noGrp="1"/>
          </p:cNvSpPr>
          <p:nvPr>
            <p:ph idx="1"/>
          </p:nvPr>
        </p:nvSpPr>
        <p:spPr>
          <a:xfrm>
            <a:off x="875211" y="1592997"/>
            <a:ext cx="7981405" cy="1515963"/>
          </a:xfrm>
        </p:spPr>
        <p:txBody>
          <a:bodyPr>
            <a:normAutofit/>
          </a:bodyPr>
          <a:lstStyle/>
          <a:p>
            <a:pPr marL="0" indent="0">
              <a:buNone/>
            </a:pPr>
            <a:r>
              <a:rPr lang="en-US" sz="2400" b="1" dirty="0" smtClean="0"/>
              <a:t>   Batch</a:t>
            </a:r>
            <a:r>
              <a:rPr lang="en-US" b="1" dirty="0" smtClean="0"/>
              <a:t> </a:t>
            </a:r>
            <a:r>
              <a:rPr lang="en-US" b="1" dirty="0"/>
              <a:t>Processing</a:t>
            </a:r>
            <a:r>
              <a:rPr lang="en-US" dirty="0"/>
              <a:t> is a method for processing large amounts of data in a consistent </a:t>
            </a:r>
            <a:r>
              <a:rPr lang="en-US" dirty="0" smtClean="0"/>
              <a:t>manner. The </a:t>
            </a:r>
            <a:r>
              <a:rPr lang="en-US" dirty="0"/>
              <a:t>batch method allows users to process data with little or no </a:t>
            </a:r>
            <a:r>
              <a:rPr lang="en-US" dirty="0" smtClean="0"/>
              <a:t>user interaction.</a:t>
            </a:r>
            <a:r>
              <a:rPr lang="en-US" dirty="0"/>
              <a:t> These jobs can be scheduled based on the availability of resources.</a:t>
            </a:r>
            <a:endParaRPr lang="en-US" dirty="0" smtClean="0"/>
          </a:p>
          <a:p>
            <a:pPr marL="0" indent="0">
              <a:buNone/>
            </a:pPr>
            <a:endParaRPr lang="en-US" dirty="0"/>
          </a:p>
          <a:p>
            <a:pPr marL="0" indent="0">
              <a:buNone/>
            </a:pPr>
            <a:endParaRPr lang="en-IN" dirty="0"/>
          </a:p>
        </p:txBody>
      </p:sp>
      <p:pic>
        <p:nvPicPr>
          <p:cNvPr id="1026" name="Picture 2" descr="What is batch j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31" y="3605984"/>
            <a:ext cx="5735773" cy="1652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37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18903"/>
            <a:ext cx="8596668" cy="5022459"/>
          </a:xfrm>
        </p:spPr>
        <p:txBody>
          <a:bodyPr>
            <a:normAutofit/>
          </a:bodyPr>
          <a:lstStyle/>
          <a:p>
            <a:pPr marL="0" indent="0">
              <a:buNone/>
            </a:pPr>
            <a:r>
              <a:rPr lang="en-US" sz="2400" dirty="0" smtClean="0"/>
              <a:t>    Batch </a:t>
            </a:r>
            <a:r>
              <a:rPr lang="en-US" sz="2400" dirty="0"/>
              <a:t>jobs help process a large amount of data. So the output might not be immediately available. Still there is always some deadline defined for batch jobs. For example some batch jobs related to payroll data of an organization need to be processed by 30th or 31st i.e. last day of every month so that bank can be notified to process the salary amount on the 1st. Also some batch jobs need to be run when there is less load on the system. For example there are many nightly and weekend batch runs done in banks when the system load is less.</a:t>
            </a:r>
            <a:endParaRPr lang="en-IN" sz="2400" dirty="0"/>
          </a:p>
        </p:txBody>
      </p:sp>
    </p:spTree>
    <p:extLst>
      <p:ext uri="{BB962C8B-B14F-4D97-AF65-F5344CB8AC3E}">
        <p14:creationId xmlns:p14="http://schemas.microsoft.com/office/powerpoint/2010/main" val="153022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Key Features of Batch </a:t>
            </a:r>
            <a:r>
              <a:rPr lang="en-US" b="1" dirty="0" smtClean="0">
                <a:solidFill>
                  <a:srgbClr val="FF0000"/>
                </a:solidFill>
              </a:rPr>
              <a:t>Processing:</a:t>
            </a:r>
            <a:r>
              <a:rPr lang="en-US" b="1" dirty="0"/>
              <a:t/>
            </a:r>
            <a:br>
              <a:rPr lang="en-US" b="1" dirty="0"/>
            </a:br>
            <a:endParaRPr lang="en-IN" dirty="0"/>
          </a:p>
        </p:txBody>
      </p:sp>
      <p:sp>
        <p:nvSpPr>
          <p:cNvPr id="3" name="Content Placeholder 2"/>
          <p:cNvSpPr>
            <a:spLocks noGrp="1"/>
          </p:cNvSpPr>
          <p:nvPr>
            <p:ph idx="1"/>
          </p:nvPr>
        </p:nvSpPr>
        <p:spPr>
          <a:xfrm>
            <a:off x="677334" y="1515291"/>
            <a:ext cx="8596668" cy="4499945"/>
          </a:xfrm>
        </p:spPr>
        <p:txBody>
          <a:bodyPr>
            <a:normAutofit fontScale="92500" lnSpcReduction="20000"/>
          </a:bodyPr>
          <a:lstStyle/>
          <a:p>
            <a:pPr marL="0" indent="0">
              <a:buNone/>
            </a:pPr>
            <a:r>
              <a:rPr lang="en-US" dirty="0" smtClean="0"/>
              <a:t>Batch </a:t>
            </a:r>
            <a:r>
              <a:rPr lang="en-US" dirty="0"/>
              <a:t>Processing has become popular due to its numerous benefits for enterprise data management. It has several advantages for businesses:</a:t>
            </a:r>
          </a:p>
          <a:p>
            <a:r>
              <a:rPr lang="en-US" b="1" dirty="0"/>
              <a:t>Efficiency: </a:t>
            </a:r>
            <a:r>
              <a:rPr lang="en-US" dirty="0"/>
              <a:t>Batch Processing allows a company to process jobs when computing or other resources are readily available. Companies can schedule batch processes for non-urgent tasks and prioritize time-sensitive tasks. Batch systems can also run in the background in order to reduce processor stress.</a:t>
            </a:r>
          </a:p>
          <a:p>
            <a:r>
              <a:rPr lang="en-US" b="1" dirty="0" smtClean="0"/>
              <a:t>Simplicity : </a:t>
            </a:r>
            <a:r>
              <a:rPr lang="en-US" dirty="0" smtClean="0"/>
              <a:t>Batch </a:t>
            </a:r>
            <a:r>
              <a:rPr lang="en-US" dirty="0"/>
              <a:t>Processing is a less complex system that does not require any special hardware or system support. It requires less maintenance for data input.</a:t>
            </a:r>
          </a:p>
          <a:p>
            <a:r>
              <a:rPr lang="en-US" b="1" dirty="0"/>
              <a:t>Faster Business Intelligence:</a:t>
            </a:r>
            <a:r>
              <a:rPr lang="en-US" dirty="0"/>
              <a:t> Batch Processing enables businesses to quickly process large volumes of data which results in faster and efficient Business Intelligence. In Batch processing, many records can be processed at once which reduces the processing time and ensures that data is delivered on time. Additionally, since numerous jobs can be handled simultaneously, Business intelligence is available faster than earlier.</a:t>
            </a:r>
          </a:p>
          <a:p>
            <a:r>
              <a:rPr lang="en-US" b="1" dirty="0"/>
              <a:t>Improved Data Quality:</a:t>
            </a:r>
            <a:r>
              <a:rPr lang="en-US" dirty="0"/>
              <a:t> By automating most or all components of a processing job and minimizing user interaction, batch processing reduces the likelihood of errors. Precision and accuracy are improved to achieve a higher level of data quality.</a:t>
            </a:r>
          </a:p>
          <a:p>
            <a:pPr marL="0" indent="0">
              <a:buNone/>
            </a:pPr>
            <a:endParaRPr lang="en-IN" dirty="0"/>
          </a:p>
        </p:txBody>
      </p:sp>
    </p:spTree>
    <p:extLst>
      <p:ext uri="{BB962C8B-B14F-4D97-AF65-F5344CB8AC3E}">
        <p14:creationId xmlns:p14="http://schemas.microsoft.com/office/powerpoint/2010/main" val="355245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Batch:</a:t>
            </a:r>
            <a:endParaRPr lang="en-IN" dirty="0">
              <a:solidFill>
                <a:srgbClr val="FF0000"/>
              </a:solidFill>
            </a:endParaRPr>
          </a:p>
        </p:txBody>
      </p:sp>
      <p:sp>
        <p:nvSpPr>
          <p:cNvPr id="3" name="Content Placeholder 2"/>
          <p:cNvSpPr>
            <a:spLocks noGrp="1"/>
          </p:cNvSpPr>
          <p:nvPr>
            <p:ph idx="1"/>
          </p:nvPr>
        </p:nvSpPr>
        <p:spPr>
          <a:xfrm>
            <a:off x="828210" y="1447075"/>
            <a:ext cx="7981405" cy="1515963"/>
          </a:xfrm>
        </p:spPr>
        <p:txBody>
          <a:bodyPr>
            <a:normAutofit/>
          </a:bodyPr>
          <a:lstStyle/>
          <a:p>
            <a:pPr marL="0" indent="0">
              <a:buNone/>
            </a:pPr>
            <a:r>
              <a:rPr lang="en-US" sz="2400" b="1" dirty="0" smtClean="0"/>
              <a:t>   </a:t>
            </a:r>
            <a:r>
              <a:rPr lang="en-US" dirty="0"/>
              <a:t>Spring Batch is the de facto standard for batch processing on the JVM. Spring Batch is a lightweight, open source framework for executing batch jobs. The Spring Batch framework (Spring Batch) was developed </a:t>
            </a:r>
            <a:r>
              <a:rPr lang="en-US" dirty="0" smtClean="0"/>
              <a:t> </a:t>
            </a:r>
            <a:r>
              <a:rPr lang="en-US" dirty="0"/>
              <a:t>to implement common batch patterns and paradigms.</a:t>
            </a:r>
          </a:p>
          <a:p>
            <a:pPr marL="0" indent="0">
              <a:buNone/>
            </a:pPr>
            <a:endParaRPr lang="en-IN" dirty="0"/>
          </a:p>
        </p:txBody>
      </p:sp>
      <p:pic>
        <p:nvPicPr>
          <p:cNvPr id="2050" name="Picture 2" descr="Spring B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730" y="3056708"/>
            <a:ext cx="6400801" cy="371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75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447763" cy="696686"/>
          </a:xfrm>
        </p:spPr>
        <p:txBody>
          <a:bodyPr/>
          <a:lstStyle/>
          <a:p>
            <a:r>
              <a:rPr lang="en-US" b="1" dirty="0">
                <a:solidFill>
                  <a:srgbClr val="FF0000"/>
                </a:solidFill>
              </a:rPr>
              <a:t>Key Features of </a:t>
            </a:r>
            <a:r>
              <a:rPr lang="en-US" b="1" dirty="0" smtClean="0">
                <a:solidFill>
                  <a:srgbClr val="FF0000"/>
                </a:solidFill>
              </a:rPr>
              <a:t>Spring Batch :</a:t>
            </a:r>
            <a:endParaRPr lang="en-IN" dirty="0"/>
          </a:p>
        </p:txBody>
      </p:sp>
      <p:sp>
        <p:nvSpPr>
          <p:cNvPr id="4" name="Rectangle 1"/>
          <p:cNvSpPr>
            <a:spLocks noGrp="1" noChangeArrowheads="1"/>
          </p:cNvSpPr>
          <p:nvPr>
            <p:ph idx="1"/>
          </p:nvPr>
        </p:nvSpPr>
        <p:spPr bwMode="auto">
          <a:xfrm>
            <a:off x="677334" y="1306286"/>
            <a:ext cx="8127031" cy="5075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endParaRPr kumimoji="0" lang="en-US" altLang="en-US" b="0" i="0" u="none" strike="noStrike" cap="none" normalizeH="0" baseline="0" dirty="0" smtClean="0">
              <a:ln>
                <a:noFill/>
              </a:ln>
              <a:solidFill>
                <a:srgbClr val="333333"/>
              </a:solidFill>
              <a:effectLst/>
              <a:latin typeface="-apple-system"/>
            </a:endParaRPr>
          </a:p>
          <a:p>
            <a:pPr defTabSz="914400">
              <a:buClrTx/>
              <a:buSzTx/>
              <a:buFont typeface="Wingdings" panose="05000000000000000000" pitchFamily="2" charset="2"/>
              <a:buChar char="Ø"/>
            </a:pPr>
            <a:r>
              <a:rPr kumimoji="0" lang="en-US" altLang="en-US" b="1" i="0" u="none" strike="noStrike" cap="none" normalizeH="0" baseline="0" dirty="0" smtClean="0">
                <a:ln>
                  <a:noFill/>
                </a:ln>
                <a:solidFill>
                  <a:srgbClr val="333333"/>
                </a:solidFill>
                <a:effectLst/>
                <a:latin typeface="-apple-system"/>
              </a:rPr>
              <a:t>Built on top of Spring Framework - </a:t>
            </a:r>
            <a:r>
              <a:rPr kumimoji="0" lang="en-US" altLang="en-US" b="0" i="0" u="none" strike="noStrike" cap="none" normalizeH="0" baseline="0" dirty="0" smtClean="0">
                <a:ln>
                  <a:noFill/>
                </a:ln>
                <a:solidFill>
                  <a:srgbClr val="333333"/>
                </a:solidFill>
                <a:effectLst/>
                <a:latin typeface="-apple-system"/>
              </a:rPr>
              <a:t>A developer can also execute batch job by writing code from scratch. However this will need a lot of efforts. Spring Batch is based on the Spring Framework which is a popular enterprise framework with features like dependency injection. Spring Batch is open sourced and provides ready to use functionalities which are being used widely and thoroughly test.</a:t>
            </a:r>
          </a:p>
          <a:p>
            <a:pPr defTabSz="914400">
              <a:buClrTx/>
              <a:buSzTx/>
              <a:buFont typeface="Wingdings" panose="05000000000000000000" pitchFamily="2" charset="2"/>
              <a:buChar char="Ø"/>
            </a:pPr>
            <a:r>
              <a:rPr kumimoji="0" lang="en-US" altLang="en-US" b="1" i="0" u="none" strike="noStrike" cap="none" normalizeH="0" baseline="0" dirty="0" smtClean="0">
                <a:ln>
                  <a:noFill/>
                </a:ln>
                <a:solidFill>
                  <a:srgbClr val="333333"/>
                </a:solidFill>
                <a:effectLst/>
                <a:latin typeface="-apple-system"/>
              </a:rPr>
              <a:t>State Management -</a:t>
            </a:r>
            <a:r>
              <a:rPr kumimoji="0" lang="en-US" altLang="en-US" b="0" i="0" u="none" strike="noStrike" cap="none" normalizeH="0" baseline="0" dirty="0" smtClean="0">
                <a:ln>
                  <a:noFill/>
                </a:ln>
                <a:solidFill>
                  <a:srgbClr val="333333"/>
                </a:solidFill>
                <a:effectLst/>
                <a:latin typeface="-apple-system"/>
              </a:rPr>
              <a:t> When running a job using spring batch, the job is usually broken down into logical steps and executed accordingly. All the states of these steps are persisted using spring batch. So we know the exact status and other metadata related to the job.</a:t>
            </a:r>
          </a:p>
          <a:p>
            <a:pPr defTabSz="914400">
              <a:buClrTx/>
              <a:buSzTx/>
              <a:buFont typeface="Wingdings" panose="05000000000000000000" pitchFamily="2" charset="2"/>
              <a:buChar char="Ø"/>
            </a:pPr>
            <a:r>
              <a:rPr kumimoji="0" lang="en-US" altLang="en-US" b="1" i="0" u="none" strike="noStrike" cap="none" normalizeH="0" baseline="0" dirty="0" smtClean="0">
                <a:ln>
                  <a:noFill/>
                </a:ln>
                <a:solidFill>
                  <a:srgbClr val="333333"/>
                </a:solidFill>
                <a:effectLst/>
                <a:latin typeface="-apple-system"/>
              </a:rPr>
              <a:t>Error Handling -</a:t>
            </a:r>
            <a:r>
              <a:rPr kumimoji="0" lang="en-US" altLang="en-US" b="0" i="0" u="none" strike="noStrike" cap="none" normalizeH="0" baseline="0" dirty="0" smtClean="0">
                <a:ln>
                  <a:noFill/>
                </a:ln>
                <a:solidFill>
                  <a:srgbClr val="333333"/>
                </a:solidFill>
                <a:effectLst/>
                <a:latin typeface="-apple-system"/>
              </a:rPr>
              <a:t> As we discussed previously batch jobs are usually run overnight without any external interruptions. So if any exceptions were to occur it should be handled by the spring batch framework itself. Spring batch provides robust error handling.</a:t>
            </a:r>
          </a:p>
          <a:p>
            <a:pPr defTabSz="914400">
              <a:buClrTx/>
              <a:buSzTx/>
              <a:buFont typeface="Wingdings" panose="05000000000000000000" pitchFamily="2" charset="2"/>
              <a:buChar char="Ø"/>
            </a:pPr>
            <a:r>
              <a:rPr kumimoji="0" lang="en-US" altLang="en-US" b="1" i="0" u="none" strike="noStrike" cap="none" normalizeH="0" baseline="0" dirty="0" smtClean="0">
                <a:ln>
                  <a:noFill/>
                </a:ln>
                <a:solidFill>
                  <a:srgbClr val="333333"/>
                </a:solidFill>
                <a:effectLst/>
                <a:latin typeface="-apple-system"/>
              </a:rPr>
              <a:t>Scalability -</a:t>
            </a:r>
            <a:r>
              <a:rPr kumimoji="0" lang="en-US" altLang="en-US" b="0" i="0" u="none" strike="noStrike" cap="none" normalizeH="0" baseline="0" dirty="0" smtClean="0">
                <a:ln>
                  <a:noFill/>
                </a:ln>
                <a:solidFill>
                  <a:srgbClr val="333333"/>
                </a:solidFill>
                <a:effectLst/>
                <a:latin typeface="-apple-system"/>
              </a:rPr>
              <a:t> Spring batch provides a number of ways like partitioning, remote chunking, parallel steps </a:t>
            </a:r>
            <a:r>
              <a:rPr kumimoji="0" lang="en-US" altLang="en-US" b="0" i="0" u="none" strike="noStrike" cap="none" normalizeH="0" baseline="0" dirty="0" err="1" smtClean="0">
                <a:ln>
                  <a:noFill/>
                </a:ln>
                <a:solidFill>
                  <a:srgbClr val="333333"/>
                </a:solidFill>
                <a:effectLst/>
                <a:latin typeface="-apple-system"/>
              </a:rPr>
              <a:t>etc</a:t>
            </a:r>
            <a:r>
              <a:rPr kumimoji="0" lang="en-US" altLang="en-US" b="0" i="0" u="none" strike="noStrike" cap="none" normalizeH="0" baseline="0" dirty="0" smtClean="0">
                <a:ln>
                  <a:noFill/>
                </a:ln>
                <a:solidFill>
                  <a:srgbClr val="333333"/>
                </a:solidFill>
                <a:effectLst/>
                <a:latin typeface="-apple-system"/>
              </a:rPr>
              <a:t> to achieve scaling.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rgbClr val="006909"/>
              </a:solidFill>
              <a:effectLst/>
              <a:latin typeface="inherit"/>
            </a:endParaRPr>
          </a:p>
        </p:txBody>
      </p:sp>
    </p:spTree>
    <p:extLst>
      <p:ext uri="{BB962C8B-B14F-4D97-AF65-F5344CB8AC3E}">
        <p14:creationId xmlns:p14="http://schemas.microsoft.com/office/powerpoint/2010/main" val="319815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Batch Architecture</a:t>
            </a:r>
            <a:br>
              <a:rPr lang="en-IN" dirty="0"/>
            </a:br>
            <a:endParaRPr lang="en-IN" dirty="0"/>
          </a:p>
        </p:txBody>
      </p:sp>
      <p:sp>
        <p:nvSpPr>
          <p:cNvPr id="3" name="Content Placeholder 2"/>
          <p:cNvSpPr>
            <a:spLocks noGrp="1"/>
          </p:cNvSpPr>
          <p:nvPr>
            <p:ph idx="1"/>
          </p:nvPr>
        </p:nvSpPr>
        <p:spPr>
          <a:xfrm>
            <a:off x="677334" y="1533572"/>
            <a:ext cx="8596668" cy="3880773"/>
          </a:xfrm>
        </p:spPr>
        <p:txBody>
          <a:bodyPr/>
          <a:lstStyle/>
          <a:p>
            <a:pPr marL="0" indent="0">
              <a:buNone/>
            </a:pPr>
            <a:r>
              <a:rPr lang="en-US" dirty="0" smtClean="0"/>
              <a:t>Following </a:t>
            </a:r>
            <a:r>
              <a:rPr lang="en-US" dirty="0"/>
              <a:t>are the main building blocks of spring </a:t>
            </a:r>
            <a:r>
              <a:rPr lang="en-US" dirty="0" smtClean="0"/>
              <a:t>batch</a:t>
            </a:r>
          </a:p>
          <a:p>
            <a:r>
              <a:rPr lang="en-US" dirty="0" smtClean="0"/>
              <a:t>Job</a:t>
            </a:r>
            <a:endParaRPr lang="en-US" dirty="0"/>
          </a:p>
          <a:p>
            <a:r>
              <a:rPr lang="en-US" dirty="0"/>
              <a:t>Job Instance</a:t>
            </a:r>
          </a:p>
          <a:p>
            <a:r>
              <a:rPr lang="en-US" dirty="0"/>
              <a:t>Job Execution</a:t>
            </a:r>
          </a:p>
          <a:p>
            <a:r>
              <a:rPr lang="en-US" dirty="0"/>
              <a:t>Job Launcher</a:t>
            </a:r>
          </a:p>
          <a:p>
            <a:r>
              <a:rPr lang="en-US" dirty="0"/>
              <a:t>Job Repository</a:t>
            </a:r>
          </a:p>
          <a:p>
            <a:endParaRPr lang="en-IN" dirty="0"/>
          </a:p>
        </p:txBody>
      </p:sp>
    </p:spTree>
    <p:extLst>
      <p:ext uri="{BB962C8B-B14F-4D97-AF65-F5344CB8AC3E}">
        <p14:creationId xmlns:p14="http://schemas.microsoft.com/office/powerpoint/2010/main" val="286495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961" y="1298441"/>
            <a:ext cx="6925250" cy="3404188"/>
          </a:xfrm>
        </p:spPr>
        <p:txBody>
          <a:bodyPr/>
          <a:lstStyle/>
          <a:p>
            <a:r>
              <a:rPr lang="en-US" b="1" dirty="0"/>
              <a:t>Job - </a:t>
            </a:r>
            <a:r>
              <a:rPr lang="en-US" dirty="0"/>
              <a:t>Job can be defined as the work to be executed using spring batch. This work might involve a simple or complex task.</a:t>
            </a:r>
            <a:br>
              <a:rPr lang="en-US" dirty="0"/>
            </a:br>
            <a:endParaRPr lang="en-IN" dirty="0"/>
          </a:p>
        </p:txBody>
      </p:sp>
      <p:pic>
        <p:nvPicPr>
          <p:cNvPr id="4098" name="Picture 2" descr="Spring Batch Chunk J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109" y="2539413"/>
            <a:ext cx="4015091" cy="2573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19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265</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inherit</vt:lpstr>
      <vt:lpstr>Trebuchet MS</vt:lpstr>
      <vt:lpstr>Wingdings</vt:lpstr>
      <vt:lpstr>Wingdings 3</vt:lpstr>
      <vt:lpstr>Facet</vt:lpstr>
      <vt:lpstr>Batch Processing Using Spring Batch</vt:lpstr>
      <vt:lpstr> 1.What is Batch Processing?</vt:lpstr>
      <vt:lpstr>Batch Processing:</vt:lpstr>
      <vt:lpstr>PowerPoint Presentation</vt:lpstr>
      <vt:lpstr>Key Features of Batch Processing: </vt:lpstr>
      <vt:lpstr>Spring Batch:</vt:lpstr>
      <vt:lpstr>Key Features of Spring Batch :</vt:lpstr>
      <vt:lpstr>Spring Batch Architecture </vt:lpstr>
      <vt:lpstr>PowerPoint Presentation</vt:lpstr>
      <vt:lpstr>PowerPoint Presentation</vt:lpstr>
      <vt:lpstr>PowerPoint Presentation</vt:lpstr>
      <vt:lpstr>PowerPoint Presentation</vt:lpstr>
      <vt:lpstr>MetaData: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Processing Using Spring Batch</dc:title>
  <dc:creator>DELL</dc:creator>
  <cp:lastModifiedBy>Nimmala Hari Bhaskara Sai</cp:lastModifiedBy>
  <cp:revision>9</cp:revision>
  <dcterms:created xsi:type="dcterms:W3CDTF">2022-09-05T17:14:37Z</dcterms:created>
  <dcterms:modified xsi:type="dcterms:W3CDTF">2022-09-12T06:32:26Z</dcterms:modified>
</cp:coreProperties>
</file>