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86" r:id="rId3"/>
    <p:sldId id="289" r:id="rId4"/>
    <p:sldId id="290" r:id="rId5"/>
    <p:sldId id="271" r:id="rId6"/>
    <p:sldId id="265" r:id="rId7"/>
    <p:sldId id="261" r:id="rId8"/>
    <p:sldId id="291" r:id="rId9"/>
    <p:sldId id="263" r:id="rId10"/>
    <p:sldId id="292" r:id="rId11"/>
    <p:sldId id="264" r:id="rId12"/>
    <p:sldId id="266" r:id="rId13"/>
    <p:sldId id="267" r:id="rId14"/>
    <p:sldId id="268" r:id="rId15"/>
    <p:sldId id="269" r:id="rId16"/>
    <p:sldId id="272" r:id="rId17"/>
    <p:sldId id="276" r:id="rId18"/>
    <p:sldId id="275" r:id="rId19"/>
    <p:sldId id="277" r:id="rId20"/>
    <p:sldId id="281" r:id="rId21"/>
    <p:sldId id="296" r:id="rId22"/>
    <p:sldId id="293" r:id="rId23"/>
    <p:sldId id="278" r:id="rId24"/>
    <p:sldId id="284" r:id="rId25"/>
    <p:sldId id="285" r:id="rId26"/>
    <p:sldId id="297" r:id="rId27"/>
    <p:sldId id="298" r:id="rId28"/>
    <p:sldId id="280" r:id="rId29"/>
    <p:sldId id="279" r:id="rId30"/>
    <p:sldId id="29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669900"/>
    <a:srgbClr val="00CCFF"/>
    <a:srgbClr val="00FF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p:scale>
          <a:sx n="80" d="100"/>
          <a:sy n="80" d="100"/>
        </p:scale>
        <p:origin x="378"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9DBB0B-51DF-4B17-BFCC-717E14EEF8E5}" type="datetimeFigureOut">
              <a:rPr lang="en-IN" smtClean="0"/>
              <a:t>04-04-2020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7CACC2-CA6F-4AA9-B10D-7928B09D93B4}" type="slidenum">
              <a:rPr lang="en-IN" smtClean="0"/>
              <a:t>‹#›</a:t>
            </a:fld>
            <a:endParaRPr lang="en-IN"/>
          </a:p>
        </p:txBody>
      </p:sp>
    </p:spTree>
    <p:extLst>
      <p:ext uri="{BB962C8B-B14F-4D97-AF65-F5344CB8AC3E}">
        <p14:creationId xmlns:p14="http://schemas.microsoft.com/office/powerpoint/2010/main" val="3295587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6063B-8F9B-4F67-8D83-C1693858E9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17646A-8C1F-4E91-9B90-C25BA70D56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4A9BA4-7EAA-4E31-A6A0-0028CE500295}"/>
              </a:ext>
            </a:extLst>
          </p:cNvPr>
          <p:cNvSpPr>
            <a:spLocks noGrp="1"/>
          </p:cNvSpPr>
          <p:nvPr>
            <p:ph type="dt" sz="half" idx="10"/>
          </p:nvPr>
        </p:nvSpPr>
        <p:spPr/>
        <p:txBody>
          <a:bodyPr/>
          <a:lstStyle/>
          <a:p>
            <a:fld id="{AE6CA53B-3A24-4A5D-9CEE-44C696A870A9}" type="datetimeFigureOut">
              <a:rPr lang="en-IN" smtClean="0"/>
              <a:t>04-04-2020</a:t>
            </a:fld>
            <a:endParaRPr lang="en-IN"/>
          </a:p>
        </p:txBody>
      </p:sp>
      <p:sp>
        <p:nvSpPr>
          <p:cNvPr id="5" name="Footer Placeholder 4">
            <a:extLst>
              <a:ext uri="{FF2B5EF4-FFF2-40B4-BE49-F238E27FC236}">
                <a16:creationId xmlns:a16="http://schemas.microsoft.com/office/drawing/2014/main" id="{DF46667D-B2DB-4F18-967D-B79EBFD218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BB1375-3F05-49CF-88EC-6B74DE223DC9}"/>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253633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D904-AF06-43C7-B97A-004BD266F7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A38C35-21A4-4E81-80FE-06C17D2DDA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08E493-B36C-4658-80D2-353B2B259A64}"/>
              </a:ext>
            </a:extLst>
          </p:cNvPr>
          <p:cNvSpPr>
            <a:spLocks noGrp="1"/>
          </p:cNvSpPr>
          <p:nvPr>
            <p:ph type="dt" sz="half" idx="10"/>
          </p:nvPr>
        </p:nvSpPr>
        <p:spPr/>
        <p:txBody>
          <a:bodyPr/>
          <a:lstStyle/>
          <a:p>
            <a:fld id="{AE6CA53B-3A24-4A5D-9CEE-44C696A870A9}" type="datetimeFigureOut">
              <a:rPr lang="en-IN" smtClean="0"/>
              <a:t>04-04-2020</a:t>
            </a:fld>
            <a:endParaRPr lang="en-IN"/>
          </a:p>
        </p:txBody>
      </p:sp>
      <p:sp>
        <p:nvSpPr>
          <p:cNvPr id="5" name="Footer Placeholder 4">
            <a:extLst>
              <a:ext uri="{FF2B5EF4-FFF2-40B4-BE49-F238E27FC236}">
                <a16:creationId xmlns:a16="http://schemas.microsoft.com/office/drawing/2014/main" id="{11816DAF-6670-462F-93B0-94E7A694EF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05138C-AA6B-4B25-894B-F82B77C2E530}"/>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118203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5B05BA-93DE-42A6-BBA2-452E09298D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1871BA-A4ED-40AA-BA01-DAF1E09C79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B815D1-1D55-425E-99E9-229A358CC2C2}"/>
              </a:ext>
            </a:extLst>
          </p:cNvPr>
          <p:cNvSpPr>
            <a:spLocks noGrp="1"/>
          </p:cNvSpPr>
          <p:nvPr>
            <p:ph type="dt" sz="half" idx="10"/>
          </p:nvPr>
        </p:nvSpPr>
        <p:spPr/>
        <p:txBody>
          <a:bodyPr/>
          <a:lstStyle/>
          <a:p>
            <a:fld id="{AE6CA53B-3A24-4A5D-9CEE-44C696A870A9}" type="datetimeFigureOut">
              <a:rPr lang="en-IN" smtClean="0"/>
              <a:t>04-04-2020</a:t>
            </a:fld>
            <a:endParaRPr lang="en-IN"/>
          </a:p>
        </p:txBody>
      </p:sp>
      <p:sp>
        <p:nvSpPr>
          <p:cNvPr id="5" name="Footer Placeholder 4">
            <a:extLst>
              <a:ext uri="{FF2B5EF4-FFF2-40B4-BE49-F238E27FC236}">
                <a16:creationId xmlns:a16="http://schemas.microsoft.com/office/drawing/2014/main" id="{B01058A4-6037-4154-BAAD-C243BEC108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162735-14B9-49B3-A2A3-4C31D033C12D}"/>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3026975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F8771-4068-4EE3-9924-5FCF0D2244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8262A5-D69B-470A-8F2F-2504E24BC5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492455-DEA3-4B8C-AD04-E6EECF786312}"/>
              </a:ext>
            </a:extLst>
          </p:cNvPr>
          <p:cNvSpPr>
            <a:spLocks noGrp="1"/>
          </p:cNvSpPr>
          <p:nvPr>
            <p:ph type="dt" sz="half" idx="10"/>
          </p:nvPr>
        </p:nvSpPr>
        <p:spPr/>
        <p:txBody>
          <a:bodyPr/>
          <a:lstStyle/>
          <a:p>
            <a:fld id="{AE6CA53B-3A24-4A5D-9CEE-44C696A870A9}" type="datetimeFigureOut">
              <a:rPr lang="en-IN" smtClean="0"/>
              <a:t>04-04-2020</a:t>
            </a:fld>
            <a:endParaRPr lang="en-IN"/>
          </a:p>
        </p:txBody>
      </p:sp>
      <p:sp>
        <p:nvSpPr>
          <p:cNvPr id="5" name="Footer Placeholder 4">
            <a:extLst>
              <a:ext uri="{FF2B5EF4-FFF2-40B4-BE49-F238E27FC236}">
                <a16:creationId xmlns:a16="http://schemas.microsoft.com/office/drawing/2014/main" id="{C3CB0007-51FF-49CA-BADF-674BE8F22A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67E692-3AF2-4436-B71F-08B61D19B015}"/>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212965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D5412-BBE5-4735-925A-B340BD3DF4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7EC825-73CC-42C0-AF6B-43C2F7FAFE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477397-20E7-4B5E-85D1-D9AA5B5662B5}"/>
              </a:ext>
            </a:extLst>
          </p:cNvPr>
          <p:cNvSpPr>
            <a:spLocks noGrp="1"/>
          </p:cNvSpPr>
          <p:nvPr>
            <p:ph type="dt" sz="half" idx="10"/>
          </p:nvPr>
        </p:nvSpPr>
        <p:spPr/>
        <p:txBody>
          <a:bodyPr/>
          <a:lstStyle/>
          <a:p>
            <a:fld id="{AE6CA53B-3A24-4A5D-9CEE-44C696A870A9}" type="datetimeFigureOut">
              <a:rPr lang="en-IN" smtClean="0"/>
              <a:t>04-04-2020</a:t>
            </a:fld>
            <a:endParaRPr lang="en-IN"/>
          </a:p>
        </p:txBody>
      </p:sp>
      <p:sp>
        <p:nvSpPr>
          <p:cNvPr id="5" name="Footer Placeholder 4">
            <a:extLst>
              <a:ext uri="{FF2B5EF4-FFF2-40B4-BE49-F238E27FC236}">
                <a16:creationId xmlns:a16="http://schemas.microsoft.com/office/drawing/2014/main" id="{66C32F65-2A86-402B-9BD5-2ADA3C5CD8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F2209C-30DB-4065-93C9-B66B48BB8518}"/>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3439080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66E4-EFA3-477B-9788-F6D122F2FD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115EDB-7A34-4B20-A3FF-54F6E38C7D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E5794A-5ECC-41D3-A080-908D16E4AF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474C39-014C-4C26-87A4-A84978A9861A}"/>
              </a:ext>
            </a:extLst>
          </p:cNvPr>
          <p:cNvSpPr>
            <a:spLocks noGrp="1"/>
          </p:cNvSpPr>
          <p:nvPr>
            <p:ph type="dt" sz="half" idx="10"/>
          </p:nvPr>
        </p:nvSpPr>
        <p:spPr/>
        <p:txBody>
          <a:bodyPr/>
          <a:lstStyle/>
          <a:p>
            <a:fld id="{AE6CA53B-3A24-4A5D-9CEE-44C696A870A9}" type="datetimeFigureOut">
              <a:rPr lang="en-IN" smtClean="0"/>
              <a:t>04-04-2020</a:t>
            </a:fld>
            <a:endParaRPr lang="en-IN"/>
          </a:p>
        </p:txBody>
      </p:sp>
      <p:sp>
        <p:nvSpPr>
          <p:cNvPr id="6" name="Footer Placeholder 5">
            <a:extLst>
              <a:ext uri="{FF2B5EF4-FFF2-40B4-BE49-F238E27FC236}">
                <a16:creationId xmlns:a16="http://schemas.microsoft.com/office/drawing/2014/main" id="{D0D357DD-F20C-4A20-9E98-C6547324E2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995978-E921-4F88-ADFD-5885F5112EE8}"/>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1593657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2919-22ED-4B7D-9353-BC978141F5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D7347D-6148-4FA5-B33C-4802BEF111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850CB0-29A2-4D69-A2E2-138C106F4B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676D7B-C0AB-4941-84E0-5E9D0B40E3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093569-B83C-4DDA-B800-527D1B8277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F0D5AD-1991-4EA4-9C0A-480EEF5EA2DE}"/>
              </a:ext>
            </a:extLst>
          </p:cNvPr>
          <p:cNvSpPr>
            <a:spLocks noGrp="1"/>
          </p:cNvSpPr>
          <p:nvPr>
            <p:ph type="dt" sz="half" idx="10"/>
          </p:nvPr>
        </p:nvSpPr>
        <p:spPr/>
        <p:txBody>
          <a:bodyPr/>
          <a:lstStyle/>
          <a:p>
            <a:fld id="{AE6CA53B-3A24-4A5D-9CEE-44C696A870A9}" type="datetimeFigureOut">
              <a:rPr lang="en-IN" smtClean="0"/>
              <a:t>04-04-2020</a:t>
            </a:fld>
            <a:endParaRPr lang="en-IN"/>
          </a:p>
        </p:txBody>
      </p:sp>
      <p:sp>
        <p:nvSpPr>
          <p:cNvPr id="8" name="Footer Placeholder 7">
            <a:extLst>
              <a:ext uri="{FF2B5EF4-FFF2-40B4-BE49-F238E27FC236}">
                <a16:creationId xmlns:a16="http://schemas.microsoft.com/office/drawing/2014/main" id="{43E5CA48-448F-4B7C-B7F8-7031E2E045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BD2CD3-86BF-4B5E-8E6D-896A00BB61FD}"/>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2881482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65A4-FB6D-4631-B054-62671C93B8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BC6481-B3CB-4951-9958-5945D0699DF6}"/>
              </a:ext>
            </a:extLst>
          </p:cNvPr>
          <p:cNvSpPr>
            <a:spLocks noGrp="1"/>
          </p:cNvSpPr>
          <p:nvPr>
            <p:ph type="dt" sz="half" idx="10"/>
          </p:nvPr>
        </p:nvSpPr>
        <p:spPr/>
        <p:txBody>
          <a:bodyPr/>
          <a:lstStyle/>
          <a:p>
            <a:fld id="{AE6CA53B-3A24-4A5D-9CEE-44C696A870A9}" type="datetimeFigureOut">
              <a:rPr lang="en-IN" smtClean="0"/>
              <a:t>04-04-2020</a:t>
            </a:fld>
            <a:endParaRPr lang="en-IN"/>
          </a:p>
        </p:txBody>
      </p:sp>
      <p:sp>
        <p:nvSpPr>
          <p:cNvPr id="4" name="Footer Placeholder 3">
            <a:extLst>
              <a:ext uri="{FF2B5EF4-FFF2-40B4-BE49-F238E27FC236}">
                <a16:creationId xmlns:a16="http://schemas.microsoft.com/office/drawing/2014/main" id="{C8AC6E98-28EE-4ABF-8DB6-B7FF1EEA28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868974-E7F5-4322-BC5D-FF2B5448ED9A}"/>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1801012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137B26-BDA9-4FC2-84E6-8006BA78B310}"/>
              </a:ext>
            </a:extLst>
          </p:cNvPr>
          <p:cNvSpPr>
            <a:spLocks noGrp="1"/>
          </p:cNvSpPr>
          <p:nvPr>
            <p:ph type="dt" sz="half" idx="10"/>
          </p:nvPr>
        </p:nvSpPr>
        <p:spPr/>
        <p:txBody>
          <a:bodyPr/>
          <a:lstStyle/>
          <a:p>
            <a:fld id="{AE6CA53B-3A24-4A5D-9CEE-44C696A870A9}" type="datetimeFigureOut">
              <a:rPr lang="en-IN" smtClean="0"/>
              <a:t>04-04-2020</a:t>
            </a:fld>
            <a:endParaRPr lang="en-IN"/>
          </a:p>
        </p:txBody>
      </p:sp>
      <p:sp>
        <p:nvSpPr>
          <p:cNvPr id="3" name="Footer Placeholder 2">
            <a:extLst>
              <a:ext uri="{FF2B5EF4-FFF2-40B4-BE49-F238E27FC236}">
                <a16:creationId xmlns:a16="http://schemas.microsoft.com/office/drawing/2014/main" id="{311D1724-5EDF-4551-9C30-56A038C80D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3835E1-0AB7-495A-993F-3336BA9D7C13}"/>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3653887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A86F-BC42-44EB-AC95-F3605147A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FC79EA-4930-4852-AC0F-4BFC6E8935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A62001-F1FC-4BB1-B266-81386566AE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4D1FD3-E062-46FB-8FEF-CCEF05291581}"/>
              </a:ext>
            </a:extLst>
          </p:cNvPr>
          <p:cNvSpPr>
            <a:spLocks noGrp="1"/>
          </p:cNvSpPr>
          <p:nvPr>
            <p:ph type="dt" sz="half" idx="10"/>
          </p:nvPr>
        </p:nvSpPr>
        <p:spPr/>
        <p:txBody>
          <a:bodyPr/>
          <a:lstStyle/>
          <a:p>
            <a:fld id="{AE6CA53B-3A24-4A5D-9CEE-44C696A870A9}" type="datetimeFigureOut">
              <a:rPr lang="en-IN" smtClean="0"/>
              <a:t>04-04-2020</a:t>
            </a:fld>
            <a:endParaRPr lang="en-IN"/>
          </a:p>
        </p:txBody>
      </p:sp>
      <p:sp>
        <p:nvSpPr>
          <p:cNvPr id="6" name="Footer Placeholder 5">
            <a:extLst>
              <a:ext uri="{FF2B5EF4-FFF2-40B4-BE49-F238E27FC236}">
                <a16:creationId xmlns:a16="http://schemas.microsoft.com/office/drawing/2014/main" id="{14AA9334-9576-4935-9C9C-3484142853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914713-494F-47AF-93A5-5212902E10E4}"/>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79563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1D02A-65D3-4B81-8151-E3557EAD7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B6A37F-93BC-4BA5-8E6D-74A31A0267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095D1BB-DCC7-4785-A60E-6863C3BF59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B2A4C0-4678-47C9-BE00-1CF59AB0B5E8}"/>
              </a:ext>
            </a:extLst>
          </p:cNvPr>
          <p:cNvSpPr>
            <a:spLocks noGrp="1"/>
          </p:cNvSpPr>
          <p:nvPr>
            <p:ph type="dt" sz="half" idx="10"/>
          </p:nvPr>
        </p:nvSpPr>
        <p:spPr/>
        <p:txBody>
          <a:bodyPr/>
          <a:lstStyle/>
          <a:p>
            <a:fld id="{AE6CA53B-3A24-4A5D-9CEE-44C696A870A9}" type="datetimeFigureOut">
              <a:rPr lang="en-IN" smtClean="0"/>
              <a:t>04-04-2020</a:t>
            </a:fld>
            <a:endParaRPr lang="en-IN"/>
          </a:p>
        </p:txBody>
      </p:sp>
      <p:sp>
        <p:nvSpPr>
          <p:cNvPr id="6" name="Footer Placeholder 5">
            <a:extLst>
              <a:ext uri="{FF2B5EF4-FFF2-40B4-BE49-F238E27FC236}">
                <a16:creationId xmlns:a16="http://schemas.microsoft.com/office/drawing/2014/main" id="{3589A9C4-D8F4-4A67-91C2-BCE186A777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8B7F21-D4EF-4089-B000-498619D7B276}"/>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3505653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7028F4-BEF8-4AAD-910B-F7FC06D97D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35BAB8-2E3B-41E0-BD95-1F60F61A8A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DEB17A-C6DD-4056-A035-59385DDD59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6CA53B-3A24-4A5D-9CEE-44C696A870A9}" type="datetimeFigureOut">
              <a:rPr lang="en-IN" smtClean="0"/>
              <a:t>04-04-2020</a:t>
            </a:fld>
            <a:endParaRPr lang="en-IN"/>
          </a:p>
        </p:txBody>
      </p:sp>
      <p:sp>
        <p:nvSpPr>
          <p:cNvPr id="5" name="Footer Placeholder 4">
            <a:extLst>
              <a:ext uri="{FF2B5EF4-FFF2-40B4-BE49-F238E27FC236}">
                <a16:creationId xmlns:a16="http://schemas.microsoft.com/office/drawing/2014/main" id="{66358EE0-8D03-4B3B-A94D-274A5448B0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D15680-E1E6-426B-B0E7-C81AE77CE5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2CDE06-28C7-4D62-8A69-0BE05006F670}" type="slidenum">
              <a:rPr lang="en-IN" smtClean="0"/>
              <a:t>‹#›</a:t>
            </a:fld>
            <a:endParaRPr lang="en-IN"/>
          </a:p>
        </p:txBody>
      </p:sp>
    </p:spTree>
    <p:extLst>
      <p:ext uri="{BB962C8B-B14F-4D97-AF65-F5344CB8AC3E}">
        <p14:creationId xmlns:p14="http://schemas.microsoft.com/office/powerpoint/2010/main" val="2567503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aghuramakrishnan71@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048A-EB04-44DF-BC0C-20EA1EB6B105}"/>
              </a:ext>
            </a:extLst>
          </p:cNvPr>
          <p:cNvSpPr>
            <a:spLocks noGrp="1"/>
          </p:cNvSpPr>
          <p:nvPr>
            <p:ph type="ctrTitle"/>
          </p:nvPr>
        </p:nvSpPr>
        <p:spPr/>
        <p:txBody>
          <a:bodyPr>
            <a:normAutofit/>
          </a:bodyPr>
          <a:lstStyle/>
          <a:p>
            <a:r>
              <a:rPr lang="en-IN" sz="4000" dirty="0"/>
              <a:t>Performance Evaluation of MLT in Web Page Load Time Prediction</a:t>
            </a:r>
            <a:br>
              <a:rPr lang="en-IN" sz="4000" dirty="0"/>
            </a:br>
            <a:r>
              <a:rPr lang="en-IN" sz="4000" dirty="0"/>
              <a:t>(</a:t>
            </a:r>
            <a:r>
              <a:rPr lang="en-IN" sz="3200" dirty="0"/>
              <a:t>datasets and scripts used</a:t>
            </a:r>
            <a:r>
              <a:rPr lang="en-IN" sz="4000" dirty="0"/>
              <a:t>)</a:t>
            </a:r>
          </a:p>
        </p:txBody>
      </p:sp>
      <p:sp>
        <p:nvSpPr>
          <p:cNvPr id="3" name="Subtitle 2">
            <a:extLst>
              <a:ext uri="{FF2B5EF4-FFF2-40B4-BE49-F238E27FC236}">
                <a16:creationId xmlns:a16="http://schemas.microsoft.com/office/drawing/2014/main" id="{5BF7C34F-5122-4F31-B09B-A5B96963EE0A}"/>
              </a:ext>
            </a:extLst>
          </p:cNvPr>
          <p:cNvSpPr>
            <a:spLocks noGrp="1"/>
          </p:cNvSpPr>
          <p:nvPr>
            <p:ph type="subTitle" idx="1"/>
          </p:nvPr>
        </p:nvSpPr>
        <p:spPr/>
        <p:txBody>
          <a:bodyPr>
            <a:normAutofit lnSpcReduction="10000"/>
          </a:bodyPr>
          <a:lstStyle/>
          <a:p>
            <a:r>
              <a:rPr lang="en-IN" dirty="0"/>
              <a:t>Raghu Ramakrishnan</a:t>
            </a:r>
          </a:p>
          <a:p>
            <a:r>
              <a:rPr lang="en-IN" dirty="0"/>
              <a:t>(You can reach us at </a:t>
            </a:r>
            <a:r>
              <a:rPr lang="en-IN" dirty="0">
                <a:solidFill>
                  <a:schemeClr val="accent1"/>
                </a:solidFill>
                <a:hlinkClick r:id="rId2"/>
              </a:rPr>
              <a:t>raghuramakrishnan71@gmail.com</a:t>
            </a:r>
            <a:r>
              <a:rPr lang="en-IN" dirty="0">
                <a:solidFill>
                  <a:schemeClr val="accent1"/>
                </a:solidFill>
              </a:rPr>
              <a:t> </a:t>
            </a:r>
            <a:r>
              <a:rPr lang="en-IN" dirty="0"/>
              <a:t>for queries or help with the scripts)</a:t>
            </a:r>
          </a:p>
          <a:p>
            <a:r>
              <a:rPr lang="en-IN" dirty="0"/>
              <a:t>Arvinder Kaur</a:t>
            </a:r>
          </a:p>
        </p:txBody>
      </p:sp>
    </p:spTree>
    <p:extLst>
      <p:ext uri="{BB962C8B-B14F-4D97-AF65-F5344CB8AC3E}">
        <p14:creationId xmlns:p14="http://schemas.microsoft.com/office/powerpoint/2010/main" val="2315256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89DAF-EE72-4A2C-9424-A445E3B58364}"/>
              </a:ext>
            </a:extLst>
          </p:cNvPr>
          <p:cNvSpPr>
            <a:spLocks noGrp="1"/>
          </p:cNvSpPr>
          <p:nvPr>
            <p:ph type="title"/>
          </p:nvPr>
        </p:nvSpPr>
        <p:spPr/>
        <p:txBody>
          <a:bodyPr/>
          <a:lstStyle/>
          <a:p>
            <a:r>
              <a:rPr lang="en-IN" dirty="0"/>
              <a:t>Attributes dropped by step1.bash</a:t>
            </a:r>
          </a:p>
        </p:txBody>
      </p:sp>
      <p:sp>
        <p:nvSpPr>
          <p:cNvPr id="6" name="Rectangle 5">
            <a:extLst>
              <a:ext uri="{FF2B5EF4-FFF2-40B4-BE49-F238E27FC236}">
                <a16:creationId xmlns:a16="http://schemas.microsoft.com/office/drawing/2014/main" id="{41E69027-40A1-4387-87B4-FE74F868D88F}"/>
              </a:ext>
            </a:extLst>
          </p:cNvPr>
          <p:cNvSpPr/>
          <p:nvPr/>
        </p:nvSpPr>
        <p:spPr>
          <a:xfrm>
            <a:off x="838199" y="1347786"/>
            <a:ext cx="7766957" cy="5016758"/>
          </a:xfrm>
          <a:prstGeom prst="rect">
            <a:avLst/>
          </a:prstGeom>
          <a:solidFill>
            <a:schemeClr val="accent1">
              <a:lumMod val="20000"/>
              <a:lumOff val="80000"/>
            </a:schemeClr>
          </a:solidFill>
        </p:spPr>
        <p:txBody>
          <a:bodyPr wrap="square">
            <a:spAutoFit/>
          </a:bodyPr>
          <a:lstStyle/>
          <a:p>
            <a:r>
              <a:rPr lang="en-IN" sz="1600" b="1" dirty="0">
                <a:latin typeface="Arial" panose="020B0604020202020204" pitchFamily="34" charset="0"/>
                <a:cs typeface="Arial" panose="020B0604020202020204" pitchFamily="34" charset="0"/>
              </a:rPr>
              <a:t>Dropped columns in pages_xxx90_onload.arff</a:t>
            </a:r>
          </a:p>
          <a:p>
            <a:r>
              <a:rPr lang="en-IN" sz="1600" dirty="0">
                <a:latin typeface="Arial" panose="020B0604020202020204" pitchFamily="34" charset="0"/>
                <a:cs typeface="Arial" panose="020B0604020202020204" pitchFamily="34" charset="0"/>
              </a:rPr>
              <a:t>1	date			metadata</a:t>
            </a:r>
          </a:p>
          <a:p>
            <a:r>
              <a:rPr lang="en-IN" sz="1600" dirty="0">
                <a:latin typeface="Arial" panose="020B0604020202020204" pitchFamily="34" charset="0"/>
                <a:cs typeface="Arial" panose="020B0604020202020204" pitchFamily="34" charset="0"/>
              </a:rPr>
              <a:t>2	</a:t>
            </a:r>
            <a:r>
              <a:rPr lang="en-IN" sz="1600" dirty="0" err="1">
                <a:latin typeface="Arial" panose="020B0604020202020204" pitchFamily="34" charset="0"/>
                <a:cs typeface="Arial" panose="020B0604020202020204" pitchFamily="34" charset="0"/>
              </a:rPr>
              <a:t>url</a:t>
            </a:r>
            <a:r>
              <a:rPr lang="en-IN" sz="1600" dirty="0">
                <a:latin typeface="Arial" panose="020B0604020202020204" pitchFamily="34" charset="0"/>
                <a:cs typeface="Arial" panose="020B0604020202020204" pitchFamily="34" charset="0"/>
              </a:rPr>
              <a:t>			metadata</a:t>
            </a:r>
          </a:p>
          <a:p>
            <a:r>
              <a:rPr lang="en-IN" sz="1600" dirty="0">
                <a:latin typeface="Arial" panose="020B0604020202020204" pitchFamily="34" charset="0"/>
                <a:cs typeface="Arial" panose="020B0604020202020204" pitchFamily="34" charset="0"/>
              </a:rPr>
              <a:t>3	category			metadata</a:t>
            </a:r>
          </a:p>
          <a:p>
            <a:r>
              <a:rPr lang="en-IN" sz="1600" dirty="0">
                <a:latin typeface="Arial" panose="020B0604020202020204" pitchFamily="34" charset="0"/>
                <a:cs typeface="Arial" panose="020B0604020202020204" pitchFamily="34" charset="0"/>
              </a:rPr>
              <a:t>4	</a:t>
            </a:r>
            <a:r>
              <a:rPr lang="en-IN" sz="1600" dirty="0" err="1">
                <a:latin typeface="Arial" panose="020B0604020202020204" pitchFamily="34" charset="0"/>
                <a:cs typeface="Arial" panose="020B0604020202020204" pitchFamily="34" charset="0"/>
              </a:rPr>
              <a:t>pageid</a:t>
            </a:r>
            <a:r>
              <a:rPr lang="en-IN" sz="1600" dirty="0">
                <a:latin typeface="Arial" panose="020B0604020202020204" pitchFamily="34" charset="0"/>
                <a:cs typeface="Arial" panose="020B0604020202020204" pitchFamily="34" charset="0"/>
              </a:rPr>
              <a:t>			metadata</a:t>
            </a:r>
          </a:p>
          <a:p>
            <a:r>
              <a:rPr lang="en-IN" sz="1600" dirty="0">
                <a:latin typeface="Arial" panose="020B0604020202020204" pitchFamily="34" charset="0"/>
                <a:cs typeface="Arial" panose="020B0604020202020204" pitchFamily="34" charset="0"/>
              </a:rPr>
              <a:t>6	</a:t>
            </a:r>
            <a:r>
              <a:rPr lang="en-IN" sz="1600" dirty="0" err="1">
                <a:latin typeface="Arial" panose="020B0604020202020204" pitchFamily="34" charset="0"/>
                <a:cs typeface="Arial" panose="020B0604020202020204" pitchFamily="34" charset="0"/>
              </a:rPr>
              <a:t>fullyLoaded</a:t>
            </a:r>
            <a:r>
              <a:rPr lang="en-IN" sz="1600" dirty="0">
                <a:latin typeface="Arial" panose="020B0604020202020204" pitchFamily="34" charset="0"/>
                <a:cs typeface="Arial" panose="020B0604020202020204" pitchFamily="34" charset="0"/>
              </a:rPr>
              <a:t>		other timing attribute</a:t>
            </a:r>
          </a:p>
          <a:p>
            <a:r>
              <a:rPr lang="en-IN" sz="1600" dirty="0">
                <a:latin typeface="Arial" panose="020B0604020202020204" pitchFamily="34" charset="0"/>
                <a:cs typeface="Arial" panose="020B0604020202020204" pitchFamily="34" charset="0"/>
              </a:rPr>
              <a:t>7	</a:t>
            </a:r>
            <a:r>
              <a:rPr lang="en-IN" sz="1600" dirty="0" err="1">
                <a:latin typeface="Arial" panose="020B0604020202020204" pitchFamily="34" charset="0"/>
                <a:cs typeface="Arial" panose="020B0604020202020204" pitchFamily="34" charset="0"/>
              </a:rPr>
              <a:t>renderStart</a:t>
            </a:r>
            <a:r>
              <a:rPr lang="en-IN" sz="1600" dirty="0">
                <a:latin typeface="Arial" panose="020B0604020202020204" pitchFamily="34" charset="0"/>
                <a:cs typeface="Arial" panose="020B0604020202020204" pitchFamily="34" charset="0"/>
              </a:rPr>
              <a:t>		other timing attribute</a:t>
            </a:r>
          </a:p>
          <a:p>
            <a:r>
              <a:rPr lang="en-IN" sz="1600" dirty="0">
                <a:latin typeface="Arial" panose="020B0604020202020204" pitchFamily="34" charset="0"/>
                <a:cs typeface="Arial" panose="020B0604020202020204" pitchFamily="34" charset="0"/>
              </a:rPr>
              <a:t>8	</a:t>
            </a:r>
            <a:r>
              <a:rPr lang="en-IN" sz="1600" dirty="0" err="1">
                <a:latin typeface="Arial" panose="020B0604020202020204" pitchFamily="34" charset="0"/>
                <a:cs typeface="Arial" panose="020B0604020202020204" pitchFamily="34" charset="0"/>
              </a:rPr>
              <a:t>onContentLoaded</a:t>
            </a:r>
            <a:r>
              <a:rPr lang="en-IN" sz="1600" dirty="0">
                <a:latin typeface="Arial" panose="020B0604020202020204" pitchFamily="34" charset="0"/>
                <a:cs typeface="Arial" panose="020B0604020202020204" pitchFamily="34" charset="0"/>
              </a:rPr>
              <a:t>		other timing attribute</a:t>
            </a:r>
          </a:p>
          <a:p>
            <a:r>
              <a:rPr lang="en-IN" sz="1600" dirty="0">
                <a:latin typeface="Arial" panose="020B0604020202020204" pitchFamily="34" charset="0"/>
                <a:cs typeface="Arial" panose="020B0604020202020204" pitchFamily="34" charset="0"/>
              </a:rPr>
              <a:t>9              TTFB                                  	other timing attribute</a:t>
            </a:r>
          </a:p>
          <a:p>
            <a:r>
              <a:rPr lang="en-IN" sz="1600" dirty="0">
                <a:latin typeface="Arial" panose="020B0604020202020204" pitchFamily="34" charset="0"/>
                <a:cs typeface="Arial" panose="020B0604020202020204" pitchFamily="34" charset="0"/>
              </a:rPr>
              <a:t>10            </a:t>
            </a:r>
            <a:r>
              <a:rPr lang="en-IN" sz="1600" dirty="0" err="1">
                <a:latin typeface="Arial" panose="020B0604020202020204" pitchFamily="34" charset="0"/>
                <a:cs typeface="Arial" panose="020B0604020202020204" pitchFamily="34" charset="0"/>
              </a:rPr>
              <a:t>visualComplete</a:t>
            </a:r>
            <a:r>
              <a:rPr lang="en-IN" sz="1600" dirty="0">
                <a:latin typeface="Arial" panose="020B0604020202020204" pitchFamily="34" charset="0"/>
                <a:cs typeface="Arial" panose="020B0604020202020204" pitchFamily="34" charset="0"/>
              </a:rPr>
              <a:t>                   	other timing attribute</a:t>
            </a:r>
          </a:p>
          <a:p>
            <a:r>
              <a:rPr lang="en-IN" sz="1600" dirty="0">
                <a:latin typeface="Arial" panose="020B0604020202020204" pitchFamily="34" charset="0"/>
                <a:cs typeface="Arial" panose="020B0604020202020204" pitchFamily="34" charset="0"/>
              </a:rPr>
              <a:t>11	</a:t>
            </a:r>
            <a:r>
              <a:rPr lang="en-IN" sz="1600" dirty="0" err="1">
                <a:latin typeface="Arial" panose="020B0604020202020204" pitchFamily="34" charset="0"/>
                <a:cs typeface="Arial" panose="020B0604020202020204" pitchFamily="34" charset="0"/>
              </a:rPr>
              <a:t>speedIndex</a:t>
            </a:r>
            <a:r>
              <a:rPr lang="en-IN" sz="1600" dirty="0">
                <a:latin typeface="Arial" panose="020B0604020202020204" pitchFamily="34" charset="0"/>
                <a:cs typeface="Arial" panose="020B0604020202020204" pitchFamily="34" charset="0"/>
              </a:rPr>
              <a:t>		other timing attribute</a:t>
            </a:r>
          </a:p>
          <a:p>
            <a:r>
              <a:rPr lang="en-IN" sz="1600" dirty="0">
                <a:latin typeface="Arial" panose="020B0604020202020204" pitchFamily="34" charset="0"/>
                <a:cs typeface="Arial" panose="020B0604020202020204" pitchFamily="34" charset="0"/>
              </a:rPr>
              <a:t>12	rank			metadata</a:t>
            </a:r>
          </a:p>
          <a:p>
            <a:r>
              <a:rPr lang="en-IN" sz="1600" dirty="0">
                <a:latin typeface="Arial" panose="020B0604020202020204" pitchFamily="34" charset="0"/>
                <a:cs typeface="Arial" panose="020B0604020202020204" pitchFamily="34" charset="0"/>
              </a:rPr>
              <a:t>56            </a:t>
            </a:r>
            <a:r>
              <a:rPr lang="en-IN" sz="1600" dirty="0" err="1">
                <a:latin typeface="Arial" panose="020B0604020202020204" pitchFamily="34" charset="0"/>
                <a:cs typeface="Arial" panose="020B0604020202020204" pitchFamily="34" charset="0"/>
              </a:rPr>
              <a:t>num_scripts_async</a:t>
            </a:r>
            <a:r>
              <a:rPr lang="en-IN" sz="1600" dirty="0">
                <a:latin typeface="Arial" panose="020B0604020202020204" pitchFamily="34" charset="0"/>
                <a:cs typeface="Arial" panose="020B0604020202020204" pitchFamily="34" charset="0"/>
              </a:rPr>
              <a:t>                  had lot of missing values</a:t>
            </a:r>
          </a:p>
          <a:p>
            <a:r>
              <a:rPr lang="en-IN" sz="1600" dirty="0">
                <a:latin typeface="Arial" panose="020B0604020202020204" pitchFamily="34" charset="0"/>
                <a:cs typeface="Arial" panose="020B0604020202020204" pitchFamily="34" charset="0"/>
              </a:rPr>
              <a:t>57            </a:t>
            </a:r>
            <a:r>
              <a:rPr lang="en-IN" sz="1600" dirty="0" err="1">
                <a:latin typeface="Arial" panose="020B0604020202020204" pitchFamily="34" charset="0"/>
                <a:cs typeface="Arial" panose="020B0604020202020204" pitchFamily="34" charset="0"/>
              </a:rPr>
              <a:t>num_scripts_sync</a:t>
            </a:r>
            <a:r>
              <a:rPr lang="en-IN" sz="1600" dirty="0">
                <a:latin typeface="Arial" panose="020B0604020202020204" pitchFamily="34" charset="0"/>
                <a:cs typeface="Arial" panose="020B0604020202020204" pitchFamily="34" charset="0"/>
              </a:rPr>
              <a:t>                    had lot of missing values</a:t>
            </a:r>
          </a:p>
          <a:p>
            <a:r>
              <a:rPr lang="en-IN" sz="1600" dirty="0">
                <a:latin typeface="Arial" panose="020B0604020202020204" pitchFamily="34" charset="0"/>
                <a:cs typeface="Arial" panose="020B0604020202020204" pitchFamily="34" charset="0"/>
              </a:rPr>
              <a:t>58	</a:t>
            </a:r>
            <a:r>
              <a:rPr lang="en-IN" sz="1600" dirty="0" err="1">
                <a:latin typeface="Arial" panose="020B0604020202020204" pitchFamily="34" charset="0"/>
                <a:cs typeface="Arial" panose="020B0604020202020204" pitchFamily="34" charset="0"/>
              </a:rPr>
              <a:t>numThirdParty</a:t>
            </a:r>
            <a:r>
              <a:rPr lang="en-IN" sz="1600" dirty="0">
                <a:latin typeface="Arial" panose="020B0604020202020204" pitchFamily="34" charset="0"/>
                <a:cs typeface="Arial" panose="020B0604020202020204" pitchFamily="34" charset="0"/>
              </a:rPr>
              <a:t>		redundant, used numThirdParty2 instead</a:t>
            </a:r>
          </a:p>
          <a:p>
            <a:r>
              <a:rPr lang="en-IN" sz="1600" dirty="0">
                <a:latin typeface="Arial" panose="020B0604020202020204" pitchFamily="34" charset="0"/>
                <a:cs typeface="Arial" panose="020B0604020202020204" pitchFamily="34" charset="0"/>
              </a:rPr>
              <a:t>59	</a:t>
            </a:r>
            <a:r>
              <a:rPr lang="en-IN" sz="1600" dirty="0" err="1">
                <a:latin typeface="Arial" panose="020B0604020202020204" pitchFamily="34" charset="0"/>
                <a:cs typeface="Arial" panose="020B0604020202020204" pitchFamily="34" charset="0"/>
              </a:rPr>
              <a:t>reqThirdParty</a:t>
            </a:r>
            <a:r>
              <a:rPr lang="en-IN" sz="1600" dirty="0">
                <a:latin typeface="Arial" panose="020B0604020202020204" pitchFamily="34" charset="0"/>
                <a:cs typeface="Arial" panose="020B0604020202020204" pitchFamily="34" charset="0"/>
              </a:rPr>
              <a:t>		redundant, used reqThirdParty2 instead</a:t>
            </a:r>
          </a:p>
          <a:p>
            <a:r>
              <a:rPr lang="en-IN" sz="1600" dirty="0">
                <a:latin typeface="Arial" panose="020B0604020202020204" pitchFamily="34" charset="0"/>
                <a:cs typeface="Arial" panose="020B0604020202020204" pitchFamily="34" charset="0"/>
              </a:rPr>
              <a:t>60	</a:t>
            </a:r>
            <a:r>
              <a:rPr lang="en-IN" sz="1600" dirty="0" err="1">
                <a:latin typeface="Arial" panose="020B0604020202020204" pitchFamily="34" charset="0"/>
                <a:cs typeface="Arial" panose="020B0604020202020204" pitchFamily="34" charset="0"/>
              </a:rPr>
              <a:t>bytesThirdParty</a:t>
            </a:r>
            <a:r>
              <a:rPr lang="en-IN" sz="1600" dirty="0">
                <a:latin typeface="Arial" panose="020B0604020202020204" pitchFamily="34" charset="0"/>
                <a:cs typeface="Arial" panose="020B0604020202020204" pitchFamily="34" charset="0"/>
              </a:rPr>
              <a:t>		redundant, used bytesThirdParty2 instead</a:t>
            </a:r>
          </a:p>
          <a:p>
            <a:r>
              <a:rPr lang="en-IN" sz="1600" dirty="0">
                <a:latin typeface="Arial" panose="020B0604020202020204" pitchFamily="34" charset="0"/>
                <a:cs typeface="Arial" panose="020B0604020202020204" pitchFamily="34" charset="0"/>
              </a:rPr>
              <a:t>64	</a:t>
            </a:r>
            <a:r>
              <a:rPr lang="en-IN" sz="1600" dirty="0" err="1">
                <a:latin typeface="Arial" panose="020B0604020202020204" pitchFamily="34" charset="0"/>
                <a:cs typeface="Arial" panose="020B0604020202020204" pitchFamily="34" charset="0"/>
              </a:rPr>
              <a:t>numFirstParty</a:t>
            </a:r>
            <a:r>
              <a:rPr lang="en-IN" sz="1600" dirty="0">
                <a:latin typeface="Arial" panose="020B0604020202020204" pitchFamily="34" charset="0"/>
                <a:cs typeface="Arial" panose="020B0604020202020204" pitchFamily="34" charset="0"/>
              </a:rPr>
              <a:t>		redundant, used numFirstParty2 instead</a:t>
            </a:r>
          </a:p>
          <a:p>
            <a:r>
              <a:rPr lang="en-IN" sz="1600" dirty="0">
                <a:latin typeface="Arial" panose="020B0604020202020204" pitchFamily="34" charset="0"/>
                <a:cs typeface="Arial" panose="020B0604020202020204" pitchFamily="34" charset="0"/>
              </a:rPr>
              <a:t>65	</a:t>
            </a:r>
            <a:r>
              <a:rPr lang="en-IN" sz="1600" dirty="0" err="1">
                <a:latin typeface="Arial" panose="020B0604020202020204" pitchFamily="34" charset="0"/>
                <a:cs typeface="Arial" panose="020B0604020202020204" pitchFamily="34" charset="0"/>
              </a:rPr>
              <a:t>reqFirstParty</a:t>
            </a:r>
            <a:r>
              <a:rPr lang="en-IN" sz="1600" dirty="0">
                <a:latin typeface="Arial" panose="020B0604020202020204" pitchFamily="34" charset="0"/>
                <a:cs typeface="Arial" panose="020B0604020202020204" pitchFamily="34" charset="0"/>
              </a:rPr>
              <a:t>		redundant, used reqFirstParty2 instead</a:t>
            </a:r>
          </a:p>
          <a:p>
            <a:r>
              <a:rPr lang="en-IN" sz="1600" dirty="0">
                <a:latin typeface="Arial" panose="020B0604020202020204" pitchFamily="34" charset="0"/>
                <a:cs typeface="Arial" panose="020B0604020202020204" pitchFamily="34" charset="0"/>
              </a:rPr>
              <a:t>66	</a:t>
            </a:r>
            <a:r>
              <a:rPr lang="en-IN" sz="1600" dirty="0" err="1">
                <a:latin typeface="Arial" panose="020B0604020202020204" pitchFamily="34" charset="0"/>
                <a:cs typeface="Arial" panose="020B0604020202020204" pitchFamily="34" charset="0"/>
              </a:rPr>
              <a:t>bytesFirstParty</a:t>
            </a:r>
            <a:r>
              <a:rPr lang="en-IN" sz="1600" dirty="0">
                <a:latin typeface="Arial" panose="020B0604020202020204" pitchFamily="34" charset="0"/>
                <a:cs typeface="Arial" panose="020B0604020202020204" pitchFamily="34" charset="0"/>
              </a:rPr>
              <a:t>		redundant, used bytesFirstParty2 instead</a:t>
            </a:r>
          </a:p>
        </p:txBody>
      </p:sp>
    </p:spTree>
    <p:extLst>
      <p:ext uri="{BB962C8B-B14F-4D97-AF65-F5344CB8AC3E}">
        <p14:creationId xmlns:p14="http://schemas.microsoft.com/office/powerpoint/2010/main" val="3564408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step2a.bash: design &amp; usage</a:t>
            </a:r>
          </a:p>
        </p:txBody>
      </p:sp>
      <p:sp>
        <p:nvSpPr>
          <p:cNvPr id="20" name="Content Placeholder 2">
            <a:extLst>
              <a:ext uri="{FF2B5EF4-FFF2-40B4-BE49-F238E27FC236}">
                <a16:creationId xmlns:a16="http://schemas.microsoft.com/office/drawing/2014/main" id="{0E832306-EF73-45ED-B01B-D880A6002B46}"/>
              </a:ext>
            </a:extLst>
          </p:cNvPr>
          <p:cNvSpPr txBox="1">
            <a:spLocks/>
          </p:cNvSpPr>
          <p:nvPr/>
        </p:nvSpPr>
        <p:spPr>
          <a:xfrm>
            <a:off x="838200" y="1604334"/>
            <a:ext cx="9857198"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n-IN" sz="1400" dirty="0">
                <a:latin typeface="Arial" panose="020B0604020202020204" pitchFamily="34" charset="0"/>
                <a:cs typeface="Arial" panose="020B0604020202020204" pitchFamily="34" charset="0"/>
              </a:rPr>
              <a:t>truncate dataset further to include attributes relevant for set 1 and generate input data files for set 1. The value in parenthesis is the attribute number in the arff file generated by step1.bash script. [</a:t>
            </a:r>
            <a:r>
              <a:rPr lang="en-IN" sz="1800" b="1" dirty="0">
                <a:latin typeface="Arial" panose="020B0604020202020204" pitchFamily="34" charset="0"/>
                <a:cs typeface="Arial" panose="020B0604020202020204" pitchFamily="34" charset="0"/>
              </a:rPr>
              <a:t>Feature Set 1</a:t>
            </a:r>
            <a:r>
              <a:rPr lang="en-IN" sz="1400" dirty="0">
                <a:latin typeface="Arial" panose="020B0604020202020204" pitchFamily="34" charset="0"/>
                <a:cs typeface="Arial" panose="020B0604020202020204" pitchFamily="34" charset="0"/>
              </a:rPr>
              <a:t>]</a:t>
            </a:r>
          </a:p>
          <a:p>
            <a:pPr lvl="1"/>
            <a:r>
              <a:rPr lang="en-IN" sz="1400" dirty="0">
                <a:latin typeface="Arial" panose="020B0604020202020204" pitchFamily="34" charset="0"/>
                <a:cs typeface="Arial" panose="020B0604020202020204" pitchFamily="34" charset="0"/>
              </a:rPr>
              <a:t>onLoad (Attribute 1) </a:t>
            </a:r>
          </a:p>
          <a:p>
            <a:pPr lvl="1"/>
            <a:r>
              <a:rPr lang="en-IN" sz="1400" dirty="0">
                <a:latin typeface="Arial" panose="020B0604020202020204" pitchFamily="34" charset="0"/>
                <a:cs typeface="Arial" panose="020B0604020202020204" pitchFamily="34" charset="0"/>
              </a:rPr>
              <a:t>reqTotal (Attribute 2) </a:t>
            </a:r>
          </a:p>
          <a:p>
            <a:pPr lvl="1"/>
            <a:r>
              <a:rPr lang="en-IN" sz="1400" dirty="0">
                <a:latin typeface="Arial" panose="020B0604020202020204" pitchFamily="34" charset="0"/>
                <a:cs typeface="Arial" panose="020B0604020202020204" pitchFamily="34" charset="0"/>
              </a:rPr>
              <a:t>bytesTotal (Attribute 20)</a:t>
            </a:r>
          </a:p>
        </p:txBody>
      </p:sp>
      <p:grpSp>
        <p:nvGrpSpPr>
          <p:cNvPr id="4" name="Group 3">
            <a:extLst>
              <a:ext uri="{FF2B5EF4-FFF2-40B4-BE49-F238E27FC236}">
                <a16:creationId xmlns:a16="http://schemas.microsoft.com/office/drawing/2014/main" id="{5DDDEB70-9F88-48D7-9725-4735B5D56677}"/>
              </a:ext>
            </a:extLst>
          </p:cNvPr>
          <p:cNvGrpSpPr/>
          <p:nvPr/>
        </p:nvGrpSpPr>
        <p:grpSpPr>
          <a:xfrm>
            <a:off x="838200" y="2810408"/>
            <a:ext cx="8979418" cy="2128519"/>
            <a:chOff x="893763" y="2810408"/>
            <a:chExt cx="8979418" cy="2128519"/>
          </a:xfrm>
        </p:grpSpPr>
        <p:sp>
          <p:nvSpPr>
            <p:cNvPr id="5" name="Rectangle 4">
              <a:extLst>
                <a:ext uri="{FF2B5EF4-FFF2-40B4-BE49-F238E27FC236}">
                  <a16:creationId xmlns:a16="http://schemas.microsoft.com/office/drawing/2014/main" id="{29CB3772-A7A4-497E-BEED-DF48553DCB7E}"/>
                </a:ext>
              </a:extLst>
            </p:cNvPr>
            <p:cNvSpPr/>
            <p:nvPr/>
          </p:nvSpPr>
          <p:spPr>
            <a:xfrm>
              <a:off x="4060978" y="3507693"/>
              <a:ext cx="2865601" cy="7156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/pagetime3/scripts/step2a.bash</a:t>
              </a:r>
            </a:p>
          </p:txBody>
        </p:sp>
        <p:sp>
          <p:nvSpPr>
            <p:cNvPr id="6" name="Rectangle 5">
              <a:extLst>
                <a:ext uri="{FF2B5EF4-FFF2-40B4-BE49-F238E27FC236}">
                  <a16:creationId xmlns:a16="http://schemas.microsoft.com/office/drawing/2014/main" id="{4DC2D16D-610A-4434-B2DD-01192B0B61EF}"/>
                </a:ext>
              </a:extLst>
            </p:cNvPr>
            <p:cNvSpPr/>
            <p:nvPr/>
          </p:nvSpPr>
          <p:spPr>
            <a:xfrm>
              <a:off x="1012980" y="2928730"/>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solidFill>
                    <a:schemeClr val="tx1"/>
                  </a:solidFill>
                  <a:latin typeface="Arial" panose="020B0604020202020204" pitchFamily="34" charset="0"/>
                  <a:cs typeface="Arial" panose="020B0604020202020204" pitchFamily="34" charset="0"/>
                </a:rPr>
                <a:t>step1-datacreation-list.txt</a:t>
              </a:r>
              <a:endParaRPr lang="en-IN" sz="14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62BB2831-9A0D-4DEB-B40E-91E1CFDBFD35}"/>
                </a:ext>
              </a:extLst>
            </p:cNvPr>
            <p:cNvSpPr/>
            <p:nvPr/>
          </p:nvSpPr>
          <p:spPr>
            <a:xfrm>
              <a:off x="1012979" y="4223310"/>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/pagetime3/randomized</a:t>
              </a:r>
            </a:p>
          </p:txBody>
        </p:sp>
        <p:sp>
          <p:nvSpPr>
            <p:cNvPr id="8" name="Rectangle 7">
              <a:extLst>
                <a:ext uri="{FF2B5EF4-FFF2-40B4-BE49-F238E27FC236}">
                  <a16:creationId xmlns:a16="http://schemas.microsoft.com/office/drawing/2014/main" id="{92DCA445-15F1-4983-A473-579240C9565E}"/>
                </a:ext>
              </a:extLst>
            </p:cNvPr>
            <p:cNvSpPr/>
            <p:nvPr/>
          </p:nvSpPr>
          <p:spPr>
            <a:xfrm>
              <a:off x="7587183" y="3507693"/>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/pagetime3/set1/input</a:t>
              </a:r>
            </a:p>
          </p:txBody>
        </p:sp>
        <p:cxnSp>
          <p:nvCxnSpPr>
            <p:cNvPr id="11" name="Connector: Elbow 10">
              <a:extLst>
                <a:ext uri="{FF2B5EF4-FFF2-40B4-BE49-F238E27FC236}">
                  <a16:creationId xmlns:a16="http://schemas.microsoft.com/office/drawing/2014/main" id="{98FB8294-D53B-4817-89E0-52B95C899B65}"/>
                </a:ext>
              </a:extLst>
            </p:cNvPr>
            <p:cNvCxnSpPr>
              <a:cxnSpLocks/>
              <a:stCxn id="6" idx="3"/>
            </p:cNvCxnSpPr>
            <p:nvPr/>
          </p:nvCxnSpPr>
          <p:spPr>
            <a:xfrm>
              <a:off x="3298978" y="3286539"/>
              <a:ext cx="762000" cy="57896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A0181282-E7D0-4B17-96B9-462CE448E878}"/>
                </a:ext>
              </a:extLst>
            </p:cNvPr>
            <p:cNvCxnSpPr>
              <a:cxnSpLocks/>
              <a:stCxn id="7" idx="3"/>
            </p:cNvCxnSpPr>
            <p:nvPr/>
          </p:nvCxnSpPr>
          <p:spPr>
            <a:xfrm flipV="1">
              <a:off x="3298977" y="3865502"/>
              <a:ext cx="762001" cy="71561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76866AB-D23D-4458-A3AE-DA9F5CD2EC80}"/>
                </a:ext>
              </a:extLst>
            </p:cNvPr>
            <p:cNvCxnSpPr>
              <a:cxnSpLocks/>
              <a:stCxn id="5" idx="3"/>
              <a:endCxn id="8" idx="1"/>
            </p:cNvCxnSpPr>
            <p:nvPr/>
          </p:nvCxnSpPr>
          <p:spPr>
            <a:xfrm>
              <a:off x="6926579" y="3865502"/>
              <a:ext cx="6606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0EF38796-EF37-4A2A-96CF-E8D38C0C1602}"/>
                </a:ext>
              </a:extLst>
            </p:cNvPr>
            <p:cNvSpPr/>
            <p:nvPr/>
          </p:nvSpPr>
          <p:spPr>
            <a:xfrm>
              <a:off x="957947" y="2810408"/>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15" name="Oval 14">
              <a:extLst>
                <a:ext uri="{FF2B5EF4-FFF2-40B4-BE49-F238E27FC236}">
                  <a16:creationId xmlns:a16="http://schemas.microsoft.com/office/drawing/2014/main" id="{90D72828-C2B0-4FDE-BCD2-79A646BB9BEC}"/>
                </a:ext>
              </a:extLst>
            </p:cNvPr>
            <p:cNvSpPr/>
            <p:nvPr/>
          </p:nvSpPr>
          <p:spPr>
            <a:xfrm>
              <a:off x="893763" y="415339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16" name="Oval 15">
              <a:extLst>
                <a:ext uri="{FF2B5EF4-FFF2-40B4-BE49-F238E27FC236}">
                  <a16:creationId xmlns:a16="http://schemas.microsoft.com/office/drawing/2014/main" id="{35C7242B-6AF2-4FCD-B0CA-888A27BEE9F1}"/>
                </a:ext>
              </a:extLst>
            </p:cNvPr>
            <p:cNvSpPr/>
            <p:nvPr/>
          </p:nvSpPr>
          <p:spPr>
            <a:xfrm>
              <a:off x="3959582" y="3335111"/>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17" name="Oval 16">
              <a:extLst>
                <a:ext uri="{FF2B5EF4-FFF2-40B4-BE49-F238E27FC236}">
                  <a16:creationId xmlns:a16="http://schemas.microsoft.com/office/drawing/2014/main" id="{D08D30CA-93E4-4999-BFC7-FD3779696E29}"/>
                </a:ext>
              </a:extLst>
            </p:cNvPr>
            <p:cNvSpPr/>
            <p:nvPr/>
          </p:nvSpPr>
          <p:spPr>
            <a:xfrm>
              <a:off x="7495451" y="332733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grpSp>
        <p:nvGrpSpPr>
          <p:cNvPr id="9" name="Group 8">
            <a:extLst>
              <a:ext uri="{FF2B5EF4-FFF2-40B4-BE49-F238E27FC236}">
                <a16:creationId xmlns:a16="http://schemas.microsoft.com/office/drawing/2014/main" id="{820AA1AF-896F-49F7-B8AC-EAE7987E8165}"/>
              </a:ext>
            </a:extLst>
          </p:cNvPr>
          <p:cNvGrpSpPr/>
          <p:nvPr/>
        </p:nvGrpSpPr>
        <p:grpSpPr>
          <a:xfrm>
            <a:off x="838200" y="5496382"/>
            <a:ext cx="10866603" cy="923330"/>
            <a:chOff x="838200" y="5496382"/>
            <a:chExt cx="10866603" cy="923330"/>
          </a:xfrm>
        </p:grpSpPr>
        <p:sp>
          <p:nvSpPr>
            <p:cNvPr id="18" name="Rectangle 17">
              <a:extLst>
                <a:ext uri="{FF2B5EF4-FFF2-40B4-BE49-F238E27FC236}">
                  <a16:creationId xmlns:a16="http://schemas.microsoft.com/office/drawing/2014/main" id="{F35F7BFC-E779-414B-B027-8C7F588C64EE}"/>
                </a:ext>
              </a:extLst>
            </p:cNvPr>
            <p:cNvSpPr/>
            <p:nvPr/>
          </p:nvSpPr>
          <p:spPr>
            <a:xfrm>
              <a:off x="838200" y="5496382"/>
              <a:ext cx="10866603" cy="923330"/>
            </a:xfrm>
            <a:prstGeom prst="rect">
              <a:avLst/>
            </a:prstGeom>
            <a:solidFill>
              <a:schemeClr val="bg2"/>
            </a:solidFill>
          </p:spPr>
          <p:txBody>
            <a:bodyPr wrap="square">
              <a:spAutoFit/>
            </a:bodyPr>
            <a:lstStyle/>
            <a:p>
              <a:r>
                <a:rPr lang="en-IN" b="1" dirty="0">
                  <a:latin typeface="Arial" panose="020B0604020202020204" pitchFamily="34" charset="0"/>
                  <a:cs typeface="Arial" panose="020B0604020202020204" pitchFamily="34" charset="0"/>
                </a:rPr>
                <a:t>USAGE:</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./step2a.bash -i step1-datacreation-list.txt -r ../datasets/randomized -s ../set1</a:t>
              </a:r>
            </a:p>
          </p:txBody>
        </p:sp>
        <p:sp>
          <p:nvSpPr>
            <p:cNvPr id="19" name="Oval 18">
              <a:extLst>
                <a:ext uri="{FF2B5EF4-FFF2-40B4-BE49-F238E27FC236}">
                  <a16:creationId xmlns:a16="http://schemas.microsoft.com/office/drawing/2014/main" id="{0E20DA5F-7550-4246-933F-51B7ACD46BF6}"/>
                </a:ext>
              </a:extLst>
            </p:cNvPr>
            <p:cNvSpPr/>
            <p:nvPr/>
          </p:nvSpPr>
          <p:spPr>
            <a:xfrm>
              <a:off x="1412903"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21" name="Oval 20">
              <a:extLst>
                <a:ext uri="{FF2B5EF4-FFF2-40B4-BE49-F238E27FC236}">
                  <a16:creationId xmlns:a16="http://schemas.microsoft.com/office/drawing/2014/main" id="{0923B53C-5E55-4654-B3CD-29D04A3FFB51}"/>
                </a:ext>
              </a:extLst>
            </p:cNvPr>
            <p:cNvSpPr/>
            <p:nvPr/>
          </p:nvSpPr>
          <p:spPr>
            <a:xfrm>
              <a:off x="3227294"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22" name="Oval 21">
              <a:extLst>
                <a:ext uri="{FF2B5EF4-FFF2-40B4-BE49-F238E27FC236}">
                  <a16:creationId xmlns:a16="http://schemas.microsoft.com/office/drawing/2014/main" id="{7D5F50B1-792D-4F51-90FD-341B27A0F0FF}"/>
                </a:ext>
              </a:extLst>
            </p:cNvPr>
            <p:cNvSpPr/>
            <p:nvPr/>
          </p:nvSpPr>
          <p:spPr>
            <a:xfrm>
              <a:off x="5885246"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23" name="Oval 22">
              <a:extLst>
                <a:ext uri="{FF2B5EF4-FFF2-40B4-BE49-F238E27FC236}">
                  <a16:creationId xmlns:a16="http://schemas.microsoft.com/office/drawing/2014/main" id="{9ABE251E-26E7-475B-8F6D-CB82FCB09D7B}"/>
                </a:ext>
              </a:extLst>
            </p:cNvPr>
            <p:cNvSpPr/>
            <p:nvPr/>
          </p:nvSpPr>
          <p:spPr>
            <a:xfrm>
              <a:off x="8132747" y="578220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spTree>
    <p:extLst>
      <p:ext uri="{BB962C8B-B14F-4D97-AF65-F5344CB8AC3E}">
        <p14:creationId xmlns:p14="http://schemas.microsoft.com/office/powerpoint/2010/main" val="2831964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step2b.bash: design &amp; usage</a:t>
            </a:r>
          </a:p>
        </p:txBody>
      </p:sp>
      <p:sp>
        <p:nvSpPr>
          <p:cNvPr id="20" name="Content Placeholder 2">
            <a:extLst>
              <a:ext uri="{FF2B5EF4-FFF2-40B4-BE49-F238E27FC236}">
                <a16:creationId xmlns:a16="http://schemas.microsoft.com/office/drawing/2014/main" id="{0E832306-EF73-45ED-B01B-D880A6002B46}"/>
              </a:ext>
            </a:extLst>
          </p:cNvPr>
          <p:cNvSpPr txBox="1">
            <a:spLocks/>
          </p:cNvSpPr>
          <p:nvPr/>
        </p:nvSpPr>
        <p:spPr>
          <a:xfrm>
            <a:off x="838200" y="1469575"/>
            <a:ext cx="9857198" cy="146032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1400" dirty="0">
                <a:latin typeface="Arial" panose="020B0604020202020204" pitchFamily="34" charset="0"/>
                <a:cs typeface="Arial" panose="020B0604020202020204" pitchFamily="34" charset="0"/>
              </a:rPr>
              <a:t>truncate dataset further to include attributes relevant for set 2 and generate input data files for set 2. The value in parenthesis is the attribute number in the arff file generated by step1.bash script. </a:t>
            </a:r>
            <a:r>
              <a:rPr lang="en-IN" sz="1100" dirty="0">
                <a:latin typeface="Arial" panose="020B0604020202020204" pitchFamily="34" charset="0"/>
                <a:cs typeface="Arial" panose="020B0604020202020204" pitchFamily="34" charset="0"/>
              </a:rPr>
              <a:t>[</a:t>
            </a:r>
            <a:r>
              <a:rPr lang="en-IN" sz="1500" b="1" dirty="0">
                <a:latin typeface="Arial" panose="020B0604020202020204" pitchFamily="34" charset="0"/>
                <a:cs typeface="Arial" panose="020B0604020202020204" pitchFamily="34" charset="0"/>
              </a:rPr>
              <a:t>Feature Set 2</a:t>
            </a:r>
            <a:r>
              <a:rPr lang="en-IN" sz="1100" dirty="0">
                <a:latin typeface="Arial" panose="020B0604020202020204" pitchFamily="34" charset="0"/>
                <a:cs typeface="Arial" panose="020B0604020202020204" pitchFamily="34" charset="0"/>
              </a:rPr>
              <a:t>]</a:t>
            </a:r>
            <a:endParaRPr lang="en-IN" sz="1400" dirty="0">
              <a:latin typeface="Arial" panose="020B0604020202020204" pitchFamily="34" charset="0"/>
              <a:cs typeface="Arial" panose="020B0604020202020204" pitchFamily="34" charset="0"/>
            </a:endParaRPr>
          </a:p>
          <a:p>
            <a:pPr lvl="1"/>
            <a:r>
              <a:rPr lang="en-IN" sz="1400" dirty="0" err="1">
                <a:latin typeface="Arial" panose="020B0604020202020204" pitchFamily="34" charset="0"/>
                <a:cs typeface="Arial" panose="020B0604020202020204" pitchFamily="34" charset="0"/>
              </a:rPr>
              <a:t>onLoad</a:t>
            </a:r>
            <a:r>
              <a:rPr lang="en-IN" sz="1400" dirty="0">
                <a:latin typeface="Arial" panose="020B0604020202020204" pitchFamily="34" charset="0"/>
                <a:cs typeface="Arial" panose="020B0604020202020204" pitchFamily="34" charset="0"/>
              </a:rPr>
              <a:t> (1)</a:t>
            </a:r>
          </a:p>
          <a:p>
            <a:pPr lvl="1"/>
            <a:r>
              <a:rPr lang="en-IN" sz="1400" dirty="0">
                <a:latin typeface="Arial" panose="020B0604020202020204" pitchFamily="34" charset="0"/>
                <a:cs typeface="Arial" panose="020B0604020202020204" pitchFamily="34" charset="0"/>
              </a:rPr>
              <a:t>reqTotal (2)</a:t>
            </a:r>
          </a:p>
          <a:p>
            <a:pPr lvl="1"/>
            <a:r>
              <a:rPr lang="en-IN" sz="1400" dirty="0">
                <a:latin typeface="Arial" panose="020B0604020202020204" pitchFamily="34" charset="0"/>
                <a:cs typeface="Arial" panose="020B0604020202020204" pitchFamily="34" charset="0"/>
              </a:rPr>
              <a:t>bytesTotal (20)</a:t>
            </a:r>
          </a:p>
          <a:p>
            <a:pPr lvl="1"/>
            <a:r>
              <a:rPr lang="en-IN" sz="1400" dirty="0">
                <a:latin typeface="Arial" panose="020B0604020202020204" pitchFamily="34" charset="0"/>
                <a:cs typeface="Arial" panose="020B0604020202020204" pitchFamily="34" charset="0"/>
              </a:rPr>
              <a:t>numDomains (39)</a:t>
            </a:r>
          </a:p>
          <a:p>
            <a:pPr lvl="1"/>
            <a:r>
              <a:rPr lang="en-IN" sz="1400" dirty="0">
                <a:latin typeface="Arial" panose="020B0604020202020204" pitchFamily="34" charset="0"/>
                <a:cs typeface="Arial" panose="020B0604020202020204" pitchFamily="34" charset="0"/>
              </a:rPr>
              <a:t>numThirdParty2 (48)</a:t>
            </a:r>
          </a:p>
        </p:txBody>
      </p:sp>
      <p:grpSp>
        <p:nvGrpSpPr>
          <p:cNvPr id="14" name="Group 13">
            <a:extLst>
              <a:ext uri="{FF2B5EF4-FFF2-40B4-BE49-F238E27FC236}">
                <a16:creationId xmlns:a16="http://schemas.microsoft.com/office/drawing/2014/main" id="{4F00B20B-39D9-4D8E-8F88-E0D2E16601B4}"/>
              </a:ext>
            </a:extLst>
          </p:cNvPr>
          <p:cNvGrpSpPr/>
          <p:nvPr/>
        </p:nvGrpSpPr>
        <p:grpSpPr>
          <a:xfrm>
            <a:off x="838200" y="3136229"/>
            <a:ext cx="8979418" cy="2128519"/>
            <a:chOff x="893763" y="2810408"/>
            <a:chExt cx="8979418" cy="2128519"/>
          </a:xfrm>
        </p:grpSpPr>
        <p:sp>
          <p:nvSpPr>
            <p:cNvPr id="15" name="Rectangle 14">
              <a:extLst>
                <a:ext uri="{FF2B5EF4-FFF2-40B4-BE49-F238E27FC236}">
                  <a16:creationId xmlns:a16="http://schemas.microsoft.com/office/drawing/2014/main" id="{A7462424-06A2-4F9F-8EA1-6EAE4417646D}"/>
                </a:ext>
              </a:extLst>
            </p:cNvPr>
            <p:cNvSpPr/>
            <p:nvPr/>
          </p:nvSpPr>
          <p:spPr>
            <a:xfrm>
              <a:off x="4060978" y="3507693"/>
              <a:ext cx="2865601" cy="7156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/pagetime3/scripts/step2b.bash</a:t>
              </a:r>
            </a:p>
          </p:txBody>
        </p:sp>
        <p:sp>
          <p:nvSpPr>
            <p:cNvPr id="16" name="Rectangle 15">
              <a:extLst>
                <a:ext uri="{FF2B5EF4-FFF2-40B4-BE49-F238E27FC236}">
                  <a16:creationId xmlns:a16="http://schemas.microsoft.com/office/drawing/2014/main" id="{F463FFA0-92B1-41E7-B379-1BBF4FFDBBC0}"/>
                </a:ext>
              </a:extLst>
            </p:cNvPr>
            <p:cNvSpPr/>
            <p:nvPr/>
          </p:nvSpPr>
          <p:spPr>
            <a:xfrm>
              <a:off x="1012980" y="2928730"/>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solidFill>
                    <a:schemeClr val="tx1"/>
                  </a:solidFill>
                  <a:latin typeface="Arial" panose="020B0604020202020204" pitchFamily="34" charset="0"/>
                  <a:cs typeface="Arial" panose="020B0604020202020204" pitchFamily="34" charset="0"/>
                </a:rPr>
                <a:t>step1-datacreation-list.txt</a:t>
              </a:r>
              <a:endParaRPr lang="en-IN" sz="1400" dirty="0">
                <a:solidFill>
                  <a:schemeClr val="tx1"/>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F3CC89CF-A196-49FB-9E62-03058BC78059}"/>
                </a:ext>
              </a:extLst>
            </p:cNvPr>
            <p:cNvSpPr/>
            <p:nvPr/>
          </p:nvSpPr>
          <p:spPr>
            <a:xfrm>
              <a:off x="1012979" y="4223310"/>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/pagetime3/randomized</a:t>
              </a:r>
            </a:p>
          </p:txBody>
        </p:sp>
        <p:sp>
          <p:nvSpPr>
            <p:cNvPr id="19" name="Rectangle 18">
              <a:extLst>
                <a:ext uri="{FF2B5EF4-FFF2-40B4-BE49-F238E27FC236}">
                  <a16:creationId xmlns:a16="http://schemas.microsoft.com/office/drawing/2014/main" id="{15083F37-CA34-49F1-A035-D37CEF284F94}"/>
                </a:ext>
              </a:extLst>
            </p:cNvPr>
            <p:cNvSpPr/>
            <p:nvPr/>
          </p:nvSpPr>
          <p:spPr>
            <a:xfrm>
              <a:off x="7587183" y="3507693"/>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/pagetime3/set2/input</a:t>
              </a:r>
            </a:p>
          </p:txBody>
        </p:sp>
        <p:cxnSp>
          <p:nvCxnSpPr>
            <p:cNvPr id="21" name="Connector: Elbow 20">
              <a:extLst>
                <a:ext uri="{FF2B5EF4-FFF2-40B4-BE49-F238E27FC236}">
                  <a16:creationId xmlns:a16="http://schemas.microsoft.com/office/drawing/2014/main" id="{85A58F35-8A11-4F64-B749-9C3AC4577DA7}"/>
                </a:ext>
              </a:extLst>
            </p:cNvPr>
            <p:cNvCxnSpPr>
              <a:cxnSpLocks/>
              <a:stCxn id="16" idx="3"/>
            </p:cNvCxnSpPr>
            <p:nvPr/>
          </p:nvCxnSpPr>
          <p:spPr>
            <a:xfrm>
              <a:off x="3298978" y="3286539"/>
              <a:ext cx="762000" cy="57896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A4B390C-A034-4AD2-AC8E-450E04CC6406}"/>
                </a:ext>
              </a:extLst>
            </p:cNvPr>
            <p:cNvCxnSpPr>
              <a:cxnSpLocks/>
              <a:stCxn id="17" idx="3"/>
            </p:cNvCxnSpPr>
            <p:nvPr/>
          </p:nvCxnSpPr>
          <p:spPr>
            <a:xfrm flipV="1">
              <a:off x="3298977" y="3865502"/>
              <a:ext cx="762001" cy="71561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072B3B1-A57F-4308-ABD9-59A0D04CFDA5}"/>
                </a:ext>
              </a:extLst>
            </p:cNvPr>
            <p:cNvCxnSpPr>
              <a:cxnSpLocks/>
              <a:stCxn id="15" idx="3"/>
              <a:endCxn id="19" idx="1"/>
            </p:cNvCxnSpPr>
            <p:nvPr/>
          </p:nvCxnSpPr>
          <p:spPr>
            <a:xfrm>
              <a:off x="6926579" y="3865502"/>
              <a:ext cx="6606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96CB41D0-CAD0-469F-B940-F62ED17CE6C8}"/>
                </a:ext>
              </a:extLst>
            </p:cNvPr>
            <p:cNvSpPr/>
            <p:nvPr/>
          </p:nvSpPr>
          <p:spPr>
            <a:xfrm>
              <a:off x="957947" y="2810408"/>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25" name="Oval 24">
              <a:extLst>
                <a:ext uri="{FF2B5EF4-FFF2-40B4-BE49-F238E27FC236}">
                  <a16:creationId xmlns:a16="http://schemas.microsoft.com/office/drawing/2014/main" id="{BF514267-0375-4040-ACCE-D8C3AD5E756D}"/>
                </a:ext>
              </a:extLst>
            </p:cNvPr>
            <p:cNvSpPr/>
            <p:nvPr/>
          </p:nvSpPr>
          <p:spPr>
            <a:xfrm>
              <a:off x="893763" y="415339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26" name="Oval 25">
              <a:extLst>
                <a:ext uri="{FF2B5EF4-FFF2-40B4-BE49-F238E27FC236}">
                  <a16:creationId xmlns:a16="http://schemas.microsoft.com/office/drawing/2014/main" id="{74900260-5C0D-484F-8420-054E741CEA6E}"/>
                </a:ext>
              </a:extLst>
            </p:cNvPr>
            <p:cNvSpPr/>
            <p:nvPr/>
          </p:nvSpPr>
          <p:spPr>
            <a:xfrm>
              <a:off x="3959582" y="3335111"/>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27" name="Oval 26">
              <a:extLst>
                <a:ext uri="{FF2B5EF4-FFF2-40B4-BE49-F238E27FC236}">
                  <a16:creationId xmlns:a16="http://schemas.microsoft.com/office/drawing/2014/main" id="{CF2BC703-1B52-4E58-8B3B-3626DFDA63AD}"/>
                </a:ext>
              </a:extLst>
            </p:cNvPr>
            <p:cNvSpPr/>
            <p:nvPr/>
          </p:nvSpPr>
          <p:spPr>
            <a:xfrm>
              <a:off x="7495451" y="332733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grpSp>
        <p:nvGrpSpPr>
          <p:cNvPr id="4" name="Group 3">
            <a:extLst>
              <a:ext uri="{FF2B5EF4-FFF2-40B4-BE49-F238E27FC236}">
                <a16:creationId xmlns:a16="http://schemas.microsoft.com/office/drawing/2014/main" id="{EB168EA7-1C97-4647-B46F-B8D8006434F5}"/>
              </a:ext>
            </a:extLst>
          </p:cNvPr>
          <p:cNvGrpSpPr/>
          <p:nvPr/>
        </p:nvGrpSpPr>
        <p:grpSpPr>
          <a:xfrm>
            <a:off x="838200" y="5496382"/>
            <a:ext cx="10866603" cy="923330"/>
            <a:chOff x="838200" y="5496382"/>
            <a:chExt cx="10866603" cy="923330"/>
          </a:xfrm>
        </p:grpSpPr>
        <p:sp>
          <p:nvSpPr>
            <p:cNvPr id="28" name="Rectangle 27">
              <a:extLst>
                <a:ext uri="{FF2B5EF4-FFF2-40B4-BE49-F238E27FC236}">
                  <a16:creationId xmlns:a16="http://schemas.microsoft.com/office/drawing/2014/main" id="{4862C1C8-7129-4F2E-85E4-A86E7AD0CF6D}"/>
                </a:ext>
              </a:extLst>
            </p:cNvPr>
            <p:cNvSpPr/>
            <p:nvPr/>
          </p:nvSpPr>
          <p:spPr>
            <a:xfrm>
              <a:off x="838200" y="5496382"/>
              <a:ext cx="10866603" cy="923330"/>
            </a:xfrm>
            <a:prstGeom prst="rect">
              <a:avLst/>
            </a:prstGeom>
            <a:solidFill>
              <a:schemeClr val="bg2"/>
            </a:solidFill>
          </p:spPr>
          <p:txBody>
            <a:bodyPr wrap="square">
              <a:spAutoFit/>
            </a:bodyPr>
            <a:lstStyle/>
            <a:p>
              <a:r>
                <a:rPr lang="en-IN" b="1" dirty="0">
                  <a:latin typeface="Arial" panose="020B0604020202020204" pitchFamily="34" charset="0"/>
                  <a:cs typeface="Arial" panose="020B0604020202020204" pitchFamily="34" charset="0"/>
                </a:rPr>
                <a:t>USAGE:</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./step2b.bash -i step1-datacreation-list.txt -r ../datasets/randomized -s ../set2</a:t>
              </a:r>
            </a:p>
          </p:txBody>
        </p:sp>
        <p:sp>
          <p:nvSpPr>
            <p:cNvPr id="29" name="Oval 28">
              <a:extLst>
                <a:ext uri="{FF2B5EF4-FFF2-40B4-BE49-F238E27FC236}">
                  <a16:creationId xmlns:a16="http://schemas.microsoft.com/office/drawing/2014/main" id="{F4AE37E6-A4C4-47FC-B991-A9E95CF32332}"/>
                </a:ext>
              </a:extLst>
            </p:cNvPr>
            <p:cNvSpPr/>
            <p:nvPr/>
          </p:nvSpPr>
          <p:spPr>
            <a:xfrm>
              <a:off x="1412903"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30" name="Oval 29">
              <a:extLst>
                <a:ext uri="{FF2B5EF4-FFF2-40B4-BE49-F238E27FC236}">
                  <a16:creationId xmlns:a16="http://schemas.microsoft.com/office/drawing/2014/main" id="{E0E25B9F-F044-40FB-83F4-37709CD64255}"/>
                </a:ext>
              </a:extLst>
            </p:cNvPr>
            <p:cNvSpPr/>
            <p:nvPr/>
          </p:nvSpPr>
          <p:spPr>
            <a:xfrm>
              <a:off x="3227294"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31" name="Oval 30">
              <a:extLst>
                <a:ext uri="{FF2B5EF4-FFF2-40B4-BE49-F238E27FC236}">
                  <a16:creationId xmlns:a16="http://schemas.microsoft.com/office/drawing/2014/main" id="{E21AC69E-4FCC-470A-B6F8-DCF486DA6C4C}"/>
                </a:ext>
              </a:extLst>
            </p:cNvPr>
            <p:cNvSpPr/>
            <p:nvPr/>
          </p:nvSpPr>
          <p:spPr>
            <a:xfrm>
              <a:off x="5885246"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32" name="Oval 31">
              <a:extLst>
                <a:ext uri="{FF2B5EF4-FFF2-40B4-BE49-F238E27FC236}">
                  <a16:creationId xmlns:a16="http://schemas.microsoft.com/office/drawing/2014/main" id="{0DD314A6-5A61-4CD6-A07D-E42933C94BD0}"/>
                </a:ext>
              </a:extLst>
            </p:cNvPr>
            <p:cNvSpPr/>
            <p:nvPr/>
          </p:nvSpPr>
          <p:spPr>
            <a:xfrm>
              <a:off x="8132747" y="578220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spTree>
    <p:extLst>
      <p:ext uri="{BB962C8B-B14F-4D97-AF65-F5344CB8AC3E}">
        <p14:creationId xmlns:p14="http://schemas.microsoft.com/office/powerpoint/2010/main" val="1282654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step2c.bash: design &amp; usage</a:t>
            </a:r>
          </a:p>
        </p:txBody>
      </p:sp>
      <p:sp>
        <p:nvSpPr>
          <p:cNvPr id="20" name="Content Placeholder 2">
            <a:extLst>
              <a:ext uri="{FF2B5EF4-FFF2-40B4-BE49-F238E27FC236}">
                <a16:creationId xmlns:a16="http://schemas.microsoft.com/office/drawing/2014/main" id="{0E832306-EF73-45ED-B01B-D880A6002B46}"/>
              </a:ext>
            </a:extLst>
          </p:cNvPr>
          <p:cNvSpPr txBox="1">
            <a:spLocks/>
          </p:cNvSpPr>
          <p:nvPr/>
        </p:nvSpPr>
        <p:spPr>
          <a:xfrm>
            <a:off x="838199" y="1512316"/>
            <a:ext cx="2693671" cy="170181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1200" dirty="0">
              <a:latin typeface="Arial" panose="020B0604020202020204" pitchFamily="34" charset="0"/>
              <a:cs typeface="Arial" panose="020B0604020202020204" pitchFamily="34" charset="0"/>
            </a:endParaRPr>
          </a:p>
          <a:p>
            <a:pPr lvl="1">
              <a:lnSpc>
                <a:spcPct val="120000"/>
              </a:lnSpc>
            </a:pPr>
            <a:r>
              <a:rPr lang="en-IN" sz="1400" dirty="0">
                <a:latin typeface="Arial" panose="020B0604020202020204" pitchFamily="34" charset="0"/>
                <a:cs typeface="Arial" panose="020B0604020202020204" pitchFamily="34" charset="0"/>
              </a:rPr>
              <a:t>onLoad (1)</a:t>
            </a:r>
          </a:p>
          <a:p>
            <a:pPr lvl="1">
              <a:lnSpc>
                <a:spcPct val="120000"/>
              </a:lnSpc>
            </a:pPr>
            <a:r>
              <a:rPr lang="en-IN" sz="1400" dirty="0" err="1">
                <a:latin typeface="Arial" panose="020B0604020202020204" pitchFamily="34" charset="0"/>
                <a:cs typeface="Arial" panose="020B0604020202020204" pitchFamily="34" charset="0"/>
              </a:rPr>
              <a:t>reqJS</a:t>
            </a:r>
            <a:r>
              <a:rPr lang="en-IN" sz="1400" dirty="0">
                <a:latin typeface="Arial" panose="020B0604020202020204" pitchFamily="34" charset="0"/>
                <a:cs typeface="Arial" panose="020B0604020202020204" pitchFamily="34" charset="0"/>
              </a:rPr>
              <a:t> (4)</a:t>
            </a:r>
          </a:p>
          <a:p>
            <a:pPr lvl="1">
              <a:lnSpc>
                <a:spcPct val="120000"/>
              </a:lnSpc>
            </a:pPr>
            <a:r>
              <a:rPr lang="en-IN" sz="1400" dirty="0" err="1">
                <a:latin typeface="Arial" panose="020B0604020202020204" pitchFamily="34" charset="0"/>
                <a:cs typeface="Arial" panose="020B0604020202020204" pitchFamily="34" charset="0"/>
              </a:rPr>
              <a:t>reqCSS</a:t>
            </a:r>
            <a:r>
              <a:rPr lang="en-IN" sz="1400" dirty="0">
                <a:latin typeface="Arial" panose="020B0604020202020204" pitchFamily="34" charset="0"/>
                <a:cs typeface="Arial" panose="020B0604020202020204" pitchFamily="34" charset="0"/>
              </a:rPr>
              <a:t> (5)</a:t>
            </a:r>
          </a:p>
          <a:p>
            <a:pPr lvl="1">
              <a:lnSpc>
                <a:spcPct val="120000"/>
              </a:lnSpc>
            </a:pPr>
            <a:r>
              <a:rPr lang="en-IN" sz="1400" dirty="0" err="1">
                <a:latin typeface="Arial" panose="020B0604020202020204" pitchFamily="34" charset="0"/>
                <a:cs typeface="Arial" panose="020B0604020202020204" pitchFamily="34" charset="0"/>
              </a:rPr>
              <a:t>reqCSS</a:t>
            </a:r>
            <a:r>
              <a:rPr lang="en-IN" sz="1400" dirty="0">
                <a:latin typeface="Arial" panose="020B0604020202020204" pitchFamily="34" charset="0"/>
                <a:cs typeface="Arial" panose="020B0604020202020204" pitchFamily="34" charset="0"/>
              </a:rPr>
              <a:t> (6)</a:t>
            </a:r>
          </a:p>
          <a:p>
            <a:pPr lvl="1">
              <a:lnSpc>
                <a:spcPct val="120000"/>
              </a:lnSpc>
            </a:pPr>
            <a:r>
              <a:rPr lang="en-IN" sz="1400" dirty="0" err="1">
                <a:latin typeface="Arial" panose="020B0604020202020204" pitchFamily="34" charset="0"/>
                <a:cs typeface="Arial" panose="020B0604020202020204" pitchFamily="34" charset="0"/>
              </a:rPr>
              <a:t>bytesJS</a:t>
            </a:r>
            <a:r>
              <a:rPr lang="en-IN" sz="1400" dirty="0">
                <a:latin typeface="Arial" panose="020B0604020202020204" pitchFamily="34" charset="0"/>
                <a:cs typeface="Arial" panose="020B0604020202020204" pitchFamily="34" charset="0"/>
              </a:rPr>
              <a:t> (22)</a:t>
            </a:r>
          </a:p>
          <a:p>
            <a:pPr lvl="1">
              <a:lnSpc>
                <a:spcPct val="120000"/>
              </a:lnSpc>
            </a:pPr>
            <a:r>
              <a:rPr lang="en-IN" sz="1400" dirty="0" err="1">
                <a:latin typeface="Arial" panose="020B0604020202020204" pitchFamily="34" charset="0"/>
                <a:cs typeface="Arial" panose="020B0604020202020204" pitchFamily="34" charset="0"/>
              </a:rPr>
              <a:t>bytesCSS</a:t>
            </a:r>
            <a:r>
              <a:rPr lang="en-IN" sz="1400" dirty="0">
                <a:latin typeface="Arial" panose="020B0604020202020204" pitchFamily="34" charset="0"/>
                <a:cs typeface="Arial" panose="020B0604020202020204" pitchFamily="34" charset="0"/>
              </a:rPr>
              <a:t> (23)</a:t>
            </a:r>
          </a:p>
          <a:p>
            <a:pPr lvl="1">
              <a:lnSpc>
                <a:spcPct val="120000"/>
              </a:lnSpc>
            </a:pPr>
            <a:r>
              <a:rPr lang="en-IN" sz="1400" dirty="0" err="1">
                <a:latin typeface="Arial" panose="020B0604020202020204" pitchFamily="34" charset="0"/>
                <a:cs typeface="Arial" panose="020B0604020202020204" pitchFamily="34" charset="0"/>
              </a:rPr>
              <a:t>bytesImg</a:t>
            </a:r>
            <a:r>
              <a:rPr lang="en-IN" sz="1400" dirty="0">
                <a:latin typeface="Arial" panose="020B0604020202020204" pitchFamily="34" charset="0"/>
                <a:cs typeface="Arial" panose="020B0604020202020204" pitchFamily="34" charset="0"/>
              </a:rPr>
              <a:t> (24)</a:t>
            </a:r>
          </a:p>
          <a:p>
            <a:pPr lvl="1"/>
            <a:endParaRPr lang="en-IN" sz="1200" dirty="0">
              <a:latin typeface="Arial" panose="020B0604020202020204" pitchFamily="34" charset="0"/>
              <a:cs typeface="Arial" panose="020B0604020202020204" pitchFamily="34" charset="0"/>
            </a:endParaRPr>
          </a:p>
        </p:txBody>
      </p:sp>
      <p:sp>
        <p:nvSpPr>
          <p:cNvPr id="14" name="Content Placeholder 2">
            <a:extLst>
              <a:ext uri="{FF2B5EF4-FFF2-40B4-BE49-F238E27FC236}">
                <a16:creationId xmlns:a16="http://schemas.microsoft.com/office/drawing/2014/main" id="{E59CB4B9-EBFA-4BA6-BC65-DB86FE384031}"/>
              </a:ext>
            </a:extLst>
          </p:cNvPr>
          <p:cNvSpPr txBox="1">
            <a:spLocks/>
          </p:cNvSpPr>
          <p:nvPr/>
        </p:nvSpPr>
        <p:spPr>
          <a:xfrm>
            <a:off x="3577831" y="1747381"/>
            <a:ext cx="2693670" cy="15828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IN" sz="1200" dirty="0">
                <a:latin typeface="Arial" panose="020B0604020202020204" pitchFamily="34" charset="0"/>
                <a:cs typeface="Arial" panose="020B0604020202020204" pitchFamily="34" charset="0"/>
              </a:rPr>
              <a:t>numDomains (39)</a:t>
            </a:r>
          </a:p>
          <a:p>
            <a:pPr lvl="1"/>
            <a:r>
              <a:rPr lang="en-IN" sz="1200" dirty="0">
                <a:latin typeface="Arial" panose="020B0604020202020204" pitchFamily="34" charset="0"/>
                <a:cs typeface="Arial" panose="020B0604020202020204" pitchFamily="34" charset="0"/>
              </a:rPr>
              <a:t>numThirdParty2 (48)</a:t>
            </a:r>
          </a:p>
          <a:p>
            <a:pPr lvl="1"/>
            <a:r>
              <a:rPr lang="en-IN" sz="1200" dirty="0">
                <a:latin typeface="Arial" panose="020B0604020202020204" pitchFamily="34" charset="0"/>
                <a:cs typeface="Arial" panose="020B0604020202020204" pitchFamily="34" charset="0"/>
              </a:rPr>
              <a:t>bytesThirdParty2 (49)</a:t>
            </a:r>
          </a:p>
          <a:p>
            <a:pPr lvl="1"/>
            <a:r>
              <a:rPr lang="en-IN" sz="1200" dirty="0">
                <a:latin typeface="Arial" panose="020B0604020202020204" pitchFamily="34" charset="0"/>
                <a:cs typeface="Arial" panose="020B0604020202020204" pitchFamily="34" charset="0"/>
              </a:rPr>
              <a:t>reqThirdParty2 (50)</a:t>
            </a:r>
          </a:p>
          <a:p>
            <a:pPr lvl="1"/>
            <a:r>
              <a:rPr lang="en-IN" sz="1200" dirty="0" err="1">
                <a:latin typeface="Arial" panose="020B0604020202020204" pitchFamily="34" charset="0"/>
                <a:cs typeface="Arial" panose="020B0604020202020204" pitchFamily="34" charset="0"/>
              </a:rPr>
              <a:t>bytesNonJsCsImg</a:t>
            </a:r>
            <a:r>
              <a:rPr lang="en-IN" sz="1200" dirty="0">
                <a:latin typeface="Arial" panose="020B0604020202020204" pitchFamily="34" charset="0"/>
                <a:cs typeface="Arial" panose="020B0604020202020204" pitchFamily="34" charset="0"/>
              </a:rPr>
              <a:t> (54)</a:t>
            </a:r>
          </a:p>
          <a:p>
            <a:pPr lvl="1"/>
            <a:r>
              <a:rPr lang="en-IN" sz="1200" dirty="0" err="1">
                <a:latin typeface="Arial" panose="020B0604020202020204" pitchFamily="34" charset="0"/>
                <a:cs typeface="Arial" panose="020B0604020202020204" pitchFamily="34" charset="0"/>
              </a:rPr>
              <a:t>reqNonJsCsImg</a:t>
            </a:r>
            <a:r>
              <a:rPr lang="en-IN" sz="1200" dirty="0">
                <a:latin typeface="Arial" panose="020B0604020202020204" pitchFamily="34" charset="0"/>
                <a:cs typeface="Arial" panose="020B0604020202020204" pitchFamily="34" charset="0"/>
              </a:rPr>
              <a:t> (55)</a:t>
            </a:r>
          </a:p>
        </p:txBody>
      </p:sp>
      <p:sp>
        <p:nvSpPr>
          <p:cNvPr id="15" name="Content Placeholder 2">
            <a:extLst>
              <a:ext uri="{FF2B5EF4-FFF2-40B4-BE49-F238E27FC236}">
                <a16:creationId xmlns:a16="http://schemas.microsoft.com/office/drawing/2014/main" id="{CDAFA08D-7CF5-451C-AD64-7F570C4B0D06}"/>
              </a:ext>
            </a:extLst>
          </p:cNvPr>
          <p:cNvSpPr txBox="1">
            <a:spLocks/>
          </p:cNvSpPr>
          <p:nvPr/>
        </p:nvSpPr>
        <p:spPr>
          <a:xfrm>
            <a:off x="838199" y="1378548"/>
            <a:ext cx="9726637" cy="36933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1800" dirty="0">
                <a:latin typeface="Arial" panose="020B0604020202020204" pitchFamily="34" charset="0"/>
                <a:cs typeface="Arial" panose="020B0604020202020204" pitchFamily="34" charset="0"/>
              </a:rPr>
              <a:t>truncate dataset further to include attributes relevant for set 3 and generate input data files for set 3, The value in parenthesis is the attribute number in the arff file generated by step1.bash script. </a:t>
            </a:r>
            <a:r>
              <a:rPr lang="en-IN" sz="1200" dirty="0">
                <a:latin typeface="Arial" panose="020B0604020202020204" pitchFamily="34" charset="0"/>
                <a:cs typeface="Arial" panose="020B0604020202020204" pitchFamily="34" charset="0"/>
              </a:rPr>
              <a:t>[</a:t>
            </a:r>
            <a:r>
              <a:rPr lang="en-IN" sz="2200" b="1" dirty="0">
                <a:latin typeface="Arial" panose="020B0604020202020204" pitchFamily="34" charset="0"/>
                <a:cs typeface="Arial" panose="020B0604020202020204" pitchFamily="34" charset="0"/>
              </a:rPr>
              <a:t>Feature Set 3</a:t>
            </a:r>
            <a:r>
              <a:rPr lang="en-IN" sz="1200" dirty="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F7E9426B-EE66-4DC1-BDC1-167084DAE0E4}"/>
              </a:ext>
            </a:extLst>
          </p:cNvPr>
          <p:cNvGrpSpPr/>
          <p:nvPr/>
        </p:nvGrpSpPr>
        <p:grpSpPr>
          <a:xfrm>
            <a:off x="838199" y="3136229"/>
            <a:ext cx="8979418" cy="2128519"/>
            <a:chOff x="893763" y="2810408"/>
            <a:chExt cx="8979418" cy="2128519"/>
          </a:xfrm>
        </p:grpSpPr>
        <p:sp>
          <p:nvSpPr>
            <p:cNvPr id="17" name="Rectangle 16">
              <a:extLst>
                <a:ext uri="{FF2B5EF4-FFF2-40B4-BE49-F238E27FC236}">
                  <a16:creationId xmlns:a16="http://schemas.microsoft.com/office/drawing/2014/main" id="{D6456E5C-AE3B-4824-BB56-3BD51AE23FA3}"/>
                </a:ext>
              </a:extLst>
            </p:cNvPr>
            <p:cNvSpPr/>
            <p:nvPr/>
          </p:nvSpPr>
          <p:spPr>
            <a:xfrm>
              <a:off x="4060978" y="3507693"/>
              <a:ext cx="2865601" cy="71561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/pagetime3/scripts/step2c.bash</a:t>
              </a:r>
            </a:p>
          </p:txBody>
        </p:sp>
        <p:sp>
          <p:nvSpPr>
            <p:cNvPr id="19" name="Rectangle 18">
              <a:extLst>
                <a:ext uri="{FF2B5EF4-FFF2-40B4-BE49-F238E27FC236}">
                  <a16:creationId xmlns:a16="http://schemas.microsoft.com/office/drawing/2014/main" id="{B7D28479-A960-4B79-9FFC-95EE4958AC5A}"/>
                </a:ext>
              </a:extLst>
            </p:cNvPr>
            <p:cNvSpPr/>
            <p:nvPr/>
          </p:nvSpPr>
          <p:spPr>
            <a:xfrm>
              <a:off x="1012980" y="2928730"/>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solidFill>
                    <a:schemeClr val="tx1"/>
                  </a:solidFill>
                  <a:latin typeface="Arial" panose="020B0604020202020204" pitchFamily="34" charset="0"/>
                  <a:cs typeface="Arial" panose="020B0604020202020204" pitchFamily="34" charset="0"/>
                </a:rPr>
                <a:t>step1-datacreation-list.txt</a:t>
              </a:r>
              <a:endParaRPr lang="en-IN" sz="1400" dirty="0">
                <a:solidFill>
                  <a:schemeClr val="tx1"/>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B9BE2901-DEDB-4C8A-8540-DF28024C06A6}"/>
                </a:ext>
              </a:extLst>
            </p:cNvPr>
            <p:cNvSpPr/>
            <p:nvPr/>
          </p:nvSpPr>
          <p:spPr>
            <a:xfrm>
              <a:off x="1012979" y="4223310"/>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/pagetime3/randomized</a:t>
              </a:r>
            </a:p>
          </p:txBody>
        </p:sp>
        <p:sp>
          <p:nvSpPr>
            <p:cNvPr id="22" name="Rectangle 21">
              <a:extLst>
                <a:ext uri="{FF2B5EF4-FFF2-40B4-BE49-F238E27FC236}">
                  <a16:creationId xmlns:a16="http://schemas.microsoft.com/office/drawing/2014/main" id="{F68FFE12-DCEE-4B59-9704-38F3B9CF520D}"/>
                </a:ext>
              </a:extLst>
            </p:cNvPr>
            <p:cNvSpPr/>
            <p:nvPr/>
          </p:nvSpPr>
          <p:spPr>
            <a:xfrm>
              <a:off x="7587183" y="3507693"/>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/pagetime3/set3/input</a:t>
              </a:r>
            </a:p>
          </p:txBody>
        </p:sp>
        <p:cxnSp>
          <p:nvCxnSpPr>
            <p:cNvPr id="23" name="Connector: Elbow 22">
              <a:extLst>
                <a:ext uri="{FF2B5EF4-FFF2-40B4-BE49-F238E27FC236}">
                  <a16:creationId xmlns:a16="http://schemas.microsoft.com/office/drawing/2014/main" id="{5FB12BA4-A69B-4A07-B690-08405529D964}"/>
                </a:ext>
              </a:extLst>
            </p:cNvPr>
            <p:cNvCxnSpPr>
              <a:cxnSpLocks/>
              <a:stCxn id="19" idx="3"/>
            </p:cNvCxnSpPr>
            <p:nvPr/>
          </p:nvCxnSpPr>
          <p:spPr>
            <a:xfrm>
              <a:off x="3298978" y="3286539"/>
              <a:ext cx="762000" cy="57896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E71B6A22-D0ED-4A93-9061-A163FFC37551}"/>
                </a:ext>
              </a:extLst>
            </p:cNvPr>
            <p:cNvCxnSpPr>
              <a:cxnSpLocks/>
              <a:stCxn id="21" idx="3"/>
            </p:cNvCxnSpPr>
            <p:nvPr/>
          </p:nvCxnSpPr>
          <p:spPr>
            <a:xfrm flipV="1">
              <a:off x="3298977" y="3865502"/>
              <a:ext cx="762001" cy="71561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60119AF-FDD2-408A-830C-7B975767D586}"/>
                </a:ext>
              </a:extLst>
            </p:cNvPr>
            <p:cNvCxnSpPr>
              <a:cxnSpLocks/>
              <a:stCxn id="17" idx="3"/>
              <a:endCxn id="22" idx="1"/>
            </p:cNvCxnSpPr>
            <p:nvPr/>
          </p:nvCxnSpPr>
          <p:spPr>
            <a:xfrm>
              <a:off x="6926579" y="3865502"/>
              <a:ext cx="6606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D335A348-8611-459F-9393-501B40FAAFFB}"/>
                </a:ext>
              </a:extLst>
            </p:cNvPr>
            <p:cNvSpPr/>
            <p:nvPr/>
          </p:nvSpPr>
          <p:spPr>
            <a:xfrm>
              <a:off x="957947" y="2810408"/>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27" name="Oval 26">
              <a:extLst>
                <a:ext uri="{FF2B5EF4-FFF2-40B4-BE49-F238E27FC236}">
                  <a16:creationId xmlns:a16="http://schemas.microsoft.com/office/drawing/2014/main" id="{75A16F67-0B43-4F24-949C-2610D24142E4}"/>
                </a:ext>
              </a:extLst>
            </p:cNvPr>
            <p:cNvSpPr/>
            <p:nvPr/>
          </p:nvSpPr>
          <p:spPr>
            <a:xfrm>
              <a:off x="893763" y="415339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28" name="Oval 27">
              <a:extLst>
                <a:ext uri="{FF2B5EF4-FFF2-40B4-BE49-F238E27FC236}">
                  <a16:creationId xmlns:a16="http://schemas.microsoft.com/office/drawing/2014/main" id="{F59B05D7-BCBD-43C6-B795-C305E23DA973}"/>
                </a:ext>
              </a:extLst>
            </p:cNvPr>
            <p:cNvSpPr/>
            <p:nvPr/>
          </p:nvSpPr>
          <p:spPr>
            <a:xfrm>
              <a:off x="3959582" y="3335111"/>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29" name="Oval 28">
              <a:extLst>
                <a:ext uri="{FF2B5EF4-FFF2-40B4-BE49-F238E27FC236}">
                  <a16:creationId xmlns:a16="http://schemas.microsoft.com/office/drawing/2014/main" id="{31C0F899-2786-4A38-B29A-8303B10386B6}"/>
                </a:ext>
              </a:extLst>
            </p:cNvPr>
            <p:cNvSpPr/>
            <p:nvPr/>
          </p:nvSpPr>
          <p:spPr>
            <a:xfrm>
              <a:off x="7495451" y="332733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grpSp>
        <p:nvGrpSpPr>
          <p:cNvPr id="4" name="Group 3">
            <a:extLst>
              <a:ext uri="{FF2B5EF4-FFF2-40B4-BE49-F238E27FC236}">
                <a16:creationId xmlns:a16="http://schemas.microsoft.com/office/drawing/2014/main" id="{65599070-A7D6-42DA-9F91-357810C28995}"/>
              </a:ext>
            </a:extLst>
          </p:cNvPr>
          <p:cNvGrpSpPr/>
          <p:nvPr/>
        </p:nvGrpSpPr>
        <p:grpSpPr>
          <a:xfrm>
            <a:off x="838199" y="5496382"/>
            <a:ext cx="10866603" cy="923330"/>
            <a:chOff x="838200" y="5496382"/>
            <a:chExt cx="10866603" cy="923330"/>
          </a:xfrm>
        </p:grpSpPr>
        <p:sp>
          <p:nvSpPr>
            <p:cNvPr id="30" name="Rectangle 29">
              <a:extLst>
                <a:ext uri="{FF2B5EF4-FFF2-40B4-BE49-F238E27FC236}">
                  <a16:creationId xmlns:a16="http://schemas.microsoft.com/office/drawing/2014/main" id="{50F4FABC-CC32-48C1-839E-F9A8AAF80B50}"/>
                </a:ext>
              </a:extLst>
            </p:cNvPr>
            <p:cNvSpPr/>
            <p:nvPr/>
          </p:nvSpPr>
          <p:spPr>
            <a:xfrm>
              <a:off x="838200" y="5496382"/>
              <a:ext cx="10866603" cy="923330"/>
            </a:xfrm>
            <a:prstGeom prst="rect">
              <a:avLst/>
            </a:prstGeom>
            <a:solidFill>
              <a:schemeClr val="bg2"/>
            </a:solidFill>
          </p:spPr>
          <p:txBody>
            <a:bodyPr wrap="square">
              <a:spAutoFit/>
            </a:bodyPr>
            <a:lstStyle/>
            <a:p>
              <a:r>
                <a:rPr lang="en-IN" b="1" dirty="0">
                  <a:latin typeface="Arial" panose="020B0604020202020204" pitchFamily="34" charset="0"/>
                  <a:cs typeface="Arial" panose="020B0604020202020204" pitchFamily="34" charset="0"/>
                </a:rPr>
                <a:t>USAGE:</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./step2c.bash -i step1-datacreation-list.txt -r ../datasets/randomized -s ../set3</a:t>
              </a:r>
            </a:p>
          </p:txBody>
        </p:sp>
        <p:sp>
          <p:nvSpPr>
            <p:cNvPr id="31" name="Oval 30">
              <a:extLst>
                <a:ext uri="{FF2B5EF4-FFF2-40B4-BE49-F238E27FC236}">
                  <a16:creationId xmlns:a16="http://schemas.microsoft.com/office/drawing/2014/main" id="{4573FCF6-3C07-4376-B362-68EC9B3DBCBA}"/>
                </a:ext>
              </a:extLst>
            </p:cNvPr>
            <p:cNvSpPr/>
            <p:nvPr/>
          </p:nvSpPr>
          <p:spPr>
            <a:xfrm>
              <a:off x="1412903"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32" name="Oval 31">
              <a:extLst>
                <a:ext uri="{FF2B5EF4-FFF2-40B4-BE49-F238E27FC236}">
                  <a16:creationId xmlns:a16="http://schemas.microsoft.com/office/drawing/2014/main" id="{F75F34EF-31E8-46C4-9BC5-CF6D7540E51F}"/>
                </a:ext>
              </a:extLst>
            </p:cNvPr>
            <p:cNvSpPr/>
            <p:nvPr/>
          </p:nvSpPr>
          <p:spPr>
            <a:xfrm>
              <a:off x="3227294"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33" name="Oval 32">
              <a:extLst>
                <a:ext uri="{FF2B5EF4-FFF2-40B4-BE49-F238E27FC236}">
                  <a16:creationId xmlns:a16="http://schemas.microsoft.com/office/drawing/2014/main" id="{3B50C7EC-B46D-4EB6-967E-F9141A3EBBFC}"/>
                </a:ext>
              </a:extLst>
            </p:cNvPr>
            <p:cNvSpPr/>
            <p:nvPr/>
          </p:nvSpPr>
          <p:spPr>
            <a:xfrm>
              <a:off x="5885246"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34" name="Oval 33">
              <a:extLst>
                <a:ext uri="{FF2B5EF4-FFF2-40B4-BE49-F238E27FC236}">
                  <a16:creationId xmlns:a16="http://schemas.microsoft.com/office/drawing/2014/main" id="{047CEE4E-0D35-4291-81ED-70625A330DFD}"/>
                </a:ext>
              </a:extLst>
            </p:cNvPr>
            <p:cNvSpPr/>
            <p:nvPr/>
          </p:nvSpPr>
          <p:spPr>
            <a:xfrm>
              <a:off x="8132747" y="578220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spTree>
    <p:extLst>
      <p:ext uri="{BB962C8B-B14F-4D97-AF65-F5344CB8AC3E}">
        <p14:creationId xmlns:p14="http://schemas.microsoft.com/office/powerpoint/2010/main" val="3815514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85D1BA-3935-4FFB-8463-C7A054D9CAF3}"/>
              </a:ext>
            </a:extLst>
          </p:cNvPr>
          <p:cNvSpPr/>
          <p:nvPr/>
        </p:nvSpPr>
        <p:spPr>
          <a:xfrm>
            <a:off x="7531619" y="413840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/pagetime3/set4/results</a:t>
            </a:r>
          </a:p>
        </p:txBody>
      </p:sp>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step2d.bash: design &amp; usage</a:t>
            </a:r>
          </a:p>
        </p:txBody>
      </p:sp>
      <p:sp>
        <p:nvSpPr>
          <p:cNvPr id="16" name="Content Placeholder 2">
            <a:extLst>
              <a:ext uri="{FF2B5EF4-FFF2-40B4-BE49-F238E27FC236}">
                <a16:creationId xmlns:a16="http://schemas.microsoft.com/office/drawing/2014/main" id="{9B450F04-6A8E-46BB-8954-2C2DFBB699B8}"/>
              </a:ext>
            </a:extLst>
          </p:cNvPr>
          <p:cNvSpPr txBox="1">
            <a:spLocks/>
          </p:cNvSpPr>
          <p:nvPr/>
        </p:nvSpPr>
        <p:spPr>
          <a:xfrm>
            <a:off x="838199" y="1604334"/>
            <a:ext cx="9821780" cy="72871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Arial" panose="020B0604020202020204" pitchFamily="34" charset="0"/>
                <a:cs typeface="Arial" panose="020B0604020202020204" pitchFamily="34" charset="0"/>
              </a:rPr>
              <a:t>select attributes using Correlation based Feature Selection, BestFirst and generate input data files for set 4. </a:t>
            </a:r>
            <a:r>
              <a:rPr lang="en-IN" sz="900" dirty="0">
                <a:latin typeface="Arial" panose="020B0604020202020204" pitchFamily="34" charset="0"/>
                <a:cs typeface="Arial" panose="020B0604020202020204" pitchFamily="34" charset="0"/>
              </a:rPr>
              <a:t>[</a:t>
            </a:r>
            <a:r>
              <a:rPr lang="en-IN" sz="1400" b="1" dirty="0">
                <a:latin typeface="Arial" panose="020B0604020202020204" pitchFamily="34" charset="0"/>
                <a:cs typeface="Arial" panose="020B0604020202020204" pitchFamily="34" charset="0"/>
              </a:rPr>
              <a:t>Feature Set 4</a:t>
            </a:r>
            <a:r>
              <a:rPr lang="en-IN" sz="900" dirty="0">
                <a:latin typeface="Arial" panose="020B0604020202020204" pitchFamily="34" charset="0"/>
                <a:cs typeface="Arial" panose="020B0604020202020204" pitchFamily="34" charset="0"/>
              </a:rPr>
              <a:t>]</a:t>
            </a:r>
          </a:p>
          <a:p>
            <a:r>
              <a:rPr lang="en-IN" sz="1400" dirty="0">
                <a:latin typeface="Arial" panose="020B0604020202020204" pitchFamily="34" charset="0"/>
                <a:cs typeface="Arial" panose="020B0604020202020204" pitchFamily="34" charset="0"/>
              </a:rPr>
              <a:t>generate</a:t>
            </a:r>
          </a:p>
        </p:txBody>
      </p:sp>
      <p:grpSp>
        <p:nvGrpSpPr>
          <p:cNvPr id="14" name="Group 13">
            <a:extLst>
              <a:ext uri="{FF2B5EF4-FFF2-40B4-BE49-F238E27FC236}">
                <a16:creationId xmlns:a16="http://schemas.microsoft.com/office/drawing/2014/main" id="{E1BD8932-F5C3-4C1F-8283-814BA5B014FD}"/>
              </a:ext>
            </a:extLst>
          </p:cNvPr>
          <p:cNvGrpSpPr/>
          <p:nvPr/>
        </p:nvGrpSpPr>
        <p:grpSpPr>
          <a:xfrm>
            <a:off x="838199" y="2408204"/>
            <a:ext cx="8979418" cy="2128519"/>
            <a:chOff x="893763" y="2810408"/>
            <a:chExt cx="8979418" cy="2128519"/>
          </a:xfrm>
        </p:grpSpPr>
        <p:sp>
          <p:nvSpPr>
            <p:cNvPr id="15" name="Rectangle 14">
              <a:extLst>
                <a:ext uri="{FF2B5EF4-FFF2-40B4-BE49-F238E27FC236}">
                  <a16:creationId xmlns:a16="http://schemas.microsoft.com/office/drawing/2014/main" id="{A453878A-8B32-4BC5-AC74-B9845721AB26}"/>
                </a:ext>
              </a:extLst>
            </p:cNvPr>
            <p:cNvSpPr/>
            <p:nvPr/>
          </p:nvSpPr>
          <p:spPr>
            <a:xfrm>
              <a:off x="4060978" y="3507693"/>
              <a:ext cx="2865601" cy="7156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/pagetime3/scripts/step2d.bash</a:t>
              </a:r>
            </a:p>
          </p:txBody>
        </p:sp>
        <p:sp>
          <p:nvSpPr>
            <p:cNvPr id="17" name="Rectangle 16">
              <a:extLst>
                <a:ext uri="{FF2B5EF4-FFF2-40B4-BE49-F238E27FC236}">
                  <a16:creationId xmlns:a16="http://schemas.microsoft.com/office/drawing/2014/main" id="{A41B2D70-61D4-4B0F-BCB9-C6AEBFAD792F}"/>
                </a:ext>
              </a:extLst>
            </p:cNvPr>
            <p:cNvSpPr/>
            <p:nvPr/>
          </p:nvSpPr>
          <p:spPr>
            <a:xfrm>
              <a:off x="1012980" y="2928730"/>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step1-datacreation-list.txt</a:t>
              </a:r>
            </a:p>
          </p:txBody>
        </p:sp>
        <p:sp>
          <p:nvSpPr>
            <p:cNvPr id="19" name="Rectangle 18">
              <a:extLst>
                <a:ext uri="{FF2B5EF4-FFF2-40B4-BE49-F238E27FC236}">
                  <a16:creationId xmlns:a16="http://schemas.microsoft.com/office/drawing/2014/main" id="{D2287AD2-32DB-4730-8BE4-0090ADD351CB}"/>
                </a:ext>
              </a:extLst>
            </p:cNvPr>
            <p:cNvSpPr/>
            <p:nvPr/>
          </p:nvSpPr>
          <p:spPr>
            <a:xfrm>
              <a:off x="1012979" y="4223310"/>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/pagetime3/randomized</a:t>
              </a:r>
            </a:p>
          </p:txBody>
        </p:sp>
        <p:sp>
          <p:nvSpPr>
            <p:cNvPr id="20" name="Rectangle 19">
              <a:extLst>
                <a:ext uri="{FF2B5EF4-FFF2-40B4-BE49-F238E27FC236}">
                  <a16:creationId xmlns:a16="http://schemas.microsoft.com/office/drawing/2014/main" id="{03A47D77-F925-4A23-B1A4-A998F4098A98}"/>
                </a:ext>
              </a:extLst>
            </p:cNvPr>
            <p:cNvSpPr/>
            <p:nvPr/>
          </p:nvSpPr>
          <p:spPr>
            <a:xfrm>
              <a:off x="7587183" y="3507693"/>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/pagetime3/set4/input</a:t>
              </a:r>
            </a:p>
          </p:txBody>
        </p:sp>
        <p:cxnSp>
          <p:nvCxnSpPr>
            <p:cNvPr id="21" name="Connector: Elbow 20">
              <a:extLst>
                <a:ext uri="{FF2B5EF4-FFF2-40B4-BE49-F238E27FC236}">
                  <a16:creationId xmlns:a16="http://schemas.microsoft.com/office/drawing/2014/main" id="{32200513-0BEB-4440-B998-386D746E7F38}"/>
                </a:ext>
              </a:extLst>
            </p:cNvPr>
            <p:cNvCxnSpPr>
              <a:cxnSpLocks/>
              <a:stCxn id="17" idx="3"/>
            </p:cNvCxnSpPr>
            <p:nvPr/>
          </p:nvCxnSpPr>
          <p:spPr>
            <a:xfrm>
              <a:off x="3298978" y="3286539"/>
              <a:ext cx="762000" cy="57896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E143F91D-1BF2-4F1B-B864-2285C48E57B0}"/>
                </a:ext>
              </a:extLst>
            </p:cNvPr>
            <p:cNvCxnSpPr>
              <a:cxnSpLocks/>
              <a:stCxn id="19" idx="3"/>
            </p:cNvCxnSpPr>
            <p:nvPr/>
          </p:nvCxnSpPr>
          <p:spPr>
            <a:xfrm flipV="1">
              <a:off x="3298977" y="3865502"/>
              <a:ext cx="762001" cy="71561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5863AD4-5E5B-4B78-B32F-9983A5373224}"/>
                </a:ext>
              </a:extLst>
            </p:cNvPr>
            <p:cNvCxnSpPr>
              <a:cxnSpLocks/>
              <a:stCxn id="15" idx="3"/>
              <a:endCxn id="20" idx="1"/>
            </p:cNvCxnSpPr>
            <p:nvPr/>
          </p:nvCxnSpPr>
          <p:spPr>
            <a:xfrm>
              <a:off x="6926579" y="3865502"/>
              <a:ext cx="6606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0D52D1F2-B99A-4B03-9F61-2C5A9B0C315C}"/>
                </a:ext>
              </a:extLst>
            </p:cNvPr>
            <p:cNvSpPr/>
            <p:nvPr/>
          </p:nvSpPr>
          <p:spPr>
            <a:xfrm>
              <a:off x="957947" y="2810408"/>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25" name="Oval 24">
              <a:extLst>
                <a:ext uri="{FF2B5EF4-FFF2-40B4-BE49-F238E27FC236}">
                  <a16:creationId xmlns:a16="http://schemas.microsoft.com/office/drawing/2014/main" id="{1996C659-D251-42BB-A550-97FDD4AE09F9}"/>
                </a:ext>
              </a:extLst>
            </p:cNvPr>
            <p:cNvSpPr/>
            <p:nvPr/>
          </p:nvSpPr>
          <p:spPr>
            <a:xfrm>
              <a:off x="893763" y="415339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26" name="Oval 25">
              <a:extLst>
                <a:ext uri="{FF2B5EF4-FFF2-40B4-BE49-F238E27FC236}">
                  <a16:creationId xmlns:a16="http://schemas.microsoft.com/office/drawing/2014/main" id="{2C75CC74-43F2-44A8-8F48-F9619DDCF6C1}"/>
                </a:ext>
              </a:extLst>
            </p:cNvPr>
            <p:cNvSpPr/>
            <p:nvPr/>
          </p:nvSpPr>
          <p:spPr>
            <a:xfrm>
              <a:off x="3959582" y="3335111"/>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27" name="Oval 26">
              <a:extLst>
                <a:ext uri="{FF2B5EF4-FFF2-40B4-BE49-F238E27FC236}">
                  <a16:creationId xmlns:a16="http://schemas.microsoft.com/office/drawing/2014/main" id="{2AE37B59-7B95-4976-9635-64F5FE401478}"/>
                </a:ext>
              </a:extLst>
            </p:cNvPr>
            <p:cNvSpPr/>
            <p:nvPr/>
          </p:nvSpPr>
          <p:spPr>
            <a:xfrm>
              <a:off x="7495451" y="332733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cxnSp>
          <p:nvCxnSpPr>
            <p:cNvPr id="37" name="Straight Arrow Connector 36">
              <a:extLst>
                <a:ext uri="{FF2B5EF4-FFF2-40B4-BE49-F238E27FC236}">
                  <a16:creationId xmlns:a16="http://schemas.microsoft.com/office/drawing/2014/main" id="{3443DF9A-E5F8-410E-AE26-69C5F98B48C5}"/>
                </a:ext>
              </a:extLst>
            </p:cNvPr>
            <p:cNvCxnSpPr>
              <a:cxnSpLocks/>
              <a:stCxn id="15" idx="3"/>
              <a:endCxn id="28" idx="1"/>
            </p:cNvCxnSpPr>
            <p:nvPr/>
          </p:nvCxnSpPr>
          <p:spPr>
            <a:xfrm>
              <a:off x="6926579" y="3865502"/>
              <a:ext cx="660604" cy="10329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C574F47C-0F9C-4A88-A738-586B081991A3}"/>
                </a:ext>
              </a:extLst>
            </p:cNvPr>
            <p:cNvSpPr/>
            <p:nvPr/>
          </p:nvSpPr>
          <p:spPr>
            <a:xfrm>
              <a:off x="7495451" y="437609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grpSp>
        <p:nvGrpSpPr>
          <p:cNvPr id="29" name="Group 28">
            <a:extLst>
              <a:ext uri="{FF2B5EF4-FFF2-40B4-BE49-F238E27FC236}">
                <a16:creationId xmlns:a16="http://schemas.microsoft.com/office/drawing/2014/main" id="{E2F08F10-678F-48A4-98CC-DFC90232A0FA}"/>
              </a:ext>
            </a:extLst>
          </p:cNvPr>
          <p:cNvGrpSpPr/>
          <p:nvPr/>
        </p:nvGrpSpPr>
        <p:grpSpPr>
          <a:xfrm>
            <a:off x="838199" y="5496382"/>
            <a:ext cx="10866603" cy="923330"/>
            <a:chOff x="838200" y="5496382"/>
            <a:chExt cx="10866603" cy="923330"/>
          </a:xfrm>
        </p:grpSpPr>
        <p:sp>
          <p:nvSpPr>
            <p:cNvPr id="30" name="Rectangle 29">
              <a:extLst>
                <a:ext uri="{FF2B5EF4-FFF2-40B4-BE49-F238E27FC236}">
                  <a16:creationId xmlns:a16="http://schemas.microsoft.com/office/drawing/2014/main" id="{7BB66628-0916-4057-B277-C286ED9C8F0C}"/>
                </a:ext>
              </a:extLst>
            </p:cNvPr>
            <p:cNvSpPr/>
            <p:nvPr/>
          </p:nvSpPr>
          <p:spPr>
            <a:xfrm>
              <a:off x="838200" y="5496382"/>
              <a:ext cx="10866603" cy="923330"/>
            </a:xfrm>
            <a:prstGeom prst="rect">
              <a:avLst/>
            </a:prstGeom>
            <a:solidFill>
              <a:schemeClr val="bg2"/>
            </a:solidFill>
          </p:spPr>
          <p:txBody>
            <a:bodyPr wrap="square">
              <a:spAutoFit/>
            </a:bodyPr>
            <a:lstStyle/>
            <a:p>
              <a:r>
                <a:rPr lang="en-IN" b="1" dirty="0">
                  <a:latin typeface="Arial" panose="020B0604020202020204" pitchFamily="34" charset="0"/>
                  <a:cs typeface="Arial" panose="020B0604020202020204" pitchFamily="34" charset="0"/>
                </a:rPr>
                <a:t>USAGE:</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./step2d.bash -i step1-datacreation-list.txt -r ../datasets/randomized -s ../set4</a:t>
              </a:r>
            </a:p>
          </p:txBody>
        </p:sp>
        <p:sp>
          <p:nvSpPr>
            <p:cNvPr id="31" name="Oval 30">
              <a:extLst>
                <a:ext uri="{FF2B5EF4-FFF2-40B4-BE49-F238E27FC236}">
                  <a16:creationId xmlns:a16="http://schemas.microsoft.com/office/drawing/2014/main" id="{57F9A1EE-8E17-48F7-9643-46E28075AF97}"/>
                </a:ext>
              </a:extLst>
            </p:cNvPr>
            <p:cNvSpPr/>
            <p:nvPr/>
          </p:nvSpPr>
          <p:spPr>
            <a:xfrm>
              <a:off x="1412903"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32" name="Oval 31">
              <a:extLst>
                <a:ext uri="{FF2B5EF4-FFF2-40B4-BE49-F238E27FC236}">
                  <a16:creationId xmlns:a16="http://schemas.microsoft.com/office/drawing/2014/main" id="{0A998719-3ED1-4BF3-ACAE-9775521103A5}"/>
                </a:ext>
              </a:extLst>
            </p:cNvPr>
            <p:cNvSpPr/>
            <p:nvPr/>
          </p:nvSpPr>
          <p:spPr>
            <a:xfrm>
              <a:off x="3227294"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33" name="Oval 32">
              <a:extLst>
                <a:ext uri="{FF2B5EF4-FFF2-40B4-BE49-F238E27FC236}">
                  <a16:creationId xmlns:a16="http://schemas.microsoft.com/office/drawing/2014/main" id="{EE8EC0CF-6557-402B-9BDD-879B91D23470}"/>
                </a:ext>
              </a:extLst>
            </p:cNvPr>
            <p:cNvSpPr/>
            <p:nvPr/>
          </p:nvSpPr>
          <p:spPr>
            <a:xfrm>
              <a:off x="5885246"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34" name="Oval 33">
              <a:extLst>
                <a:ext uri="{FF2B5EF4-FFF2-40B4-BE49-F238E27FC236}">
                  <a16:creationId xmlns:a16="http://schemas.microsoft.com/office/drawing/2014/main" id="{2868030A-F7E1-42C3-A05E-66E8F2AEFC8A}"/>
                </a:ext>
              </a:extLst>
            </p:cNvPr>
            <p:cNvSpPr/>
            <p:nvPr/>
          </p:nvSpPr>
          <p:spPr>
            <a:xfrm>
              <a:off x="8132747" y="578220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cxnSp>
        <p:nvCxnSpPr>
          <p:cNvPr id="35" name="Straight Arrow Connector 34">
            <a:extLst>
              <a:ext uri="{FF2B5EF4-FFF2-40B4-BE49-F238E27FC236}">
                <a16:creationId xmlns:a16="http://schemas.microsoft.com/office/drawing/2014/main" id="{478FA17C-DBBA-49BA-8BA4-9C93D2134172}"/>
              </a:ext>
            </a:extLst>
          </p:cNvPr>
          <p:cNvCxnSpPr>
            <a:cxnSpLocks/>
          </p:cNvCxnSpPr>
          <p:nvPr/>
        </p:nvCxnSpPr>
        <p:spPr>
          <a:xfrm>
            <a:off x="9817617" y="4507110"/>
            <a:ext cx="49344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52C30C56-5EA6-40A0-828C-9E1329A9CA84}"/>
              </a:ext>
            </a:extLst>
          </p:cNvPr>
          <p:cNvSpPr/>
          <p:nvPr/>
        </p:nvSpPr>
        <p:spPr>
          <a:xfrm>
            <a:off x="10311063" y="4381745"/>
            <a:ext cx="1749209" cy="276999"/>
          </a:xfrm>
          <a:prstGeom prst="rect">
            <a:avLst/>
          </a:prstGeom>
          <a:solidFill>
            <a:schemeClr val="accent4">
              <a:lumMod val="20000"/>
              <a:lumOff val="80000"/>
            </a:schemeClr>
          </a:solidFill>
          <a:ln>
            <a:solidFill>
              <a:schemeClr val="tx1"/>
            </a:solidFill>
          </a:ln>
        </p:spPr>
        <p:txBody>
          <a:bodyPr wrap="square">
            <a:spAutoFit/>
          </a:bodyPr>
          <a:lstStyle/>
          <a:p>
            <a:r>
              <a:rPr lang="en-IN" sz="1200" dirty="0">
                <a:latin typeface="Arial" panose="020B0604020202020204" pitchFamily="34" charset="0"/>
                <a:cs typeface="Arial" panose="020B0604020202020204" pitchFamily="34" charset="0"/>
              </a:rPr>
              <a:t>top_features_bf.csv</a:t>
            </a:r>
          </a:p>
        </p:txBody>
      </p:sp>
    </p:spTree>
    <p:extLst>
      <p:ext uri="{BB962C8B-B14F-4D97-AF65-F5344CB8AC3E}">
        <p14:creationId xmlns:p14="http://schemas.microsoft.com/office/powerpoint/2010/main" val="3930609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step3n.bash: design and usage</a:t>
            </a:r>
          </a:p>
        </p:txBody>
      </p:sp>
      <p:sp>
        <p:nvSpPr>
          <p:cNvPr id="18" name="Rectangle 17">
            <a:extLst>
              <a:ext uri="{FF2B5EF4-FFF2-40B4-BE49-F238E27FC236}">
                <a16:creationId xmlns:a16="http://schemas.microsoft.com/office/drawing/2014/main" id="{F35F7BFC-E779-414B-B027-8C7F588C64EE}"/>
              </a:ext>
            </a:extLst>
          </p:cNvPr>
          <p:cNvSpPr/>
          <p:nvPr/>
        </p:nvSpPr>
        <p:spPr>
          <a:xfrm>
            <a:off x="797472" y="4941629"/>
            <a:ext cx="10866603" cy="1754326"/>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USAGE:</a:t>
            </a:r>
          </a:p>
          <a:p>
            <a:endParaRPr lang="en-IN" b="1"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./step3n.bash -i step1-datacreation-list.txt -s ../set1</a:t>
            </a:r>
          </a:p>
          <a:p>
            <a:r>
              <a:rPr lang="en-IN" dirty="0">
                <a:latin typeface="Arial" panose="020B0604020202020204" pitchFamily="34" charset="0"/>
                <a:cs typeface="Arial" panose="020B0604020202020204" pitchFamily="34" charset="0"/>
              </a:rPr>
              <a:t>./step3n.bash -i step1-datacreation-list.txt -s ../set2</a:t>
            </a:r>
          </a:p>
          <a:p>
            <a:r>
              <a:rPr lang="en-IN" dirty="0">
                <a:latin typeface="Arial" panose="020B0604020202020204" pitchFamily="34" charset="0"/>
                <a:cs typeface="Arial" panose="020B0604020202020204" pitchFamily="34" charset="0"/>
              </a:rPr>
              <a:t>./step3n.bash -i step1-datacreation-list.txt -s ../set3</a:t>
            </a:r>
          </a:p>
          <a:p>
            <a:r>
              <a:rPr lang="en-IN" dirty="0">
                <a:latin typeface="Arial" panose="020B0604020202020204" pitchFamily="34" charset="0"/>
                <a:cs typeface="Arial" panose="020B0604020202020204" pitchFamily="34" charset="0"/>
              </a:rPr>
              <a:t>./step3n.bash -i step1-datacreation-list.txt -s ../set4</a:t>
            </a:r>
          </a:p>
        </p:txBody>
      </p:sp>
      <p:sp>
        <p:nvSpPr>
          <p:cNvPr id="16" name="Content Placeholder 2">
            <a:extLst>
              <a:ext uri="{FF2B5EF4-FFF2-40B4-BE49-F238E27FC236}">
                <a16:creationId xmlns:a16="http://schemas.microsoft.com/office/drawing/2014/main" id="{9B450F04-6A8E-46BB-8954-2C2DFBB699B8}"/>
              </a:ext>
            </a:extLst>
          </p:cNvPr>
          <p:cNvSpPr txBox="1">
            <a:spLocks/>
          </p:cNvSpPr>
          <p:nvPr/>
        </p:nvSpPr>
        <p:spPr>
          <a:xfrm>
            <a:off x="797472" y="1604334"/>
            <a:ext cx="7079974" cy="10270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Arial" panose="020B0604020202020204" pitchFamily="34" charset="0"/>
                <a:cs typeface="Arial" panose="020B0604020202020204" pitchFamily="34" charset="0"/>
              </a:rPr>
              <a:t>Trains and validates machine learning techniques </a:t>
            </a:r>
          </a:p>
          <a:p>
            <a:r>
              <a:rPr lang="en-IN" sz="1400" dirty="0">
                <a:latin typeface="Arial" panose="020B0604020202020204" pitchFamily="34" charset="0"/>
                <a:cs typeface="Arial" panose="020B0604020202020204" pitchFamily="34" charset="0"/>
              </a:rPr>
              <a:t>Generates actual vs predicted (avp) file in the </a:t>
            </a:r>
            <a:r>
              <a:rPr lang="en-IN" sz="1400" b="1" dirty="0">
                <a:latin typeface="Arial" panose="020B0604020202020204" pitchFamily="34" charset="0"/>
                <a:cs typeface="Arial" panose="020B0604020202020204" pitchFamily="34" charset="0"/>
              </a:rPr>
              <a:t>output</a:t>
            </a:r>
            <a:r>
              <a:rPr lang="en-IN" sz="1400" dirty="0">
                <a:latin typeface="Arial" panose="020B0604020202020204" pitchFamily="34" charset="0"/>
                <a:cs typeface="Arial" panose="020B0604020202020204" pitchFamily="34" charset="0"/>
              </a:rPr>
              <a:t> directory</a:t>
            </a:r>
          </a:p>
        </p:txBody>
      </p:sp>
      <p:sp>
        <p:nvSpPr>
          <p:cNvPr id="21" name="Rectangle 20">
            <a:extLst>
              <a:ext uri="{FF2B5EF4-FFF2-40B4-BE49-F238E27FC236}">
                <a16:creationId xmlns:a16="http://schemas.microsoft.com/office/drawing/2014/main" id="{1615012E-7CD3-4B24-9B2B-3DBB0CE9F0F3}"/>
              </a:ext>
            </a:extLst>
          </p:cNvPr>
          <p:cNvSpPr/>
          <p:nvPr/>
        </p:nvSpPr>
        <p:spPr>
          <a:xfrm>
            <a:off x="8576477" y="233403"/>
            <a:ext cx="2777324" cy="3785652"/>
          </a:xfrm>
          <a:prstGeom prst="rect">
            <a:avLst/>
          </a:prstGeom>
          <a:solidFill>
            <a:schemeClr val="accent4">
              <a:lumMod val="20000"/>
              <a:lumOff val="80000"/>
            </a:schemeClr>
          </a:solidFill>
        </p:spPr>
        <p:txBody>
          <a:bodyPr wrap="square">
            <a:spAutoFit/>
          </a:bodyPr>
          <a:lstStyle/>
          <a:p>
            <a:r>
              <a:rPr lang="en-IN" sz="1200" dirty="0">
                <a:latin typeface="Arial" panose="020B0604020202020204" pitchFamily="34" charset="0"/>
                <a:cs typeface="Arial" panose="020B0604020202020204" pitchFamily="34" charset="0"/>
              </a:rPr>
              <a:t>pages_all90_avp_ds.csv</a:t>
            </a:r>
          </a:p>
          <a:p>
            <a:r>
              <a:rPr lang="en-IN" sz="1200" dirty="0">
                <a:latin typeface="Arial" panose="020B0604020202020204" pitchFamily="34" charset="0"/>
                <a:cs typeface="Arial" panose="020B0604020202020204" pitchFamily="34" charset="0"/>
              </a:rPr>
              <a:t>pages_all90_avp_dt.csv</a:t>
            </a:r>
          </a:p>
          <a:p>
            <a:r>
              <a:rPr lang="en-IN" sz="1200" dirty="0">
                <a:highlight>
                  <a:srgbClr val="FFFF00"/>
                </a:highlight>
                <a:latin typeface="Arial" panose="020B0604020202020204" pitchFamily="34" charset="0"/>
                <a:cs typeface="Arial" panose="020B0604020202020204" pitchFamily="34" charset="0"/>
              </a:rPr>
              <a:t>pages_all90_avp.friedman</a:t>
            </a:r>
          </a:p>
          <a:p>
            <a:r>
              <a:rPr lang="en-IN" sz="1200" dirty="0">
                <a:latin typeface="Arial" panose="020B0604020202020204" pitchFamily="34" charset="0"/>
                <a:cs typeface="Arial" panose="020B0604020202020204" pitchFamily="34" charset="0"/>
              </a:rPr>
              <a:t>pages_all90_avp_ibk.csv</a:t>
            </a:r>
          </a:p>
          <a:p>
            <a:r>
              <a:rPr lang="en-IN" sz="1200" dirty="0">
                <a:latin typeface="Arial" panose="020B0604020202020204" pitchFamily="34" charset="0"/>
                <a:cs typeface="Arial" panose="020B0604020202020204" pitchFamily="34" charset="0"/>
              </a:rPr>
              <a:t>pages_all90_avp_isor.csv</a:t>
            </a:r>
          </a:p>
          <a:p>
            <a:r>
              <a:rPr lang="en-IN" sz="1200" dirty="0">
                <a:latin typeface="Arial" panose="020B0604020202020204" pitchFamily="34" charset="0"/>
                <a:cs typeface="Arial" panose="020B0604020202020204" pitchFamily="34" charset="0"/>
              </a:rPr>
              <a:t>pages_all90_avp_lms.csv</a:t>
            </a:r>
          </a:p>
          <a:p>
            <a:r>
              <a:rPr lang="en-IN" sz="1200" dirty="0">
                <a:latin typeface="Arial" panose="020B0604020202020204" pitchFamily="34" charset="0"/>
                <a:cs typeface="Arial" panose="020B0604020202020204" pitchFamily="34" charset="0"/>
              </a:rPr>
              <a:t>pages_all90_avp_lr.csv</a:t>
            </a:r>
          </a:p>
          <a:p>
            <a:r>
              <a:rPr lang="en-IN" sz="1200" dirty="0">
                <a:latin typeface="Arial" panose="020B0604020202020204" pitchFamily="34" charset="0"/>
                <a:cs typeface="Arial" panose="020B0604020202020204" pitchFamily="34" charset="0"/>
              </a:rPr>
              <a:t>pages_all90_avp_lwl.csv</a:t>
            </a:r>
          </a:p>
          <a:p>
            <a:r>
              <a:rPr lang="en-IN" sz="1200" dirty="0">
                <a:latin typeface="Arial" panose="020B0604020202020204" pitchFamily="34" charset="0"/>
                <a:cs typeface="Arial" panose="020B0604020202020204" pitchFamily="34" charset="0"/>
              </a:rPr>
              <a:t>pages_all90_avp_m5p.csv</a:t>
            </a:r>
          </a:p>
          <a:p>
            <a:r>
              <a:rPr lang="en-IN" sz="1200" dirty="0">
                <a:latin typeface="Arial" panose="020B0604020202020204" pitchFamily="34" charset="0"/>
                <a:cs typeface="Arial" panose="020B0604020202020204" pitchFamily="34" charset="0"/>
              </a:rPr>
              <a:t>pages_all90_avp_m5r.csv</a:t>
            </a:r>
          </a:p>
          <a:p>
            <a:r>
              <a:rPr lang="en-IN" sz="1200" dirty="0">
                <a:latin typeface="Arial" panose="020B0604020202020204" pitchFamily="34" charset="0"/>
                <a:cs typeface="Arial" panose="020B0604020202020204" pitchFamily="34" charset="0"/>
              </a:rPr>
              <a:t>pages_all90_avp_mlp.csv</a:t>
            </a:r>
          </a:p>
          <a:p>
            <a:r>
              <a:rPr lang="en-IN" sz="1200" dirty="0">
                <a:latin typeface="Arial" panose="020B0604020202020204" pitchFamily="34" charset="0"/>
                <a:cs typeface="Arial" panose="020B0604020202020204" pitchFamily="34" charset="0"/>
              </a:rPr>
              <a:t>pages_all90_avp_pacer.csv</a:t>
            </a:r>
          </a:p>
          <a:p>
            <a:r>
              <a:rPr lang="en-IN" sz="1200" dirty="0">
                <a:latin typeface="Arial" panose="020B0604020202020204" pitchFamily="34" charset="0"/>
                <a:cs typeface="Arial" panose="020B0604020202020204" pitchFamily="34" charset="0"/>
              </a:rPr>
              <a:t>pages_all90_avp_randfor.csv</a:t>
            </a:r>
          </a:p>
          <a:p>
            <a:r>
              <a:rPr lang="en-IN" sz="1200" dirty="0">
                <a:latin typeface="Arial" panose="020B0604020202020204" pitchFamily="34" charset="0"/>
                <a:cs typeface="Arial" panose="020B0604020202020204" pitchFamily="34" charset="0"/>
              </a:rPr>
              <a:t>pages_all90_avp_randtree.csv</a:t>
            </a:r>
          </a:p>
          <a:p>
            <a:r>
              <a:rPr lang="en-IN" sz="1200" dirty="0">
                <a:latin typeface="Arial" panose="020B0604020202020204" pitchFamily="34" charset="0"/>
                <a:cs typeface="Arial" panose="020B0604020202020204" pitchFamily="34" charset="0"/>
              </a:rPr>
              <a:t>pages_all90_avp_rbfnet.csv</a:t>
            </a:r>
          </a:p>
          <a:p>
            <a:r>
              <a:rPr lang="en-IN" sz="1200" dirty="0">
                <a:latin typeface="Arial" panose="020B0604020202020204" pitchFamily="34" charset="0"/>
                <a:cs typeface="Arial" panose="020B0604020202020204" pitchFamily="34" charset="0"/>
              </a:rPr>
              <a:t>pages_all90_avp_rbfreg.csv</a:t>
            </a:r>
          </a:p>
          <a:p>
            <a:r>
              <a:rPr lang="en-IN" sz="1200" dirty="0">
                <a:latin typeface="Arial" panose="020B0604020202020204" pitchFamily="34" charset="0"/>
                <a:cs typeface="Arial" panose="020B0604020202020204" pitchFamily="34" charset="0"/>
              </a:rPr>
              <a:t>pages_all90_avp_reptree.csv</a:t>
            </a:r>
          </a:p>
          <a:p>
            <a:r>
              <a:rPr lang="en-IN" sz="1200" dirty="0">
                <a:latin typeface="Arial" panose="020B0604020202020204" pitchFamily="34" charset="0"/>
                <a:cs typeface="Arial" panose="020B0604020202020204" pitchFamily="34" charset="0"/>
              </a:rPr>
              <a:t>pages_all90_avp_slr.csv</a:t>
            </a:r>
          </a:p>
          <a:p>
            <a:r>
              <a:rPr lang="en-IN" sz="1200" dirty="0">
                <a:latin typeface="Arial" panose="020B0604020202020204" pitchFamily="34" charset="0"/>
                <a:cs typeface="Arial" panose="020B0604020202020204" pitchFamily="34" charset="0"/>
              </a:rPr>
              <a:t>pages_all90_avp_smo.csv</a:t>
            </a:r>
          </a:p>
          <a:p>
            <a:r>
              <a:rPr lang="en-IN" sz="1200" dirty="0">
                <a:latin typeface="Arial" panose="020B0604020202020204" pitchFamily="34" charset="0"/>
                <a:cs typeface="Arial" panose="020B0604020202020204" pitchFamily="34" charset="0"/>
              </a:rPr>
              <a:t>pages_all90_avp_zr.csv</a:t>
            </a:r>
          </a:p>
        </p:txBody>
      </p:sp>
      <p:grpSp>
        <p:nvGrpSpPr>
          <p:cNvPr id="3" name="Group 2">
            <a:extLst>
              <a:ext uri="{FF2B5EF4-FFF2-40B4-BE49-F238E27FC236}">
                <a16:creationId xmlns:a16="http://schemas.microsoft.com/office/drawing/2014/main" id="{25EF8014-7A1B-4F96-ACDD-D6EFC0844A73}"/>
              </a:ext>
            </a:extLst>
          </p:cNvPr>
          <p:cNvGrpSpPr/>
          <p:nvPr/>
        </p:nvGrpSpPr>
        <p:grpSpPr>
          <a:xfrm>
            <a:off x="797472" y="2328705"/>
            <a:ext cx="7779005" cy="2373312"/>
            <a:chOff x="797472" y="2328705"/>
            <a:chExt cx="7779005" cy="2373312"/>
          </a:xfrm>
        </p:grpSpPr>
        <p:sp>
          <p:nvSpPr>
            <p:cNvPr id="12" name="Rectangle 11">
              <a:extLst>
                <a:ext uri="{FF2B5EF4-FFF2-40B4-BE49-F238E27FC236}">
                  <a16:creationId xmlns:a16="http://schemas.microsoft.com/office/drawing/2014/main" id="{8F7D5902-6974-4755-B4B5-DDAA5A0D735E}"/>
                </a:ext>
              </a:extLst>
            </p:cNvPr>
            <p:cNvSpPr/>
            <p:nvPr/>
          </p:nvSpPr>
          <p:spPr>
            <a:xfrm>
              <a:off x="1012980" y="3986400"/>
              <a:ext cx="3882872" cy="7156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/pagetime3/scripts/step3n.bash</a:t>
              </a:r>
            </a:p>
          </p:txBody>
        </p:sp>
        <p:sp>
          <p:nvSpPr>
            <p:cNvPr id="14" name="Rectangle 13">
              <a:extLst>
                <a:ext uri="{FF2B5EF4-FFF2-40B4-BE49-F238E27FC236}">
                  <a16:creationId xmlns:a16="http://schemas.microsoft.com/office/drawing/2014/main" id="{521B7A3F-60FE-46A8-BC80-636453BCBEE0}"/>
                </a:ext>
              </a:extLst>
            </p:cNvPr>
            <p:cNvSpPr/>
            <p:nvPr/>
          </p:nvSpPr>
          <p:spPr>
            <a:xfrm>
              <a:off x="1012980" y="2789616"/>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step1-datacreation-list.txt</a:t>
              </a:r>
            </a:p>
          </p:txBody>
        </p:sp>
        <p:cxnSp>
          <p:nvCxnSpPr>
            <p:cNvPr id="19" name="Straight Arrow Connector 18">
              <a:extLst>
                <a:ext uri="{FF2B5EF4-FFF2-40B4-BE49-F238E27FC236}">
                  <a16:creationId xmlns:a16="http://schemas.microsoft.com/office/drawing/2014/main" id="{B269B9B4-5645-4C56-AB6A-E0DF8B7AF73C}"/>
                </a:ext>
              </a:extLst>
            </p:cNvPr>
            <p:cNvCxnSpPr>
              <a:cxnSpLocks/>
            </p:cNvCxnSpPr>
            <p:nvPr/>
          </p:nvCxnSpPr>
          <p:spPr>
            <a:xfrm>
              <a:off x="2086413" y="3516219"/>
              <a:ext cx="0" cy="5050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6989F830-C04C-4E6B-B644-539F5F516F62}"/>
                </a:ext>
              </a:extLst>
            </p:cNvPr>
            <p:cNvSpPr/>
            <p:nvPr/>
          </p:nvSpPr>
          <p:spPr>
            <a:xfrm>
              <a:off x="5477737" y="260034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/pagetime3/set1/output</a:t>
              </a:r>
            </a:p>
          </p:txBody>
        </p:sp>
        <p:cxnSp>
          <p:nvCxnSpPr>
            <p:cNvPr id="4" name="Connector: Elbow 3">
              <a:extLst>
                <a:ext uri="{FF2B5EF4-FFF2-40B4-BE49-F238E27FC236}">
                  <a16:creationId xmlns:a16="http://schemas.microsoft.com/office/drawing/2014/main" id="{62FABA31-F0BA-4BDB-9986-2774D242C6BD}"/>
                </a:ext>
              </a:extLst>
            </p:cNvPr>
            <p:cNvCxnSpPr>
              <a:cxnSpLocks/>
              <a:endCxn id="20" idx="1"/>
            </p:cNvCxnSpPr>
            <p:nvPr/>
          </p:nvCxnSpPr>
          <p:spPr>
            <a:xfrm rot="5400000" flipH="1" flipV="1">
              <a:off x="4563936" y="3071376"/>
              <a:ext cx="1027021" cy="80058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A855C48-7FD6-469B-9A2F-AD655AD92ACF}"/>
                </a:ext>
              </a:extLst>
            </p:cNvPr>
            <p:cNvCxnSpPr>
              <a:cxnSpLocks/>
            </p:cNvCxnSpPr>
            <p:nvPr/>
          </p:nvCxnSpPr>
          <p:spPr>
            <a:xfrm>
              <a:off x="7763735" y="2789616"/>
              <a:ext cx="81274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533EF5A-14A6-4CCF-B618-D47A36D98CCE}"/>
                </a:ext>
              </a:extLst>
            </p:cNvPr>
            <p:cNvSpPr/>
            <p:nvPr/>
          </p:nvSpPr>
          <p:spPr>
            <a:xfrm>
              <a:off x="5630137" y="294705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/pagetime3/set2/output</a:t>
              </a:r>
            </a:p>
          </p:txBody>
        </p:sp>
        <p:sp>
          <p:nvSpPr>
            <p:cNvPr id="26" name="Rectangle 25">
              <a:extLst>
                <a:ext uri="{FF2B5EF4-FFF2-40B4-BE49-F238E27FC236}">
                  <a16:creationId xmlns:a16="http://schemas.microsoft.com/office/drawing/2014/main" id="{45C49363-9800-4151-AEF7-95B73FDE6225}"/>
                </a:ext>
              </a:extLst>
            </p:cNvPr>
            <p:cNvSpPr/>
            <p:nvPr/>
          </p:nvSpPr>
          <p:spPr>
            <a:xfrm>
              <a:off x="5782537" y="322518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/pagetime3/set3/output</a:t>
              </a:r>
            </a:p>
          </p:txBody>
        </p:sp>
        <p:sp>
          <p:nvSpPr>
            <p:cNvPr id="27" name="Rectangle 26">
              <a:extLst>
                <a:ext uri="{FF2B5EF4-FFF2-40B4-BE49-F238E27FC236}">
                  <a16:creationId xmlns:a16="http://schemas.microsoft.com/office/drawing/2014/main" id="{28A86798-3120-43E2-AC67-E6BFB07D111A}"/>
                </a:ext>
              </a:extLst>
            </p:cNvPr>
            <p:cNvSpPr/>
            <p:nvPr/>
          </p:nvSpPr>
          <p:spPr>
            <a:xfrm>
              <a:off x="5934937" y="350331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/pagetime3/set4/output</a:t>
              </a:r>
            </a:p>
          </p:txBody>
        </p:sp>
        <p:sp>
          <p:nvSpPr>
            <p:cNvPr id="17" name="Oval 16">
              <a:extLst>
                <a:ext uri="{FF2B5EF4-FFF2-40B4-BE49-F238E27FC236}">
                  <a16:creationId xmlns:a16="http://schemas.microsoft.com/office/drawing/2014/main" id="{3010F056-8B9A-49D3-B545-312F1B28E4E2}"/>
                </a:ext>
              </a:extLst>
            </p:cNvPr>
            <p:cNvSpPr/>
            <p:nvPr/>
          </p:nvSpPr>
          <p:spPr>
            <a:xfrm>
              <a:off x="872301" y="2621367"/>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23" name="Oval 22">
              <a:extLst>
                <a:ext uri="{FF2B5EF4-FFF2-40B4-BE49-F238E27FC236}">
                  <a16:creationId xmlns:a16="http://schemas.microsoft.com/office/drawing/2014/main" id="{DE97CDC6-3AC6-4AB4-9690-FA9134F45DC8}"/>
                </a:ext>
              </a:extLst>
            </p:cNvPr>
            <p:cNvSpPr/>
            <p:nvPr/>
          </p:nvSpPr>
          <p:spPr>
            <a:xfrm>
              <a:off x="797472" y="383630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24" name="Oval 23">
              <a:extLst>
                <a:ext uri="{FF2B5EF4-FFF2-40B4-BE49-F238E27FC236}">
                  <a16:creationId xmlns:a16="http://schemas.microsoft.com/office/drawing/2014/main" id="{9D4CDE0E-7F10-4E4C-930B-C11DBE869297}"/>
                </a:ext>
              </a:extLst>
            </p:cNvPr>
            <p:cNvSpPr/>
            <p:nvPr/>
          </p:nvSpPr>
          <p:spPr>
            <a:xfrm>
              <a:off x="6271501" y="232870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grpSp>
      <p:grpSp>
        <p:nvGrpSpPr>
          <p:cNvPr id="5" name="Group 4">
            <a:extLst>
              <a:ext uri="{FF2B5EF4-FFF2-40B4-BE49-F238E27FC236}">
                <a16:creationId xmlns:a16="http://schemas.microsoft.com/office/drawing/2014/main" id="{3D038243-C6B6-45D7-A0BA-0B8C660A1E9C}"/>
              </a:ext>
            </a:extLst>
          </p:cNvPr>
          <p:cNvGrpSpPr/>
          <p:nvPr/>
        </p:nvGrpSpPr>
        <p:grpSpPr>
          <a:xfrm>
            <a:off x="1521213" y="5253666"/>
            <a:ext cx="4129584" cy="334569"/>
            <a:chOff x="1521213" y="5253666"/>
            <a:chExt cx="4129584" cy="334569"/>
          </a:xfrm>
        </p:grpSpPr>
        <p:sp>
          <p:nvSpPr>
            <p:cNvPr id="29" name="Oval 28">
              <a:extLst>
                <a:ext uri="{FF2B5EF4-FFF2-40B4-BE49-F238E27FC236}">
                  <a16:creationId xmlns:a16="http://schemas.microsoft.com/office/drawing/2014/main" id="{1FB5554A-22F2-480F-A10F-908A4C4041BD}"/>
                </a:ext>
              </a:extLst>
            </p:cNvPr>
            <p:cNvSpPr/>
            <p:nvPr/>
          </p:nvSpPr>
          <p:spPr>
            <a:xfrm>
              <a:off x="1521213" y="5261189"/>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30" name="Oval 29">
              <a:extLst>
                <a:ext uri="{FF2B5EF4-FFF2-40B4-BE49-F238E27FC236}">
                  <a16:creationId xmlns:a16="http://schemas.microsoft.com/office/drawing/2014/main" id="{2A9A33C5-240B-4B73-81FC-69952817C81B}"/>
                </a:ext>
              </a:extLst>
            </p:cNvPr>
            <p:cNvSpPr/>
            <p:nvPr/>
          </p:nvSpPr>
          <p:spPr>
            <a:xfrm>
              <a:off x="3572752" y="5261189"/>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31" name="Oval 30">
              <a:extLst>
                <a:ext uri="{FF2B5EF4-FFF2-40B4-BE49-F238E27FC236}">
                  <a16:creationId xmlns:a16="http://schemas.microsoft.com/office/drawing/2014/main" id="{24B24D50-C780-4156-99D4-7105D4ABDCD6}"/>
                </a:ext>
              </a:extLst>
            </p:cNvPr>
            <p:cNvSpPr/>
            <p:nvPr/>
          </p:nvSpPr>
          <p:spPr>
            <a:xfrm>
              <a:off x="5264542" y="525366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grpSp>
    </p:spTree>
    <p:extLst>
      <p:ext uri="{BB962C8B-B14F-4D97-AF65-F5344CB8AC3E}">
        <p14:creationId xmlns:p14="http://schemas.microsoft.com/office/powerpoint/2010/main" val="602683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61A-2BA4-485A-8AE8-DB17B19874F3}"/>
              </a:ext>
            </a:extLst>
          </p:cNvPr>
          <p:cNvSpPr>
            <a:spLocks noGrp="1"/>
          </p:cNvSpPr>
          <p:nvPr>
            <p:ph type="title"/>
          </p:nvPr>
        </p:nvSpPr>
        <p:spPr/>
        <p:txBody>
          <a:bodyPr/>
          <a:lstStyle/>
          <a:p>
            <a:r>
              <a:rPr lang="en-IN" dirty="0"/>
              <a:t>model.evaluation.ModelPerformance</a:t>
            </a:r>
            <a:br>
              <a:rPr lang="en-IN" dirty="0"/>
            </a:br>
            <a:r>
              <a:rPr lang="en-IN" sz="3200" dirty="0"/>
              <a:t>(model-eval.jar)</a:t>
            </a:r>
            <a:endParaRPr lang="en-IN" dirty="0"/>
          </a:p>
        </p:txBody>
      </p:sp>
      <p:sp>
        <p:nvSpPr>
          <p:cNvPr id="3" name="Content Placeholder 2">
            <a:extLst>
              <a:ext uri="{FF2B5EF4-FFF2-40B4-BE49-F238E27FC236}">
                <a16:creationId xmlns:a16="http://schemas.microsoft.com/office/drawing/2014/main" id="{9D8AA3D5-F986-4550-A7FF-B47A49670AEC}"/>
              </a:ext>
            </a:extLst>
          </p:cNvPr>
          <p:cNvSpPr>
            <a:spLocks noGrp="1"/>
          </p:cNvSpPr>
          <p:nvPr>
            <p:ph idx="1"/>
          </p:nvPr>
        </p:nvSpPr>
        <p:spPr>
          <a:xfrm>
            <a:off x="838200" y="1690688"/>
            <a:ext cx="10515600" cy="4802187"/>
          </a:xfrm>
        </p:spPr>
        <p:txBody>
          <a:bodyPr>
            <a:normAutofit fontScale="85000" lnSpcReduction="20000"/>
          </a:bodyPr>
          <a:lstStyle/>
          <a:p>
            <a:r>
              <a:rPr lang="en-IN" sz="1500" dirty="0">
                <a:latin typeface="Arial" panose="020B0604020202020204" pitchFamily="34" charset="0"/>
                <a:cs typeface="Arial" panose="020B0604020202020204" pitchFamily="34" charset="0"/>
              </a:rPr>
              <a:t>Full qualified actual vs predicted input file (of the model of interest like ds, </a:t>
            </a:r>
            <a:r>
              <a:rPr lang="en-IN" sz="1500" dirty="0" err="1">
                <a:latin typeface="Arial" panose="020B0604020202020204" pitchFamily="34" charset="0"/>
                <a:cs typeface="Arial" panose="020B0604020202020204" pitchFamily="34" charset="0"/>
              </a:rPr>
              <a:t>rbf</a:t>
            </a:r>
            <a:r>
              <a:rPr lang="en-IN" sz="1500" dirty="0">
                <a:latin typeface="Arial" panose="020B0604020202020204" pitchFamily="34" charset="0"/>
                <a:cs typeface="Arial" panose="020B0604020202020204" pitchFamily="34" charset="0"/>
              </a:rPr>
              <a:t>)</a:t>
            </a:r>
          </a:p>
          <a:p>
            <a:pPr lvl="1"/>
            <a:r>
              <a:rPr lang="en-IN" sz="1400" dirty="0">
                <a:solidFill>
                  <a:schemeClr val="accent1"/>
                </a:solidFill>
                <a:latin typeface="Arial" panose="020B0604020202020204" pitchFamily="34" charset="0"/>
                <a:cs typeface="Arial" panose="020B0604020202020204" pitchFamily="34" charset="0"/>
              </a:rPr>
              <a:t>-i {input file path}		(e.g. –i /pagetime2/set1/output/pages_all90_avp_ds.csv)</a:t>
            </a:r>
          </a:p>
          <a:p>
            <a:r>
              <a:rPr lang="en-IN" sz="1500" dirty="0">
                <a:latin typeface="Arial" panose="020B0604020202020204" pitchFamily="34" charset="0"/>
                <a:cs typeface="Arial" panose="020B0604020202020204" pitchFamily="34" charset="0"/>
              </a:rPr>
              <a:t>Full qualified actual vs predicted input file (of the ZeroR model)</a:t>
            </a:r>
          </a:p>
          <a:p>
            <a:pPr lvl="1"/>
            <a:r>
              <a:rPr lang="en-IN" sz="1400" dirty="0">
                <a:solidFill>
                  <a:schemeClr val="accent1"/>
                </a:solidFill>
                <a:latin typeface="Arial" panose="020B0604020202020204" pitchFamily="34" charset="0"/>
                <a:cs typeface="Arial" panose="020B0604020202020204" pitchFamily="34" charset="0"/>
              </a:rPr>
              <a:t>-i {input file path}		(e.g. –i /pagetime2/set1/output/pages_all90_avp_zr.csv)</a:t>
            </a:r>
          </a:p>
          <a:p>
            <a:r>
              <a:rPr lang="en-IN" sz="1500" dirty="0">
                <a:latin typeface="Arial" panose="020B0604020202020204" pitchFamily="34" charset="0"/>
                <a:cs typeface="Arial" panose="020B0604020202020204" pitchFamily="34" charset="0"/>
              </a:rPr>
              <a:t>Fully qualified output file </a:t>
            </a:r>
          </a:p>
          <a:p>
            <a:pPr lvl="1"/>
            <a:r>
              <a:rPr lang="en-IN" sz="1500" dirty="0">
                <a:solidFill>
                  <a:schemeClr val="accent1"/>
                </a:solidFill>
                <a:latin typeface="Arial" panose="020B0604020202020204" pitchFamily="34" charset="0"/>
                <a:cs typeface="Arial" panose="020B0604020202020204" pitchFamily="34" charset="0"/>
              </a:rPr>
              <a:t>-o {output file path} 	</a:t>
            </a:r>
            <a:r>
              <a:rPr lang="en-IN" sz="1600" dirty="0">
                <a:solidFill>
                  <a:schemeClr val="accent1"/>
                </a:solidFill>
                <a:latin typeface="Arial" panose="020B0604020202020204" pitchFamily="34" charset="0"/>
                <a:cs typeface="Arial" panose="020B0604020202020204" pitchFamily="34" charset="0"/>
              </a:rPr>
              <a:t>(</a:t>
            </a:r>
            <a:r>
              <a:rPr lang="en-IN" sz="1400" dirty="0">
                <a:solidFill>
                  <a:schemeClr val="accent1"/>
                </a:solidFill>
                <a:latin typeface="Arial" panose="020B0604020202020204" pitchFamily="34" charset="0"/>
                <a:cs typeface="Arial" panose="020B0604020202020204" pitchFamily="34" charset="0"/>
              </a:rPr>
              <a:t>e.g. -o /pagetime2/set1/results/evaluation.csv)</a:t>
            </a:r>
          </a:p>
          <a:p>
            <a:r>
              <a:rPr lang="en-IN" sz="1500" dirty="0">
                <a:latin typeface="Arial" panose="020B0604020202020204" pitchFamily="34" charset="0"/>
                <a:cs typeface="Arial" panose="020B0604020202020204" pitchFamily="34" charset="0"/>
              </a:rPr>
              <a:t>The proportion of predicted values that have magnitude of residual error (MRE) less than equal to a stated value</a:t>
            </a:r>
          </a:p>
          <a:p>
            <a:pPr lvl="1"/>
            <a:r>
              <a:rPr lang="en-IN" sz="1400" dirty="0">
                <a:solidFill>
                  <a:schemeClr val="accent1"/>
                </a:solidFill>
                <a:latin typeface="Arial" panose="020B0604020202020204" pitchFamily="34" charset="0"/>
                <a:cs typeface="Arial" panose="020B0604020202020204" pitchFamily="34" charset="0"/>
              </a:rPr>
              <a:t>-p1 {p1value}		(e.g. –p1 0.25)</a:t>
            </a:r>
          </a:p>
          <a:p>
            <a:pPr lvl="1"/>
            <a:r>
              <a:rPr lang="en-IN" sz="1400" dirty="0">
                <a:solidFill>
                  <a:schemeClr val="accent1"/>
                </a:solidFill>
                <a:latin typeface="Arial" panose="020B0604020202020204" pitchFamily="34" charset="0"/>
                <a:cs typeface="Arial" panose="020B0604020202020204" pitchFamily="34" charset="0"/>
              </a:rPr>
              <a:t>-p2 {p2value}		(e.g. –p2 0.30)</a:t>
            </a:r>
          </a:p>
          <a:p>
            <a:r>
              <a:rPr lang="en-IN" sz="1500" dirty="0">
                <a:latin typeface="Arial" panose="020B0604020202020204" pitchFamily="34" charset="0"/>
                <a:cs typeface="Arial" panose="020B0604020202020204" pitchFamily="34" charset="0"/>
              </a:rPr>
              <a:t>Text label to attach at the starting of every line in the output file</a:t>
            </a:r>
          </a:p>
          <a:p>
            <a:pPr lvl="1"/>
            <a:r>
              <a:rPr lang="en-IN" sz="1400" dirty="0">
                <a:solidFill>
                  <a:schemeClr val="accent1"/>
                </a:solidFill>
                <a:latin typeface="Arial" panose="020B0604020202020204" pitchFamily="34" charset="0"/>
                <a:cs typeface="Arial" panose="020B0604020202020204" pitchFamily="34" charset="0"/>
              </a:rPr>
              <a:t>-label {label name}	(e.g. –label /pagetime2/input/pages_all90_ds</a:t>
            </a:r>
          </a:p>
          <a:p>
            <a:r>
              <a:rPr lang="en-IN" sz="1500" dirty="0">
                <a:latin typeface="Arial" panose="020B0604020202020204" pitchFamily="34" charset="0"/>
                <a:cs typeface="Arial" panose="020B0604020202020204" pitchFamily="34" charset="0"/>
              </a:rPr>
              <a:t>Append to the output file or create a new file</a:t>
            </a:r>
          </a:p>
          <a:p>
            <a:pPr lvl="1"/>
            <a:r>
              <a:rPr lang="en-IN" sz="1400" dirty="0">
                <a:solidFill>
                  <a:schemeClr val="accent1"/>
                </a:solidFill>
                <a:latin typeface="Arial" panose="020B0604020202020204" pitchFamily="34" charset="0"/>
                <a:cs typeface="Arial" panose="020B0604020202020204" pitchFamily="34" charset="0"/>
              </a:rPr>
              <a:t>-append {true|false}	(e.g. –append true)</a:t>
            </a:r>
          </a:p>
          <a:p>
            <a:r>
              <a:rPr lang="en-IN" sz="1500" dirty="0">
                <a:latin typeface="Arial" panose="020B0604020202020204" pitchFamily="34" charset="0"/>
                <a:cs typeface="Arial" panose="020B0604020202020204" pitchFamily="34" charset="0"/>
              </a:rPr>
              <a:t>Execution time (in secs) of the machine learning technique </a:t>
            </a:r>
          </a:p>
          <a:p>
            <a:pPr lvl="1"/>
            <a:r>
              <a:rPr lang="en-IN" sz="1100" dirty="0">
                <a:latin typeface="Arial" panose="020B0604020202020204" pitchFamily="34" charset="0"/>
                <a:cs typeface="Arial" panose="020B0604020202020204" pitchFamily="34" charset="0"/>
              </a:rPr>
              <a:t>-</a:t>
            </a:r>
            <a:r>
              <a:rPr lang="en-IN" sz="1400" dirty="0">
                <a:solidFill>
                  <a:schemeClr val="accent1"/>
                </a:solidFill>
                <a:latin typeface="Arial" panose="020B0604020202020204" pitchFamily="34" charset="0"/>
                <a:cs typeface="Arial" panose="020B0604020202020204" pitchFamily="34" charset="0"/>
              </a:rPr>
              <a:t>etime {value}		(e.g. –etime 20)</a:t>
            </a:r>
          </a:p>
          <a:p>
            <a:r>
              <a:rPr lang="en-IN" sz="1500" dirty="0">
                <a:latin typeface="Arial" panose="020B0604020202020204" pitchFamily="34" charset="0"/>
                <a:cs typeface="Arial" panose="020B0604020202020204" pitchFamily="34" charset="0"/>
              </a:rPr>
              <a:t>Print debug statements</a:t>
            </a:r>
          </a:p>
          <a:p>
            <a:pPr lvl="1"/>
            <a:r>
              <a:rPr lang="en-IN" sz="1400" dirty="0">
                <a:solidFill>
                  <a:schemeClr val="accent1"/>
                </a:solidFill>
                <a:latin typeface="Arial" panose="020B0604020202020204" pitchFamily="34" charset="0"/>
                <a:cs typeface="Arial" panose="020B0604020202020204" pitchFamily="34" charset="0"/>
              </a:rPr>
              <a:t>-debug {true|false}	(e.g. –debug false)</a:t>
            </a:r>
          </a:p>
          <a:p>
            <a:r>
              <a:rPr lang="en-IN" sz="1500" dirty="0">
                <a:latin typeface="Arial" panose="020B0604020202020204" pitchFamily="34" charset="0"/>
                <a:cs typeface="Arial" panose="020B0604020202020204" pitchFamily="34" charset="0"/>
              </a:rPr>
              <a:t>Name of the machine learning technique</a:t>
            </a:r>
          </a:p>
          <a:p>
            <a:pPr lvl="1"/>
            <a:r>
              <a:rPr lang="en-IN" sz="1400" dirty="0">
                <a:solidFill>
                  <a:schemeClr val="accent1"/>
                </a:solidFill>
                <a:latin typeface="Arial" panose="020B0604020202020204" pitchFamily="34" charset="0"/>
                <a:cs typeface="Arial" panose="020B0604020202020204" pitchFamily="34" charset="0"/>
              </a:rPr>
              <a:t>-technique {technique name}	(e.g. –technique ds)</a:t>
            </a:r>
          </a:p>
          <a:p>
            <a:r>
              <a:rPr lang="en-IN" sz="1500" dirty="0">
                <a:latin typeface="Arial" panose="020B0604020202020204" pitchFamily="34" charset="0"/>
                <a:cs typeface="Arial" panose="020B0604020202020204" pitchFamily="34" charset="0"/>
              </a:rPr>
              <a:t>For applicable fields take mean of means of all k-fold validation sets or mean of all k-fold validation sets</a:t>
            </a:r>
          </a:p>
          <a:p>
            <a:pPr lvl="1"/>
            <a:r>
              <a:rPr lang="en-IN" sz="1400" dirty="0">
                <a:solidFill>
                  <a:schemeClr val="accent1"/>
                </a:solidFill>
                <a:latin typeface="Arial" panose="020B0604020202020204" pitchFamily="34" charset="0"/>
                <a:cs typeface="Arial" panose="020B0604020202020204" pitchFamily="34" charset="0"/>
              </a:rPr>
              <a:t>-v {true|false}</a:t>
            </a:r>
          </a:p>
          <a:p>
            <a:endParaRPr lang="en-IN" dirty="0">
              <a:latin typeface="Arial" panose="020B0604020202020204" pitchFamily="34" charset="0"/>
              <a:cs typeface="Arial" panose="020B0604020202020204" pitchFamily="34" charset="0"/>
            </a:endParaRPr>
          </a:p>
          <a:p>
            <a:endParaRPr lang="en-IN" dirty="0"/>
          </a:p>
        </p:txBody>
      </p:sp>
      <p:sp>
        <p:nvSpPr>
          <p:cNvPr id="4" name="Rectangle 3">
            <a:extLst>
              <a:ext uri="{FF2B5EF4-FFF2-40B4-BE49-F238E27FC236}">
                <a16:creationId xmlns:a16="http://schemas.microsoft.com/office/drawing/2014/main" id="{A11B5BFE-9EE9-468D-9B03-13D4CC19279B}"/>
              </a:ext>
            </a:extLst>
          </p:cNvPr>
          <p:cNvSpPr/>
          <p:nvPr/>
        </p:nvSpPr>
        <p:spPr>
          <a:xfrm>
            <a:off x="7449708" y="3860949"/>
            <a:ext cx="2932249" cy="276999"/>
          </a:xfrm>
          <a:prstGeom prst="rect">
            <a:avLst/>
          </a:prstGeom>
          <a:solidFill>
            <a:schemeClr val="accent1">
              <a:lumMod val="20000"/>
              <a:lumOff val="80000"/>
            </a:schemeClr>
          </a:solidFill>
        </p:spPr>
        <p:txBody>
          <a:bodyPr wrap="square">
            <a:spAutoFit/>
          </a:bodyPr>
          <a:lstStyle/>
          <a:p>
            <a:r>
              <a:rPr lang="en-IN" sz="1200" b="1" dirty="0">
                <a:latin typeface="Arial" panose="020B0604020202020204" pitchFamily="34" charset="0"/>
                <a:cs typeface="Arial" panose="020B0604020202020204" pitchFamily="34" charset="0"/>
              </a:rPr>
              <a:t>This jar is used by step4.bash</a:t>
            </a: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1568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61A-2BA4-485A-8AE8-DB17B19874F3}"/>
              </a:ext>
            </a:extLst>
          </p:cNvPr>
          <p:cNvSpPr>
            <a:spLocks noGrp="1"/>
          </p:cNvSpPr>
          <p:nvPr>
            <p:ph type="title"/>
          </p:nvPr>
        </p:nvSpPr>
        <p:spPr/>
        <p:txBody>
          <a:bodyPr/>
          <a:lstStyle/>
          <a:p>
            <a:r>
              <a:rPr lang="en-IN" dirty="0"/>
              <a:t>model.evaluation.ModelPerformance</a:t>
            </a:r>
            <a:br>
              <a:rPr lang="en-IN" dirty="0"/>
            </a:br>
            <a:r>
              <a:rPr lang="en-IN" sz="3200" dirty="0"/>
              <a:t>(model-eval.jar) (output file format)</a:t>
            </a:r>
            <a:endParaRPr lang="en-IN" dirty="0"/>
          </a:p>
        </p:txBody>
      </p:sp>
      <p:sp>
        <p:nvSpPr>
          <p:cNvPr id="3" name="Content Placeholder 2">
            <a:extLst>
              <a:ext uri="{FF2B5EF4-FFF2-40B4-BE49-F238E27FC236}">
                <a16:creationId xmlns:a16="http://schemas.microsoft.com/office/drawing/2014/main" id="{9D8AA3D5-F986-4550-A7FF-B47A49670AEC}"/>
              </a:ext>
            </a:extLst>
          </p:cNvPr>
          <p:cNvSpPr>
            <a:spLocks noGrp="1"/>
          </p:cNvSpPr>
          <p:nvPr>
            <p:ph idx="1"/>
          </p:nvPr>
        </p:nvSpPr>
        <p:spPr>
          <a:solidFill>
            <a:schemeClr val="accent1">
              <a:lumMod val="20000"/>
              <a:lumOff val="80000"/>
            </a:schemeClr>
          </a:solidFill>
        </p:spPr>
        <p:txBody>
          <a:bodyPr>
            <a:noAutofit/>
          </a:bodyPr>
          <a:lstStyle/>
          <a:p>
            <a:pPr marL="0" indent="0">
              <a:buNone/>
            </a:pPr>
            <a:r>
              <a:rPr lang="en-IN" sz="1200" dirty="0">
                <a:latin typeface="Arial" panose="020B0604020202020204" pitchFamily="34" charset="0"/>
                <a:cs typeface="Arial" panose="020B0604020202020204" pitchFamily="34" charset="0"/>
              </a:rPr>
              <a:t>false|../set2/input/pages_informationtechnology90_rbfreg|rbfreg|1|0|0.83|17.66|0.42|0.51|0.59|4190062.89|1326.21|1972.91|2721.85|0.09|0.5|0.56|</a:t>
            </a:r>
          </a:p>
          <a:p>
            <a:pPr marL="0" indent="0">
              <a:buNone/>
            </a:pPr>
            <a:endParaRPr lang="en-IN" sz="1200" dirty="0">
              <a:latin typeface="Arial" panose="020B0604020202020204" pitchFamily="34" charset="0"/>
              <a:cs typeface="Arial" panose="020B0604020202020204" pitchFamily="34" charset="0"/>
            </a:endParaRPr>
          </a:p>
          <a:p>
            <a:pPr>
              <a:lnSpc>
                <a:spcPct val="100000"/>
              </a:lnSpc>
              <a:spcBef>
                <a:spcPts val="200"/>
              </a:spcBef>
            </a:pPr>
            <a:r>
              <a:rPr lang="en-IN" sz="1200" dirty="0">
                <a:latin typeface="Arial" panose="020B0604020202020204" pitchFamily="34" charset="0"/>
                <a:cs typeface="Arial" panose="020B0604020202020204" pitchFamily="34" charset="0"/>
              </a:rPr>
              <a:t>Field 1	: Value of –v option in the call to model.evaluation.ModelPerformance</a:t>
            </a:r>
          </a:p>
          <a:p>
            <a:pPr>
              <a:lnSpc>
                <a:spcPct val="100000"/>
              </a:lnSpc>
              <a:spcBef>
                <a:spcPts val="200"/>
              </a:spcBef>
            </a:pPr>
            <a:r>
              <a:rPr lang="en-IN" sz="1200" dirty="0">
                <a:latin typeface="Arial" panose="020B0604020202020204" pitchFamily="34" charset="0"/>
                <a:cs typeface="Arial" panose="020B0604020202020204" pitchFamily="34" charset="0"/>
              </a:rPr>
              <a:t>Field 2	: Value of –label option in the call to model.evaluation.ModelPerformance</a:t>
            </a:r>
          </a:p>
          <a:p>
            <a:pPr>
              <a:lnSpc>
                <a:spcPct val="100000"/>
              </a:lnSpc>
              <a:spcBef>
                <a:spcPts val="200"/>
              </a:spcBef>
            </a:pPr>
            <a:r>
              <a:rPr lang="en-IN" sz="1200" dirty="0">
                <a:latin typeface="Arial" panose="020B0604020202020204" pitchFamily="34" charset="0"/>
                <a:cs typeface="Arial" panose="020B0604020202020204" pitchFamily="34" charset="0"/>
              </a:rPr>
              <a:t>Field 3	: Value of –technique option in the call to model.evaluation.ModelPerformance</a:t>
            </a:r>
          </a:p>
          <a:p>
            <a:pPr>
              <a:lnSpc>
                <a:spcPct val="100000"/>
              </a:lnSpc>
              <a:spcBef>
                <a:spcPts val="200"/>
              </a:spcBef>
            </a:pPr>
            <a:r>
              <a:rPr lang="en-IN" sz="1200" dirty="0">
                <a:latin typeface="Arial" panose="020B0604020202020204" pitchFamily="34" charset="0"/>
                <a:cs typeface="Arial" panose="020B0604020202020204" pitchFamily="34" charset="0"/>
              </a:rPr>
              <a:t>Field 4	: If –v option is false, then it will be a 1 set. If –v option is true, then it will be 10 sets (as k-fold is 10)</a:t>
            </a:r>
          </a:p>
          <a:p>
            <a:pPr>
              <a:lnSpc>
                <a:spcPct val="100000"/>
              </a:lnSpc>
              <a:spcBef>
                <a:spcPts val="200"/>
              </a:spcBef>
            </a:pPr>
            <a:r>
              <a:rPr lang="en-IN" sz="1200" dirty="0">
                <a:latin typeface="Arial" panose="020B0604020202020204" pitchFamily="34" charset="0"/>
                <a:cs typeface="Arial" panose="020B0604020202020204" pitchFamily="34" charset="0"/>
              </a:rPr>
              <a:t>Field 5	: Value of –etime option in the call to model.evaluation.ModelPerformance</a:t>
            </a:r>
          </a:p>
          <a:p>
            <a:pPr>
              <a:lnSpc>
                <a:spcPct val="100000"/>
              </a:lnSpc>
              <a:spcBef>
                <a:spcPts val="200"/>
              </a:spcBef>
            </a:pPr>
            <a:r>
              <a:rPr lang="en-IN" sz="1200" dirty="0">
                <a:latin typeface="Arial" panose="020B0604020202020204" pitchFamily="34" charset="0"/>
                <a:cs typeface="Arial" panose="020B0604020202020204" pitchFamily="34" charset="0"/>
              </a:rPr>
              <a:t>Field 6	: Correlation coefficient (r)</a:t>
            </a:r>
          </a:p>
          <a:p>
            <a:pPr>
              <a:lnSpc>
                <a:spcPct val="100000"/>
              </a:lnSpc>
              <a:spcBef>
                <a:spcPts val="200"/>
              </a:spcBef>
            </a:pPr>
            <a:r>
              <a:rPr lang="en-IN" sz="1200" dirty="0">
                <a:latin typeface="Arial" panose="020B0604020202020204" pitchFamily="34" charset="0"/>
                <a:cs typeface="Arial" panose="020B0604020202020204" pitchFamily="34" charset="0"/>
              </a:rPr>
              <a:t>Field 7	: Maximum magnitude of relative error (maxMRE)</a:t>
            </a:r>
          </a:p>
          <a:p>
            <a:pPr>
              <a:lnSpc>
                <a:spcPct val="100000"/>
              </a:lnSpc>
              <a:spcBef>
                <a:spcPts val="200"/>
              </a:spcBef>
            </a:pPr>
            <a:r>
              <a:rPr lang="en-IN" sz="1200" dirty="0">
                <a:latin typeface="Arial" panose="020B0604020202020204" pitchFamily="34" charset="0"/>
                <a:cs typeface="Arial" panose="020B0604020202020204" pitchFamily="34" charset="0"/>
              </a:rPr>
              <a:t>Field 8	: Mean magnitude of relative error (MMRE)</a:t>
            </a:r>
          </a:p>
          <a:p>
            <a:pPr>
              <a:lnSpc>
                <a:spcPct val="100000"/>
              </a:lnSpc>
              <a:spcBef>
                <a:spcPts val="200"/>
              </a:spcBef>
            </a:pPr>
            <a:r>
              <a:rPr lang="en-IN" sz="1200" dirty="0">
                <a:latin typeface="Arial" panose="020B0604020202020204" pitchFamily="34" charset="0"/>
                <a:cs typeface="Arial" panose="020B0604020202020204" pitchFamily="34" charset="0"/>
              </a:rPr>
              <a:t>Field 9	: Pred(p1)</a:t>
            </a:r>
          </a:p>
          <a:p>
            <a:pPr>
              <a:lnSpc>
                <a:spcPct val="100000"/>
              </a:lnSpc>
              <a:spcBef>
                <a:spcPts val="200"/>
              </a:spcBef>
            </a:pPr>
            <a:r>
              <a:rPr lang="en-IN" sz="1200" dirty="0">
                <a:latin typeface="Arial" panose="020B0604020202020204" pitchFamily="34" charset="0"/>
                <a:cs typeface="Arial" panose="020B0604020202020204" pitchFamily="34" charset="0"/>
              </a:rPr>
              <a:t>Field 10	: Pred(p2)</a:t>
            </a:r>
          </a:p>
          <a:p>
            <a:pPr>
              <a:lnSpc>
                <a:spcPct val="100000"/>
              </a:lnSpc>
              <a:spcBef>
                <a:spcPts val="200"/>
              </a:spcBef>
            </a:pPr>
            <a:r>
              <a:rPr lang="en-IN" sz="1200" dirty="0">
                <a:latin typeface="Arial" panose="020B0604020202020204" pitchFamily="34" charset="0"/>
                <a:cs typeface="Arial" panose="020B0604020202020204" pitchFamily="34" charset="0"/>
              </a:rPr>
              <a:t>Field 11	: Sum of absolute residual error (sumARE)</a:t>
            </a:r>
          </a:p>
          <a:p>
            <a:pPr>
              <a:lnSpc>
                <a:spcPct val="100000"/>
              </a:lnSpc>
              <a:spcBef>
                <a:spcPts val="200"/>
              </a:spcBef>
            </a:pPr>
            <a:r>
              <a:rPr lang="en-IN" sz="1200" dirty="0">
                <a:latin typeface="Arial" panose="020B0604020202020204" pitchFamily="34" charset="0"/>
                <a:cs typeface="Arial" panose="020B0604020202020204" pitchFamily="34" charset="0"/>
              </a:rPr>
              <a:t>Field 12	: Median of absolute residual error (medARE)</a:t>
            </a:r>
          </a:p>
          <a:p>
            <a:pPr>
              <a:lnSpc>
                <a:spcPct val="100000"/>
              </a:lnSpc>
              <a:spcBef>
                <a:spcPts val="200"/>
              </a:spcBef>
            </a:pPr>
            <a:r>
              <a:rPr lang="en-IN" sz="1200" dirty="0">
                <a:latin typeface="Arial" panose="020B0604020202020204" pitchFamily="34" charset="0"/>
                <a:cs typeface="Arial" panose="020B0604020202020204" pitchFamily="34" charset="0"/>
              </a:rPr>
              <a:t>Field 13	: Standard deviation of absolute residual error (SDARE)</a:t>
            </a:r>
          </a:p>
          <a:p>
            <a:pPr>
              <a:lnSpc>
                <a:spcPct val="100000"/>
              </a:lnSpc>
              <a:spcBef>
                <a:spcPts val="200"/>
              </a:spcBef>
            </a:pPr>
            <a:r>
              <a:rPr lang="en-IN" sz="1200" dirty="0">
                <a:latin typeface="Arial" panose="020B0604020202020204" pitchFamily="34" charset="0"/>
                <a:cs typeface="Arial" panose="020B0604020202020204" pitchFamily="34" charset="0"/>
              </a:rPr>
              <a:t>Field 14	: Root mean square error (RMSE)</a:t>
            </a:r>
          </a:p>
          <a:p>
            <a:pPr>
              <a:lnSpc>
                <a:spcPct val="100000"/>
              </a:lnSpc>
              <a:spcBef>
                <a:spcPts val="200"/>
              </a:spcBef>
            </a:pPr>
            <a:r>
              <a:rPr lang="en-IN" sz="1200" dirty="0">
                <a:latin typeface="Arial" panose="020B0604020202020204" pitchFamily="34" charset="0"/>
                <a:cs typeface="Arial" panose="020B0604020202020204" pitchFamily="34" charset="0"/>
              </a:rPr>
              <a:t>Field 15	: Normalized root mean square error (NRMSE)</a:t>
            </a:r>
          </a:p>
          <a:p>
            <a:pPr>
              <a:lnSpc>
                <a:spcPct val="100000"/>
              </a:lnSpc>
              <a:spcBef>
                <a:spcPts val="200"/>
              </a:spcBef>
            </a:pPr>
            <a:r>
              <a:rPr lang="en-IN" sz="1200" dirty="0">
                <a:latin typeface="Arial" panose="020B0604020202020204" pitchFamily="34" charset="0"/>
                <a:cs typeface="Arial" panose="020B0604020202020204" pitchFamily="34" charset="0"/>
              </a:rPr>
              <a:t>Field 16	: Relative absolute error (RelativeAE)</a:t>
            </a:r>
          </a:p>
          <a:p>
            <a:pPr>
              <a:lnSpc>
                <a:spcPct val="100000"/>
              </a:lnSpc>
              <a:spcBef>
                <a:spcPts val="200"/>
              </a:spcBef>
            </a:pPr>
            <a:r>
              <a:rPr lang="en-IN" sz="1200" dirty="0">
                <a:latin typeface="Arial" panose="020B0604020202020204" pitchFamily="34" charset="0"/>
                <a:cs typeface="Arial" panose="020B0604020202020204" pitchFamily="34" charset="0"/>
              </a:rPr>
              <a:t>Field 17	: Root of relative square error (RRSE)</a:t>
            </a:r>
          </a:p>
          <a:p>
            <a:pPr>
              <a:lnSpc>
                <a:spcPct val="100000"/>
              </a:lnSpc>
              <a:spcBef>
                <a:spcPts val="200"/>
              </a:spcBef>
            </a:pPr>
            <a:endParaRPr lang="en-IN" sz="1200" dirty="0">
              <a:latin typeface="Arial" panose="020B0604020202020204" pitchFamily="34" charset="0"/>
              <a:cs typeface="Arial" panose="020B0604020202020204" pitchFamily="34" charset="0"/>
            </a:endParaRPr>
          </a:p>
          <a:p>
            <a:pPr>
              <a:lnSpc>
                <a:spcPct val="100000"/>
              </a:lnSpc>
              <a:spcBef>
                <a:spcPts val="200"/>
              </a:spcBef>
            </a:pP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8853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E2B7-A7B6-48DE-B466-F8531096DC8C}"/>
              </a:ext>
            </a:extLst>
          </p:cNvPr>
          <p:cNvSpPr>
            <a:spLocks noGrp="1"/>
          </p:cNvSpPr>
          <p:nvPr>
            <p:ph type="title"/>
          </p:nvPr>
        </p:nvSpPr>
        <p:spPr/>
        <p:txBody>
          <a:bodyPr/>
          <a:lstStyle/>
          <a:p>
            <a:r>
              <a:rPr lang="en-IN" dirty="0"/>
              <a:t>step4.bash: design and usage</a:t>
            </a:r>
          </a:p>
        </p:txBody>
      </p:sp>
      <p:sp>
        <p:nvSpPr>
          <p:cNvPr id="4" name="Content Placeholder 2">
            <a:extLst>
              <a:ext uri="{FF2B5EF4-FFF2-40B4-BE49-F238E27FC236}">
                <a16:creationId xmlns:a16="http://schemas.microsoft.com/office/drawing/2014/main" id="{4EE7B18E-A15E-4325-A830-F66748F8C830}"/>
              </a:ext>
            </a:extLst>
          </p:cNvPr>
          <p:cNvSpPr txBox="1">
            <a:spLocks/>
          </p:cNvSpPr>
          <p:nvPr/>
        </p:nvSpPr>
        <p:spPr>
          <a:xfrm>
            <a:off x="990600" y="1604334"/>
            <a:ext cx="9593580" cy="7628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Arial" panose="020B0604020202020204" pitchFamily="34" charset="0"/>
                <a:cs typeface="Arial" panose="020B0604020202020204" pitchFamily="34" charset="0"/>
              </a:rPr>
              <a:t>Generates evaluation file (containing various accuracy measures) using </a:t>
            </a:r>
            <a:r>
              <a:rPr lang="en-IN" sz="1400" b="1" dirty="0">
                <a:latin typeface="Arial" panose="020B0604020202020204" pitchFamily="34" charset="0"/>
                <a:cs typeface="Arial" panose="020B0604020202020204" pitchFamily="34" charset="0"/>
              </a:rPr>
              <a:t>model-eval.jar </a:t>
            </a:r>
            <a:r>
              <a:rPr lang="en-IN" sz="1400" dirty="0">
                <a:latin typeface="Arial" panose="020B0604020202020204" pitchFamily="34" charset="0"/>
                <a:cs typeface="Arial" panose="020B0604020202020204" pitchFamily="34" charset="0"/>
              </a:rPr>
              <a:t>in the </a:t>
            </a:r>
            <a:r>
              <a:rPr lang="en-IN" sz="1400" b="1" dirty="0">
                <a:latin typeface="Arial" panose="020B0604020202020204" pitchFamily="34" charset="0"/>
                <a:cs typeface="Arial" panose="020B0604020202020204" pitchFamily="34" charset="0"/>
              </a:rPr>
              <a:t>results</a:t>
            </a:r>
            <a:r>
              <a:rPr lang="en-IN" sz="1400" dirty="0">
                <a:latin typeface="Arial" panose="020B0604020202020204" pitchFamily="34" charset="0"/>
                <a:cs typeface="Arial" panose="020B0604020202020204" pitchFamily="34" charset="0"/>
              </a:rPr>
              <a:t> directory </a:t>
            </a:r>
          </a:p>
          <a:p>
            <a:r>
              <a:rPr lang="en-IN" sz="1400" dirty="0">
                <a:latin typeface="Arial" panose="020B0604020202020204" pitchFamily="34" charset="0"/>
                <a:cs typeface="Arial" panose="020B0604020202020204" pitchFamily="34" charset="0"/>
              </a:rPr>
              <a:t>There are </a:t>
            </a:r>
            <a:r>
              <a:rPr lang="en-IN" sz="1400" b="1" dirty="0">
                <a:latin typeface="Arial" panose="020B0604020202020204" pitchFamily="34" charset="0"/>
                <a:cs typeface="Arial" panose="020B0604020202020204" pitchFamily="34" charset="0"/>
              </a:rPr>
              <a:t>209</a:t>
            </a:r>
            <a:r>
              <a:rPr lang="en-IN" sz="1400" dirty="0">
                <a:latin typeface="Arial" panose="020B0604020202020204" pitchFamily="34" charset="0"/>
                <a:cs typeface="Arial" panose="020B0604020202020204" pitchFamily="34" charset="0"/>
              </a:rPr>
              <a:t> lines in each evaluation.csv (</a:t>
            </a:r>
            <a:r>
              <a:rPr lang="en-IN" sz="1400" b="1" dirty="0">
                <a:latin typeface="Arial" panose="020B0604020202020204" pitchFamily="34" charset="0"/>
                <a:cs typeface="Arial" panose="020B0604020202020204" pitchFamily="34" charset="0"/>
              </a:rPr>
              <a:t>11 datasets x 19 ML techniques = 209</a:t>
            </a:r>
            <a:r>
              <a:rPr lang="en-IN" sz="1400" dirty="0">
                <a:latin typeface="Arial" panose="020B0604020202020204" pitchFamily="34" charset="0"/>
                <a:cs typeface="Arial" panose="020B0604020202020204" pitchFamily="34" charset="0"/>
              </a:rPr>
              <a:t>)</a:t>
            </a:r>
          </a:p>
        </p:txBody>
      </p:sp>
      <p:sp>
        <p:nvSpPr>
          <p:cNvPr id="12" name="Rectangle 11">
            <a:extLst>
              <a:ext uri="{FF2B5EF4-FFF2-40B4-BE49-F238E27FC236}">
                <a16:creationId xmlns:a16="http://schemas.microsoft.com/office/drawing/2014/main" id="{F0D50865-64B5-4D4D-A6A1-830C269A0562}"/>
              </a:ext>
            </a:extLst>
          </p:cNvPr>
          <p:cNvSpPr/>
          <p:nvPr/>
        </p:nvSpPr>
        <p:spPr>
          <a:xfrm>
            <a:off x="1012980" y="3986400"/>
            <a:ext cx="3882872" cy="7156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/pagetime3/scripts/step4.bash</a:t>
            </a:r>
          </a:p>
        </p:txBody>
      </p:sp>
      <p:sp>
        <p:nvSpPr>
          <p:cNvPr id="13" name="Rectangle 12">
            <a:extLst>
              <a:ext uri="{FF2B5EF4-FFF2-40B4-BE49-F238E27FC236}">
                <a16:creationId xmlns:a16="http://schemas.microsoft.com/office/drawing/2014/main" id="{97F848F9-0481-412E-B5C5-7814AFA7E0E5}"/>
              </a:ext>
            </a:extLst>
          </p:cNvPr>
          <p:cNvSpPr/>
          <p:nvPr/>
        </p:nvSpPr>
        <p:spPr>
          <a:xfrm>
            <a:off x="1012980" y="2789616"/>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step1-datacreation-list.txt</a:t>
            </a:r>
          </a:p>
        </p:txBody>
      </p:sp>
      <p:cxnSp>
        <p:nvCxnSpPr>
          <p:cNvPr id="14" name="Straight Arrow Connector 13">
            <a:extLst>
              <a:ext uri="{FF2B5EF4-FFF2-40B4-BE49-F238E27FC236}">
                <a16:creationId xmlns:a16="http://schemas.microsoft.com/office/drawing/2014/main" id="{F24DD11D-FE08-4C7D-860D-46BA41689601}"/>
              </a:ext>
            </a:extLst>
          </p:cNvPr>
          <p:cNvCxnSpPr>
            <a:cxnSpLocks/>
          </p:cNvCxnSpPr>
          <p:nvPr/>
        </p:nvCxnSpPr>
        <p:spPr>
          <a:xfrm>
            <a:off x="2086413" y="3516219"/>
            <a:ext cx="0" cy="5050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E5DF34C-78BB-4E4A-84B0-088AEA53FB23}"/>
              </a:ext>
            </a:extLst>
          </p:cNvPr>
          <p:cNvSpPr/>
          <p:nvPr/>
        </p:nvSpPr>
        <p:spPr>
          <a:xfrm>
            <a:off x="5477737" y="260034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/pagetime3/set1/output</a:t>
            </a:r>
          </a:p>
        </p:txBody>
      </p:sp>
      <p:cxnSp>
        <p:nvCxnSpPr>
          <p:cNvPr id="16" name="Connector: Elbow 15">
            <a:extLst>
              <a:ext uri="{FF2B5EF4-FFF2-40B4-BE49-F238E27FC236}">
                <a16:creationId xmlns:a16="http://schemas.microsoft.com/office/drawing/2014/main" id="{E630B5E3-F026-446E-BEEE-FC2B0A3CC301}"/>
              </a:ext>
            </a:extLst>
          </p:cNvPr>
          <p:cNvCxnSpPr>
            <a:cxnSpLocks/>
            <a:endCxn id="15" idx="1"/>
          </p:cNvCxnSpPr>
          <p:nvPr/>
        </p:nvCxnSpPr>
        <p:spPr>
          <a:xfrm rot="5400000" flipH="1" flipV="1">
            <a:off x="4563936" y="3071376"/>
            <a:ext cx="1027021" cy="80058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6A212E4-4ACD-4536-A4C5-D6103C46456D}"/>
              </a:ext>
            </a:extLst>
          </p:cNvPr>
          <p:cNvCxnSpPr>
            <a:cxnSpLocks/>
          </p:cNvCxnSpPr>
          <p:nvPr/>
        </p:nvCxnSpPr>
        <p:spPr>
          <a:xfrm>
            <a:off x="7763735" y="2789616"/>
            <a:ext cx="81274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E793A26-BAF9-4050-8C17-4D55D0D135B7}"/>
              </a:ext>
            </a:extLst>
          </p:cNvPr>
          <p:cNvSpPr/>
          <p:nvPr/>
        </p:nvSpPr>
        <p:spPr>
          <a:xfrm>
            <a:off x="5630137" y="294705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/pagetime3/set2/output</a:t>
            </a:r>
          </a:p>
        </p:txBody>
      </p:sp>
      <p:sp>
        <p:nvSpPr>
          <p:cNvPr id="19" name="Rectangle 18">
            <a:extLst>
              <a:ext uri="{FF2B5EF4-FFF2-40B4-BE49-F238E27FC236}">
                <a16:creationId xmlns:a16="http://schemas.microsoft.com/office/drawing/2014/main" id="{267201DA-F9D1-47B8-9120-D74FAFE0E129}"/>
              </a:ext>
            </a:extLst>
          </p:cNvPr>
          <p:cNvSpPr/>
          <p:nvPr/>
        </p:nvSpPr>
        <p:spPr>
          <a:xfrm>
            <a:off x="5782537" y="322518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/pagetime3/set3/output</a:t>
            </a:r>
          </a:p>
        </p:txBody>
      </p:sp>
      <p:sp>
        <p:nvSpPr>
          <p:cNvPr id="20" name="Rectangle 19">
            <a:extLst>
              <a:ext uri="{FF2B5EF4-FFF2-40B4-BE49-F238E27FC236}">
                <a16:creationId xmlns:a16="http://schemas.microsoft.com/office/drawing/2014/main" id="{476588F0-3354-4308-A4E9-5EBBBE4EF1C4}"/>
              </a:ext>
            </a:extLst>
          </p:cNvPr>
          <p:cNvSpPr/>
          <p:nvPr/>
        </p:nvSpPr>
        <p:spPr>
          <a:xfrm>
            <a:off x="5934937" y="350331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/pagetime3/set4/output</a:t>
            </a:r>
          </a:p>
        </p:txBody>
      </p:sp>
      <p:cxnSp>
        <p:nvCxnSpPr>
          <p:cNvPr id="34" name="Straight Arrow Connector 33">
            <a:extLst>
              <a:ext uri="{FF2B5EF4-FFF2-40B4-BE49-F238E27FC236}">
                <a16:creationId xmlns:a16="http://schemas.microsoft.com/office/drawing/2014/main" id="{E3F9DC2D-9FF1-44F4-BC3D-AE630721F0C7}"/>
              </a:ext>
            </a:extLst>
          </p:cNvPr>
          <p:cNvCxnSpPr>
            <a:cxnSpLocks/>
            <a:endCxn id="38" idx="1"/>
          </p:cNvCxnSpPr>
          <p:nvPr/>
        </p:nvCxnSpPr>
        <p:spPr>
          <a:xfrm flipV="1">
            <a:off x="7916135" y="3061753"/>
            <a:ext cx="965142" cy="894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45CE333-F99E-4904-8B1D-10C7B2588E80}"/>
              </a:ext>
            </a:extLst>
          </p:cNvPr>
          <p:cNvCxnSpPr>
            <a:cxnSpLocks/>
            <a:endCxn id="39" idx="1"/>
          </p:cNvCxnSpPr>
          <p:nvPr/>
        </p:nvCxnSpPr>
        <p:spPr>
          <a:xfrm flipV="1">
            <a:off x="8068535" y="3339724"/>
            <a:ext cx="1117542" cy="1206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EC06AE0-E35E-4D62-B2B2-5CD858CB3492}"/>
              </a:ext>
            </a:extLst>
          </p:cNvPr>
          <p:cNvCxnSpPr>
            <a:cxnSpLocks/>
            <a:endCxn id="40" idx="1"/>
          </p:cNvCxnSpPr>
          <p:nvPr/>
        </p:nvCxnSpPr>
        <p:spPr>
          <a:xfrm>
            <a:off x="8220935" y="3872020"/>
            <a:ext cx="1230146" cy="940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978B296-3E97-4A2C-A76C-5B40C245B7BE}"/>
              </a:ext>
            </a:extLst>
          </p:cNvPr>
          <p:cNvSpPr/>
          <p:nvPr/>
        </p:nvSpPr>
        <p:spPr>
          <a:xfrm>
            <a:off x="838200" y="5051244"/>
            <a:ext cx="10866603" cy="147732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USAGE:</a:t>
            </a:r>
          </a:p>
          <a:p>
            <a:r>
              <a:rPr lang="en-IN" dirty="0">
                <a:latin typeface="Arial" panose="020B0604020202020204" pitchFamily="34" charset="0"/>
                <a:cs typeface="Arial" panose="020B0604020202020204" pitchFamily="34" charset="0"/>
              </a:rPr>
              <a:t>./step4.bash -i step1-datacreation-list.txt -s ../set1</a:t>
            </a:r>
          </a:p>
          <a:p>
            <a:r>
              <a:rPr lang="en-IN" dirty="0">
                <a:latin typeface="Arial" panose="020B0604020202020204" pitchFamily="34" charset="0"/>
                <a:cs typeface="Arial" panose="020B0604020202020204" pitchFamily="34" charset="0"/>
              </a:rPr>
              <a:t>./step4.bash -i step1-datacreation-list.txt -s ../set2</a:t>
            </a:r>
          </a:p>
          <a:p>
            <a:r>
              <a:rPr lang="en-IN" dirty="0">
                <a:latin typeface="Arial" panose="020B0604020202020204" pitchFamily="34" charset="0"/>
                <a:cs typeface="Arial" panose="020B0604020202020204" pitchFamily="34" charset="0"/>
              </a:rPr>
              <a:t>./step4.bash -i step1-datacreation-list.txt -s ../set3</a:t>
            </a:r>
          </a:p>
          <a:p>
            <a:r>
              <a:rPr lang="en-IN" dirty="0">
                <a:latin typeface="Arial" panose="020B0604020202020204" pitchFamily="34" charset="0"/>
                <a:cs typeface="Arial" panose="020B0604020202020204" pitchFamily="34" charset="0"/>
              </a:rPr>
              <a:t>./step4.bash -i step1-datacreation-list.txt -s ../set4</a:t>
            </a:r>
          </a:p>
        </p:txBody>
      </p:sp>
      <p:sp>
        <p:nvSpPr>
          <p:cNvPr id="22" name="Rectangle 21">
            <a:extLst>
              <a:ext uri="{FF2B5EF4-FFF2-40B4-BE49-F238E27FC236}">
                <a16:creationId xmlns:a16="http://schemas.microsoft.com/office/drawing/2014/main" id="{17C391AD-4ABE-4CD5-B725-A7E9BC834E9E}"/>
              </a:ext>
            </a:extLst>
          </p:cNvPr>
          <p:cNvSpPr/>
          <p:nvPr/>
        </p:nvSpPr>
        <p:spPr>
          <a:xfrm>
            <a:off x="8576477" y="2645282"/>
            <a:ext cx="1749209" cy="276999"/>
          </a:xfrm>
          <a:prstGeom prst="rect">
            <a:avLst/>
          </a:prstGeom>
          <a:solidFill>
            <a:schemeClr val="accent4">
              <a:lumMod val="20000"/>
              <a:lumOff val="80000"/>
            </a:schemeClr>
          </a:solidFill>
          <a:ln>
            <a:solidFill>
              <a:schemeClr val="tx1"/>
            </a:solidFill>
          </a:ln>
        </p:spPr>
        <p:txBody>
          <a:bodyPr wrap="square">
            <a:spAutoFit/>
          </a:bodyPr>
          <a:lstStyle/>
          <a:p>
            <a:r>
              <a:rPr lang="en-IN" sz="1200" dirty="0">
                <a:latin typeface="Arial" panose="020B0604020202020204" pitchFamily="34" charset="0"/>
                <a:cs typeface="Arial" panose="020B0604020202020204" pitchFamily="34" charset="0"/>
              </a:rPr>
              <a:t>evaluation.csv</a:t>
            </a:r>
          </a:p>
        </p:txBody>
      </p:sp>
      <p:sp>
        <p:nvSpPr>
          <p:cNvPr id="38" name="Rectangle 37">
            <a:extLst>
              <a:ext uri="{FF2B5EF4-FFF2-40B4-BE49-F238E27FC236}">
                <a16:creationId xmlns:a16="http://schemas.microsoft.com/office/drawing/2014/main" id="{EEF0AB51-6067-43C1-9FC6-C16EBB4F3945}"/>
              </a:ext>
            </a:extLst>
          </p:cNvPr>
          <p:cNvSpPr/>
          <p:nvPr/>
        </p:nvSpPr>
        <p:spPr>
          <a:xfrm>
            <a:off x="8881277" y="2923253"/>
            <a:ext cx="1749209" cy="276999"/>
          </a:xfrm>
          <a:prstGeom prst="rect">
            <a:avLst/>
          </a:prstGeom>
          <a:solidFill>
            <a:schemeClr val="accent4">
              <a:lumMod val="20000"/>
              <a:lumOff val="80000"/>
            </a:schemeClr>
          </a:solidFill>
          <a:ln>
            <a:solidFill>
              <a:schemeClr val="tx1"/>
            </a:solidFill>
          </a:ln>
        </p:spPr>
        <p:txBody>
          <a:bodyPr wrap="square">
            <a:spAutoFit/>
          </a:bodyPr>
          <a:lstStyle/>
          <a:p>
            <a:r>
              <a:rPr lang="en-IN" sz="1200" dirty="0">
                <a:latin typeface="Arial" panose="020B0604020202020204" pitchFamily="34" charset="0"/>
                <a:cs typeface="Arial" panose="020B0604020202020204" pitchFamily="34" charset="0"/>
              </a:rPr>
              <a:t>evaluation.csv</a:t>
            </a:r>
          </a:p>
        </p:txBody>
      </p:sp>
      <p:sp>
        <p:nvSpPr>
          <p:cNvPr id="39" name="Rectangle 38">
            <a:extLst>
              <a:ext uri="{FF2B5EF4-FFF2-40B4-BE49-F238E27FC236}">
                <a16:creationId xmlns:a16="http://schemas.microsoft.com/office/drawing/2014/main" id="{4BB3DCE6-63AA-4862-9076-967991882475}"/>
              </a:ext>
            </a:extLst>
          </p:cNvPr>
          <p:cNvSpPr/>
          <p:nvPr/>
        </p:nvSpPr>
        <p:spPr>
          <a:xfrm>
            <a:off x="9186077" y="3201224"/>
            <a:ext cx="1749209" cy="276999"/>
          </a:xfrm>
          <a:prstGeom prst="rect">
            <a:avLst/>
          </a:prstGeom>
          <a:solidFill>
            <a:schemeClr val="accent4">
              <a:lumMod val="20000"/>
              <a:lumOff val="80000"/>
            </a:schemeClr>
          </a:solidFill>
          <a:ln>
            <a:solidFill>
              <a:schemeClr val="tx1"/>
            </a:solidFill>
          </a:ln>
        </p:spPr>
        <p:txBody>
          <a:bodyPr wrap="square">
            <a:spAutoFit/>
          </a:bodyPr>
          <a:lstStyle/>
          <a:p>
            <a:r>
              <a:rPr lang="en-IN" sz="1200" dirty="0">
                <a:latin typeface="Arial" panose="020B0604020202020204" pitchFamily="34" charset="0"/>
                <a:cs typeface="Arial" panose="020B0604020202020204" pitchFamily="34" charset="0"/>
              </a:rPr>
              <a:t>evaluation.csv</a:t>
            </a:r>
          </a:p>
        </p:txBody>
      </p:sp>
      <p:sp>
        <p:nvSpPr>
          <p:cNvPr id="40" name="Rectangle 39">
            <a:extLst>
              <a:ext uri="{FF2B5EF4-FFF2-40B4-BE49-F238E27FC236}">
                <a16:creationId xmlns:a16="http://schemas.microsoft.com/office/drawing/2014/main" id="{240D9483-39DB-4A9C-BA5B-9C88284AF243}"/>
              </a:ext>
            </a:extLst>
          </p:cNvPr>
          <p:cNvSpPr/>
          <p:nvPr/>
        </p:nvSpPr>
        <p:spPr>
          <a:xfrm>
            <a:off x="9451081" y="3742927"/>
            <a:ext cx="1749209" cy="276999"/>
          </a:xfrm>
          <a:prstGeom prst="rect">
            <a:avLst/>
          </a:prstGeom>
          <a:solidFill>
            <a:schemeClr val="accent4">
              <a:lumMod val="20000"/>
              <a:lumOff val="80000"/>
            </a:schemeClr>
          </a:solidFill>
          <a:ln>
            <a:solidFill>
              <a:schemeClr val="tx1"/>
            </a:solidFill>
          </a:ln>
        </p:spPr>
        <p:txBody>
          <a:bodyPr wrap="square">
            <a:spAutoFit/>
          </a:bodyPr>
          <a:lstStyle/>
          <a:p>
            <a:r>
              <a:rPr lang="en-IN" sz="1200" dirty="0">
                <a:latin typeface="Arial" panose="020B0604020202020204" pitchFamily="34" charset="0"/>
                <a:cs typeface="Arial" panose="020B0604020202020204" pitchFamily="34" charset="0"/>
              </a:rPr>
              <a:t>evaluation.csv</a:t>
            </a:r>
          </a:p>
        </p:txBody>
      </p:sp>
    </p:spTree>
    <p:extLst>
      <p:ext uri="{BB962C8B-B14F-4D97-AF65-F5344CB8AC3E}">
        <p14:creationId xmlns:p14="http://schemas.microsoft.com/office/powerpoint/2010/main" val="3958548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6AC9-EE7E-4B3B-9B8C-4B7C0B03A9B3}"/>
              </a:ext>
            </a:extLst>
          </p:cNvPr>
          <p:cNvSpPr>
            <a:spLocks noGrp="1"/>
          </p:cNvSpPr>
          <p:nvPr>
            <p:ph type="title"/>
          </p:nvPr>
        </p:nvSpPr>
        <p:spPr/>
        <p:txBody>
          <a:bodyPr/>
          <a:lstStyle/>
          <a:p>
            <a:r>
              <a:rPr lang="en-IN" dirty="0"/>
              <a:t>modelsummary.evaluation.</a:t>
            </a:r>
            <a:r>
              <a:rPr lang="en-IN" dirty="0">
                <a:solidFill>
                  <a:srgbClr val="990000"/>
                </a:solidFill>
              </a:rPr>
              <a:t>ModelAccuracy</a:t>
            </a:r>
            <a:r>
              <a:rPr lang="en-IN" baseline="30000" dirty="0">
                <a:solidFill>
                  <a:srgbClr val="990000"/>
                </a:solidFill>
              </a:rPr>
              <a:t>#</a:t>
            </a:r>
            <a:br>
              <a:rPr lang="en-IN" dirty="0">
                <a:solidFill>
                  <a:srgbClr val="990000"/>
                </a:solidFill>
              </a:rPr>
            </a:br>
            <a:r>
              <a:rPr lang="en-IN" sz="3200" dirty="0"/>
              <a:t>(model-eval-summary.jar)</a:t>
            </a:r>
          </a:p>
        </p:txBody>
      </p:sp>
      <p:sp>
        <p:nvSpPr>
          <p:cNvPr id="4" name="Content Placeholder 2">
            <a:extLst>
              <a:ext uri="{FF2B5EF4-FFF2-40B4-BE49-F238E27FC236}">
                <a16:creationId xmlns:a16="http://schemas.microsoft.com/office/drawing/2014/main" id="{05090EAD-9D97-4888-8F3B-B2B049B5299E}"/>
              </a:ext>
            </a:extLst>
          </p:cNvPr>
          <p:cNvSpPr>
            <a:spLocks noGrp="1"/>
          </p:cNvSpPr>
          <p:nvPr>
            <p:ph idx="1"/>
          </p:nvPr>
        </p:nvSpPr>
        <p:spPr>
          <a:xfrm>
            <a:off x="838200" y="1825625"/>
            <a:ext cx="10515600" cy="2428323"/>
          </a:xfrm>
        </p:spPr>
        <p:txBody>
          <a:bodyPr>
            <a:normAutofit/>
          </a:bodyPr>
          <a:lstStyle/>
          <a:p>
            <a:r>
              <a:rPr lang="en-IN" sz="1500" dirty="0">
                <a:latin typeface="Arial" panose="020B0604020202020204" pitchFamily="34" charset="0"/>
                <a:cs typeface="Arial" panose="020B0604020202020204" pitchFamily="34" charset="0"/>
              </a:rPr>
              <a:t>Full qualified input file (evaluation.csv)</a:t>
            </a:r>
          </a:p>
          <a:p>
            <a:pPr lvl="1"/>
            <a:r>
              <a:rPr lang="en-IN" sz="1400" dirty="0">
                <a:solidFill>
                  <a:schemeClr val="accent1"/>
                </a:solidFill>
                <a:latin typeface="Arial" panose="020B0604020202020204" pitchFamily="34" charset="0"/>
                <a:cs typeface="Arial" panose="020B0604020202020204" pitchFamily="34" charset="0"/>
              </a:rPr>
              <a:t>-i {input file path}	(e.g. –i /pagetime3/set1/results/evaluation.csv)</a:t>
            </a:r>
          </a:p>
          <a:p>
            <a:r>
              <a:rPr lang="en-IN" sz="1500" dirty="0">
                <a:latin typeface="Arial" panose="020B0604020202020204" pitchFamily="34" charset="0"/>
                <a:cs typeface="Arial" panose="020B0604020202020204" pitchFamily="34" charset="0"/>
              </a:rPr>
              <a:t>Fully qualified output file </a:t>
            </a:r>
          </a:p>
          <a:p>
            <a:pPr lvl="1"/>
            <a:r>
              <a:rPr lang="en-IN" sz="1500" dirty="0">
                <a:solidFill>
                  <a:schemeClr val="accent1"/>
                </a:solidFill>
                <a:latin typeface="Arial" panose="020B0604020202020204" pitchFamily="34" charset="0"/>
                <a:cs typeface="Arial" panose="020B0604020202020204" pitchFamily="34" charset="0"/>
              </a:rPr>
              <a:t>-o {output file path} 	</a:t>
            </a:r>
            <a:r>
              <a:rPr lang="en-IN" sz="1400" dirty="0">
                <a:solidFill>
                  <a:schemeClr val="accent1"/>
                </a:solidFill>
                <a:latin typeface="Arial" panose="020B0604020202020204" pitchFamily="34" charset="0"/>
                <a:cs typeface="Arial" panose="020B0604020202020204" pitchFamily="34" charset="0"/>
              </a:rPr>
              <a:t>(e.g. -o /pagetime3/set1/results/summary.csv)</a:t>
            </a:r>
          </a:p>
          <a:p>
            <a:r>
              <a:rPr lang="en-IN" sz="1500" dirty="0">
                <a:latin typeface="Arial" panose="020B0604020202020204" pitchFamily="34" charset="0"/>
                <a:cs typeface="Arial" panose="020B0604020202020204" pitchFamily="34" charset="0"/>
              </a:rPr>
              <a:t>Append to the output file or create a new file</a:t>
            </a:r>
          </a:p>
          <a:p>
            <a:pPr lvl="1"/>
            <a:r>
              <a:rPr lang="en-IN" sz="1400" dirty="0">
                <a:solidFill>
                  <a:schemeClr val="accent1"/>
                </a:solidFill>
                <a:latin typeface="Arial" panose="020B0604020202020204" pitchFamily="34" charset="0"/>
                <a:cs typeface="Arial" panose="020B0604020202020204" pitchFamily="34" charset="0"/>
              </a:rPr>
              <a:t>-append {true|false}	(e.g. –append false)</a:t>
            </a:r>
          </a:p>
          <a:p>
            <a:r>
              <a:rPr lang="en-IN" sz="1500" dirty="0">
                <a:latin typeface="Arial" panose="020B0604020202020204" pitchFamily="34" charset="0"/>
                <a:cs typeface="Arial" panose="020B0604020202020204" pitchFamily="34" charset="0"/>
              </a:rPr>
              <a:t>Print debug statements</a:t>
            </a:r>
          </a:p>
          <a:p>
            <a:pPr lvl="1"/>
            <a:r>
              <a:rPr lang="en-IN" sz="1400" dirty="0">
                <a:solidFill>
                  <a:schemeClr val="accent1"/>
                </a:solidFill>
                <a:latin typeface="Arial" panose="020B0604020202020204" pitchFamily="34" charset="0"/>
                <a:cs typeface="Arial" panose="020B0604020202020204" pitchFamily="34" charset="0"/>
              </a:rPr>
              <a:t>-debug {true|false}	(e.g. –debug false)</a:t>
            </a:r>
            <a:endParaRPr lang="en-IN" dirty="0">
              <a:latin typeface="Arial" panose="020B0604020202020204" pitchFamily="34" charset="0"/>
              <a:cs typeface="Arial" panose="020B0604020202020204" pitchFamily="34" charset="0"/>
            </a:endParaRPr>
          </a:p>
          <a:p>
            <a:endParaRPr lang="en-IN" dirty="0"/>
          </a:p>
        </p:txBody>
      </p:sp>
      <p:sp>
        <p:nvSpPr>
          <p:cNvPr id="6" name="Rectangle 5">
            <a:extLst>
              <a:ext uri="{FF2B5EF4-FFF2-40B4-BE49-F238E27FC236}">
                <a16:creationId xmlns:a16="http://schemas.microsoft.com/office/drawing/2014/main" id="{E66A5EA7-4309-4CB9-A305-7765EE02EFEC}"/>
              </a:ext>
            </a:extLst>
          </p:cNvPr>
          <p:cNvSpPr/>
          <p:nvPr/>
        </p:nvSpPr>
        <p:spPr>
          <a:xfrm>
            <a:off x="838199" y="6323598"/>
            <a:ext cx="10866603" cy="338554"/>
          </a:xfrm>
          <a:prstGeom prst="rect">
            <a:avLst/>
          </a:prstGeom>
          <a:noFill/>
        </p:spPr>
        <p:txBody>
          <a:bodyPr wrap="square">
            <a:spAutoFit/>
          </a:bodyPr>
          <a:lstStyle/>
          <a:p>
            <a:r>
              <a:rPr lang="en-IN" sz="1600" b="1" dirty="0">
                <a:solidFill>
                  <a:srgbClr val="990000"/>
                </a:solidFill>
                <a:latin typeface="Arial" panose="020B0604020202020204" pitchFamily="34" charset="0"/>
                <a:cs typeface="Arial" panose="020B0604020202020204" pitchFamily="34" charset="0"/>
              </a:rPr>
              <a:t>#For better understanding will rename it to ModelPerformanceEvaluationSummary in a later version</a:t>
            </a:r>
            <a:endParaRPr lang="en-IN" sz="1600" dirty="0">
              <a:solidFill>
                <a:srgbClr val="990000"/>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4D8FAF42-64A3-49E4-80D6-EEF095CCAC3C}"/>
              </a:ext>
            </a:extLst>
          </p:cNvPr>
          <p:cNvSpPr/>
          <p:nvPr/>
        </p:nvSpPr>
        <p:spPr>
          <a:xfrm>
            <a:off x="7449708" y="3860949"/>
            <a:ext cx="2932249" cy="276999"/>
          </a:xfrm>
          <a:prstGeom prst="rect">
            <a:avLst/>
          </a:prstGeom>
          <a:solidFill>
            <a:schemeClr val="accent1">
              <a:lumMod val="20000"/>
              <a:lumOff val="80000"/>
            </a:schemeClr>
          </a:solidFill>
        </p:spPr>
        <p:txBody>
          <a:bodyPr wrap="square">
            <a:spAutoFit/>
          </a:bodyPr>
          <a:lstStyle/>
          <a:p>
            <a:r>
              <a:rPr lang="en-IN" sz="1200" b="1" dirty="0">
                <a:latin typeface="Arial" panose="020B0604020202020204" pitchFamily="34" charset="0"/>
                <a:cs typeface="Arial" panose="020B0604020202020204" pitchFamily="34" charset="0"/>
              </a:rPr>
              <a:t>This jar is used by step5.bash</a:t>
            </a: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3672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F841B-1336-4EB4-8DB1-CEF025B09A56}"/>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CB78A74E-51BF-4199-A66C-0AC8DCE97985}"/>
              </a:ext>
            </a:extLst>
          </p:cNvPr>
          <p:cNvSpPr>
            <a:spLocks noGrp="1"/>
          </p:cNvSpPr>
          <p:nvPr>
            <p:ph idx="1"/>
          </p:nvPr>
        </p:nvSpPr>
        <p:spPr/>
        <p:txBody>
          <a:bodyPr/>
          <a:lstStyle/>
          <a:p>
            <a:pPr>
              <a:lnSpc>
                <a:spcPct val="100000"/>
              </a:lnSpc>
              <a:buFont typeface="Wingdings" panose="05000000000000000000" pitchFamily="2" charset="2"/>
              <a:buChar char="§"/>
            </a:pPr>
            <a:r>
              <a:rPr lang="en-IN" dirty="0">
                <a:latin typeface="Arial" panose="020B0604020202020204" pitchFamily="34" charset="0"/>
                <a:cs typeface="Arial" panose="020B0604020202020204" pitchFamily="34" charset="0"/>
              </a:rPr>
              <a:t>The scripts developed as part of this work are generic in nature and can be easily applied to other problem statements requiring evaluation of predictions made by the used machine learning techniques i.e. y = f(x1, x2, …, xn) where f is a machine learning technique.</a:t>
            </a:r>
          </a:p>
          <a:p>
            <a:pPr>
              <a:lnSpc>
                <a:spcPct val="100000"/>
              </a:lnSpc>
              <a:buFont typeface="Wingdings" panose="05000000000000000000" pitchFamily="2" charset="2"/>
              <a:buChar char="§"/>
            </a:pPr>
            <a:endParaRPr lang="en-IN" dirty="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
            </a:pPr>
            <a:r>
              <a:rPr lang="en-IN" dirty="0">
                <a:latin typeface="Arial" panose="020B0604020202020204" pitchFamily="34" charset="0"/>
                <a:cs typeface="Arial" panose="020B0604020202020204" pitchFamily="34" charset="0"/>
              </a:rPr>
              <a:t>Other machine learning techniques can be easily added as long a Weka package exists for the same.</a:t>
            </a:r>
          </a:p>
        </p:txBody>
      </p:sp>
    </p:spTree>
    <p:extLst>
      <p:ext uri="{BB962C8B-B14F-4D97-AF65-F5344CB8AC3E}">
        <p14:creationId xmlns:p14="http://schemas.microsoft.com/office/powerpoint/2010/main" val="107003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4A651-12F6-475B-A501-B00CE4EC2B9D}"/>
              </a:ext>
            </a:extLst>
          </p:cNvPr>
          <p:cNvSpPr>
            <a:spLocks noGrp="1"/>
          </p:cNvSpPr>
          <p:nvPr>
            <p:ph type="title"/>
          </p:nvPr>
        </p:nvSpPr>
        <p:spPr/>
        <p:txBody>
          <a:bodyPr/>
          <a:lstStyle/>
          <a:p>
            <a:r>
              <a:rPr lang="en-IN" dirty="0"/>
              <a:t>step5.bash: design and usage </a:t>
            </a:r>
          </a:p>
        </p:txBody>
      </p:sp>
      <p:sp>
        <p:nvSpPr>
          <p:cNvPr id="3" name="Content Placeholder 2">
            <a:extLst>
              <a:ext uri="{FF2B5EF4-FFF2-40B4-BE49-F238E27FC236}">
                <a16:creationId xmlns:a16="http://schemas.microsoft.com/office/drawing/2014/main" id="{19170B3A-9837-448F-8358-EECCBBD00EF8}"/>
              </a:ext>
            </a:extLst>
          </p:cNvPr>
          <p:cNvSpPr>
            <a:spLocks noGrp="1"/>
          </p:cNvSpPr>
          <p:nvPr>
            <p:ph idx="1"/>
          </p:nvPr>
        </p:nvSpPr>
        <p:spPr>
          <a:xfrm>
            <a:off x="838200" y="1275197"/>
            <a:ext cx="10515600" cy="468668"/>
          </a:xfrm>
        </p:spPr>
        <p:txBody>
          <a:bodyPr>
            <a:noAutofit/>
          </a:bodyPr>
          <a:lstStyle/>
          <a:p>
            <a:pPr>
              <a:lnSpc>
                <a:spcPct val="100000"/>
              </a:lnSpc>
            </a:pPr>
            <a:r>
              <a:rPr lang="en-IN" sz="1400" dirty="0">
                <a:latin typeface="Arial" panose="020B0604020202020204" pitchFamily="34" charset="0"/>
                <a:cs typeface="Arial" panose="020B0604020202020204" pitchFamily="34" charset="0"/>
              </a:rPr>
              <a:t>Calculates the best machine learning technique for each accuracy measure. The output file contains lines with the following attribute for each dataset.</a:t>
            </a:r>
          </a:p>
        </p:txBody>
      </p:sp>
      <p:sp>
        <p:nvSpPr>
          <p:cNvPr id="4" name="Rectangle 3">
            <a:extLst>
              <a:ext uri="{FF2B5EF4-FFF2-40B4-BE49-F238E27FC236}">
                <a16:creationId xmlns:a16="http://schemas.microsoft.com/office/drawing/2014/main" id="{6AFC622F-B75C-4F59-B115-13D701330EEC}"/>
              </a:ext>
            </a:extLst>
          </p:cNvPr>
          <p:cNvSpPr/>
          <p:nvPr/>
        </p:nvSpPr>
        <p:spPr>
          <a:xfrm>
            <a:off x="838200" y="5630968"/>
            <a:ext cx="10866603" cy="1169551"/>
          </a:xfrm>
          <a:prstGeom prst="rect">
            <a:avLst/>
          </a:prstGeom>
          <a:solidFill>
            <a:schemeClr val="bg2"/>
          </a:solidFill>
        </p:spPr>
        <p:txBody>
          <a:bodyPr wrap="square">
            <a:spAutoFit/>
          </a:bodyPr>
          <a:lstStyle/>
          <a:p>
            <a:r>
              <a:rPr lang="en-IN" sz="1400" b="1" dirty="0">
                <a:latin typeface="Arial" panose="020B0604020202020204" pitchFamily="34" charset="0"/>
                <a:cs typeface="Arial" panose="020B0604020202020204" pitchFamily="34" charset="0"/>
              </a:rPr>
              <a:t>USAGE:</a:t>
            </a:r>
          </a:p>
          <a:p>
            <a:r>
              <a:rPr lang="en-IN" sz="1400" dirty="0">
                <a:latin typeface="Arial" panose="020B0604020202020204" pitchFamily="34" charset="0"/>
                <a:cs typeface="Arial" panose="020B0604020202020204" pitchFamily="34" charset="0"/>
              </a:rPr>
              <a:t>./step5.bash -s ../set1</a:t>
            </a:r>
          </a:p>
          <a:p>
            <a:r>
              <a:rPr lang="en-IN" sz="1400" dirty="0">
                <a:latin typeface="Arial" panose="020B0604020202020204" pitchFamily="34" charset="0"/>
                <a:cs typeface="Arial" panose="020B0604020202020204" pitchFamily="34" charset="0"/>
              </a:rPr>
              <a:t>./step5.bash -s ../set2</a:t>
            </a:r>
          </a:p>
          <a:p>
            <a:r>
              <a:rPr lang="en-IN" sz="1400" dirty="0">
                <a:latin typeface="Arial" panose="020B0604020202020204" pitchFamily="34" charset="0"/>
                <a:cs typeface="Arial" panose="020B0604020202020204" pitchFamily="34" charset="0"/>
              </a:rPr>
              <a:t>./step5.bash -s ../set3</a:t>
            </a:r>
          </a:p>
          <a:p>
            <a:r>
              <a:rPr lang="en-IN" sz="1400" dirty="0">
                <a:latin typeface="Arial" panose="020B0604020202020204" pitchFamily="34" charset="0"/>
                <a:cs typeface="Arial" panose="020B0604020202020204" pitchFamily="34" charset="0"/>
              </a:rPr>
              <a:t>./step5.bash -s ../set4</a:t>
            </a:r>
          </a:p>
        </p:txBody>
      </p:sp>
      <p:sp>
        <p:nvSpPr>
          <p:cNvPr id="5" name="Rectangle 4">
            <a:extLst>
              <a:ext uri="{FF2B5EF4-FFF2-40B4-BE49-F238E27FC236}">
                <a16:creationId xmlns:a16="http://schemas.microsoft.com/office/drawing/2014/main" id="{87B03FF3-BD52-4EFD-A55F-EA2FE67C37C8}"/>
              </a:ext>
            </a:extLst>
          </p:cNvPr>
          <p:cNvSpPr/>
          <p:nvPr/>
        </p:nvSpPr>
        <p:spPr>
          <a:xfrm>
            <a:off x="867506" y="1740770"/>
            <a:ext cx="10837297" cy="3708708"/>
          </a:xfrm>
          <a:prstGeom prst="rect">
            <a:avLst/>
          </a:prstGeom>
          <a:solidFill>
            <a:schemeClr val="accent1">
              <a:lumMod val="20000"/>
              <a:lumOff val="80000"/>
            </a:schemeClr>
          </a:solidFill>
        </p:spPr>
        <p:txBody>
          <a:bodyPr wrap="square">
            <a:spAutoFit/>
          </a:bodyPr>
          <a:lstStyle/>
          <a:p>
            <a:pPr>
              <a:lnSpc>
                <a:spcPct val="100000"/>
              </a:lnSpc>
              <a:spcBef>
                <a:spcPts val="200"/>
              </a:spcBef>
            </a:pPr>
            <a:r>
              <a:rPr lang="en-IN" sz="1400" dirty="0">
                <a:latin typeface="Arial" panose="020B0604020202020204" pitchFamily="34" charset="0"/>
                <a:cs typeface="Arial" panose="020B0604020202020204" pitchFamily="34" charset="0"/>
              </a:rPr>
              <a:t>../set1/input/pages_informationtechnology90_rbfreg|0|rbfreg|0.83|smo|3.56|rbfreg|0.28|smo|0.6|rbfreg|0.68|rbfreg|2557330.76|smo|1026.41|rbfreg|1137.06|rbfreg|1.76|rbfreg:m5r:m5p|0.13|rbfreg:m5r:m5p|0.52|rbfreg|0.56</a:t>
            </a:r>
          </a:p>
          <a:p>
            <a:pPr>
              <a:lnSpc>
                <a:spcPct val="100000"/>
              </a:lnSpc>
              <a:spcBef>
                <a:spcPts val="200"/>
              </a:spcBef>
            </a:pPr>
            <a:endParaRPr lang="en-IN" sz="1400" dirty="0">
              <a:latin typeface="Arial" panose="020B0604020202020204" pitchFamily="34" charset="0"/>
              <a:cs typeface="Arial" panose="020B0604020202020204" pitchFamily="34" charset="0"/>
            </a:endParaRPr>
          </a:p>
          <a:p>
            <a:pPr>
              <a:lnSpc>
                <a:spcPct val="100000"/>
              </a:lnSpc>
              <a:spcBef>
                <a:spcPts val="200"/>
              </a:spcBef>
            </a:pPr>
            <a:r>
              <a:rPr lang="en-IN" sz="1200" dirty="0">
                <a:latin typeface="Arial" panose="020B0604020202020204" pitchFamily="34" charset="0"/>
                <a:cs typeface="Arial" panose="020B0604020202020204" pitchFamily="34" charset="0"/>
              </a:rPr>
              <a:t>Field 1	: Label</a:t>
            </a:r>
          </a:p>
          <a:p>
            <a:pPr>
              <a:lnSpc>
                <a:spcPct val="100000"/>
              </a:lnSpc>
              <a:spcBef>
                <a:spcPts val="200"/>
              </a:spcBef>
            </a:pPr>
            <a:r>
              <a:rPr lang="en-IN" sz="1200" dirty="0">
                <a:latin typeface="Arial" panose="020B0604020202020204" pitchFamily="34" charset="0"/>
                <a:cs typeface="Arial" panose="020B0604020202020204" pitchFamily="34" charset="0"/>
              </a:rPr>
              <a:t>Field 2	: Not used</a:t>
            </a:r>
          </a:p>
          <a:p>
            <a:pPr>
              <a:lnSpc>
                <a:spcPct val="100000"/>
              </a:lnSpc>
              <a:spcBef>
                <a:spcPts val="200"/>
              </a:spcBef>
            </a:pPr>
            <a:r>
              <a:rPr lang="en-IN" sz="1200" dirty="0">
                <a:latin typeface="Arial" panose="020B0604020202020204" pitchFamily="34" charset="0"/>
                <a:cs typeface="Arial" panose="020B0604020202020204" pitchFamily="34" charset="0"/>
              </a:rPr>
              <a:t>Field 3,4	: Technique with highest r, r</a:t>
            </a:r>
          </a:p>
          <a:p>
            <a:pPr>
              <a:lnSpc>
                <a:spcPct val="100000"/>
              </a:lnSpc>
              <a:spcBef>
                <a:spcPts val="200"/>
              </a:spcBef>
            </a:pPr>
            <a:r>
              <a:rPr lang="en-IN" sz="1200" dirty="0">
                <a:latin typeface="Arial" panose="020B0604020202020204" pitchFamily="34" charset="0"/>
                <a:cs typeface="Arial" panose="020B0604020202020204" pitchFamily="34" charset="0"/>
              </a:rPr>
              <a:t>Field 5,6	: Technique with minimum maxMRE, maxMRE </a:t>
            </a:r>
          </a:p>
          <a:p>
            <a:pPr>
              <a:spcBef>
                <a:spcPts val="200"/>
              </a:spcBef>
            </a:pPr>
            <a:r>
              <a:rPr lang="en-IN" sz="1200" dirty="0">
                <a:latin typeface="Arial" panose="020B0604020202020204" pitchFamily="34" charset="0"/>
                <a:cs typeface="Arial" panose="020B0604020202020204" pitchFamily="34" charset="0"/>
              </a:rPr>
              <a:t>Field 7,8	: Technique with minimum meanMRE, meanMRE</a:t>
            </a:r>
          </a:p>
          <a:p>
            <a:pPr>
              <a:spcBef>
                <a:spcPts val="200"/>
              </a:spcBef>
            </a:pPr>
            <a:r>
              <a:rPr lang="en-IN" sz="1200" dirty="0">
                <a:latin typeface="Arial" panose="020B0604020202020204" pitchFamily="34" charset="0"/>
                <a:cs typeface="Arial" panose="020B0604020202020204" pitchFamily="34" charset="0"/>
              </a:rPr>
              <a:t>Field 9,10	: Technique with highest Pred1(n), Pred1(n)</a:t>
            </a:r>
          </a:p>
          <a:p>
            <a:pPr>
              <a:spcBef>
                <a:spcPts val="200"/>
              </a:spcBef>
            </a:pPr>
            <a:r>
              <a:rPr lang="en-IN" sz="1200" dirty="0">
                <a:latin typeface="Arial" panose="020B0604020202020204" pitchFamily="34" charset="0"/>
                <a:cs typeface="Arial" panose="020B0604020202020204" pitchFamily="34" charset="0"/>
              </a:rPr>
              <a:t>Field 11,12	: Technique with highest Pred2(n), Pred2(n)</a:t>
            </a:r>
          </a:p>
          <a:p>
            <a:pPr>
              <a:spcBef>
                <a:spcPts val="200"/>
              </a:spcBef>
            </a:pPr>
            <a:r>
              <a:rPr lang="en-IN" sz="1200" dirty="0">
                <a:latin typeface="Arial" panose="020B0604020202020204" pitchFamily="34" charset="0"/>
                <a:cs typeface="Arial" panose="020B0604020202020204" pitchFamily="34" charset="0"/>
              </a:rPr>
              <a:t>Field 13,14	: Technique with minimum sumARE, sumARE</a:t>
            </a:r>
          </a:p>
          <a:p>
            <a:pPr>
              <a:spcBef>
                <a:spcPts val="200"/>
              </a:spcBef>
            </a:pPr>
            <a:r>
              <a:rPr lang="en-IN" sz="1200" dirty="0">
                <a:latin typeface="Arial" panose="020B0604020202020204" pitchFamily="34" charset="0"/>
                <a:cs typeface="Arial" panose="020B0604020202020204" pitchFamily="34" charset="0"/>
              </a:rPr>
              <a:t>Field 15,16	: Technique with minimum medianARE, medianARE</a:t>
            </a:r>
          </a:p>
          <a:p>
            <a:pPr>
              <a:spcBef>
                <a:spcPts val="200"/>
              </a:spcBef>
            </a:pPr>
            <a:r>
              <a:rPr lang="en-IN" sz="1200" dirty="0">
                <a:latin typeface="Arial" panose="020B0604020202020204" pitchFamily="34" charset="0"/>
                <a:cs typeface="Arial" panose="020B0604020202020204" pitchFamily="34" charset="0"/>
              </a:rPr>
              <a:t>Field 17,18	: Technique with minimum stdevARE, stdevARE</a:t>
            </a:r>
          </a:p>
          <a:p>
            <a:pPr>
              <a:spcBef>
                <a:spcPts val="200"/>
              </a:spcBef>
            </a:pPr>
            <a:r>
              <a:rPr lang="en-IN" sz="1200" dirty="0">
                <a:latin typeface="Arial" panose="020B0604020202020204" pitchFamily="34" charset="0"/>
                <a:cs typeface="Arial" panose="020B0604020202020204" pitchFamily="34" charset="0"/>
              </a:rPr>
              <a:t>Field 19,20	: Technique with minimum RMSE, RMSE</a:t>
            </a:r>
          </a:p>
          <a:p>
            <a:pPr>
              <a:spcBef>
                <a:spcPts val="200"/>
              </a:spcBef>
            </a:pPr>
            <a:r>
              <a:rPr lang="en-IN" sz="1200" dirty="0">
                <a:latin typeface="Arial" panose="020B0604020202020204" pitchFamily="34" charset="0"/>
                <a:cs typeface="Arial" panose="020B0604020202020204" pitchFamily="34" charset="0"/>
              </a:rPr>
              <a:t>Field 21,22	: Technique with minimum NRMSE, NRMSE</a:t>
            </a:r>
          </a:p>
          <a:p>
            <a:pPr>
              <a:spcBef>
                <a:spcPts val="200"/>
              </a:spcBef>
            </a:pPr>
            <a:r>
              <a:rPr lang="en-IN" sz="1200" dirty="0">
                <a:latin typeface="Arial" panose="020B0604020202020204" pitchFamily="34" charset="0"/>
                <a:cs typeface="Arial" panose="020B0604020202020204" pitchFamily="34" charset="0"/>
              </a:rPr>
              <a:t>Field 23,24	: Technique with minimum RAE, RAE</a:t>
            </a:r>
          </a:p>
          <a:p>
            <a:pPr>
              <a:spcBef>
                <a:spcPts val="200"/>
              </a:spcBef>
            </a:pPr>
            <a:r>
              <a:rPr lang="en-IN" sz="1200" dirty="0">
                <a:latin typeface="Arial" panose="020B0604020202020204" pitchFamily="34" charset="0"/>
                <a:cs typeface="Arial" panose="020B0604020202020204" pitchFamily="34" charset="0"/>
              </a:rPr>
              <a:t>Field 25,26	: Technique with minimum RRSE, RRSE</a:t>
            </a:r>
            <a:endParaRPr lang="en-IN" dirty="0"/>
          </a:p>
        </p:txBody>
      </p:sp>
    </p:spTree>
    <p:extLst>
      <p:ext uri="{BB962C8B-B14F-4D97-AF65-F5344CB8AC3E}">
        <p14:creationId xmlns:p14="http://schemas.microsoft.com/office/powerpoint/2010/main" val="29515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E2B7-A7B6-48DE-B466-F8531096DC8C}"/>
              </a:ext>
            </a:extLst>
          </p:cNvPr>
          <p:cNvSpPr>
            <a:spLocks noGrp="1"/>
          </p:cNvSpPr>
          <p:nvPr>
            <p:ph type="title"/>
          </p:nvPr>
        </p:nvSpPr>
        <p:spPr/>
        <p:txBody>
          <a:bodyPr/>
          <a:lstStyle/>
          <a:p>
            <a:r>
              <a:rPr lang="en-IN" dirty="0"/>
              <a:t>step5.bash: design and usage</a:t>
            </a:r>
          </a:p>
        </p:txBody>
      </p:sp>
      <p:sp>
        <p:nvSpPr>
          <p:cNvPr id="4" name="Content Placeholder 2">
            <a:extLst>
              <a:ext uri="{FF2B5EF4-FFF2-40B4-BE49-F238E27FC236}">
                <a16:creationId xmlns:a16="http://schemas.microsoft.com/office/drawing/2014/main" id="{4EE7B18E-A15E-4325-A830-F66748F8C830}"/>
              </a:ext>
            </a:extLst>
          </p:cNvPr>
          <p:cNvSpPr txBox="1">
            <a:spLocks/>
          </p:cNvSpPr>
          <p:nvPr/>
        </p:nvSpPr>
        <p:spPr>
          <a:xfrm>
            <a:off x="990600" y="1604334"/>
            <a:ext cx="9593580" cy="76281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Arial" panose="020B0604020202020204" pitchFamily="34" charset="0"/>
                <a:cs typeface="Arial" panose="020B0604020202020204" pitchFamily="34" charset="0"/>
              </a:rPr>
              <a:t>Generates evaluation file (containing various accuracy measures) using </a:t>
            </a:r>
            <a:r>
              <a:rPr lang="en-IN" sz="1400" b="1" dirty="0">
                <a:latin typeface="Arial" panose="020B0604020202020204" pitchFamily="34" charset="0"/>
                <a:cs typeface="Arial" panose="020B0604020202020204" pitchFamily="34" charset="0"/>
              </a:rPr>
              <a:t>model-eval-summary.jar </a:t>
            </a:r>
            <a:r>
              <a:rPr lang="en-IN" sz="1400" dirty="0">
                <a:latin typeface="Arial" panose="020B0604020202020204" pitchFamily="34" charset="0"/>
                <a:cs typeface="Arial" panose="020B0604020202020204" pitchFamily="34" charset="0"/>
              </a:rPr>
              <a:t>in the </a:t>
            </a:r>
            <a:r>
              <a:rPr lang="en-IN" sz="1400" b="1" dirty="0">
                <a:latin typeface="Arial" panose="020B0604020202020204" pitchFamily="34" charset="0"/>
                <a:cs typeface="Arial" panose="020B0604020202020204" pitchFamily="34" charset="0"/>
              </a:rPr>
              <a:t>results</a:t>
            </a:r>
            <a:r>
              <a:rPr lang="en-IN" sz="1400" dirty="0">
                <a:latin typeface="Arial" panose="020B0604020202020204" pitchFamily="34" charset="0"/>
                <a:cs typeface="Arial" panose="020B0604020202020204" pitchFamily="34" charset="0"/>
              </a:rPr>
              <a:t> directory </a:t>
            </a:r>
          </a:p>
          <a:p>
            <a:r>
              <a:rPr lang="en-IN" sz="1400" dirty="0">
                <a:latin typeface="Arial" panose="020B0604020202020204" pitchFamily="34" charset="0"/>
                <a:cs typeface="Arial" panose="020B0604020202020204" pitchFamily="34" charset="0"/>
              </a:rPr>
              <a:t>There are </a:t>
            </a:r>
            <a:r>
              <a:rPr lang="en-IN" sz="1400" b="1" dirty="0">
                <a:latin typeface="Arial" panose="020B0604020202020204" pitchFamily="34" charset="0"/>
                <a:cs typeface="Arial" panose="020B0604020202020204" pitchFamily="34" charset="0"/>
              </a:rPr>
              <a:t>11</a:t>
            </a:r>
            <a:r>
              <a:rPr lang="en-IN" sz="1400" dirty="0">
                <a:latin typeface="Arial" panose="020B0604020202020204" pitchFamily="34" charset="0"/>
                <a:cs typeface="Arial" panose="020B0604020202020204" pitchFamily="34" charset="0"/>
              </a:rPr>
              <a:t> lines in each evaluation.csv (</a:t>
            </a:r>
            <a:r>
              <a:rPr lang="en-IN" sz="1400" b="1" dirty="0">
                <a:latin typeface="Arial" panose="020B0604020202020204" pitchFamily="34" charset="0"/>
                <a:cs typeface="Arial" panose="020B0604020202020204" pitchFamily="34" charset="0"/>
              </a:rPr>
              <a:t>11 datasets</a:t>
            </a:r>
            <a:r>
              <a:rPr lang="en-IN" sz="1400"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85E59B5C-FDF7-4C39-8DE1-C684B46290FC}"/>
              </a:ext>
            </a:extLst>
          </p:cNvPr>
          <p:cNvGrpSpPr/>
          <p:nvPr/>
        </p:nvGrpSpPr>
        <p:grpSpPr>
          <a:xfrm>
            <a:off x="1012980" y="2600347"/>
            <a:ext cx="8438101" cy="2101670"/>
            <a:chOff x="1012980" y="2600347"/>
            <a:chExt cx="8438101" cy="2101670"/>
          </a:xfrm>
        </p:grpSpPr>
        <p:sp>
          <p:nvSpPr>
            <p:cNvPr id="12" name="Rectangle 11">
              <a:extLst>
                <a:ext uri="{FF2B5EF4-FFF2-40B4-BE49-F238E27FC236}">
                  <a16:creationId xmlns:a16="http://schemas.microsoft.com/office/drawing/2014/main" id="{F0D50865-64B5-4D4D-A6A1-830C269A0562}"/>
                </a:ext>
              </a:extLst>
            </p:cNvPr>
            <p:cNvSpPr/>
            <p:nvPr/>
          </p:nvSpPr>
          <p:spPr>
            <a:xfrm>
              <a:off x="1012980" y="3986400"/>
              <a:ext cx="3882872" cy="7156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/pagetime3/scripts/step5.bash</a:t>
              </a:r>
            </a:p>
          </p:txBody>
        </p:sp>
        <p:sp>
          <p:nvSpPr>
            <p:cNvPr id="15" name="Rectangle 14">
              <a:extLst>
                <a:ext uri="{FF2B5EF4-FFF2-40B4-BE49-F238E27FC236}">
                  <a16:creationId xmlns:a16="http://schemas.microsoft.com/office/drawing/2014/main" id="{7E5DF34C-78BB-4E4A-84B0-088AEA53FB23}"/>
                </a:ext>
              </a:extLst>
            </p:cNvPr>
            <p:cNvSpPr/>
            <p:nvPr/>
          </p:nvSpPr>
          <p:spPr>
            <a:xfrm>
              <a:off x="5477737" y="260034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/pagetime3/set1/output</a:t>
              </a:r>
            </a:p>
          </p:txBody>
        </p:sp>
        <p:cxnSp>
          <p:nvCxnSpPr>
            <p:cNvPr id="16" name="Connector: Elbow 15">
              <a:extLst>
                <a:ext uri="{FF2B5EF4-FFF2-40B4-BE49-F238E27FC236}">
                  <a16:creationId xmlns:a16="http://schemas.microsoft.com/office/drawing/2014/main" id="{E630B5E3-F026-446E-BEEE-FC2B0A3CC301}"/>
                </a:ext>
              </a:extLst>
            </p:cNvPr>
            <p:cNvCxnSpPr>
              <a:cxnSpLocks/>
              <a:endCxn id="15" idx="1"/>
            </p:cNvCxnSpPr>
            <p:nvPr/>
          </p:nvCxnSpPr>
          <p:spPr>
            <a:xfrm rot="5400000" flipH="1" flipV="1">
              <a:off x="4563936" y="3071376"/>
              <a:ext cx="1027021" cy="80058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6A212E4-4ACD-4536-A4C5-D6103C46456D}"/>
                </a:ext>
              </a:extLst>
            </p:cNvPr>
            <p:cNvCxnSpPr>
              <a:cxnSpLocks/>
            </p:cNvCxnSpPr>
            <p:nvPr/>
          </p:nvCxnSpPr>
          <p:spPr>
            <a:xfrm>
              <a:off x="7763735" y="2789616"/>
              <a:ext cx="81274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E793A26-BAF9-4050-8C17-4D55D0D135B7}"/>
                </a:ext>
              </a:extLst>
            </p:cNvPr>
            <p:cNvSpPr/>
            <p:nvPr/>
          </p:nvSpPr>
          <p:spPr>
            <a:xfrm>
              <a:off x="5630137" y="294705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/pagetime3/set2/output</a:t>
              </a:r>
            </a:p>
          </p:txBody>
        </p:sp>
        <p:sp>
          <p:nvSpPr>
            <p:cNvPr id="19" name="Rectangle 18">
              <a:extLst>
                <a:ext uri="{FF2B5EF4-FFF2-40B4-BE49-F238E27FC236}">
                  <a16:creationId xmlns:a16="http://schemas.microsoft.com/office/drawing/2014/main" id="{267201DA-F9D1-47B8-9120-D74FAFE0E129}"/>
                </a:ext>
              </a:extLst>
            </p:cNvPr>
            <p:cNvSpPr/>
            <p:nvPr/>
          </p:nvSpPr>
          <p:spPr>
            <a:xfrm>
              <a:off x="5782537" y="322518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/pagetime3/set3/output</a:t>
              </a:r>
            </a:p>
          </p:txBody>
        </p:sp>
        <p:sp>
          <p:nvSpPr>
            <p:cNvPr id="20" name="Rectangle 19">
              <a:extLst>
                <a:ext uri="{FF2B5EF4-FFF2-40B4-BE49-F238E27FC236}">
                  <a16:creationId xmlns:a16="http://schemas.microsoft.com/office/drawing/2014/main" id="{476588F0-3354-4308-A4E9-5EBBBE4EF1C4}"/>
                </a:ext>
              </a:extLst>
            </p:cNvPr>
            <p:cNvSpPr/>
            <p:nvPr/>
          </p:nvSpPr>
          <p:spPr>
            <a:xfrm>
              <a:off x="5934937" y="350331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/pagetime3/set4/output</a:t>
              </a:r>
            </a:p>
          </p:txBody>
        </p:sp>
        <p:cxnSp>
          <p:nvCxnSpPr>
            <p:cNvPr id="34" name="Straight Arrow Connector 33">
              <a:extLst>
                <a:ext uri="{FF2B5EF4-FFF2-40B4-BE49-F238E27FC236}">
                  <a16:creationId xmlns:a16="http://schemas.microsoft.com/office/drawing/2014/main" id="{E3F9DC2D-9FF1-44F4-BC3D-AE630721F0C7}"/>
                </a:ext>
              </a:extLst>
            </p:cNvPr>
            <p:cNvCxnSpPr>
              <a:cxnSpLocks/>
              <a:endCxn id="38" idx="1"/>
            </p:cNvCxnSpPr>
            <p:nvPr/>
          </p:nvCxnSpPr>
          <p:spPr>
            <a:xfrm flipV="1">
              <a:off x="7916135" y="3061753"/>
              <a:ext cx="965142" cy="894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45CE333-F99E-4904-8B1D-10C7B2588E80}"/>
                </a:ext>
              </a:extLst>
            </p:cNvPr>
            <p:cNvCxnSpPr>
              <a:cxnSpLocks/>
              <a:endCxn id="39" idx="1"/>
            </p:cNvCxnSpPr>
            <p:nvPr/>
          </p:nvCxnSpPr>
          <p:spPr>
            <a:xfrm flipV="1">
              <a:off x="8068535" y="3339724"/>
              <a:ext cx="1117542" cy="1206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EC06AE0-E35E-4D62-B2B2-5CD858CB3492}"/>
                </a:ext>
              </a:extLst>
            </p:cNvPr>
            <p:cNvCxnSpPr>
              <a:cxnSpLocks/>
              <a:endCxn id="40" idx="1"/>
            </p:cNvCxnSpPr>
            <p:nvPr/>
          </p:nvCxnSpPr>
          <p:spPr>
            <a:xfrm>
              <a:off x="8220935" y="3872020"/>
              <a:ext cx="1230146" cy="940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D978B296-3E97-4A2C-A76C-5B40C245B7BE}"/>
              </a:ext>
            </a:extLst>
          </p:cNvPr>
          <p:cNvSpPr/>
          <p:nvPr/>
        </p:nvSpPr>
        <p:spPr>
          <a:xfrm>
            <a:off x="838200" y="5051244"/>
            <a:ext cx="10866603" cy="147732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USAGE:</a:t>
            </a:r>
          </a:p>
          <a:p>
            <a:r>
              <a:rPr lang="en-IN" dirty="0">
                <a:latin typeface="Arial" panose="020B0604020202020204" pitchFamily="34" charset="0"/>
                <a:cs typeface="Arial" panose="020B0604020202020204" pitchFamily="34" charset="0"/>
              </a:rPr>
              <a:t>./step5.bash -s ../set1</a:t>
            </a:r>
          </a:p>
          <a:p>
            <a:r>
              <a:rPr lang="en-IN" dirty="0">
                <a:latin typeface="Arial" panose="020B0604020202020204" pitchFamily="34" charset="0"/>
                <a:cs typeface="Arial" panose="020B0604020202020204" pitchFamily="34" charset="0"/>
              </a:rPr>
              <a:t>./step5.bash -s ../set2</a:t>
            </a:r>
          </a:p>
          <a:p>
            <a:r>
              <a:rPr lang="en-IN" dirty="0">
                <a:latin typeface="Arial" panose="020B0604020202020204" pitchFamily="34" charset="0"/>
                <a:cs typeface="Arial" panose="020B0604020202020204" pitchFamily="34" charset="0"/>
              </a:rPr>
              <a:t>./step5.bash -s ../set3</a:t>
            </a:r>
          </a:p>
          <a:p>
            <a:r>
              <a:rPr lang="en-IN" dirty="0">
                <a:latin typeface="Arial" panose="020B0604020202020204" pitchFamily="34" charset="0"/>
                <a:cs typeface="Arial" panose="020B0604020202020204" pitchFamily="34" charset="0"/>
              </a:rPr>
              <a:t>./step5.bash -s ../set4</a:t>
            </a:r>
          </a:p>
        </p:txBody>
      </p:sp>
      <p:sp>
        <p:nvSpPr>
          <p:cNvPr id="22" name="Rectangle 21">
            <a:extLst>
              <a:ext uri="{FF2B5EF4-FFF2-40B4-BE49-F238E27FC236}">
                <a16:creationId xmlns:a16="http://schemas.microsoft.com/office/drawing/2014/main" id="{17C391AD-4ABE-4CD5-B725-A7E9BC834E9E}"/>
              </a:ext>
            </a:extLst>
          </p:cNvPr>
          <p:cNvSpPr/>
          <p:nvPr/>
        </p:nvSpPr>
        <p:spPr>
          <a:xfrm>
            <a:off x="8576477" y="2645282"/>
            <a:ext cx="1749209" cy="276999"/>
          </a:xfrm>
          <a:prstGeom prst="rect">
            <a:avLst/>
          </a:prstGeom>
          <a:solidFill>
            <a:schemeClr val="accent4">
              <a:lumMod val="20000"/>
              <a:lumOff val="80000"/>
            </a:schemeClr>
          </a:solidFill>
          <a:ln>
            <a:solidFill>
              <a:schemeClr val="tx1"/>
            </a:solidFill>
          </a:ln>
        </p:spPr>
        <p:txBody>
          <a:bodyPr wrap="square">
            <a:spAutoFit/>
          </a:bodyPr>
          <a:lstStyle/>
          <a:p>
            <a:r>
              <a:rPr lang="en-IN" sz="1200" dirty="0">
                <a:latin typeface="Arial" panose="020B0604020202020204" pitchFamily="34" charset="0"/>
                <a:cs typeface="Arial" panose="020B0604020202020204" pitchFamily="34" charset="0"/>
              </a:rPr>
              <a:t>summary.csv</a:t>
            </a:r>
          </a:p>
        </p:txBody>
      </p:sp>
      <p:sp>
        <p:nvSpPr>
          <p:cNvPr id="38" name="Rectangle 37">
            <a:extLst>
              <a:ext uri="{FF2B5EF4-FFF2-40B4-BE49-F238E27FC236}">
                <a16:creationId xmlns:a16="http://schemas.microsoft.com/office/drawing/2014/main" id="{EEF0AB51-6067-43C1-9FC6-C16EBB4F3945}"/>
              </a:ext>
            </a:extLst>
          </p:cNvPr>
          <p:cNvSpPr/>
          <p:nvPr/>
        </p:nvSpPr>
        <p:spPr>
          <a:xfrm>
            <a:off x="8881277" y="2923253"/>
            <a:ext cx="1749209" cy="276999"/>
          </a:xfrm>
          <a:prstGeom prst="rect">
            <a:avLst/>
          </a:prstGeom>
          <a:solidFill>
            <a:schemeClr val="accent4">
              <a:lumMod val="20000"/>
              <a:lumOff val="80000"/>
            </a:schemeClr>
          </a:solidFill>
          <a:ln>
            <a:solidFill>
              <a:schemeClr val="tx1"/>
            </a:solidFill>
          </a:ln>
        </p:spPr>
        <p:txBody>
          <a:bodyPr wrap="square">
            <a:spAutoFit/>
          </a:bodyPr>
          <a:lstStyle/>
          <a:p>
            <a:r>
              <a:rPr lang="en-IN" sz="1200" dirty="0">
                <a:latin typeface="Arial" panose="020B0604020202020204" pitchFamily="34" charset="0"/>
                <a:cs typeface="Arial" panose="020B0604020202020204" pitchFamily="34" charset="0"/>
              </a:rPr>
              <a:t>summary.csv</a:t>
            </a:r>
          </a:p>
        </p:txBody>
      </p:sp>
      <p:sp>
        <p:nvSpPr>
          <p:cNvPr id="39" name="Rectangle 38">
            <a:extLst>
              <a:ext uri="{FF2B5EF4-FFF2-40B4-BE49-F238E27FC236}">
                <a16:creationId xmlns:a16="http://schemas.microsoft.com/office/drawing/2014/main" id="{4BB3DCE6-63AA-4862-9076-967991882475}"/>
              </a:ext>
            </a:extLst>
          </p:cNvPr>
          <p:cNvSpPr/>
          <p:nvPr/>
        </p:nvSpPr>
        <p:spPr>
          <a:xfrm>
            <a:off x="9186077" y="3201224"/>
            <a:ext cx="1749209" cy="276999"/>
          </a:xfrm>
          <a:prstGeom prst="rect">
            <a:avLst/>
          </a:prstGeom>
          <a:solidFill>
            <a:schemeClr val="accent4">
              <a:lumMod val="20000"/>
              <a:lumOff val="80000"/>
            </a:schemeClr>
          </a:solidFill>
          <a:ln>
            <a:solidFill>
              <a:schemeClr val="tx1"/>
            </a:solidFill>
          </a:ln>
        </p:spPr>
        <p:txBody>
          <a:bodyPr wrap="square">
            <a:spAutoFit/>
          </a:bodyPr>
          <a:lstStyle/>
          <a:p>
            <a:r>
              <a:rPr lang="en-IN" sz="1200" dirty="0">
                <a:latin typeface="Arial" panose="020B0604020202020204" pitchFamily="34" charset="0"/>
                <a:cs typeface="Arial" panose="020B0604020202020204" pitchFamily="34" charset="0"/>
              </a:rPr>
              <a:t>summary.csv</a:t>
            </a:r>
          </a:p>
        </p:txBody>
      </p:sp>
      <p:sp>
        <p:nvSpPr>
          <p:cNvPr id="40" name="Rectangle 39">
            <a:extLst>
              <a:ext uri="{FF2B5EF4-FFF2-40B4-BE49-F238E27FC236}">
                <a16:creationId xmlns:a16="http://schemas.microsoft.com/office/drawing/2014/main" id="{240D9483-39DB-4A9C-BA5B-9C88284AF243}"/>
              </a:ext>
            </a:extLst>
          </p:cNvPr>
          <p:cNvSpPr/>
          <p:nvPr/>
        </p:nvSpPr>
        <p:spPr>
          <a:xfrm>
            <a:off x="9451081" y="3742927"/>
            <a:ext cx="1749209" cy="276999"/>
          </a:xfrm>
          <a:prstGeom prst="rect">
            <a:avLst/>
          </a:prstGeom>
          <a:solidFill>
            <a:schemeClr val="accent4">
              <a:lumMod val="20000"/>
              <a:lumOff val="80000"/>
            </a:schemeClr>
          </a:solidFill>
          <a:ln>
            <a:solidFill>
              <a:schemeClr val="tx1"/>
            </a:solidFill>
          </a:ln>
        </p:spPr>
        <p:txBody>
          <a:bodyPr wrap="square">
            <a:spAutoFit/>
          </a:bodyPr>
          <a:lstStyle/>
          <a:p>
            <a:r>
              <a:rPr lang="en-IN" sz="1200" dirty="0">
                <a:latin typeface="Arial" panose="020B0604020202020204" pitchFamily="34" charset="0"/>
                <a:cs typeface="Arial" panose="020B0604020202020204" pitchFamily="34" charset="0"/>
              </a:rPr>
              <a:t>summary.csv</a:t>
            </a:r>
          </a:p>
        </p:txBody>
      </p:sp>
    </p:spTree>
    <p:extLst>
      <p:ext uri="{BB962C8B-B14F-4D97-AF65-F5344CB8AC3E}">
        <p14:creationId xmlns:p14="http://schemas.microsoft.com/office/powerpoint/2010/main" val="1973828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2249B-1B1A-410F-ABD5-24EAE57E4A73}"/>
              </a:ext>
            </a:extLst>
          </p:cNvPr>
          <p:cNvSpPr>
            <a:spLocks noGrp="1"/>
          </p:cNvSpPr>
          <p:nvPr>
            <p:ph type="title"/>
          </p:nvPr>
        </p:nvSpPr>
        <p:spPr/>
        <p:txBody>
          <a:bodyPr/>
          <a:lstStyle/>
          <a:p>
            <a:r>
              <a:rPr lang="en-IN" dirty="0"/>
              <a:t>Element 5: Example file</a:t>
            </a:r>
          </a:p>
        </p:txBody>
      </p:sp>
      <p:sp>
        <p:nvSpPr>
          <p:cNvPr id="3" name="Content Placeholder 2">
            <a:extLst>
              <a:ext uri="{FF2B5EF4-FFF2-40B4-BE49-F238E27FC236}">
                <a16:creationId xmlns:a16="http://schemas.microsoft.com/office/drawing/2014/main" id="{58CCA26E-1618-4BB0-94A3-86BC58FC3B99}"/>
              </a:ext>
            </a:extLst>
          </p:cNvPr>
          <p:cNvSpPr>
            <a:spLocks noGrp="1"/>
          </p:cNvSpPr>
          <p:nvPr>
            <p:ph idx="1"/>
          </p:nvPr>
        </p:nvSpPr>
        <p:spPr>
          <a:xfrm>
            <a:off x="838200" y="1487999"/>
            <a:ext cx="10515600" cy="5004876"/>
          </a:xfrm>
        </p:spPr>
        <p:txBody>
          <a:bodyPr>
            <a:normAutofit fontScale="92500" lnSpcReduction="20000"/>
          </a:bodyPr>
          <a:lstStyle/>
          <a:p>
            <a:r>
              <a:rPr lang="en-IN" sz="1800" dirty="0">
                <a:latin typeface="Arial" panose="020B0604020202020204" pitchFamily="34" charset="0"/>
                <a:cs typeface="Arial" panose="020B0604020202020204" pitchFamily="34" charset="0"/>
              </a:rPr>
              <a:t>The </a:t>
            </a:r>
            <a:r>
              <a:rPr lang="en-IN" sz="1400" b="1" dirty="0">
                <a:latin typeface="Arial" panose="020B0604020202020204" pitchFamily="34" charset="0"/>
                <a:cs typeface="Arial" panose="020B0604020202020204" pitchFamily="34" charset="0"/>
              </a:rPr>
              <a:t>steps2run</a:t>
            </a:r>
            <a:r>
              <a:rPr lang="en-IN" sz="1800" dirty="0">
                <a:latin typeface="Arial" panose="020B0604020202020204" pitchFamily="34" charset="0"/>
                <a:cs typeface="Arial" panose="020B0604020202020204" pitchFamily="34" charset="0"/>
              </a:rPr>
              <a:t> contains the usage of all scripts (for a quick copy and use).</a:t>
            </a:r>
          </a:p>
          <a:p>
            <a:endParaRPr lang="en-IN" sz="1800" dirty="0">
              <a:latin typeface="Arial" panose="020B0604020202020204" pitchFamily="34" charset="0"/>
              <a:cs typeface="Arial" panose="020B0604020202020204" pitchFamily="34" charset="0"/>
            </a:endParaRPr>
          </a:p>
          <a:p>
            <a:pPr lvl="1"/>
            <a:r>
              <a:rPr lang="en-IN" sz="1400" dirty="0">
                <a:latin typeface="Arial" panose="020B0604020202020204" pitchFamily="34" charset="0"/>
                <a:cs typeface="Arial" panose="020B0604020202020204" pitchFamily="34" charset="0"/>
              </a:rPr>
              <a:t>./step1.bash -i step1-datacreation-list.txt -c ../datasets/csv -a ../datasets/arff -r ../datasets/randomized</a:t>
            </a:r>
          </a:p>
          <a:p>
            <a:pPr lvl="1"/>
            <a:endParaRPr lang="en-IN" sz="1400" dirty="0">
              <a:latin typeface="Arial" panose="020B0604020202020204" pitchFamily="34" charset="0"/>
              <a:cs typeface="Arial" panose="020B0604020202020204" pitchFamily="34" charset="0"/>
            </a:endParaRPr>
          </a:p>
          <a:p>
            <a:pPr lvl="1"/>
            <a:r>
              <a:rPr lang="en-IN" sz="1400" dirty="0">
                <a:latin typeface="Arial" panose="020B0604020202020204" pitchFamily="34" charset="0"/>
                <a:cs typeface="Arial" panose="020B0604020202020204" pitchFamily="34" charset="0"/>
              </a:rPr>
              <a:t>./step2a.bash -i step1-datacreation-list.txt -r ../datasets/randomized -s ../set1</a:t>
            </a:r>
          </a:p>
          <a:p>
            <a:pPr lvl="1"/>
            <a:r>
              <a:rPr lang="en-IN" sz="1400" dirty="0">
                <a:latin typeface="Arial" panose="020B0604020202020204" pitchFamily="34" charset="0"/>
                <a:cs typeface="Arial" panose="020B0604020202020204" pitchFamily="34" charset="0"/>
              </a:rPr>
              <a:t>./step2b.bash -i step1-datacreation-list.txt -r ../datasets/randomized -s ../set2</a:t>
            </a:r>
          </a:p>
          <a:p>
            <a:pPr lvl="1"/>
            <a:r>
              <a:rPr lang="en-IN" sz="1400" dirty="0">
                <a:latin typeface="Arial" panose="020B0604020202020204" pitchFamily="34" charset="0"/>
                <a:cs typeface="Arial" panose="020B0604020202020204" pitchFamily="34" charset="0"/>
              </a:rPr>
              <a:t>./step2c.bash -i step1-datacreation-list.txt -r ../datasets/randomized -s ../set3</a:t>
            </a:r>
          </a:p>
          <a:p>
            <a:pPr lvl="1"/>
            <a:r>
              <a:rPr lang="en-IN" sz="1400" dirty="0">
                <a:latin typeface="Arial" panose="020B0604020202020204" pitchFamily="34" charset="0"/>
                <a:cs typeface="Arial" panose="020B0604020202020204" pitchFamily="34" charset="0"/>
              </a:rPr>
              <a:t>./step2d.bash -i step1-datacreation-list.txt -r ../datasets/randomized -s ../set4</a:t>
            </a:r>
          </a:p>
          <a:p>
            <a:pPr lvl="1"/>
            <a:endParaRPr lang="en-IN" sz="1400" dirty="0">
              <a:latin typeface="Arial" panose="020B0604020202020204" pitchFamily="34" charset="0"/>
              <a:cs typeface="Arial" panose="020B0604020202020204" pitchFamily="34" charset="0"/>
            </a:endParaRPr>
          </a:p>
          <a:p>
            <a:pPr lvl="1"/>
            <a:r>
              <a:rPr lang="en-IN" sz="1400" dirty="0">
                <a:latin typeface="Arial" panose="020B0604020202020204" pitchFamily="34" charset="0"/>
                <a:cs typeface="Arial" panose="020B0604020202020204" pitchFamily="34" charset="0"/>
              </a:rPr>
              <a:t>./step3n.bash -i step1-datacreation-list.txt -s ../set1</a:t>
            </a:r>
          </a:p>
          <a:p>
            <a:pPr lvl="1"/>
            <a:r>
              <a:rPr lang="en-IN" sz="1400" dirty="0">
                <a:latin typeface="Arial" panose="020B0604020202020204" pitchFamily="34" charset="0"/>
                <a:cs typeface="Arial" panose="020B0604020202020204" pitchFamily="34" charset="0"/>
              </a:rPr>
              <a:t>./step3n.bash -i step1-datacreation-list.txt -s ../set2</a:t>
            </a:r>
          </a:p>
          <a:p>
            <a:pPr lvl="1"/>
            <a:r>
              <a:rPr lang="en-IN" sz="1400" dirty="0">
                <a:latin typeface="Arial" panose="020B0604020202020204" pitchFamily="34" charset="0"/>
                <a:cs typeface="Arial" panose="020B0604020202020204" pitchFamily="34" charset="0"/>
              </a:rPr>
              <a:t>./step3n.bash -i step1-datacreation-list.txt -s ../set3</a:t>
            </a:r>
          </a:p>
          <a:p>
            <a:pPr lvl="1"/>
            <a:r>
              <a:rPr lang="en-IN" sz="1400" dirty="0">
                <a:latin typeface="Arial" panose="020B0604020202020204" pitchFamily="34" charset="0"/>
                <a:cs typeface="Arial" panose="020B0604020202020204" pitchFamily="34" charset="0"/>
              </a:rPr>
              <a:t>./step3n.bash -i step1-datacreation-list.txt -s ../set4</a:t>
            </a:r>
          </a:p>
          <a:p>
            <a:pPr lvl="1"/>
            <a:endParaRPr lang="en-IN" sz="1400" dirty="0">
              <a:latin typeface="Arial" panose="020B0604020202020204" pitchFamily="34" charset="0"/>
              <a:cs typeface="Arial" panose="020B0604020202020204" pitchFamily="34" charset="0"/>
            </a:endParaRPr>
          </a:p>
          <a:p>
            <a:pPr lvl="1"/>
            <a:r>
              <a:rPr lang="en-IN" sz="1400" dirty="0">
                <a:latin typeface="Arial" panose="020B0604020202020204" pitchFamily="34" charset="0"/>
                <a:cs typeface="Arial" panose="020B0604020202020204" pitchFamily="34" charset="0"/>
              </a:rPr>
              <a:t>./step4.bash -i step1-datacreation-list.txt -s ../set1</a:t>
            </a:r>
          </a:p>
          <a:p>
            <a:pPr lvl="1"/>
            <a:r>
              <a:rPr lang="en-IN" sz="1400" dirty="0">
                <a:latin typeface="Arial" panose="020B0604020202020204" pitchFamily="34" charset="0"/>
                <a:cs typeface="Arial" panose="020B0604020202020204" pitchFamily="34" charset="0"/>
              </a:rPr>
              <a:t>./step4.bash -i step1-datacreation-list.txt -s ../set2</a:t>
            </a:r>
          </a:p>
          <a:p>
            <a:pPr lvl="1"/>
            <a:r>
              <a:rPr lang="en-IN" sz="1400" dirty="0">
                <a:latin typeface="Arial" panose="020B0604020202020204" pitchFamily="34" charset="0"/>
                <a:cs typeface="Arial" panose="020B0604020202020204" pitchFamily="34" charset="0"/>
              </a:rPr>
              <a:t>./step4.bash -i step1-datacreation-list.txt -s ../set3</a:t>
            </a:r>
          </a:p>
          <a:p>
            <a:pPr lvl="1"/>
            <a:r>
              <a:rPr lang="en-IN" sz="1400" dirty="0">
                <a:latin typeface="Arial" panose="020B0604020202020204" pitchFamily="34" charset="0"/>
                <a:cs typeface="Arial" panose="020B0604020202020204" pitchFamily="34" charset="0"/>
              </a:rPr>
              <a:t>./step4.bash -i step1-datacreation-list.txt -s ../set4</a:t>
            </a:r>
          </a:p>
          <a:p>
            <a:pPr lvl="1"/>
            <a:endParaRPr lang="en-IN" sz="1400" dirty="0">
              <a:latin typeface="Arial" panose="020B0604020202020204" pitchFamily="34" charset="0"/>
              <a:cs typeface="Arial" panose="020B0604020202020204" pitchFamily="34" charset="0"/>
            </a:endParaRPr>
          </a:p>
          <a:p>
            <a:pPr lvl="1"/>
            <a:r>
              <a:rPr lang="en-IN" sz="1400" dirty="0">
                <a:latin typeface="Arial" panose="020B0604020202020204" pitchFamily="34" charset="0"/>
                <a:cs typeface="Arial" panose="020B0604020202020204" pitchFamily="34" charset="0"/>
              </a:rPr>
              <a:t>./step5.bash -s ../set1</a:t>
            </a:r>
          </a:p>
          <a:p>
            <a:pPr lvl="1"/>
            <a:r>
              <a:rPr lang="en-IN" sz="1400" dirty="0">
                <a:latin typeface="Arial" panose="020B0604020202020204" pitchFamily="34" charset="0"/>
                <a:cs typeface="Arial" panose="020B0604020202020204" pitchFamily="34" charset="0"/>
              </a:rPr>
              <a:t>./step5.bash -s ../set2</a:t>
            </a:r>
          </a:p>
          <a:p>
            <a:pPr lvl="1"/>
            <a:r>
              <a:rPr lang="en-IN" sz="1400" dirty="0">
                <a:latin typeface="Arial" panose="020B0604020202020204" pitchFamily="34" charset="0"/>
                <a:cs typeface="Arial" panose="020B0604020202020204" pitchFamily="34" charset="0"/>
              </a:rPr>
              <a:t>./step5.bash -s ../set3</a:t>
            </a:r>
          </a:p>
          <a:p>
            <a:pPr lvl="1"/>
            <a:r>
              <a:rPr lang="en-IN" sz="1400" dirty="0">
                <a:latin typeface="Arial" panose="020B0604020202020204" pitchFamily="34" charset="0"/>
                <a:cs typeface="Arial" panose="020B0604020202020204" pitchFamily="34" charset="0"/>
              </a:rPr>
              <a:t>./step5.bash -s ../set4</a:t>
            </a:r>
          </a:p>
          <a:p>
            <a:pPr lvl="1"/>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a:p>
            <a:pPr marL="457200" lvl="1" indent="0">
              <a:buNone/>
            </a:pPr>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7366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6AC9-EE7E-4B3B-9B8C-4B7C0B03A9B3}"/>
              </a:ext>
            </a:extLst>
          </p:cNvPr>
          <p:cNvSpPr>
            <a:spLocks noGrp="1"/>
          </p:cNvSpPr>
          <p:nvPr>
            <p:ph type="title"/>
          </p:nvPr>
        </p:nvSpPr>
        <p:spPr/>
        <p:txBody>
          <a:bodyPr>
            <a:normAutofit fontScale="90000"/>
          </a:bodyPr>
          <a:lstStyle/>
          <a:p>
            <a:r>
              <a:rPr lang="en-IN" dirty="0"/>
              <a:t>Data Preparation for Friedman &amp; PostHoc Tests</a:t>
            </a:r>
            <a:br>
              <a:rPr lang="en-IN" dirty="0"/>
            </a:br>
            <a:r>
              <a:rPr lang="en-IN" sz="4000" dirty="0"/>
              <a:t>(genfriedmandata.bash: design and usage)</a:t>
            </a:r>
            <a:endParaRPr lang="en-IN" dirty="0"/>
          </a:p>
        </p:txBody>
      </p:sp>
      <p:sp>
        <p:nvSpPr>
          <p:cNvPr id="3" name="Content Placeholder 2">
            <a:extLst>
              <a:ext uri="{FF2B5EF4-FFF2-40B4-BE49-F238E27FC236}">
                <a16:creationId xmlns:a16="http://schemas.microsoft.com/office/drawing/2014/main" id="{7FDD569E-E8D9-41C8-A7D7-A965D9D6BDF1}"/>
              </a:ext>
            </a:extLst>
          </p:cNvPr>
          <p:cNvSpPr>
            <a:spLocks noGrp="1"/>
          </p:cNvSpPr>
          <p:nvPr>
            <p:ph idx="1"/>
          </p:nvPr>
        </p:nvSpPr>
        <p:spPr>
          <a:xfrm>
            <a:off x="838200" y="1825625"/>
            <a:ext cx="10515600" cy="861304"/>
          </a:xfrm>
        </p:spPr>
        <p:txBody>
          <a:bodyPr/>
          <a:lstStyle/>
          <a:p>
            <a:pPr>
              <a:buFont typeface="Wingdings" panose="05000000000000000000" pitchFamily="2" charset="2"/>
              <a:buChar char="§"/>
            </a:pPr>
            <a:r>
              <a:rPr lang="en-IN" sz="1800" dirty="0">
                <a:latin typeface="Arial" panose="020B0604020202020204" pitchFamily="34" charset="0"/>
                <a:cs typeface="Arial" panose="020B0604020202020204" pitchFamily="34" charset="0"/>
              </a:rPr>
              <a:t>Generate the input file for Friedman &amp; PostHoc tests. The genfriedmandata.bash internally uses consolidate.awk. The file has columns representing 18 treatments (different machine learning technique) and rows representing observations (web pages) as shown below.</a:t>
            </a:r>
          </a:p>
          <a:p>
            <a:pPr marL="0" indent="0">
              <a:buNone/>
            </a:pPr>
            <a:endParaRPr lang="en-IN" dirty="0"/>
          </a:p>
          <a:p>
            <a:endParaRPr lang="en-IN" dirty="0"/>
          </a:p>
        </p:txBody>
      </p:sp>
      <p:graphicFrame>
        <p:nvGraphicFramePr>
          <p:cNvPr id="5" name="Table 4">
            <a:extLst>
              <a:ext uri="{FF2B5EF4-FFF2-40B4-BE49-F238E27FC236}">
                <a16:creationId xmlns:a16="http://schemas.microsoft.com/office/drawing/2014/main" id="{A4E39760-18AE-43AF-8791-05BD43B23B73}"/>
              </a:ext>
            </a:extLst>
          </p:cNvPr>
          <p:cNvGraphicFramePr>
            <a:graphicFrameLocks noGrp="1"/>
          </p:cNvGraphicFramePr>
          <p:nvPr/>
        </p:nvGraphicFramePr>
        <p:xfrm>
          <a:off x="1047262" y="2659675"/>
          <a:ext cx="8128000" cy="11074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1164678245"/>
                    </a:ext>
                  </a:extLst>
                </a:gridCol>
                <a:gridCol w="812800">
                  <a:extLst>
                    <a:ext uri="{9D8B030D-6E8A-4147-A177-3AD203B41FA5}">
                      <a16:colId xmlns:a16="http://schemas.microsoft.com/office/drawing/2014/main" val="4190379134"/>
                    </a:ext>
                  </a:extLst>
                </a:gridCol>
                <a:gridCol w="812800">
                  <a:extLst>
                    <a:ext uri="{9D8B030D-6E8A-4147-A177-3AD203B41FA5}">
                      <a16:colId xmlns:a16="http://schemas.microsoft.com/office/drawing/2014/main" val="3127615466"/>
                    </a:ext>
                  </a:extLst>
                </a:gridCol>
                <a:gridCol w="812800">
                  <a:extLst>
                    <a:ext uri="{9D8B030D-6E8A-4147-A177-3AD203B41FA5}">
                      <a16:colId xmlns:a16="http://schemas.microsoft.com/office/drawing/2014/main" val="2821497989"/>
                    </a:ext>
                  </a:extLst>
                </a:gridCol>
                <a:gridCol w="812800">
                  <a:extLst>
                    <a:ext uri="{9D8B030D-6E8A-4147-A177-3AD203B41FA5}">
                      <a16:colId xmlns:a16="http://schemas.microsoft.com/office/drawing/2014/main" val="3269820746"/>
                    </a:ext>
                  </a:extLst>
                </a:gridCol>
                <a:gridCol w="812800">
                  <a:extLst>
                    <a:ext uri="{9D8B030D-6E8A-4147-A177-3AD203B41FA5}">
                      <a16:colId xmlns:a16="http://schemas.microsoft.com/office/drawing/2014/main" val="4098323488"/>
                    </a:ext>
                  </a:extLst>
                </a:gridCol>
                <a:gridCol w="812800">
                  <a:extLst>
                    <a:ext uri="{9D8B030D-6E8A-4147-A177-3AD203B41FA5}">
                      <a16:colId xmlns:a16="http://schemas.microsoft.com/office/drawing/2014/main" val="1688671541"/>
                    </a:ext>
                  </a:extLst>
                </a:gridCol>
                <a:gridCol w="812800">
                  <a:extLst>
                    <a:ext uri="{9D8B030D-6E8A-4147-A177-3AD203B41FA5}">
                      <a16:colId xmlns:a16="http://schemas.microsoft.com/office/drawing/2014/main" val="2374297794"/>
                    </a:ext>
                  </a:extLst>
                </a:gridCol>
                <a:gridCol w="812800">
                  <a:extLst>
                    <a:ext uri="{9D8B030D-6E8A-4147-A177-3AD203B41FA5}">
                      <a16:colId xmlns:a16="http://schemas.microsoft.com/office/drawing/2014/main" val="1765083175"/>
                    </a:ext>
                  </a:extLst>
                </a:gridCol>
                <a:gridCol w="812800">
                  <a:extLst>
                    <a:ext uri="{9D8B030D-6E8A-4147-A177-3AD203B41FA5}">
                      <a16:colId xmlns:a16="http://schemas.microsoft.com/office/drawing/2014/main" val="3183654563"/>
                    </a:ext>
                  </a:extLst>
                </a:gridCol>
              </a:tblGrid>
              <a:tr h="351032">
                <a:tc>
                  <a:txBody>
                    <a:bodyPr/>
                    <a:lstStyle/>
                    <a:p>
                      <a:r>
                        <a:rPr lang="en-IN" dirty="0"/>
                        <a:t>rbfreg</a:t>
                      </a:r>
                    </a:p>
                  </a:txBody>
                  <a:tcPr/>
                </a:tc>
                <a:tc>
                  <a:txBody>
                    <a:bodyPr/>
                    <a:lstStyle/>
                    <a:p>
                      <a:r>
                        <a:rPr lang="en-IN" dirty="0"/>
                        <a:t>pacer</a:t>
                      </a:r>
                    </a:p>
                  </a:txBody>
                  <a:tcPr/>
                </a:tc>
                <a:tc>
                  <a:txBody>
                    <a:bodyPr/>
                    <a:lstStyle/>
                    <a:p>
                      <a:r>
                        <a:rPr lang="en-IN" dirty="0"/>
                        <a:t>isor</a:t>
                      </a:r>
                    </a:p>
                  </a:txBody>
                  <a:tcPr/>
                </a:tc>
                <a:tc>
                  <a:txBody>
                    <a:bodyPr/>
                    <a:lstStyle/>
                    <a:p>
                      <a:r>
                        <a:rPr lang="en-IN" dirty="0"/>
                        <a:t>lms</a:t>
                      </a:r>
                    </a:p>
                  </a:txBody>
                  <a:tcPr/>
                </a:tc>
                <a:tc>
                  <a:txBody>
                    <a:bodyPr/>
                    <a:lstStyle/>
                    <a:p>
                      <a:r>
                        <a:rPr lang="en-IN" dirty="0"/>
                        <a:t>mlp</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ibk</a:t>
                      </a:r>
                    </a:p>
                  </a:txBody>
                  <a:tcPr/>
                </a:tc>
                <a:tc>
                  <a:txBody>
                    <a:bodyPr/>
                    <a:lstStyle/>
                    <a:p>
                      <a:r>
                        <a:rPr lang="en-IN" dirty="0"/>
                        <a:t>lwl</a:t>
                      </a:r>
                    </a:p>
                  </a:txBody>
                  <a:tcPr/>
                </a:tc>
                <a:extLst>
                  <a:ext uri="{0D108BD9-81ED-4DB2-BD59-A6C34878D82A}">
                    <a16:rowId xmlns:a16="http://schemas.microsoft.com/office/drawing/2014/main" val="1740348502"/>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4006289661"/>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709250064"/>
                  </a:ext>
                </a:extLst>
              </a:tr>
            </a:tbl>
          </a:graphicData>
        </a:graphic>
      </p:graphicFrame>
      <p:sp>
        <p:nvSpPr>
          <p:cNvPr id="8" name="Rectangle 7">
            <a:extLst>
              <a:ext uri="{FF2B5EF4-FFF2-40B4-BE49-F238E27FC236}">
                <a16:creationId xmlns:a16="http://schemas.microsoft.com/office/drawing/2014/main" id="{94DD6BC6-4D98-41FF-B568-7FB2CF3CAAD2}"/>
              </a:ext>
            </a:extLst>
          </p:cNvPr>
          <p:cNvSpPr/>
          <p:nvPr/>
        </p:nvSpPr>
        <p:spPr>
          <a:xfrm>
            <a:off x="4243850" y="4154152"/>
            <a:ext cx="3882872" cy="1285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400" b="1" dirty="0">
                <a:solidFill>
                  <a:schemeClr val="tx1"/>
                </a:solidFill>
                <a:latin typeface="Arial" panose="020B0604020202020204" pitchFamily="34" charset="0"/>
                <a:cs typeface="Arial" panose="020B0604020202020204" pitchFamily="34" charset="0"/>
              </a:rPr>
              <a:t>/</a:t>
            </a:r>
          </a:p>
          <a:p>
            <a:pPr algn="ctr"/>
            <a:r>
              <a:rPr lang="en-IN" sz="1400" b="1" dirty="0">
                <a:solidFill>
                  <a:schemeClr val="tx1"/>
                </a:solidFill>
                <a:latin typeface="Arial" panose="020B0604020202020204" pitchFamily="34" charset="0"/>
                <a:cs typeface="Arial" panose="020B0604020202020204" pitchFamily="34" charset="0"/>
              </a:rPr>
              <a:t>pagetime3/scripts/genfriedmandata.bash</a:t>
            </a:r>
          </a:p>
        </p:txBody>
      </p:sp>
      <p:sp>
        <p:nvSpPr>
          <p:cNvPr id="9" name="Rectangle 8">
            <a:extLst>
              <a:ext uri="{FF2B5EF4-FFF2-40B4-BE49-F238E27FC236}">
                <a16:creationId xmlns:a16="http://schemas.microsoft.com/office/drawing/2014/main" id="{857E530F-C3A5-4C00-9D37-F2AD32835F31}"/>
              </a:ext>
            </a:extLst>
          </p:cNvPr>
          <p:cNvSpPr/>
          <p:nvPr/>
        </p:nvSpPr>
        <p:spPr>
          <a:xfrm>
            <a:off x="1047262" y="4146793"/>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friedman-consolidation-list.txt</a:t>
            </a:r>
          </a:p>
        </p:txBody>
      </p:sp>
      <p:sp>
        <p:nvSpPr>
          <p:cNvPr id="10" name="Rectangle 9">
            <a:extLst>
              <a:ext uri="{FF2B5EF4-FFF2-40B4-BE49-F238E27FC236}">
                <a16:creationId xmlns:a16="http://schemas.microsoft.com/office/drawing/2014/main" id="{CD11BD1F-D110-447B-B6E1-861682C7A790}"/>
              </a:ext>
            </a:extLst>
          </p:cNvPr>
          <p:cNvSpPr/>
          <p:nvPr/>
        </p:nvSpPr>
        <p:spPr>
          <a:xfrm>
            <a:off x="9037311" y="4434186"/>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/pagetime2/set3/output</a:t>
            </a:r>
          </a:p>
        </p:txBody>
      </p:sp>
      <p:cxnSp>
        <p:nvCxnSpPr>
          <p:cNvPr id="11" name="Straight Arrow Connector 10">
            <a:extLst>
              <a:ext uri="{FF2B5EF4-FFF2-40B4-BE49-F238E27FC236}">
                <a16:creationId xmlns:a16="http://schemas.microsoft.com/office/drawing/2014/main" id="{DFDD20EC-0A96-4B27-BB57-44E2D80C5D2B}"/>
              </a:ext>
            </a:extLst>
          </p:cNvPr>
          <p:cNvCxnSpPr>
            <a:cxnSpLocks/>
            <a:stCxn id="8" idx="3"/>
            <a:endCxn id="10" idx="1"/>
          </p:cNvCxnSpPr>
          <p:nvPr/>
        </p:nvCxnSpPr>
        <p:spPr>
          <a:xfrm flipV="1">
            <a:off x="8126722" y="4791995"/>
            <a:ext cx="910589" cy="48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247E919-C958-425F-B4C3-0FE498076914}"/>
              </a:ext>
            </a:extLst>
          </p:cNvPr>
          <p:cNvCxnSpPr>
            <a:cxnSpLocks/>
          </p:cNvCxnSpPr>
          <p:nvPr/>
        </p:nvCxnSpPr>
        <p:spPr>
          <a:xfrm flipV="1">
            <a:off x="3333260" y="4535105"/>
            <a:ext cx="949172" cy="73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2E7696F-3DFB-4059-9D9F-A91FEC441DFD}"/>
              </a:ext>
            </a:extLst>
          </p:cNvPr>
          <p:cNvSpPr/>
          <p:nvPr/>
        </p:nvSpPr>
        <p:spPr>
          <a:xfrm>
            <a:off x="1047262" y="3951787"/>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14" name="Oval 13">
            <a:extLst>
              <a:ext uri="{FF2B5EF4-FFF2-40B4-BE49-F238E27FC236}">
                <a16:creationId xmlns:a16="http://schemas.microsoft.com/office/drawing/2014/main" id="{CFA1D75F-A077-42AD-8940-B0E1BEBA0A89}"/>
              </a:ext>
            </a:extLst>
          </p:cNvPr>
          <p:cNvSpPr/>
          <p:nvPr/>
        </p:nvSpPr>
        <p:spPr>
          <a:xfrm>
            <a:off x="4194113" y="4006878"/>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15" name="Oval 14">
            <a:extLst>
              <a:ext uri="{FF2B5EF4-FFF2-40B4-BE49-F238E27FC236}">
                <a16:creationId xmlns:a16="http://schemas.microsoft.com/office/drawing/2014/main" id="{3D04F0A5-2166-40B4-BBE2-77209D36E3A8}"/>
              </a:ext>
            </a:extLst>
          </p:cNvPr>
          <p:cNvSpPr/>
          <p:nvPr/>
        </p:nvSpPr>
        <p:spPr>
          <a:xfrm>
            <a:off x="9037311" y="424568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18" name="Rectangle 17">
            <a:extLst>
              <a:ext uri="{FF2B5EF4-FFF2-40B4-BE49-F238E27FC236}">
                <a16:creationId xmlns:a16="http://schemas.microsoft.com/office/drawing/2014/main" id="{B109D30B-78E5-4392-8987-B2FF9EF27473}"/>
              </a:ext>
            </a:extLst>
          </p:cNvPr>
          <p:cNvSpPr/>
          <p:nvPr/>
        </p:nvSpPr>
        <p:spPr>
          <a:xfrm>
            <a:off x="4665346" y="4791994"/>
            <a:ext cx="3006082" cy="485132"/>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/pagetime3/scripts/consolidate.awk</a:t>
            </a:r>
          </a:p>
        </p:txBody>
      </p:sp>
      <p:sp>
        <p:nvSpPr>
          <p:cNvPr id="21" name="Rectangle 20">
            <a:extLst>
              <a:ext uri="{FF2B5EF4-FFF2-40B4-BE49-F238E27FC236}">
                <a16:creationId xmlns:a16="http://schemas.microsoft.com/office/drawing/2014/main" id="{8D23A3C2-4529-42FB-B1A4-EFF482E81FBF}"/>
              </a:ext>
            </a:extLst>
          </p:cNvPr>
          <p:cNvSpPr/>
          <p:nvPr/>
        </p:nvSpPr>
        <p:spPr>
          <a:xfrm>
            <a:off x="924545" y="6028214"/>
            <a:ext cx="3269568" cy="646331"/>
          </a:xfrm>
          <a:prstGeom prst="rect">
            <a:avLst/>
          </a:prstGeom>
          <a:solidFill>
            <a:schemeClr val="bg2"/>
          </a:solidFill>
        </p:spPr>
        <p:txBody>
          <a:bodyPr wrap="square">
            <a:spAutoFit/>
          </a:bodyPr>
          <a:lstStyle/>
          <a:p>
            <a:r>
              <a:rPr lang="en-IN" b="1" dirty="0">
                <a:latin typeface="Arial" panose="020B0604020202020204" pitchFamily="34" charset="0"/>
                <a:cs typeface="Arial" panose="020B0604020202020204" pitchFamily="34" charset="0"/>
              </a:rPr>
              <a:t>USAGE:</a:t>
            </a:r>
          </a:p>
          <a:p>
            <a:r>
              <a:rPr lang="en-IN" dirty="0">
                <a:latin typeface="Arial" panose="020B0604020202020204" pitchFamily="34" charset="0"/>
                <a:cs typeface="Arial" panose="020B0604020202020204" pitchFamily="34" charset="0"/>
              </a:rPr>
              <a:t>genfriedmandata.bash </a:t>
            </a:r>
          </a:p>
        </p:txBody>
      </p:sp>
      <p:sp>
        <p:nvSpPr>
          <p:cNvPr id="16" name="Rectangle 15">
            <a:extLst>
              <a:ext uri="{FF2B5EF4-FFF2-40B4-BE49-F238E27FC236}">
                <a16:creationId xmlns:a16="http://schemas.microsoft.com/office/drawing/2014/main" id="{768D1914-6BA2-4839-880B-0586BA6B4E14}"/>
              </a:ext>
            </a:extLst>
          </p:cNvPr>
          <p:cNvSpPr/>
          <p:nvPr/>
        </p:nvSpPr>
        <p:spPr>
          <a:xfrm>
            <a:off x="6802595" y="6168366"/>
            <a:ext cx="4198340" cy="276999"/>
          </a:xfrm>
          <a:prstGeom prst="rect">
            <a:avLst/>
          </a:prstGeom>
          <a:solidFill>
            <a:schemeClr val="accent1">
              <a:lumMod val="20000"/>
              <a:lumOff val="80000"/>
            </a:schemeClr>
          </a:solidFill>
        </p:spPr>
        <p:txBody>
          <a:bodyPr wrap="square">
            <a:spAutoFit/>
          </a:bodyPr>
          <a:lstStyle/>
          <a:p>
            <a:r>
              <a:rPr lang="en-IN" sz="1200" b="1" dirty="0">
                <a:latin typeface="Arial" panose="020B0604020202020204" pitchFamily="34" charset="0"/>
                <a:cs typeface="Arial" panose="020B0604020202020204" pitchFamily="34" charset="0"/>
              </a:rPr>
              <a:t>We perform the Friendman and PostHoc Tests for Set 3</a:t>
            </a: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5520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6AC9-EE7E-4B3B-9B8C-4B7C0B03A9B3}"/>
              </a:ext>
            </a:extLst>
          </p:cNvPr>
          <p:cNvSpPr>
            <a:spLocks noGrp="1"/>
          </p:cNvSpPr>
          <p:nvPr>
            <p:ph type="title"/>
          </p:nvPr>
        </p:nvSpPr>
        <p:spPr/>
        <p:txBody>
          <a:bodyPr>
            <a:normAutofit fontScale="90000"/>
          </a:bodyPr>
          <a:lstStyle/>
          <a:p>
            <a:r>
              <a:rPr lang="en-IN" dirty="0"/>
              <a:t>Data Preparation for Friedman &amp; PostHoc Tests</a:t>
            </a:r>
            <a:br>
              <a:rPr lang="en-IN" dirty="0"/>
            </a:br>
            <a:r>
              <a:rPr lang="en-IN" dirty="0"/>
              <a:t>(</a:t>
            </a:r>
            <a:r>
              <a:rPr lang="en-IN" sz="4000" dirty="0"/>
              <a:t>Contents of friedman-list.txt</a:t>
            </a:r>
            <a:r>
              <a:rPr lang="en-IN" dirty="0"/>
              <a:t>)</a:t>
            </a:r>
          </a:p>
        </p:txBody>
      </p:sp>
      <p:sp>
        <p:nvSpPr>
          <p:cNvPr id="4" name="Rectangle 3">
            <a:extLst>
              <a:ext uri="{FF2B5EF4-FFF2-40B4-BE49-F238E27FC236}">
                <a16:creationId xmlns:a16="http://schemas.microsoft.com/office/drawing/2014/main" id="{498D0310-349F-4D67-9D56-1FB0DD014FC0}"/>
              </a:ext>
            </a:extLst>
          </p:cNvPr>
          <p:cNvSpPr/>
          <p:nvPr/>
        </p:nvSpPr>
        <p:spPr>
          <a:xfrm>
            <a:off x="838200" y="1980027"/>
            <a:ext cx="6096000" cy="3139321"/>
          </a:xfrm>
          <a:prstGeom prst="rect">
            <a:avLst/>
          </a:prstGeom>
          <a:solidFill>
            <a:schemeClr val="accent1">
              <a:lumMod val="20000"/>
              <a:lumOff val="80000"/>
            </a:schemeClr>
          </a:solidFill>
        </p:spPr>
        <p:txBody>
          <a:bodyPr>
            <a:spAutoFit/>
          </a:bodyPr>
          <a:lstStyle/>
          <a:p>
            <a:r>
              <a:rPr lang="en-IN" dirty="0">
                <a:latin typeface="Arial" panose="020B0604020202020204" pitchFamily="34" charset="0"/>
                <a:cs typeface="Arial" panose="020B0604020202020204" pitchFamily="34" charset="0"/>
              </a:rPr>
              <a:t>pages_financenbanking90_avp</a:t>
            </a:r>
          </a:p>
          <a:p>
            <a:r>
              <a:rPr lang="en-IN" dirty="0">
                <a:latin typeface="Arial" panose="020B0604020202020204" pitchFamily="34" charset="0"/>
                <a:cs typeface="Arial" panose="020B0604020202020204" pitchFamily="34" charset="0"/>
              </a:rPr>
              <a:t>pages_business90_avp</a:t>
            </a:r>
          </a:p>
          <a:p>
            <a:r>
              <a:rPr lang="en-IN" dirty="0">
                <a:latin typeface="Arial" panose="020B0604020202020204" pitchFamily="34" charset="0"/>
                <a:cs typeface="Arial" panose="020B0604020202020204" pitchFamily="34" charset="0"/>
              </a:rPr>
              <a:t>pages_education90_avp</a:t>
            </a:r>
          </a:p>
          <a:p>
            <a:r>
              <a:rPr lang="en-IN" dirty="0">
                <a:latin typeface="Arial" panose="020B0604020202020204" pitchFamily="34" charset="0"/>
                <a:cs typeface="Arial" panose="020B0604020202020204" pitchFamily="34" charset="0"/>
              </a:rPr>
              <a:t>pages_entertainment90_avp</a:t>
            </a:r>
          </a:p>
          <a:p>
            <a:r>
              <a:rPr lang="en-IN" dirty="0">
                <a:latin typeface="Arial" panose="020B0604020202020204" pitchFamily="34" charset="0"/>
                <a:cs typeface="Arial" panose="020B0604020202020204" pitchFamily="34" charset="0"/>
              </a:rPr>
              <a:t>pages_governmentnlegal90_avp</a:t>
            </a:r>
          </a:p>
          <a:p>
            <a:r>
              <a:rPr lang="en-IN" dirty="0">
                <a:latin typeface="Arial" panose="020B0604020202020204" pitchFamily="34" charset="0"/>
                <a:cs typeface="Arial" panose="020B0604020202020204" pitchFamily="34" charset="0"/>
              </a:rPr>
              <a:t>pages_informationtechnology90_avp</a:t>
            </a:r>
          </a:p>
          <a:p>
            <a:r>
              <a:rPr lang="en-IN" dirty="0">
                <a:latin typeface="Arial" panose="020B0604020202020204" pitchFamily="34" charset="0"/>
                <a:cs typeface="Arial" panose="020B0604020202020204" pitchFamily="34" charset="0"/>
              </a:rPr>
              <a:t>pages_newsnmedia90_avp</a:t>
            </a:r>
          </a:p>
          <a:p>
            <a:r>
              <a:rPr lang="en-IN" dirty="0">
                <a:latin typeface="Arial" panose="020B0604020202020204" pitchFamily="34" charset="0"/>
                <a:cs typeface="Arial" panose="020B0604020202020204" pitchFamily="34" charset="0"/>
              </a:rPr>
              <a:t>pages_searchenginesnportals90_avp</a:t>
            </a:r>
          </a:p>
          <a:p>
            <a:r>
              <a:rPr lang="en-IN" dirty="0">
                <a:latin typeface="Arial" panose="020B0604020202020204" pitchFamily="34" charset="0"/>
                <a:cs typeface="Arial" panose="020B0604020202020204" pitchFamily="34" charset="0"/>
              </a:rPr>
              <a:t>pages_shopping90_avp</a:t>
            </a:r>
          </a:p>
          <a:p>
            <a:r>
              <a:rPr lang="en-IN" dirty="0">
                <a:latin typeface="Arial" panose="020B0604020202020204" pitchFamily="34" charset="0"/>
                <a:cs typeface="Arial" panose="020B0604020202020204" pitchFamily="34" charset="0"/>
              </a:rPr>
              <a:t>pages_travel90_avp</a:t>
            </a:r>
          </a:p>
          <a:p>
            <a:r>
              <a:rPr lang="en-IN" dirty="0">
                <a:latin typeface="Arial" panose="020B0604020202020204" pitchFamily="34" charset="0"/>
                <a:cs typeface="Arial" panose="020B0604020202020204" pitchFamily="34" charset="0"/>
              </a:rPr>
              <a:t>pages_all90_avp</a:t>
            </a:r>
          </a:p>
        </p:txBody>
      </p:sp>
    </p:spTree>
    <p:extLst>
      <p:ext uri="{BB962C8B-B14F-4D97-AF65-F5344CB8AC3E}">
        <p14:creationId xmlns:p14="http://schemas.microsoft.com/office/powerpoint/2010/main" val="4068826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6AC9-EE7E-4B3B-9B8C-4B7C0B03A9B3}"/>
              </a:ext>
            </a:extLst>
          </p:cNvPr>
          <p:cNvSpPr>
            <a:spLocks noGrp="1"/>
          </p:cNvSpPr>
          <p:nvPr>
            <p:ph type="title"/>
          </p:nvPr>
        </p:nvSpPr>
        <p:spPr/>
        <p:txBody>
          <a:bodyPr>
            <a:normAutofit fontScale="90000"/>
          </a:bodyPr>
          <a:lstStyle/>
          <a:p>
            <a:r>
              <a:rPr lang="en-IN" dirty="0"/>
              <a:t>Data Preparation for Friedman &amp; PostHoc Tests</a:t>
            </a:r>
            <a:br>
              <a:rPr lang="en-IN" dirty="0"/>
            </a:br>
            <a:r>
              <a:rPr lang="en-IN" dirty="0"/>
              <a:t>(</a:t>
            </a:r>
            <a:r>
              <a:rPr lang="en-IN" sz="4000" dirty="0"/>
              <a:t>Contents of /set3/output</a:t>
            </a:r>
            <a:r>
              <a:rPr lang="en-IN" dirty="0"/>
              <a:t>)</a:t>
            </a:r>
          </a:p>
        </p:txBody>
      </p:sp>
      <p:sp>
        <p:nvSpPr>
          <p:cNvPr id="5" name="Rectangle 4">
            <a:extLst>
              <a:ext uri="{FF2B5EF4-FFF2-40B4-BE49-F238E27FC236}">
                <a16:creationId xmlns:a16="http://schemas.microsoft.com/office/drawing/2014/main" id="{03875660-0B43-4298-A501-916229B08985}"/>
              </a:ext>
            </a:extLst>
          </p:cNvPr>
          <p:cNvSpPr/>
          <p:nvPr/>
        </p:nvSpPr>
        <p:spPr>
          <a:xfrm>
            <a:off x="838200" y="1930668"/>
            <a:ext cx="5731412" cy="2800767"/>
          </a:xfrm>
          <a:prstGeom prst="rect">
            <a:avLst/>
          </a:prstGeom>
          <a:solidFill>
            <a:schemeClr val="accent1">
              <a:lumMod val="20000"/>
              <a:lumOff val="80000"/>
            </a:schemeClr>
          </a:solidFill>
        </p:spPr>
        <p:txBody>
          <a:bodyPr wrap="square">
            <a:spAutoFit/>
          </a:bodyPr>
          <a:lstStyle/>
          <a:p>
            <a:r>
              <a:rPr lang="en-IN" sz="1600" dirty="0">
                <a:latin typeface="Arial" panose="020B0604020202020204" pitchFamily="34" charset="0"/>
                <a:cs typeface="Arial" panose="020B0604020202020204" pitchFamily="34" charset="0"/>
              </a:rPr>
              <a:t>pages_all90_avp.friedman</a:t>
            </a:r>
          </a:p>
          <a:p>
            <a:r>
              <a:rPr lang="en-IN" sz="1600" dirty="0">
                <a:latin typeface="Arial" panose="020B0604020202020204" pitchFamily="34" charset="0"/>
                <a:cs typeface="Arial" panose="020B0604020202020204" pitchFamily="34" charset="0"/>
              </a:rPr>
              <a:t>pages_business90_avp.friedman</a:t>
            </a:r>
          </a:p>
          <a:p>
            <a:r>
              <a:rPr lang="en-IN" sz="1600" dirty="0">
                <a:latin typeface="Arial" panose="020B0604020202020204" pitchFamily="34" charset="0"/>
                <a:cs typeface="Arial" panose="020B0604020202020204" pitchFamily="34" charset="0"/>
              </a:rPr>
              <a:t>pages_education90_avp.friedman</a:t>
            </a:r>
          </a:p>
          <a:p>
            <a:r>
              <a:rPr lang="en-IN" sz="1600" dirty="0">
                <a:latin typeface="Arial" panose="020B0604020202020204" pitchFamily="34" charset="0"/>
                <a:cs typeface="Arial" panose="020B0604020202020204" pitchFamily="34" charset="0"/>
              </a:rPr>
              <a:t>pages_entertainment90_avp.friedman</a:t>
            </a:r>
          </a:p>
          <a:p>
            <a:r>
              <a:rPr lang="en-IN" sz="1600" dirty="0">
                <a:latin typeface="Arial" panose="020B0604020202020204" pitchFamily="34" charset="0"/>
                <a:cs typeface="Arial" panose="020B0604020202020204" pitchFamily="34" charset="0"/>
              </a:rPr>
              <a:t>pages_financenbanking90_avp.friedman</a:t>
            </a:r>
          </a:p>
          <a:p>
            <a:r>
              <a:rPr lang="en-IN" sz="1600" dirty="0">
                <a:latin typeface="Arial" panose="020B0604020202020204" pitchFamily="34" charset="0"/>
                <a:cs typeface="Arial" panose="020B0604020202020204" pitchFamily="34" charset="0"/>
              </a:rPr>
              <a:t>pages_governmentnlegal90_avp.friedman</a:t>
            </a:r>
          </a:p>
          <a:p>
            <a:r>
              <a:rPr lang="en-IN" sz="1600" dirty="0">
                <a:latin typeface="Arial" panose="020B0604020202020204" pitchFamily="34" charset="0"/>
                <a:cs typeface="Arial" panose="020B0604020202020204" pitchFamily="34" charset="0"/>
              </a:rPr>
              <a:t>pages_informationtechnology90_avp.friedman</a:t>
            </a:r>
          </a:p>
          <a:p>
            <a:r>
              <a:rPr lang="en-IN" sz="1600" dirty="0">
                <a:latin typeface="Arial" panose="020B0604020202020204" pitchFamily="34" charset="0"/>
                <a:cs typeface="Arial" panose="020B0604020202020204" pitchFamily="34" charset="0"/>
              </a:rPr>
              <a:t>pages_newsnmedia90_avp.friedman</a:t>
            </a:r>
          </a:p>
          <a:p>
            <a:r>
              <a:rPr lang="en-IN" sz="1600" dirty="0">
                <a:latin typeface="Arial" panose="020B0604020202020204" pitchFamily="34" charset="0"/>
                <a:cs typeface="Arial" panose="020B0604020202020204" pitchFamily="34" charset="0"/>
              </a:rPr>
              <a:t>pages_searchenginesnportals90_avp.friedman</a:t>
            </a:r>
          </a:p>
          <a:p>
            <a:r>
              <a:rPr lang="en-IN" sz="1600" dirty="0">
                <a:latin typeface="Arial" panose="020B0604020202020204" pitchFamily="34" charset="0"/>
                <a:cs typeface="Arial" panose="020B0604020202020204" pitchFamily="34" charset="0"/>
              </a:rPr>
              <a:t>pages_shopping90_avp.friedman</a:t>
            </a:r>
          </a:p>
          <a:p>
            <a:r>
              <a:rPr lang="en-IN" sz="1600" dirty="0">
                <a:latin typeface="Arial" panose="020B0604020202020204" pitchFamily="34" charset="0"/>
                <a:cs typeface="Arial" panose="020B0604020202020204" pitchFamily="34" charset="0"/>
              </a:rPr>
              <a:t>pages_travel90_avp.friedman’</a:t>
            </a:r>
          </a:p>
        </p:txBody>
      </p:sp>
      <p:sp>
        <p:nvSpPr>
          <p:cNvPr id="4" name="Rectangle 3">
            <a:extLst>
              <a:ext uri="{FF2B5EF4-FFF2-40B4-BE49-F238E27FC236}">
                <a16:creationId xmlns:a16="http://schemas.microsoft.com/office/drawing/2014/main" id="{4BD392E9-297F-4593-8E0B-027DEBAD1392}"/>
              </a:ext>
            </a:extLst>
          </p:cNvPr>
          <p:cNvSpPr/>
          <p:nvPr/>
        </p:nvSpPr>
        <p:spPr>
          <a:xfrm>
            <a:off x="838199" y="5408687"/>
            <a:ext cx="9163930" cy="584775"/>
          </a:xfrm>
          <a:prstGeom prst="rect">
            <a:avLst/>
          </a:prstGeom>
          <a:solidFill>
            <a:schemeClr val="accent1">
              <a:lumMod val="20000"/>
              <a:lumOff val="80000"/>
            </a:schemeClr>
          </a:solidFill>
        </p:spPr>
        <p:txBody>
          <a:bodyPr wrap="square">
            <a:spAutoFit/>
          </a:bodyPr>
          <a:lstStyle/>
          <a:p>
            <a:r>
              <a:rPr lang="en-IN" sz="1600" b="1" dirty="0">
                <a:latin typeface="Arial" panose="020B0604020202020204" pitchFamily="34" charset="0"/>
                <a:cs typeface="Arial" panose="020B0604020202020204" pitchFamily="34" charset="0"/>
              </a:rPr>
              <a:t>Copy the above files and friedman-list.txt to the directory which has the MATLAB script (e.g. c:/pagetime3), for further analysis. </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9722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32EB7-C22A-4715-B50F-C07DDB7EAA4E}"/>
              </a:ext>
            </a:extLst>
          </p:cNvPr>
          <p:cNvSpPr>
            <a:spLocks noGrp="1"/>
          </p:cNvSpPr>
          <p:nvPr>
            <p:ph type="title"/>
          </p:nvPr>
        </p:nvSpPr>
        <p:spPr/>
        <p:txBody>
          <a:bodyPr/>
          <a:lstStyle/>
          <a:p>
            <a:r>
              <a:rPr lang="en-IN" dirty="0"/>
              <a:t>Element 6: Java utility 1</a:t>
            </a:r>
          </a:p>
        </p:txBody>
      </p:sp>
      <p:sp>
        <p:nvSpPr>
          <p:cNvPr id="3" name="Content Placeholder 2">
            <a:extLst>
              <a:ext uri="{FF2B5EF4-FFF2-40B4-BE49-F238E27FC236}">
                <a16:creationId xmlns:a16="http://schemas.microsoft.com/office/drawing/2014/main" id="{94E586DB-BC64-4006-BCAF-97B0075A1F8B}"/>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D282AEBC-E6B9-4DD6-A267-A76D2E3C7A62}"/>
              </a:ext>
            </a:extLst>
          </p:cNvPr>
          <p:cNvSpPr/>
          <p:nvPr/>
        </p:nvSpPr>
        <p:spPr>
          <a:xfrm rot="20536508">
            <a:off x="470926" y="2948326"/>
            <a:ext cx="10474256" cy="914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To be filled</a:t>
            </a:r>
            <a:endParaRPr lang="en-IN" dirty="0"/>
          </a:p>
        </p:txBody>
      </p:sp>
    </p:spTree>
    <p:extLst>
      <p:ext uri="{BB962C8B-B14F-4D97-AF65-F5344CB8AC3E}">
        <p14:creationId xmlns:p14="http://schemas.microsoft.com/office/powerpoint/2010/main" val="2892794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32EB7-C22A-4715-B50F-C07DDB7EAA4E}"/>
              </a:ext>
            </a:extLst>
          </p:cNvPr>
          <p:cNvSpPr>
            <a:spLocks noGrp="1"/>
          </p:cNvSpPr>
          <p:nvPr>
            <p:ph type="title"/>
          </p:nvPr>
        </p:nvSpPr>
        <p:spPr/>
        <p:txBody>
          <a:bodyPr/>
          <a:lstStyle/>
          <a:p>
            <a:r>
              <a:rPr lang="en-IN" dirty="0"/>
              <a:t>Element 6: Java utility 2 </a:t>
            </a:r>
          </a:p>
        </p:txBody>
      </p:sp>
      <p:sp>
        <p:nvSpPr>
          <p:cNvPr id="3" name="Content Placeholder 2">
            <a:extLst>
              <a:ext uri="{FF2B5EF4-FFF2-40B4-BE49-F238E27FC236}">
                <a16:creationId xmlns:a16="http://schemas.microsoft.com/office/drawing/2014/main" id="{94E586DB-BC64-4006-BCAF-97B0075A1F8B}"/>
              </a:ext>
            </a:extLst>
          </p:cNvPr>
          <p:cNvSpPr>
            <a:spLocks noGrp="1"/>
          </p:cNvSpPr>
          <p:nvPr>
            <p:ph idx="1"/>
          </p:nvPr>
        </p:nvSpPr>
        <p:spPr/>
        <p:txBody>
          <a:bodyPr>
            <a:normAutofit lnSpcReduction="10000"/>
          </a:bodyPr>
          <a:lstStyle/>
          <a:p>
            <a:r>
              <a:rPr lang="en-IN" sz="2400" dirty="0"/>
              <a:t>Project: ModelPerformanceEvaluationSummary</a:t>
            </a:r>
          </a:p>
          <a:p>
            <a:r>
              <a:rPr lang="en-IN" sz="2400" dirty="0"/>
              <a:t>Structure</a:t>
            </a:r>
          </a:p>
          <a:p>
            <a:pPr lvl="1"/>
            <a:r>
              <a:rPr lang="en-IN" sz="2000" dirty="0"/>
              <a:t>modelsummary.evaluation</a:t>
            </a:r>
          </a:p>
          <a:p>
            <a:pPr lvl="2"/>
            <a:r>
              <a:rPr lang="en-IN" dirty="0"/>
              <a:t>ModelAccuracy.java			[contains the main method]</a:t>
            </a:r>
          </a:p>
          <a:p>
            <a:pPr lvl="2"/>
            <a:r>
              <a:rPr lang="en-IN" dirty="0"/>
              <a:t>ModelAccuracyDataBeanReader.java</a:t>
            </a:r>
            <a:endParaRPr lang="en-IN" sz="1600" dirty="0"/>
          </a:p>
          <a:p>
            <a:pPr lvl="1"/>
            <a:r>
              <a:rPr lang="en-IN" sz="2000" dirty="0"/>
              <a:t>modelsummary.evaluation.beans</a:t>
            </a:r>
          </a:p>
          <a:p>
            <a:pPr lvl="2"/>
            <a:r>
              <a:rPr lang="en-IN" dirty="0"/>
              <a:t>ModelAccuracyDataBean.java</a:t>
            </a:r>
          </a:p>
          <a:p>
            <a:pPr lvl="2"/>
            <a:r>
              <a:rPr lang="en-IN" dirty="0"/>
              <a:t>ModelAccuracySummaryBean.java</a:t>
            </a:r>
          </a:p>
          <a:p>
            <a:r>
              <a:rPr lang="en-IN" sz="2400" dirty="0"/>
              <a:t>Dependencies</a:t>
            </a:r>
          </a:p>
          <a:p>
            <a:pPr lvl="1"/>
            <a:r>
              <a:rPr lang="en-IN" sz="2000" dirty="0"/>
              <a:t>commons-cli-1.4.jar; commons-csv-1.7.jar; commons-math3-3.6.1.jar</a:t>
            </a:r>
          </a:p>
          <a:p>
            <a:r>
              <a:rPr lang="en-IN" sz="2400" dirty="0"/>
              <a:t>Build and export as</a:t>
            </a:r>
          </a:p>
          <a:p>
            <a:pPr lvl="1"/>
            <a:r>
              <a:rPr lang="en-IN" sz="2000" dirty="0"/>
              <a:t> model-eval-summary.jar</a:t>
            </a:r>
          </a:p>
          <a:p>
            <a:pPr marL="0" indent="0">
              <a:buNone/>
            </a:pPr>
            <a:endParaRPr lang="en-IN" dirty="0"/>
          </a:p>
          <a:p>
            <a:pPr lvl="1"/>
            <a:endParaRPr lang="en-IN" sz="2000" dirty="0"/>
          </a:p>
        </p:txBody>
      </p:sp>
    </p:spTree>
    <p:extLst>
      <p:ext uri="{BB962C8B-B14F-4D97-AF65-F5344CB8AC3E}">
        <p14:creationId xmlns:p14="http://schemas.microsoft.com/office/powerpoint/2010/main" val="3043380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F841B-1336-4EB4-8DB1-CEF025B09A56}"/>
              </a:ext>
            </a:extLst>
          </p:cNvPr>
          <p:cNvSpPr>
            <a:spLocks noGrp="1"/>
          </p:cNvSpPr>
          <p:nvPr>
            <p:ph type="title"/>
          </p:nvPr>
        </p:nvSpPr>
        <p:spPr/>
        <p:txBody>
          <a:bodyPr/>
          <a:lstStyle/>
          <a:p>
            <a:r>
              <a:rPr lang="en-IN" dirty="0"/>
              <a:t>Packages</a:t>
            </a:r>
          </a:p>
        </p:txBody>
      </p:sp>
      <p:sp>
        <p:nvSpPr>
          <p:cNvPr id="3" name="Content Placeholder 2">
            <a:extLst>
              <a:ext uri="{FF2B5EF4-FFF2-40B4-BE49-F238E27FC236}">
                <a16:creationId xmlns:a16="http://schemas.microsoft.com/office/drawing/2014/main" id="{CB78A74E-51BF-4199-A66C-0AC8DCE97985}"/>
              </a:ext>
            </a:extLst>
          </p:cNvPr>
          <p:cNvSpPr>
            <a:spLocks noGrp="1"/>
          </p:cNvSpPr>
          <p:nvPr>
            <p:ph idx="1"/>
          </p:nvPr>
        </p:nvSpPr>
        <p:spPr/>
        <p:txBody>
          <a:bodyPr>
            <a:normAutofit lnSpcReduction="10000"/>
          </a:bodyPr>
          <a:lstStyle/>
          <a:p>
            <a:r>
              <a:rPr lang="en-IN" dirty="0">
                <a:latin typeface="Arial" panose="020B0604020202020204" pitchFamily="34" charset="0"/>
                <a:cs typeface="Arial" panose="020B0604020202020204" pitchFamily="34" charset="0"/>
              </a:rPr>
              <a:t>pagetime3-datasets.tar.gz		</a:t>
            </a:r>
          </a:p>
          <a:p>
            <a:r>
              <a:rPr lang="en-IN" dirty="0">
                <a:latin typeface="Arial" panose="020B0604020202020204" pitchFamily="34" charset="0"/>
                <a:cs typeface="Arial" panose="020B0604020202020204" pitchFamily="34" charset="0"/>
              </a:rPr>
              <a:t>pagetime3-scripts.tar.gz</a:t>
            </a:r>
          </a:p>
          <a:p>
            <a:r>
              <a:rPr lang="en-IN" dirty="0">
                <a:latin typeface="Arial" panose="020B0604020202020204" pitchFamily="34" charset="0"/>
                <a:cs typeface="Arial" panose="020B0604020202020204" pitchFamily="34" charset="0"/>
              </a:rPr>
              <a:t>pagetime3-set1.tar.gz</a:t>
            </a:r>
          </a:p>
          <a:p>
            <a:r>
              <a:rPr lang="en-IN" dirty="0">
                <a:latin typeface="Arial" panose="020B0604020202020204" pitchFamily="34" charset="0"/>
                <a:cs typeface="Arial" panose="020B0604020202020204" pitchFamily="34" charset="0"/>
              </a:rPr>
              <a:t>pagetime3-set2.tar.gz</a:t>
            </a:r>
          </a:p>
          <a:p>
            <a:r>
              <a:rPr lang="en-IN" dirty="0">
                <a:latin typeface="Arial" panose="020B0604020202020204" pitchFamily="34" charset="0"/>
                <a:cs typeface="Arial" panose="020B0604020202020204" pitchFamily="34" charset="0"/>
              </a:rPr>
              <a:t>pagetime3-set3.tar.gz</a:t>
            </a:r>
          </a:p>
          <a:p>
            <a:r>
              <a:rPr lang="en-IN" dirty="0">
                <a:latin typeface="Arial" panose="020B0604020202020204" pitchFamily="34" charset="0"/>
                <a:cs typeface="Arial" panose="020B0604020202020204" pitchFamily="34" charset="0"/>
              </a:rPr>
              <a:t>pagetime3-set4.tar.gz</a:t>
            </a:r>
          </a:p>
          <a:p>
            <a:r>
              <a:rPr lang="en-IN" dirty="0">
                <a:latin typeface="Arial" panose="020B0604020202020204" pitchFamily="34" charset="0"/>
                <a:cs typeface="Arial" panose="020B0604020202020204" pitchFamily="34" charset="0"/>
              </a:rPr>
              <a:t>jars.tar</a:t>
            </a:r>
          </a:p>
          <a:p>
            <a:r>
              <a:rPr lang="en-IN" dirty="0">
                <a:latin typeface="Arial" panose="020B0604020202020204" pitchFamily="34" charset="0"/>
                <a:cs typeface="Arial" panose="020B0604020202020204" pitchFamily="34" charset="0"/>
              </a:rPr>
              <a:t>java-util1.zip	(in progress)</a:t>
            </a:r>
          </a:p>
          <a:p>
            <a:r>
              <a:rPr lang="en-IN" dirty="0">
                <a:latin typeface="Arial" panose="020B0604020202020204" pitchFamily="34" charset="0"/>
                <a:cs typeface="Arial" panose="020B0604020202020204" pitchFamily="34" charset="0"/>
              </a:rPr>
              <a:t>java-util2.zip	(in progress)</a:t>
            </a:r>
          </a:p>
        </p:txBody>
      </p:sp>
    </p:spTree>
    <p:extLst>
      <p:ext uri="{BB962C8B-B14F-4D97-AF65-F5344CB8AC3E}">
        <p14:creationId xmlns:p14="http://schemas.microsoft.com/office/powerpoint/2010/main" val="792443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6AC9-EE7E-4B3B-9B8C-4B7C0B03A9B3}"/>
              </a:ext>
            </a:extLst>
          </p:cNvPr>
          <p:cNvSpPr>
            <a:spLocks noGrp="1"/>
          </p:cNvSpPr>
          <p:nvPr>
            <p:ph type="title"/>
          </p:nvPr>
        </p:nvSpPr>
        <p:spPr/>
        <p:txBody>
          <a:bodyPr/>
          <a:lstStyle/>
          <a:p>
            <a:r>
              <a:rPr lang="en-IN" dirty="0"/>
              <a:t>Friedman &amp; PostHoc Tests</a:t>
            </a:r>
            <a:br>
              <a:rPr lang="en-IN" dirty="0"/>
            </a:br>
            <a:r>
              <a:rPr lang="en-IN" dirty="0"/>
              <a:t>(MATLAB script: /</a:t>
            </a:r>
            <a:r>
              <a:rPr lang="en-IN" dirty="0" err="1"/>
              <a:t>matlab</a:t>
            </a:r>
            <a:r>
              <a:rPr lang="en-IN" dirty="0"/>
              <a:t>/</a:t>
            </a:r>
            <a:r>
              <a:rPr lang="en-IN" dirty="0" err="1"/>
              <a:t>friedman_batch.m</a:t>
            </a:r>
            <a:r>
              <a:rPr lang="en-IN" dirty="0"/>
              <a:t>)</a:t>
            </a:r>
          </a:p>
        </p:txBody>
      </p:sp>
      <p:sp>
        <p:nvSpPr>
          <p:cNvPr id="3" name="Content Placeholder 2">
            <a:extLst>
              <a:ext uri="{FF2B5EF4-FFF2-40B4-BE49-F238E27FC236}">
                <a16:creationId xmlns:a16="http://schemas.microsoft.com/office/drawing/2014/main" id="{7FDD569E-E8D9-41C8-A7D7-A965D9D6BDF1}"/>
              </a:ext>
            </a:extLst>
          </p:cNvPr>
          <p:cNvSpPr>
            <a:spLocks noGrp="1"/>
          </p:cNvSpPr>
          <p:nvPr>
            <p:ph idx="1"/>
          </p:nvPr>
        </p:nvSpPr>
        <p:spPr>
          <a:xfrm>
            <a:off x="838200" y="1825625"/>
            <a:ext cx="10515600" cy="973846"/>
          </a:xfrm>
        </p:spPr>
        <p:txBody>
          <a:bodyPr>
            <a:normAutofit lnSpcReduction="10000"/>
          </a:bodyPr>
          <a:lstStyle/>
          <a:p>
            <a:r>
              <a:rPr lang="en-IN" dirty="0"/>
              <a:t>Runs in MATLAB environment</a:t>
            </a:r>
          </a:p>
          <a:p>
            <a:r>
              <a:rPr lang="en-IN" dirty="0"/>
              <a:t>Picks the list of files to process from “friedman_list.txt”</a:t>
            </a:r>
          </a:p>
        </p:txBody>
      </p:sp>
      <p:sp>
        <p:nvSpPr>
          <p:cNvPr id="4" name="Rectangle 3">
            <a:extLst>
              <a:ext uri="{FF2B5EF4-FFF2-40B4-BE49-F238E27FC236}">
                <a16:creationId xmlns:a16="http://schemas.microsoft.com/office/drawing/2014/main" id="{C9B5D7E2-698C-4D78-9D92-BDC42617A5F4}"/>
              </a:ext>
            </a:extLst>
          </p:cNvPr>
          <p:cNvSpPr/>
          <p:nvPr/>
        </p:nvSpPr>
        <p:spPr>
          <a:xfrm>
            <a:off x="1021080" y="3002359"/>
            <a:ext cx="4113628" cy="2677656"/>
          </a:xfrm>
          <a:prstGeom prst="rect">
            <a:avLst/>
          </a:prstGeom>
          <a:solidFill>
            <a:schemeClr val="accent1">
              <a:lumMod val="20000"/>
              <a:lumOff val="80000"/>
            </a:schemeClr>
          </a:solidFill>
        </p:spPr>
        <p:txBody>
          <a:bodyPr wrap="square">
            <a:spAutoFit/>
          </a:bodyPr>
          <a:lstStyle/>
          <a:p>
            <a:r>
              <a:rPr lang="en-IN" sz="1400" dirty="0" err="1">
                <a:latin typeface="Arial" panose="020B0604020202020204" pitchFamily="34" charset="0"/>
                <a:cs typeface="Arial" panose="020B0604020202020204" pitchFamily="34" charset="0"/>
              </a:rPr>
              <a:t>file_names</a:t>
            </a:r>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pages_financenbanking90_avp.friedman</a:t>
            </a:r>
          </a:p>
          <a:p>
            <a:r>
              <a:rPr lang="en-IN" sz="1400" dirty="0">
                <a:latin typeface="Arial" panose="020B0604020202020204" pitchFamily="34" charset="0"/>
                <a:cs typeface="Arial" panose="020B0604020202020204" pitchFamily="34" charset="0"/>
              </a:rPr>
              <a:t>pages_business90_avp.friedman</a:t>
            </a:r>
          </a:p>
          <a:p>
            <a:r>
              <a:rPr lang="en-IN" sz="1400" dirty="0">
                <a:latin typeface="Arial" panose="020B0604020202020204" pitchFamily="34" charset="0"/>
                <a:cs typeface="Arial" panose="020B0604020202020204" pitchFamily="34" charset="0"/>
              </a:rPr>
              <a:t>pages_education90_avp.friedman</a:t>
            </a:r>
          </a:p>
          <a:p>
            <a:r>
              <a:rPr lang="en-IN" sz="1400" dirty="0">
                <a:latin typeface="Arial" panose="020B0604020202020204" pitchFamily="34" charset="0"/>
                <a:cs typeface="Arial" panose="020B0604020202020204" pitchFamily="34" charset="0"/>
              </a:rPr>
              <a:t>pages_entertainment90_avp.friedman</a:t>
            </a:r>
          </a:p>
          <a:p>
            <a:r>
              <a:rPr lang="en-IN" sz="1400" dirty="0">
                <a:latin typeface="Arial" panose="020B0604020202020204" pitchFamily="34" charset="0"/>
                <a:cs typeface="Arial" panose="020B0604020202020204" pitchFamily="34" charset="0"/>
              </a:rPr>
              <a:t>pages_governmentnlegal90_avp.friedman</a:t>
            </a:r>
          </a:p>
          <a:p>
            <a:r>
              <a:rPr lang="en-IN" sz="1400" dirty="0">
                <a:latin typeface="Arial" panose="020B0604020202020204" pitchFamily="34" charset="0"/>
                <a:cs typeface="Arial" panose="020B0604020202020204" pitchFamily="34" charset="0"/>
              </a:rPr>
              <a:t>pages_informationtechnology90_avp.friedman</a:t>
            </a:r>
          </a:p>
          <a:p>
            <a:r>
              <a:rPr lang="en-IN" sz="1400" dirty="0">
                <a:latin typeface="Arial" panose="020B0604020202020204" pitchFamily="34" charset="0"/>
                <a:cs typeface="Arial" panose="020B0604020202020204" pitchFamily="34" charset="0"/>
              </a:rPr>
              <a:t>pages_newsnmedia90_avp.friedman</a:t>
            </a:r>
          </a:p>
          <a:p>
            <a:r>
              <a:rPr lang="en-IN" sz="1400" dirty="0">
                <a:latin typeface="Arial" panose="020B0604020202020204" pitchFamily="34" charset="0"/>
                <a:cs typeface="Arial" panose="020B0604020202020204" pitchFamily="34" charset="0"/>
              </a:rPr>
              <a:t>pages_searchenginesnportals90_avp.friedman</a:t>
            </a:r>
          </a:p>
          <a:p>
            <a:r>
              <a:rPr lang="en-IN" sz="1400" dirty="0">
                <a:latin typeface="Arial" panose="020B0604020202020204" pitchFamily="34" charset="0"/>
                <a:cs typeface="Arial" panose="020B0604020202020204" pitchFamily="34" charset="0"/>
              </a:rPr>
              <a:t>pages_shopping90_avp.friedman</a:t>
            </a:r>
          </a:p>
          <a:p>
            <a:r>
              <a:rPr lang="en-IN" sz="1400" dirty="0">
                <a:latin typeface="Arial" panose="020B0604020202020204" pitchFamily="34" charset="0"/>
                <a:cs typeface="Arial" panose="020B0604020202020204" pitchFamily="34" charset="0"/>
              </a:rPr>
              <a:t>pages_travel90_avp.friedman</a:t>
            </a:r>
          </a:p>
          <a:p>
            <a:r>
              <a:rPr lang="en-IN" sz="1400" dirty="0">
                <a:latin typeface="Arial" panose="020B0604020202020204" pitchFamily="34" charset="0"/>
                <a:cs typeface="Arial" panose="020B0604020202020204" pitchFamily="34" charset="0"/>
              </a:rPr>
              <a:t>pages_all90_avp.friedman</a:t>
            </a:r>
          </a:p>
        </p:txBody>
      </p:sp>
      <p:sp>
        <p:nvSpPr>
          <p:cNvPr id="5" name="Rectangle 4">
            <a:extLst>
              <a:ext uri="{FF2B5EF4-FFF2-40B4-BE49-F238E27FC236}">
                <a16:creationId xmlns:a16="http://schemas.microsoft.com/office/drawing/2014/main" id="{8F73FA3F-7547-47AE-9B66-15BA6AFF4F3E}"/>
              </a:ext>
            </a:extLst>
          </p:cNvPr>
          <p:cNvSpPr/>
          <p:nvPr/>
        </p:nvSpPr>
        <p:spPr>
          <a:xfrm>
            <a:off x="5748997" y="3042867"/>
            <a:ext cx="6096000" cy="1815882"/>
          </a:xfrm>
          <a:prstGeom prst="rect">
            <a:avLst/>
          </a:prstGeom>
        </p:spPr>
        <p:txBody>
          <a:bodyPr>
            <a:spAutoFit/>
          </a:bodyPr>
          <a:lstStyle/>
          <a:p>
            <a:r>
              <a:rPr lang="en-IN" sz="1600" dirty="0">
                <a:latin typeface="Arial" panose="020B0604020202020204" pitchFamily="34" charset="0"/>
                <a:cs typeface="Arial" panose="020B0604020202020204" pitchFamily="34" charset="0"/>
              </a:rPr>
              <a:t>&gt;&gt; </a:t>
            </a:r>
            <a:r>
              <a:rPr lang="en-IN" sz="1600" dirty="0" err="1">
                <a:latin typeface="Arial" panose="020B0604020202020204" pitchFamily="34" charset="0"/>
                <a:cs typeface="Arial" panose="020B0604020202020204" pitchFamily="34" charset="0"/>
              </a:rPr>
              <a:t>friedman_batch</a:t>
            </a:r>
            <a:endParaRPr lang="en-IN" sz="1600" dirty="0">
              <a:latin typeface="Arial" panose="020B0604020202020204" pitchFamily="34" charset="0"/>
              <a:cs typeface="Arial" panose="020B0604020202020204" pitchFamily="34" charset="0"/>
            </a:endParaRPr>
          </a:p>
          <a:p>
            <a:r>
              <a:rPr lang="en-IN" sz="1600" dirty="0" err="1">
                <a:latin typeface="Arial" panose="020B0604020202020204" pitchFamily="34" charset="0"/>
                <a:cs typeface="Arial" panose="020B0604020202020204" pitchFamily="34" charset="0"/>
              </a:rPr>
              <a:t>RankPos</a:t>
            </a:r>
            <a:r>
              <a:rPr lang="en-IN" sz="1600" dirty="0">
                <a:latin typeface="Arial" panose="020B0604020202020204" pitchFamily="34" charset="0"/>
                <a:cs typeface="Arial" panose="020B0604020202020204" pitchFamily="34" charset="0"/>
              </a:rPr>
              <a:t> </a:t>
            </a:r>
            <a:r>
              <a:rPr lang="en-IN" sz="1600" b="1" dirty="0">
                <a:latin typeface="Arial" panose="020B0604020202020204" pitchFamily="34" charset="0"/>
                <a:cs typeface="Arial" panose="020B0604020202020204" pitchFamily="34" charset="0"/>
              </a:rPr>
              <a:t>7.977931e+00</a:t>
            </a:r>
          </a:p>
          <a:p>
            <a:r>
              <a:rPr lang="en-IN" sz="1600" dirty="0">
                <a:latin typeface="Arial" panose="020B0604020202020204" pitchFamily="34" charset="0"/>
                <a:cs typeface="Arial" panose="020B0604020202020204" pitchFamily="34" charset="0"/>
              </a:rPr>
              <a:t>Print 4</a:t>
            </a:r>
          </a:p>
          <a:p>
            <a:r>
              <a:rPr lang="en-IN" sz="1600" dirty="0">
                <a:highlight>
                  <a:srgbClr val="00FFFF"/>
                </a:highlight>
                <a:latin typeface="Arial" panose="020B0604020202020204" pitchFamily="34" charset="0"/>
                <a:cs typeface="Arial" panose="020B0604020202020204" pitchFamily="34" charset="0"/>
              </a:rPr>
              <a:t>pages_financenbanking90_avp.friedman</a:t>
            </a:r>
            <a:r>
              <a:rPr lang="en-IN" sz="1600" dirty="0">
                <a:latin typeface="Arial" panose="020B0604020202020204" pitchFamily="34" charset="0"/>
                <a:cs typeface="Arial" panose="020B0604020202020204" pitchFamily="34" charset="0"/>
              </a:rPr>
              <a:t>|</a:t>
            </a:r>
            <a:r>
              <a:rPr lang="en-IN" sz="1600" dirty="0">
                <a:highlight>
                  <a:srgbClr val="FFFF00"/>
                </a:highlight>
                <a:latin typeface="Arial" panose="020B0604020202020204" pitchFamily="34" charset="0"/>
                <a:cs typeface="Arial" panose="020B0604020202020204" pitchFamily="34" charset="0"/>
              </a:rPr>
              <a:t>5-lms|0.000</a:t>
            </a:r>
            <a:r>
              <a:rPr lang="en-IN" sz="1600" dirty="0">
                <a:latin typeface="Arial" panose="020B0604020202020204" pitchFamily="34" charset="0"/>
                <a:cs typeface="Arial" panose="020B0604020202020204" pitchFamily="34" charset="0"/>
              </a:rPr>
              <a:t>|</a:t>
            </a:r>
            <a:r>
              <a:rPr lang="en-IN" sz="1600" dirty="0">
                <a:highlight>
                  <a:srgbClr val="FF00FF"/>
                </a:highlight>
                <a:latin typeface="Arial" panose="020B0604020202020204" pitchFamily="34" charset="0"/>
                <a:cs typeface="Arial" panose="020B0604020202020204" pitchFamily="34" charset="0"/>
              </a:rPr>
              <a:t>&lt;1-rbfreg 1.000&gt;&lt;3-pacer 1.000&gt;&lt;7-lr,1.000&gt;&lt;9-smo,1.000&gt;&lt;11-m5r,1.000&gt;&lt;13-m5p,1.000&gt;&lt;17-reptree,0.487&gt;</a:t>
            </a:r>
          </a:p>
          <a:p>
            <a:r>
              <a:rPr lang="en-IN" sz="1600" dirty="0">
                <a:latin typeface="Arial" panose="020B0604020202020204" pitchFamily="34" charset="0"/>
                <a:cs typeface="Arial" panose="020B0604020202020204" pitchFamily="34" charset="0"/>
              </a:rPr>
              <a:t>&gt;&gt; </a:t>
            </a:r>
          </a:p>
        </p:txBody>
      </p:sp>
      <p:sp>
        <p:nvSpPr>
          <p:cNvPr id="6" name="TextBox 5">
            <a:extLst>
              <a:ext uri="{FF2B5EF4-FFF2-40B4-BE49-F238E27FC236}">
                <a16:creationId xmlns:a16="http://schemas.microsoft.com/office/drawing/2014/main" id="{1562880F-B628-446D-8A5A-AB329FB13C45}"/>
              </a:ext>
            </a:extLst>
          </p:cNvPr>
          <p:cNvSpPr txBox="1"/>
          <p:nvPr/>
        </p:nvSpPr>
        <p:spPr>
          <a:xfrm>
            <a:off x="7621757" y="2893033"/>
            <a:ext cx="1716259" cy="369332"/>
          </a:xfrm>
          <a:prstGeom prst="rect">
            <a:avLst/>
          </a:prstGeom>
          <a:solidFill>
            <a:schemeClr val="accent1">
              <a:lumMod val="20000"/>
              <a:lumOff val="80000"/>
            </a:schemeClr>
          </a:solidFill>
        </p:spPr>
        <p:txBody>
          <a:bodyPr wrap="square" rtlCol="0">
            <a:spAutoFit/>
          </a:bodyPr>
          <a:lstStyle/>
          <a:p>
            <a:r>
              <a:rPr lang="en-IN" dirty="0"/>
              <a:t>Minimum rank</a:t>
            </a:r>
          </a:p>
        </p:txBody>
      </p:sp>
      <p:sp>
        <p:nvSpPr>
          <p:cNvPr id="7" name="TextBox 6">
            <a:extLst>
              <a:ext uri="{FF2B5EF4-FFF2-40B4-BE49-F238E27FC236}">
                <a16:creationId xmlns:a16="http://schemas.microsoft.com/office/drawing/2014/main" id="{6171496D-6A17-43B4-929B-75D4EBE917A3}"/>
              </a:ext>
            </a:extLst>
          </p:cNvPr>
          <p:cNvSpPr txBox="1"/>
          <p:nvPr/>
        </p:nvSpPr>
        <p:spPr>
          <a:xfrm>
            <a:off x="9610578" y="2551837"/>
            <a:ext cx="2207456" cy="369332"/>
          </a:xfrm>
          <a:prstGeom prst="rect">
            <a:avLst/>
          </a:prstGeom>
          <a:solidFill>
            <a:schemeClr val="accent1">
              <a:lumMod val="20000"/>
              <a:lumOff val="80000"/>
            </a:schemeClr>
          </a:solidFill>
        </p:spPr>
        <p:txBody>
          <a:bodyPr wrap="square" rtlCol="0">
            <a:spAutoFit/>
          </a:bodyPr>
          <a:lstStyle/>
          <a:p>
            <a:r>
              <a:rPr lang="en-IN" dirty="0"/>
              <a:t>MLT with min rank</a:t>
            </a:r>
          </a:p>
        </p:txBody>
      </p:sp>
      <p:cxnSp>
        <p:nvCxnSpPr>
          <p:cNvPr id="9" name="Straight Arrow Connector 8">
            <a:extLst>
              <a:ext uri="{FF2B5EF4-FFF2-40B4-BE49-F238E27FC236}">
                <a16:creationId xmlns:a16="http://schemas.microsoft.com/office/drawing/2014/main" id="{0E6C16C4-D7EA-442F-9128-9CC58BF36762}"/>
              </a:ext>
            </a:extLst>
          </p:cNvPr>
          <p:cNvCxnSpPr>
            <a:stCxn id="7" idx="2"/>
          </p:cNvCxnSpPr>
          <p:nvPr/>
        </p:nvCxnSpPr>
        <p:spPr>
          <a:xfrm flipH="1">
            <a:off x="9172135" y="2921169"/>
            <a:ext cx="1542171" cy="8764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78BB2B7-F749-44F5-81C8-CC346ACE612F}"/>
              </a:ext>
            </a:extLst>
          </p:cNvPr>
          <p:cNvSpPr txBox="1"/>
          <p:nvPr/>
        </p:nvSpPr>
        <p:spPr>
          <a:xfrm>
            <a:off x="9560755" y="4980447"/>
            <a:ext cx="2207456" cy="923330"/>
          </a:xfrm>
          <a:prstGeom prst="rect">
            <a:avLst/>
          </a:prstGeom>
          <a:solidFill>
            <a:schemeClr val="accent1">
              <a:lumMod val="20000"/>
              <a:lumOff val="80000"/>
            </a:schemeClr>
          </a:solidFill>
        </p:spPr>
        <p:txBody>
          <a:bodyPr wrap="square" rtlCol="0">
            <a:spAutoFit/>
          </a:bodyPr>
          <a:lstStyle/>
          <a:p>
            <a:r>
              <a:rPr lang="en-IN" dirty="0"/>
              <a:t>p value for “all techniques have similar performance”</a:t>
            </a:r>
          </a:p>
        </p:txBody>
      </p:sp>
      <p:cxnSp>
        <p:nvCxnSpPr>
          <p:cNvPr id="11" name="Straight Arrow Connector 10">
            <a:extLst>
              <a:ext uri="{FF2B5EF4-FFF2-40B4-BE49-F238E27FC236}">
                <a16:creationId xmlns:a16="http://schemas.microsoft.com/office/drawing/2014/main" id="{9B80523C-E602-4541-90A3-965EF6C52E5E}"/>
              </a:ext>
            </a:extLst>
          </p:cNvPr>
          <p:cNvCxnSpPr>
            <a:cxnSpLocks/>
            <a:stCxn id="10" idx="0"/>
          </p:cNvCxnSpPr>
          <p:nvPr/>
        </p:nvCxnSpPr>
        <p:spPr>
          <a:xfrm flipH="1" flipV="1">
            <a:off x="10424160" y="4040999"/>
            <a:ext cx="240323" cy="9394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96CA9CF-E908-4259-93BB-CED5BE567853}"/>
              </a:ext>
            </a:extLst>
          </p:cNvPr>
          <p:cNvSpPr txBox="1"/>
          <p:nvPr/>
        </p:nvSpPr>
        <p:spPr>
          <a:xfrm>
            <a:off x="5721154" y="5569545"/>
            <a:ext cx="3431345" cy="923330"/>
          </a:xfrm>
          <a:prstGeom prst="rect">
            <a:avLst/>
          </a:prstGeom>
          <a:solidFill>
            <a:schemeClr val="accent1">
              <a:lumMod val="20000"/>
              <a:lumOff val="80000"/>
            </a:schemeClr>
          </a:solidFill>
        </p:spPr>
        <p:txBody>
          <a:bodyPr wrap="square" rtlCol="0">
            <a:spAutoFit/>
          </a:bodyPr>
          <a:lstStyle/>
          <a:p>
            <a:r>
              <a:rPr lang="en-IN" dirty="0"/>
              <a:t>All techniques whose mean ranks do not significantly differ from the technique with the minimum rank</a:t>
            </a:r>
          </a:p>
        </p:txBody>
      </p:sp>
      <p:cxnSp>
        <p:nvCxnSpPr>
          <p:cNvPr id="15" name="Straight Arrow Connector 14">
            <a:extLst>
              <a:ext uri="{FF2B5EF4-FFF2-40B4-BE49-F238E27FC236}">
                <a16:creationId xmlns:a16="http://schemas.microsoft.com/office/drawing/2014/main" id="{5FD220AB-9831-42D7-ACA7-1B591E35AF88}"/>
              </a:ext>
            </a:extLst>
          </p:cNvPr>
          <p:cNvCxnSpPr>
            <a:cxnSpLocks/>
            <a:stCxn id="14" idx="0"/>
          </p:cNvCxnSpPr>
          <p:nvPr/>
        </p:nvCxnSpPr>
        <p:spPr>
          <a:xfrm flipV="1">
            <a:off x="7436827" y="4538859"/>
            <a:ext cx="409429" cy="10306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7081364-6071-4B8A-98F8-BA091CCBB950}"/>
              </a:ext>
            </a:extLst>
          </p:cNvPr>
          <p:cNvSpPr txBox="1"/>
          <p:nvPr/>
        </p:nvSpPr>
        <p:spPr>
          <a:xfrm>
            <a:off x="2540975" y="2661586"/>
            <a:ext cx="1716259" cy="369332"/>
          </a:xfrm>
          <a:prstGeom prst="rect">
            <a:avLst/>
          </a:prstGeom>
          <a:noFill/>
        </p:spPr>
        <p:txBody>
          <a:bodyPr wrap="square" rtlCol="0">
            <a:spAutoFit/>
          </a:bodyPr>
          <a:lstStyle/>
          <a:p>
            <a:r>
              <a:rPr lang="en-IN" dirty="0"/>
              <a:t>Header line</a:t>
            </a:r>
          </a:p>
        </p:txBody>
      </p:sp>
      <p:cxnSp>
        <p:nvCxnSpPr>
          <p:cNvPr id="16" name="Straight Arrow Connector 15">
            <a:extLst>
              <a:ext uri="{FF2B5EF4-FFF2-40B4-BE49-F238E27FC236}">
                <a16:creationId xmlns:a16="http://schemas.microsoft.com/office/drawing/2014/main" id="{3B67630D-98D0-473C-A8AA-1A5D642A8923}"/>
              </a:ext>
            </a:extLst>
          </p:cNvPr>
          <p:cNvCxnSpPr>
            <a:cxnSpLocks/>
          </p:cNvCxnSpPr>
          <p:nvPr/>
        </p:nvCxnSpPr>
        <p:spPr>
          <a:xfrm flipH="1">
            <a:off x="1954530" y="2934408"/>
            <a:ext cx="1341120" cy="2403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376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2F02-5166-4EE6-9798-EC01C4844FE6}"/>
              </a:ext>
            </a:extLst>
          </p:cNvPr>
          <p:cNvSpPr>
            <a:spLocks noGrp="1"/>
          </p:cNvSpPr>
          <p:nvPr>
            <p:ph type="title"/>
          </p:nvPr>
        </p:nvSpPr>
        <p:spPr/>
        <p:txBody>
          <a:bodyPr/>
          <a:lstStyle/>
          <a:p>
            <a:r>
              <a:rPr lang="en-IN" dirty="0"/>
              <a:t>What items are available?</a:t>
            </a:r>
          </a:p>
        </p:txBody>
      </p:sp>
      <p:sp>
        <p:nvSpPr>
          <p:cNvPr id="3" name="Content Placeholder 2">
            <a:extLst>
              <a:ext uri="{FF2B5EF4-FFF2-40B4-BE49-F238E27FC236}">
                <a16:creationId xmlns:a16="http://schemas.microsoft.com/office/drawing/2014/main" id="{960550DB-62E9-482F-B3AF-61A687398E50}"/>
              </a:ext>
            </a:extLst>
          </p:cNvPr>
          <p:cNvSpPr>
            <a:spLocks noGrp="1"/>
          </p:cNvSpPr>
          <p:nvPr>
            <p:ph idx="1"/>
          </p:nvPr>
        </p:nvSpPr>
        <p:spPr/>
        <p:txBody>
          <a:bodyPr/>
          <a:lstStyle/>
          <a:p>
            <a:pPr>
              <a:lnSpc>
                <a:spcPct val="100000"/>
              </a:lnSpc>
              <a:buFont typeface="Wingdings" panose="05000000000000000000" pitchFamily="2" charset="2"/>
              <a:buChar char="§"/>
            </a:pPr>
            <a:r>
              <a:rPr lang="en-IN" sz="2400" dirty="0">
                <a:latin typeface="Arial" panose="020B0604020202020204" pitchFamily="34" charset="0"/>
                <a:cs typeface="Arial" panose="020B0604020202020204" pitchFamily="34" charset="0"/>
              </a:rPr>
              <a:t>Element 1: Datafiles in csv format</a:t>
            </a:r>
          </a:p>
          <a:p>
            <a:pPr>
              <a:lnSpc>
                <a:spcPct val="100000"/>
              </a:lnSpc>
              <a:buFont typeface="Wingdings" panose="05000000000000000000" pitchFamily="2" charset="2"/>
              <a:buChar char="§"/>
            </a:pPr>
            <a:r>
              <a:rPr lang="en-IN" sz="2400" dirty="0">
                <a:latin typeface="Arial" panose="020B0604020202020204" pitchFamily="34" charset="0"/>
                <a:cs typeface="Arial" panose="020B0604020202020204" pitchFamily="34" charset="0"/>
              </a:rPr>
              <a:t>Element 2: Configuration file(s)</a:t>
            </a:r>
          </a:p>
          <a:p>
            <a:pPr>
              <a:lnSpc>
                <a:spcPct val="100000"/>
              </a:lnSpc>
              <a:buFont typeface="Wingdings" panose="05000000000000000000" pitchFamily="2" charset="2"/>
              <a:buChar char="§"/>
            </a:pPr>
            <a:r>
              <a:rPr lang="en-IN" sz="2400" dirty="0">
                <a:latin typeface="Arial" panose="020B0604020202020204" pitchFamily="34" charset="0"/>
                <a:cs typeface="Arial" panose="020B0604020202020204" pitchFamily="34" charset="0"/>
              </a:rPr>
              <a:t>Element 3: Dependent files</a:t>
            </a:r>
          </a:p>
          <a:p>
            <a:pPr>
              <a:lnSpc>
                <a:spcPct val="100000"/>
              </a:lnSpc>
              <a:buFont typeface="Wingdings" panose="05000000000000000000" pitchFamily="2" charset="2"/>
              <a:buChar char="§"/>
            </a:pPr>
            <a:r>
              <a:rPr lang="en-IN" sz="2400" dirty="0">
                <a:latin typeface="Arial" panose="020B0604020202020204" pitchFamily="34" charset="0"/>
                <a:cs typeface="Arial" panose="020B0604020202020204" pitchFamily="34" charset="0"/>
              </a:rPr>
              <a:t>Element 4: Bash scripts</a:t>
            </a:r>
          </a:p>
          <a:p>
            <a:pPr>
              <a:lnSpc>
                <a:spcPct val="100000"/>
              </a:lnSpc>
            </a:pPr>
            <a:r>
              <a:rPr lang="en-IN" sz="2400" dirty="0">
                <a:latin typeface="Arial" panose="020B0604020202020204" pitchFamily="34" charset="0"/>
                <a:cs typeface="Arial" panose="020B0604020202020204" pitchFamily="34" charset="0"/>
              </a:rPr>
              <a:t>Element 5: Example file</a:t>
            </a:r>
          </a:p>
          <a:p>
            <a:pPr>
              <a:lnSpc>
                <a:spcPct val="100000"/>
              </a:lnSpc>
            </a:pPr>
            <a:r>
              <a:rPr lang="en-IN" sz="2400" dirty="0">
                <a:latin typeface="Arial" panose="020B0604020202020204" pitchFamily="34" charset="0"/>
                <a:cs typeface="Arial" panose="020B0604020202020204" pitchFamily="34" charset="0"/>
              </a:rPr>
              <a:t>Element 6: Custom java utilities</a:t>
            </a:r>
          </a:p>
          <a:p>
            <a:endParaRPr lang="en-IN" dirty="0"/>
          </a:p>
          <a:p>
            <a:endParaRPr lang="en-IN" dirty="0"/>
          </a:p>
        </p:txBody>
      </p:sp>
    </p:spTree>
    <p:extLst>
      <p:ext uri="{BB962C8B-B14F-4D97-AF65-F5344CB8AC3E}">
        <p14:creationId xmlns:p14="http://schemas.microsoft.com/office/powerpoint/2010/main" val="133495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40C97-1C5F-41EC-866A-957B0D151B9E}"/>
              </a:ext>
            </a:extLst>
          </p:cNvPr>
          <p:cNvSpPr>
            <a:spLocks noGrp="1"/>
          </p:cNvSpPr>
          <p:nvPr>
            <p:ph type="title"/>
          </p:nvPr>
        </p:nvSpPr>
        <p:spPr>
          <a:xfrm>
            <a:off x="838200" y="365125"/>
            <a:ext cx="10515600" cy="1562149"/>
          </a:xfrm>
        </p:spPr>
        <p:txBody>
          <a:bodyPr>
            <a:noAutofit/>
          </a:bodyPr>
          <a:lstStyle/>
          <a:p>
            <a:r>
              <a:rPr lang="en-IN" sz="3200" dirty="0"/>
              <a:t>Finding the techniques whose mean ranks </a:t>
            </a:r>
            <a:r>
              <a:rPr lang="en-US" sz="3200" dirty="0"/>
              <a:t>do not significantly differ from the technique with the minimum rank</a:t>
            </a:r>
            <a:r>
              <a:rPr lang="en-IN" sz="3200" dirty="0"/>
              <a:t> graphically</a:t>
            </a:r>
          </a:p>
        </p:txBody>
      </p:sp>
      <p:sp>
        <p:nvSpPr>
          <p:cNvPr id="3" name="Content Placeholder 2">
            <a:extLst>
              <a:ext uri="{FF2B5EF4-FFF2-40B4-BE49-F238E27FC236}">
                <a16:creationId xmlns:a16="http://schemas.microsoft.com/office/drawing/2014/main" id="{376CEA26-6ADF-4D0E-A36B-F83BABBAD8A3}"/>
              </a:ext>
            </a:extLst>
          </p:cNvPr>
          <p:cNvSpPr>
            <a:spLocks noGrp="1"/>
          </p:cNvSpPr>
          <p:nvPr>
            <p:ph idx="1"/>
          </p:nvPr>
        </p:nvSpPr>
        <p:spPr>
          <a:xfrm>
            <a:off x="838200" y="1825624"/>
            <a:ext cx="10515600" cy="3379422"/>
          </a:xfrm>
        </p:spPr>
        <p:txBody>
          <a:bodyPr>
            <a:normAutofit/>
          </a:bodyPr>
          <a:lstStyle/>
          <a:p>
            <a:r>
              <a:rPr lang="en-IN" dirty="0"/>
              <a:t>Keep a single dataset in “friedman_list.txt”</a:t>
            </a:r>
          </a:p>
          <a:p>
            <a:endParaRPr lang="en-IN" dirty="0"/>
          </a:p>
          <a:p>
            <a:endParaRPr lang="en-IN" dirty="0"/>
          </a:p>
          <a:p>
            <a:r>
              <a:rPr lang="en-IN" dirty="0"/>
              <a:t>Modify the ‘Display’ option in multcompare to ‘on’ in friedman_batch.m</a:t>
            </a:r>
          </a:p>
        </p:txBody>
      </p:sp>
      <p:sp>
        <p:nvSpPr>
          <p:cNvPr id="4" name="Rectangle 3">
            <a:extLst>
              <a:ext uri="{FF2B5EF4-FFF2-40B4-BE49-F238E27FC236}">
                <a16:creationId xmlns:a16="http://schemas.microsoft.com/office/drawing/2014/main" id="{AF135589-3676-4422-A1B3-91C949695C47}"/>
              </a:ext>
            </a:extLst>
          </p:cNvPr>
          <p:cNvSpPr/>
          <p:nvPr/>
        </p:nvSpPr>
        <p:spPr>
          <a:xfrm>
            <a:off x="1133620" y="2422372"/>
            <a:ext cx="4113628" cy="523220"/>
          </a:xfrm>
          <a:prstGeom prst="rect">
            <a:avLst/>
          </a:prstGeom>
          <a:solidFill>
            <a:schemeClr val="accent1">
              <a:lumMod val="20000"/>
              <a:lumOff val="80000"/>
            </a:schemeClr>
          </a:solidFill>
        </p:spPr>
        <p:txBody>
          <a:bodyPr wrap="square">
            <a:spAutoFit/>
          </a:bodyPr>
          <a:lstStyle/>
          <a:p>
            <a:r>
              <a:rPr lang="en-IN" sz="1400" dirty="0">
                <a:latin typeface="Arial" panose="020B0604020202020204" pitchFamily="34" charset="0"/>
                <a:cs typeface="Arial" panose="020B0604020202020204" pitchFamily="34" charset="0"/>
              </a:rPr>
              <a:t>file_names</a:t>
            </a:r>
          </a:p>
          <a:p>
            <a:r>
              <a:rPr lang="en-IN" sz="1400" dirty="0">
                <a:latin typeface="Arial" panose="020B0604020202020204" pitchFamily="34" charset="0"/>
                <a:cs typeface="Arial" panose="020B0604020202020204" pitchFamily="34" charset="0"/>
              </a:rPr>
              <a:t>pages_informationtechnology90_avp.friedman</a:t>
            </a:r>
          </a:p>
        </p:txBody>
      </p:sp>
      <p:pic>
        <p:nvPicPr>
          <p:cNvPr id="5" name="Picture 4">
            <a:extLst>
              <a:ext uri="{FF2B5EF4-FFF2-40B4-BE49-F238E27FC236}">
                <a16:creationId xmlns:a16="http://schemas.microsoft.com/office/drawing/2014/main" id="{974A7A7C-750D-4DD0-8108-432CA5D59104}"/>
              </a:ext>
            </a:extLst>
          </p:cNvPr>
          <p:cNvPicPr>
            <a:picLocks noChangeAspect="1"/>
          </p:cNvPicPr>
          <p:nvPr/>
        </p:nvPicPr>
        <p:blipFill>
          <a:blip r:embed="rId2"/>
          <a:stretch>
            <a:fillRect/>
          </a:stretch>
        </p:blipFill>
        <p:spPr>
          <a:xfrm>
            <a:off x="868748" y="4406091"/>
            <a:ext cx="10485052" cy="391355"/>
          </a:xfrm>
          <a:prstGeom prst="rect">
            <a:avLst/>
          </a:prstGeom>
        </p:spPr>
      </p:pic>
    </p:spTree>
    <p:extLst>
      <p:ext uri="{BB962C8B-B14F-4D97-AF65-F5344CB8AC3E}">
        <p14:creationId xmlns:p14="http://schemas.microsoft.com/office/powerpoint/2010/main" val="2732359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61A-2BA4-485A-8AE8-DB17B19874F3}"/>
              </a:ext>
            </a:extLst>
          </p:cNvPr>
          <p:cNvSpPr>
            <a:spLocks noGrp="1"/>
          </p:cNvSpPr>
          <p:nvPr>
            <p:ph type="title"/>
          </p:nvPr>
        </p:nvSpPr>
        <p:spPr/>
        <p:txBody>
          <a:bodyPr/>
          <a:lstStyle/>
          <a:p>
            <a:r>
              <a:rPr lang="en-IN" dirty="0"/>
              <a:t>Element 1: Datafiles</a:t>
            </a:r>
          </a:p>
        </p:txBody>
      </p:sp>
      <p:sp>
        <p:nvSpPr>
          <p:cNvPr id="3" name="Content Placeholder 2">
            <a:extLst>
              <a:ext uri="{FF2B5EF4-FFF2-40B4-BE49-F238E27FC236}">
                <a16:creationId xmlns:a16="http://schemas.microsoft.com/office/drawing/2014/main" id="{9D8AA3D5-F986-4550-A7FF-B47A49670AEC}"/>
              </a:ext>
            </a:extLst>
          </p:cNvPr>
          <p:cNvSpPr>
            <a:spLocks noGrp="1"/>
          </p:cNvSpPr>
          <p:nvPr>
            <p:ph idx="1"/>
          </p:nvPr>
        </p:nvSpPr>
        <p:spPr>
          <a:noFill/>
        </p:spPr>
        <p:txBody>
          <a:bodyPr>
            <a:normAutofit fontScale="92500" lnSpcReduction="20000"/>
          </a:bodyPr>
          <a:lstStyle/>
          <a:p>
            <a:pPr marL="0" indent="0">
              <a:lnSpc>
                <a:spcPct val="110000"/>
              </a:lnSpc>
              <a:buNone/>
            </a:pPr>
            <a:r>
              <a:rPr lang="en-IN" sz="1600" dirty="0">
                <a:latin typeface="Arial" panose="020B0604020202020204" pitchFamily="34" charset="0"/>
                <a:cs typeface="Arial" panose="020B0604020202020204" pitchFamily="34" charset="0"/>
              </a:rPr>
              <a:t>The following 11 datafiles are available in csv format.</a:t>
            </a:r>
          </a:p>
          <a:p>
            <a:pPr>
              <a:lnSpc>
                <a:spcPct val="110000"/>
              </a:lnSpc>
              <a:buFont typeface="Wingdings" panose="05000000000000000000" pitchFamily="2" charset="2"/>
              <a:buChar char="§"/>
            </a:pPr>
            <a:endParaRPr lang="en-IN" sz="1600" dirty="0">
              <a:latin typeface="Arial" panose="020B0604020202020204" pitchFamily="34" charset="0"/>
              <a:cs typeface="Arial" panose="020B0604020202020204" pitchFamily="34" charset="0"/>
            </a:endParaRPr>
          </a:p>
          <a:p>
            <a:pPr>
              <a:lnSpc>
                <a:spcPct val="11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pages_informationtechnology90</a:t>
            </a:r>
          </a:p>
          <a:p>
            <a:pPr>
              <a:lnSpc>
                <a:spcPct val="11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pages_newsnmedia90</a:t>
            </a:r>
          </a:p>
          <a:p>
            <a:pPr>
              <a:lnSpc>
                <a:spcPct val="11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pages_business90</a:t>
            </a:r>
          </a:p>
          <a:p>
            <a:pPr>
              <a:lnSpc>
                <a:spcPct val="11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pages_shopping90</a:t>
            </a:r>
          </a:p>
          <a:p>
            <a:pPr>
              <a:lnSpc>
                <a:spcPct val="11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pages_education90</a:t>
            </a:r>
          </a:p>
          <a:p>
            <a:pPr>
              <a:lnSpc>
                <a:spcPct val="11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pages_entertainment90</a:t>
            </a:r>
          </a:p>
          <a:p>
            <a:pPr>
              <a:lnSpc>
                <a:spcPct val="11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pages_financenbanking90</a:t>
            </a:r>
          </a:p>
          <a:p>
            <a:pPr>
              <a:lnSpc>
                <a:spcPct val="11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pages_searchenginesnportals90</a:t>
            </a:r>
          </a:p>
          <a:p>
            <a:pPr>
              <a:lnSpc>
                <a:spcPct val="11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pages_travel90</a:t>
            </a:r>
          </a:p>
          <a:p>
            <a:pPr>
              <a:lnSpc>
                <a:spcPct val="11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pages_governmentnlegal90</a:t>
            </a:r>
          </a:p>
          <a:p>
            <a:pPr>
              <a:lnSpc>
                <a:spcPct val="11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pages_all90</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6123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61A-2BA4-485A-8AE8-DB17B19874F3}"/>
              </a:ext>
            </a:extLst>
          </p:cNvPr>
          <p:cNvSpPr>
            <a:spLocks noGrp="1"/>
          </p:cNvSpPr>
          <p:nvPr>
            <p:ph type="title"/>
          </p:nvPr>
        </p:nvSpPr>
        <p:spPr/>
        <p:txBody>
          <a:bodyPr/>
          <a:lstStyle/>
          <a:p>
            <a:r>
              <a:rPr lang="en-IN" dirty="0"/>
              <a:t>Element 2: Configuration file</a:t>
            </a:r>
          </a:p>
        </p:txBody>
      </p:sp>
      <p:sp>
        <p:nvSpPr>
          <p:cNvPr id="3" name="Content Placeholder 2">
            <a:extLst>
              <a:ext uri="{FF2B5EF4-FFF2-40B4-BE49-F238E27FC236}">
                <a16:creationId xmlns:a16="http://schemas.microsoft.com/office/drawing/2014/main" id="{9D8AA3D5-F986-4550-A7FF-B47A49670AEC}"/>
              </a:ext>
            </a:extLst>
          </p:cNvPr>
          <p:cNvSpPr>
            <a:spLocks noGrp="1"/>
          </p:cNvSpPr>
          <p:nvPr>
            <p:ph idx="1"/>
          </p:nvPr>
        </p:nvSpPr>
        <p:spPr>
          <a:noFill/>
        </p:spPr>
        <p:txBody>
          <a:bodyPr>
            <a:normAutofit fontScale="92500" lnSpcReduction="10000"/>
          </a:bodyPr>
          <a:lstStyle/>
          <a:p>
            <a:pPr marL="0" indent="0">
              <a:lnSpc>
                <a:spcPct val="100000"/>
              </a:lnSpc>
              <a:buNone/>
            </a:pPr>
            <a:r>
              <a:rPr lang="en-IN" sz="1600" dirty="0">
                <a:latin typeface="Arial" panose="020B0604020202020204" pitchFamily="34" charset="0"/>
                <a:cs typeface="Arial" panose="020B0604020202020204" pitchFamily="34" charset="0"/>
              </a:rPr>
              <a:t>The </a:t>
            </a:r>
            <a:r>
              <a:rPr lang="en-IN" sz="1800" b="1" dirty="0">
                <a:latin typeface="Arial" panose="020B0604020202020204" pitchFamily="34" charset="0"/>
                <a:cs typeface="Arial" panose="020B0604020202020204" pitchFamily="34" charset="0"/>
              </a:rPr>
              <a:t>step1-datacreation-list.txt </a:t>
            </a:r>
            <a:r>
              <a:rPr lang="en-IN" sz="1600" dirty="0">
                <a:latin typeface="Arial" panose="020B0604020202020204" pitchFamily="34" charset="0"/>
                <a:cs typeface="Arial" panose="020B0604020202020204" pitchFamily="34" charset="0"/>
              </a:rPr>
              <a:t>is an input to all scripts. The file contains the names of 11 datafiles, one per line.</a:t>
            </a:r>
          </a:p>
          <a:p>
            <a:pPr>
              <a:lnSpc>
                <a:spcPct val="100000"/>
              </a:lnSpc>
              <a:buFont typeface="Wingdings" panose="05000000000000000000" pitchFamily="2" charset="2"/>
              <a:buChar char="§"/>
            </a:pPr>
            <a:endParaRPr lang="en-IN" sz="1600" dirty="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pages_informationtechnology90</a:t>
            </a:r>
          </a:p>
          <a:p>
            <a:pPr>
              <a:lnSpc>
                <a:spcPct val="10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pages_newsnmedia90</a:t>
            </a:r>
          </a:p>
          <a:p>
            <a:pPr>
              <a:lnSpc>
                <a:spcPct val="10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pages_business90</a:t>
            </a:r>
          </a:p>
          <a:p>
            <a:pPr>
              <a:lnSpc>
                <a:spcPct val="10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pages_shopping90</a:t>
            </a:r>
          </a:p>
          <a:p>
            <a:pPr>
              <a:lnSpc>
                <a:spcPct val="10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pages_education90</a:t>
            </a:r>
          </a:p>
          <a:p>
            <a:pPr>
              <a:lnSpc>
                <a:spcPct val="10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pages_entertainment90</a:t>
            </a:r>
          </a:p>
          <a:p>
            <a:pPr>
              <a:lnSpc>
                <a:spcPct val="10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pages_financenbanking90</a:t>
            </a:r>
          </a:p>
          <a:p>
            <a:pPr>
              <a:lnSpc>
                <a:spcPct val="10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pages_searchenginesnportals90</a:t>
            </a:r>
          </a:p>
          <a:p>
            <a:pPr>
              <a:lnSpc>
                <a:spcPct val="10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pages_travel90</a:t>
            </a:r>
          </a:p>
          <a:p>
            <a:pPr>
              <a:lnSpc>
                <a:spcPct val="10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pages_governmentnlegal90</a:t>
            </a:r>
          </a:p>
          <a:p>
            <a:pPr>
              <a:lnSpc>
                <a:spcPct val="10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pages_all90</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8818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61A-2BA4-485A-8AE8-DB17B19874F3}"/>
              </a:ext>
            </a:extLst>
          </p:cNvPr>
          <p:cNvSpPr>
            <a:spLocks noGrp="1"/>
          </p:cNvSpPr>
          <p:nvPr>
            <p:ph type="title"/>
          </p:nvPr>
        </p:nvSpPr>
        <p:spPr/>
        <p:txBody>
          <a:bodyPr/>
          <a:lstStyle/>
          <a:p>
            <a:r>
              <a:rPr lang="en-IN" dirty="0"/>
              <a:t>Element 3: Dependent files</a:t>
            </a:r>
          </a:p>
        </p:txBody>
      </p:sp>
      <p:sp>
        <p:nvSpPr>
          <p:cNvPr id="3" name="Content Placeholder 2">
            <a:extLst>
              <a:ext uri="{FF2B5EF4-FFF2-40B4-BE49-F238E27FC236}">
                <a16:creationId xmlns:a16="http://schemas.microsoft.com/office/drawing/2014/main" id="{9D8AA3D5-F986-4550-A7FF-B47A49670AEC}"/>
              </a:ext>
            </a:extLst>
          </p:cNvPr>
          <p:cNvSpPr>
            <a:spLocks noGrp="1"/>
          </p:cNvSpPr>
          <p:nvPr>
            <p:ph idx="1"/>
          </p:nvPr>
        </p:nvSpPr>
        <p:spPr>
          <a:xfrm>
            <a:off x="838200" y="1493742"/>
            <a:ext cx="10515600" cy="4999133"/>
          </a:xfrm>
        </p:spPr>
        <p:txBody>
          <a:bodyPr>
            <a:noAutofit/>
          </a:bodyPr>
          <a:lstStyle/>
          <a:p>
            <a:r>
              <a:rPr lang="en-IN" sz="1200" dirty="0">
                <a:latin typeface="Arial" panose="020B0604020202020204" pitchFamily="34" charset="0"/>
                <a:cs typeface="Arial" panose="020B0604020202020204" pitchFamily="34" charset="0"/>
              </a:rPr>
              <a:t>Based on Weka tool</a:t>
            </a:r>
          </a:p>
          <a:p>
            <a:r>
              <a:rPr lang="en-IN" sz="1200" dirty="0">
                <a:latin typeface="Arial" panose="020B0604020202020204" pitchFamily="34" charset="0"/>
                <a:cs typeface="Arial" panose="020B0604020202020204" pitchFamily="34" charset="0"/>
              </a:rPr>
              <a:t>Developed and tried on CentOS</a:t>
            </a:r>
          </a:p>
          <a:p>
            <a:r>
              <a:rPr lang="en-IN" sz="1200" dirty="0">
                <a:latin typeface="Arial" panose="020B0604020202020204" pitchFamily="34" charset="0"/>
                <a:cs typeface="Arial" panose="020B0604020202020204" pitchFamily="34" charset="0"/>
              </a:rPr>
              <a:t>Dependent files. Used by the scripts in the following section (Element 4)</a:t>
            </a:r>
          </a:p>
          <a:p>
            <a:pPr lvl="1">
              <a:lnSpc>
                <a:spcPct val="150000"/>
              </a:lnSpc>
              <a:spcBef>
                <a:spcPts val="200"/>
              </a:spcBef>
            </a:pPr>
            <a:r>
              <a:rPr lang="en-IN" sz="1200" dirty="0">
                <a:latin typeface="Arial" panose="020B0604020202020204" pitchFamily="34" charset="0"/>
                <a:cs typeface="Arial" panose="020B0604020202020204" pitchFamily="34" charset="0"/>
              </a:rPr>
              <a:t>Weka core: </a:t>
            </a:r>
            <a:r>
              <a:rPr lang="en-IN" sz="1200" dirty="0">
                <a:highlight>
                  <a:srgbClr val="00FFFF"/>
                </a:highlight>
                <a:latin typeface="Arial" panose="020B0604020202020204" pitchFamily="34" charset="0"/>
                <a:cs typeface="Arial" panose="020B0604020202020204" pitchFamily="34" charset="0"/>
              </a:rPr>
              <a:t>weka.jar</a:t>
            </a:r>
            <a:r>
              <a:rPr lang="en-IN" sz="1200" dirty="0">
                <a:latin typeface="Arial" panose="020B0604020202020204" pitchFamily="34" charset="0"/>
                <a:cs typeface="Arial" panose="020B0604020202020204" pitchFamily="34" charset="0"/>
              </a:rPr>
              <a:t>, </a:t>
            </a:r>
            <a:r>
              <a:rPr lang="en-IN" sz="1200" dirty="0">
                <a:highlight>
                  <a:srgbClr val="00FFFF"/>
                </a:highlight>
                <a:latin typeface="Arial" panose="020B0604020202020204" pitchFamily="34" charset="0"/>
                <a:cs typeface="Arial" panose="020B0604020202020204" pitchFamily="34" charset="0"/>
              </a:rPr>
              <a:t>mtj.jar</a:t>
            </a:r>
          </a:p>
          <a:p>
            <a:pPr lvl="1">
              <a:lnSpc>
                <a:spcPct val="150000"/>
              </a:lnSpc>
              <a:spcBef>
                <a:spcPts val="200"/>
              </a:spcBef>
            </a:pPr>
            <a:r>
              <a:rPr lang="en-IN" sz="1200" dirty="0">
                <a:latin typeface="Arial" panose="020B0604020202020204" pitchFamily="34" charset="0"/>
                <a:cs typeface="Arial" panose="020B0604020202020204" pitchFamily="34" charset="0"/>
              </a:rPr>
              <a:t>Weka packages which are not part of core and have to be installed separately</a:t>
            </a:r>
          </a:p>
          <a:p>
            <a:pPr lvl="2">
              <a:lnSpc>
                <a:spcPct val="150000"/>
              </a:lnSpc>
              <a:spcBef>
                <a:spcPts val="200"/>
              </a:spcBef>
            </a:pPr>
            <a:r>
              <a:rPr lang="en-IN" sz="1200" dirty="0">
                <a:highlight>
                  <a:srgbClr val="00FFFF"/>
                </a:highlight>
                <a:latin typeface="Arial" panose="020B0604020202020204" pitchFamily="34" charset="0"/>
                <a:cs typeface="Arial" panose="020B0604020202020204" pitchFamily="34" charset="0"/>
              </a:rPr>
              <a:t>isotonicRegression.jar</a:t>
            </a:r>
            <a:r>
              <a:rPr lang="en-IN" sz="1200" dirty="0">
                <a:latin typeface="Arial" panose="020B0604020202020204" pitchFamily="34" charset="0"/>
                <a:cs typeface="Arial" panose="020B0604020202020204" pitchFamily="34" charset="0"/>
              </a:rPr>
              <a:t>, </a:t>
            </a:r>
            <a:r>
              <a:rPr lang="en-IN" sz="1200" dirty="0">
                <a:highlight>
                  <a:srgbClr val="00FFFF"/>
                </a:highlight>
                <a:latin typeface="Arial" panose="020B0604020202020204" pitchFamily="34" charset="0"/>
                <a:cs typeface="Arial" panose="020B0604020202020204" pitchFamily="34" charset="0"/>
              </a:rPr>
              <a:t>leastMedSquared.jar</a:t>
            </a:r>
            <a:r>
              <a:rPr lang="en-IN" sz="1200" dirty="0">
                <a:latin typeface="Arial" panose="020B0604020202020204" pitchFamily="34" charset="0"/>
                <a:cs typeface="Arial" panose="020B0604020202020204" pitchFamily="34" charset="0"/>
              </a:rPr>
              <a:t>, </a:t>
            </a:r>
            <a:r>
              <a:rPr lang="en-IN" sz="1200" dirty="0">
                <a:highlight>
                  <a:srgbClr val="00FFFF"/>
                </a:highlight>
                <a:latin typeface="Arial" panose="020B0604020202020204" pitchFamily="34" charset="0"/>
                <a:cs typeface="Arial" panose="020B0604020202020204" pitchFamily="34" charset="0"/>
              </a:rPr>
              <a:t>paceRegression.jar</a:t>
            </a:r>
            <a:r>
              <a:rPr lang="en-IN" sz="1200" dirty="0">
                <a:latin typeface="Arial" panose="020B0604020202020204" pitchFamily="34" charset="0"/>
                <a:cs typeface="Arial" panose="020B0604020202020204" pitchFamily="34" charset="0"/>
              </a:rPr>
              <a:t>, </a:t>
            </a:r>
            <a:r>
              <a:rPr lang="en-IN" sz="1200" dirty="0">
                <a:highlight>
                  <a:srgbClr val="00FFFF"/>
                </a:highlight>
                <a:latin typeface="Arial" panose="020B0604020202020204" pitchFamily="34" charset="0"/>
                <a:cs typeface="Arial" panose="020B0604020202020204" pitchFamily="34" charset="0"/>
              </a:rPr>
              <a:t>RBFNetwork.jar</a:t>
            </a:r>
          </a:p>
          <a:p>
            <a:pPr lvl="1">
              <a:lnSpc>
                <a:spcPct val="150000"/>
              </a:lnSpc>
              <a:spcBef>
                <a:spcPts val="200"/>
              </a:spcBef>
            </a:pPr>
            <a:r>
              <a:rPr lang="en-IN" sz="1200" dirty="0">
                <a:latin typeface="Arial" panose="020B0604020202020204" pitchFamily="34" charset="0"/>
                <a:cs typeface="Arial" panose="020B0604020202020204" pitchFamily="34" charset="0"/>
              </a:rPr>
              <a:t>Apache: </a:t>
            </a:r>
            <a:r>
              <a:rPr lang="en-IN" sz="1200" dirty="0">
                <a:highlight>
                  <a:srgbClr val="00FFFF"/>
                </a:highlight>
                <a:latin typeface="Arial" panose="020B0604020202020204" pitchFamily="34" charset="0"/>
                <a:cs typeface="Arial" panose="020B0604020202020204" pitchFamily="34" charset="0"/>
              </a:rPr>
              <a:t>commons-cli-1.4.jar</a:t>
            </a:r>
            <a:r>
              <a:rPr lang="en-IN" sz="1200" dirty="0">
                <a:latin typeface="Arial" panose="020B0604020202020204" pitchFamily="34" charset="0"/>
                <a:cs typeface="Arial" panose="020B0604020202020204" pitchFamily="34" charset="0"/>
              </a:rPr>
              <a:t>, </a:t>
            </a:r>
            <a:r>
              <a:rPr lang="en-IN" sz="1200" dirty="0">
                <a:highlight>
                  <a:srgbClr val="00FFFF"/>
                </a:highlight>
                <a:latin typeface="Arial" panose="020B0604020202020204" pitchFamily="34" charset="0"/>
                <a:cs typeface="Arial" panose="020B0604020202020204" pitchFamily="34" charset="0"/>
              </a:rPr>
              <a:t>commons-csv-1.5.jar</a:t>
            </a:r>
            <a:r>
              <a:rPr lang="en-IN" sz="1200" dirty="0">
                <a:latin typeface="Arial" panose="020B0604020202020204" pitchFamily="34" charset="0"/>
                <a:cs typeface="Arial" panose="020B0604020202020204" pitchFamily="34" charset="0"/>
              </a:rPr>
              <a:t>, </a:t>
            </a:r>
            <a:r>
              <a:rPr lang="en-IN" sz="1200" dirty="0">
                <a:highlight>
                  <a:srgbClr val="00FFFF"/>
                </a:highlight>
                <a:latin typeface="Arial" panose="020B0604020202020204" pitchFamily="34" charset="0"/>
                <a:cs typeface="Arial" panose="020B0604020202020204" pitchFamily="34" charset="0"/>
              </a:rPr>
              <a:t>commons-math3-3.6.1.jar</a:t>
            </a:r>
          </a:p>
          <a:p>
            <a:pPr lvl="1">
              <a:lnSpc>
                <a:spcPct val="150000"/>
              </a:lnSpc>
              <a:spcBef>
                <a:spcPts val="200"/>
              </a:spcBef>
            </a:pPr>
            <a:r>
              <a:rPr lang="en-IN" sz="1200" dirty="0">
                <a:latin typeface="Arial" panose="020B0604020202020204" pitchFamily="34" charset="0"/>
                <a:cs typeface="Arial" panose="020B0604020202020204" pitchFamily="34" charset="0"/>
              </a:rPr>
              <a:t>Custom</a:t>
            </a:r>
            <a:r>
              <a:rPr lang="en-IN" sz="1200" b="1" dirty="0">
                <a:latin typeface="Arial" panose="020B0604020202020204" pitchFamily="34" charset="0"/>
                <a:cs typeface="Arial" panose="020B0604020202020204" pitchFamily="34" charset="0"/>
              </a:rPr>
              <a:t>:</a:t>
            </a:r>
            <a:r>
              <a:rPr lang="en-IN" sz="1200" b="1" dirty="0">
                <a:highlight>
                  <a:srgbClr val="00FF00"/>
                </a:highlight>
                <a:latin typeface="Arial" panose="020B0604020202020204" pitchFamily="34" charset="0"/>
                <a:cs typeface="Arial" panose="020B0604020202020204" pitchFamily="34" charset="0"/>
              </a:rPr>
              <a:t> </a:t>
            </a:r>
            <a:r>
              <a:rPr lang="en-IN" sz="1200" dirty="0">
                <a:highlight>
                  <a:srgbClr val="00FF00"/>
                </a:highlight>
                <a:latin typeface="Arial" panose="020B0604020202020204" pitchFamily="34" charset="0"/>
                <a:cs typeface="Arial" panose="020B0604020202020204" pitchFamily="34" charset="0"/>
              </a:rPr>
              <a:t>model-eval.jar</a:t>
            </a:r>
            <a:r>
              <a:rPr lang="en-IN" sz="1200" b="1" dirty="0">
                <a:latin typeface="Arial" panose="020B0604020202020204" pitchFamily="34" charset="0"/>
                <a:cs typeface="Arial" panose="020B0604020202020204" pitchFamily="34" charset="0"/>
              </a:rPr>
              <a:t>*</a:t>
            </a:r>
            <a:r>
              <a:rPr lang="en-IN" sz="1200" dirty="0">
                <a:latin typeface="Arial" panose="020B0604020202020204" pitchFamily="34" charset="0"/>
                <a:cs typeface="Arial" panose="020B0604020202020204" pitchFamily="34" charset="0"/>
              </a:rPr>
              <a:t>, </a:t>
            </a:r>
            <a:r>
              <a:rPr lang="en-IN" sz="1200" dirty="0">
                <a:highlight>
                  <a:srgbClr val="00FF00"/>
                </a:highlight>
                <a:latin typeface="Arial" panose="020B0604020202020204" pitchFamily="34" charset="0"/>
                <a:cs typeface="Arial" panose="020B0604020202020204" pitchFamily="34" charset="0"/>
              </a:rPr>
              <a:t>model-eval-summary.jar</a:t>
            </a:r>
            <a:r>
              <a:rPr lang="en-IN" sz="1200" dirty="0">
                <a:latin typeface="Arial" panose="020B0604020202020204" pitchFamily="34" charset="0"/>
                <a:cs typeface="Arial" panose="020B0604020202020204" pitchFamily="34" charset="0"/>
              </a:rPr>
              <a:t>*</a:t>
            </a:r>
          </a:p>
          <a:p>
            <a:endParaRPr lang="en-IN" sz="1200" dirty="0">
              <a:latin typeface="Arial" panose="020B0604020202020204" pitchFamily="34" charset="0"/>
              <a:cs typeface="Arial" panose="020B0604020202020204" pitchFamily="34" charset="0"/>
            </a:endParaRPr>
          </a:p>
          <a:p>
            <a:r>
              <a:rPr lang="en-IN" sz="1200" dirty="0">
                <a:latin typeface="Arial" panose="020B0604020202020204" pitchFamily="34" charset="0"/>
                <a:cs typeface="Arial" panose="020B0604020202020204" pitchFamily="34" charset="0"/>
              </a:rPr>
              <a:t>Make changes in CLAZZ_PATH variable (present inside scripts) as applicable.</a:t>
            </a:r>
          </a:p>
          <a:p>
            <a:pPr lvl="1">
              <a:lnSpc>
                <a:spcPct val="170000"/>
              </a:lnSpc>
              <a:spcBef>
                <a:spcPts val="200"/>
              </a:spcBef>
            </a:pPr>
            <a:r>
              <a:rPr lang="en-IN" sz="1200" dirty="0">
                <a:latin typeface="Arial" panose="020B0604020202020204" pitchFamily="34" charset="0"/>
                <a:cs typeface="Arial" panose="020B0604020202020204" pitchFamily="34" charset="0"/>
              </a:rPr>
              <a:t>CLAZZ_PATH="-cp </a:t>
            </a:r>
            <a:r>
              <a:rPr lang="en-IN" sz="1200" dirty="0">
                <a:highlight>
                  <a:srgbClr val="FFFF00"/>
                </a:highlight>
                <a:latin typeface="Arial" panose="020B0604020202020204" pitchFamily="34" charset="0"/>
                <a:cs typeface="Arial" panose="020B0604020202020204" pitchFamily="34" charset="0"/>
              </a:rPr>
              <a:t>/home/</a:t>
            </a:r>
            <a:r>
              <a:rPr lang="en-IN" sz="1200" dirty="0" err="1">
                <a:highlight>
                  <a:srgbClr val="FFFF00"/>
                </a:highlight>
                <a:latin typeface="Arial" panose="020B0604020202020204" pitchFamily="34" charset="0"/>
                <a:cs typeface="Arial" panose="020B0604020202020204" pitchFamily="34" charset="0"/>
              </a:rPr>
              <a:t>magellan</a:t>
            </a:r>
            <a:r>
              <a:rPr lang="en-IN" sz="1200" dirty="0">
                <a:highlight>
                  <a:srgbClr val="FFFF00"/>
                </a:highlight>
                <a:latin typeface="Arial" panose="020B0604020202020204" pitchFamily="34" charset="0"/>
                <a:cs typeface="Arial" panose="020B0604020202020204" pitchFamily="34" charset="0"/>
              </a:rPr>
              <a:t>/weka-3-8-1/</a:t>
            </a:r>
            <a:r>
              <a:rPr lang="en-IN" sz="1200" dirty="0">
                <a:highlight>
                  <a:srgbClr val="00FFFF"/>
                </a:highlight>
                <a:latin typeface="Arial" panose="020B0604020202020204" pitchFamily="34" charset="0"/>
                <a:cs typeface="Arial" panose="020B0604020202020204" pitchFamily="34" charset="0"/>
              </a:rPr>
              <a:t>weka.jar</a:t>
            </a:r>
            <a:r>
              <a:rPr lang="en-IN" sz="1200" dirty="0">
                <a:latin typeface="Arial" panose="020B0604020202020204" pitchFamily="34" charset="0"/>
                <a:cs typeface="Arial" panose="020B0604020202020204" pitchFamily="34" charset="0"/>
              </a:rPr>
              <a:t>:</a:t>
            </a:r>
            <a:r>
              <a:rPr lang="en-IN" sz="1200" dirty="0">
                <a:highlight>
                  <a:srgbClr val="FFFF00"/>
                </a:highlight>
                <a:latin typeface="Arial" panose="020B0604020202020204" pitchFamily="34" charset="0"/>
                <a:cs typeface="Arial" panose="020B0604020202020204" pitchFamily="34" charset="0"/>
              </a:rPr>
              <a:t>/home/</a:t>
            </a:r>
            <a:r>
              <a:rPr lang="en-IN" sz="1200" dirty="0" err="1">
                <a:highlight>
                  <a:srgbClr val="FFFF00"/>
                </a:highlight>
                <a:latin typeface="Arial" panose="020B0604020202020204" pitchFamily="34" charset="0"/>
                <a:cs typeface="Arial" panose="020B0604020202020204" pitchFamily="34" charset="0"/>
              </a:rPr>
              <a:t>magellan</a:t>
            </a:r>
            <a:r>
              <a:rPr lang="en-IN" sz="1200" dirty="0">
                <a:highlight>
                  <a:srgbClr val="FFFF00"/>
                </a:highlight>
                <a:latin typeface="Arial" panose="020B0604020202020204" pitchFamily="34" charset="0"/>
                <a:cs typeface="Arial" panose="020B0604020202020204" pitchFamily="34" charset="0"/>
              </a:rPr>
              <a:t>/weka-3-8-1/</a:t>
            </a:r>
            <a:r>
              <a:rPr lang="en-IN" sz="1200" dirty="0">
                <a:highlight>
                  <a:srgbClr val="00FFFF"/>
                </a:highlight>
                <a:latin typeface="Arial" panose="020B0604020202020204" pitchFamily="34" charset="0"/>
                <a:cs typeface="Arial" panose="020B0604020202020204" pitchFamily="34" charset="0"/>
              </a:rPr>
              <a:t>mtj.jar</a:t>
            </a:r>
            <a:r>
              <a:rPr lang="en-IN" sz="1200" dirty="0">
                <a:latin typeface="Arial" panose="020B0604020202020204" pitchFamily="34" charset="0"/>
                <a:cs typeface="Arial" panose="020B0604020202020204" pitchFamily="34" charset="0"/>
              </a:rPr>
              <a:t>:</a:t>
            </a:r>
            <a:r>
              <a:rPr lang="en-IN" sz="1200" dirty="0">
                <a:highlight>
                  <a:srgbClr val="FFFF00"/>
                </a:highlight>
                <a:latin typeface="Arial" panose="020B0604020202020204" pitchFamily="34" charset="0"/>
                <a:cs typeface="Arial" panose="020B0604020202020204" pitchFamily="34" charset="0"/>
              </a:rPr>
              <a:t>/home/</a:t>
            </a:r>
            <a:r>
              <a:rPr lang="en-IN" sz="1200" dirty="0" err="1">
                <a:highlight>
                  <a:srgbClr val="FFFF00"/>
                </a:highlight>
                <a:latin typeface="Arial" panose="020B0604020202020204" pitchFamily="34" charset="0"/>
                <a:cs typeface="Arial" panose="020B0604020202020204" pitchFamily="34" charset="0"/>
              </a:rPr>
              <a:t>magellan</a:t>
            </a:r>
            <a:r>
              <a:rPr lang="en-IN" sz="1200" dirty="0">
                <a:highlight>
                  <a:srgbClr val="FFFF00"/>
                </a:highlight>
                <a:latin typeface="Arial" panose="020B0604020202020204" pitchFamily="34" charset="0"/>
                <a:cs typeface="Arial" panose="020B0604020202020204" pitchFamily="34" charset="0"/>
              </a:rPr>
              <a:t>/weka-3-8-1/</a:t>
            </a:r>
            <a:r>
              <a:rPr lang="en-IN" sz="1200" dirty="0">
                <a:highlight>
                  <a:srgbClr val="00FF00"/>
                </a:highlight>
                <a:latin typeface="Arial" panose="020B0604020202020204" pitchFamily="34" charset="0"/>
                <a:cs typeface="Arial" panose="020B0604020202020204" pitchFamily="34" charset="0"/>
              </a:rPr>
              <a:t>model-eval.jar</a:t>
            </a:r>
            <a:r>
              <a:rPr lang="en-IN" sz="1200" dirty="0">
                <a:latin typeface="Arial" panose="020B0604020202020204" pitchFamily="34" charset="0"/>
                <a:cs typeface="Arial" panose="020B0604020202020204" pitchFamily="34" charset="0"/>
              </a:rPr>
              <a:t>:</a:t>
            </a:r>
            <a:r>
              <a:rPr lang="en-IN" sz="1200" dirty="0">
                <a:highlight>
                  <a:srgbClr val="FFFF00"/>
                </a:highlight>
                <a:latin typeface="Arial" panose="020B0604020202020204" pitchFamily="34" charset="0"/>
                <a:cs typeface="Arial" panose="020B0604020202020204" pitchFamily="34" charset="0"/>
              </a:rPr>
              <a:t>/home/</a:t>
            </a:r>
            <a:r>
              <a:rPr lang="en-IN" sz="1200" dirty="0" err="1">
                <a:highlight>
                  <a:srgbClr val="FFFF00"/>
                </a:highlight>
                <a:latin typeface="Arial" panose="020B0604020202020204" pitchFamily="34" charset="0"/>
                <a:cs typeface="Arial" panose="020B0604020202020204" pitchFamily="34" charset="0"/>
              </a:rPr>
              <a:t>magellan</a:t>
            </a:r>
            <a:r>
              <a:rPr lang="en-IN" sz="1200" dirty="0">
                <a:highlight>
                  <a:srgbClr val="FFFF00"/>
                </a:highlight>
                <a:latin typeface="Arial" panose="020B0604020202020204" pitchFamily="34" charset="0"/>
                <a:cs typeface="Arial" panose="020B0604020202020204" pitchFamily="34" charset="0"/>
              </a:rPr>
              <a:t>/jars/</a:t>
            </a:r>
            <a:r>
              <a:rPr lang="en-IN" sz="1200" dirty="0">
                <a:highlight>
                  <a:srgbClr val="00FFFF"/>
                </a:highlight>
                <a:latin typeface="Arial" panose="020B0604020202020204" pitchFamily="34" charset="0"/>
                <a:cs typeface="Arial" panose="020B0604020202020204" pitchFamily="34" charset="0"/>
              </a:rPr>
              <a:t>commons-cli-1.4.jar</a:t>
            </a:r>
            <a:r>
              <a:rPr lang="en-IN" sz="1200" dirty="0">
                <a:latin typeface="Arial" panose="020B0604020202020204" pitchFamily="34" charset="0"/>
                <a:cs typeface="Arial" panose="020B0604020202020204" pitchFamily="34" charset="0"/>
              </a:rPr>
              <a:t>:</a:t>
            </a:r>
            <a:r>
              <a:rPr lang="en-IN" sz="1200" dirty="0">
                <a:highlight>
                  <a:srgbClr val="FFFF00"/>
                </a:highlight>
                <a:latin typeface="Arial" panose="020B0604020202020204" pitchFamily="34" charset="0"/>
                <a:cs typeface="Arial" panose="020B0604020202020204" pitchFamily="34" charset="0"/>
              </a:rPr>
              <a:t>/home/</a:t>
            </a:r>
            <a:r>
              <a:rPr lang="en-IN" sz="1200" dirty="0" err="1">
                <a:highlight>
                  <a:srgbClr val="FFFF00"/>
                </a:highlight>
                <a:latin typeface="Arial" panose="020B0604020202020204" pitchFamily="34" charset="0"/>
                <a:cs typeface="Arial" panose="020B0604020202020204" pitchFamily="34" charset="0"/>
              </a:rPr>
              <a:t>magellan</a:t>
            </a:r>
            <a:r>
              <a:rPr lang="en-IN" sz="1200" dirty="0">
                <a:highlight>
                  <a:srgbClr val="FFFF00"/>
                </a:highlight>
                <a:latin typeface="Arial" panose="020B0604020202020204" pitchFamily="34" charset="0"/>
                <a:cs typeface="Arial" panose="020B0604020202020204" pitchFamily="34" charset="0"/>
              </a:rPr>
              <a:t>/jars/</a:t>
            </a:r>
            <a:r>
              <a:rPr lang="en-IN" sz="1200" dirty="0">
                <a:highlight>
                  <a:srgbClr val="00FFFF"/>
                </a:highlight>
                <a:latin typeface="Arial" panose="020B0604020202020204" pitchFamily="34" charset="0"/>
                <a:cs typeface="Arial" panose="020B0604020202020204" pitchFamily="34" charset="0"/>
              </a:rPr>
              <a:t>commons-csv-1.5.jar</a:t>
            </a:r>
            <a:r>
              <a:rPr lang="en-IN" sz="1200" dirty="0">
                <a:latin typeface="Arial" panose="020B0604020202020204" pitchFamily="34" charset="0"/>
                <a:cs typeface="Arial" panose="020B0604020202020204" pitchFamily="34" charset="0"/>
              </a:rPr>
              <a:t>:</a:t>
            </a:r>
            <a:r>
              <a:rPr lang="en-IN" sz="1200" dirty="0">
                <a:highlight>
                  <a:srgbClr val="FFFF00"/>
                </a:highlight>
                <a:latin typeface="Arial" panose="020B0604020202020204" pitchFamily="34" charset="0"/>
                <a:cs typeface="Arial" panose="020B0604020202020204" pitchFamily="34" charset="0"/>
              </a:rPr>
              <a:t>/home/</a:t>
            </a:r>
            <a:r>
              <a:rPr lang="en-IN" sz="1200" dirty="0" err="1">
                <a:highlight>
                  <a:srgbClr val="FFFF00"/>
                </a:highlight>
                <a:latin typeface="Arial" panose="020B0604020202020204" pitchFamily="34" charset="0"/>
                <a:cs typeface="Arial" panose="020B0604020202020204" pitchFamily="34" charset="0"/>
              </a:rPr>
              <a:t>magellan</a:t>
            </a:r>
            <a:r>
              <a:rPr lang="en-IN" sz="1200" dirty="0">
                <a:highlight>
                  <a:srgbClr val="FFFF00"/>
                </a:highlight>
                <a:latin typeface="Arial" panose="020B0604020202020204" pitchFamily="34" charset="0"/>
                <a:cs typeface="Arial" panose="020B0604020202020204" pitchFamily="34" charset="0"/>
              </a:rPr>
              <a:t>/jars/</a:t>
            </a:r>
            <a:r>
              <a:rPr lang="en-IN" sz="1200" dirty="0">
                <a:highlight>
                  <a:srgbClr val="00FFFF"/>
                </a:highlight>
                <a:latin typeface="Arial" panose="020B0604020202020204" pitchFamily="34" charset="0"/>
                <a:cs typeface="Arial" panose="020B0604020202020204" pitchFamily="34" charset="0"/>
              </a:rPr>
              <a:t>commons-math3-3.6.1.jar</a:t>
            </a:r>
            <a:r>
              <a:rPr lang="en-IN" sz="1200" dirty="0">
                <a:latin typeface="Arial" panose="020B0604020202020204" pitchFamily="34" charset="0"/>
                <a:cs typeface="Arial" panose="020B0604020202020204" pitchFamily="34" charset="0"/>
              </a:rPr>
              <a:t>:</a:t>
            </a:r>
            <a:r>
              <a:rPr lang="en-IN" sz="1200" dirty="0">
                <a:highlight>
                  <a:srgbClr val="FFFF00"/>
                </a:highlight>
                <a:latin typeface="Arial" panose="020B0604020202020204" pitchFamily="34" charset="0"/>
                <a:cs typeface="Arial" panose="020B0604020202020204" pitchFamily="34" charset="0"/>
              </a:rPr>
              <a:t>/home/</a:t>
            </a:r>
            <a:r>
              <a:rPr lang="en-IN" sz="1200" dirty="0" err="1">
                <a:highlight>
                  <a:srgbClr val="FFFF00"/>
                </a:highlight>
                <a:latin typeface="Arial" panose="020B0604020202020204" pitchFamily="34" charset="0"/>
                <a:cs typeface="Arial" panose="020B0604020202020204" pitchFamily="34" charset="0"/>
              </a:rPr>
              <a:t>magellan</a:t>
            </a:r>
            <a:r>
              <a:rPr lang="en-IN" sz="1200" dirty="0">
                <a:highlight>
                  <a:srgbClr val="FFFF00"/>
                </a:highlight>
                <a:latin typeface="Arial" panose="020B0604020202020204" pitchFamily="34" charset="0"/>
                <a:cs typeface="Arial" panose="020B0604020202020204" pitchFamily="34" charset="0"/>
              </a:rPr>
              <a:t>/</a:t>
            </a:r>
            <a:r>
              <a:rPr lang="en-IN" sz="1200" dirty="0" err="1">
                <a:highlight>
                  <a:srgbClr val="FFFF00"/>
                </a:highlight>
                <a:latin typeface="Arial" panose="020B0604020202020204" pitchFamily="34" charset="0"/>
                <a:cs typeface="Arial" panose="020B0604020202020204" pitchFamily="34" charset="0"/>
              </a:rPr>
              <a:t>wekafiles</a:t>
            </a:r>
            <a:r>
              <a:rPr lang="en-IN" sz="1200" dirty="0">
                <a:highlight>
                  <a:srgbClr val="FFFF00"/>
                </a:highlight>
                <a:latin typeface="Arial" panose="020B0604020202020204" pitchFamily="34" charset="0"/>
                <a:cs typeface="Arial" panose="020B0604020202020204" pitchFamily="34" charset="0"/>
              </a:rPr>
              <a:t>/packages/</a:t>
            </a:r>
            <a:r>
              <a:rPr lang="en-IN" sz="1200" dirty="0" err="1">
                <a:highlight>
                  <a:srgbClr val="FFFF00"/>
                </a:highlight>
                <a:latin typeface="Arial" panose="020B0604020202020204" pitchFamily="34" charset="0"/>
                <a:cs typeface="Arial" panose="020B0604020202020204" pitchFamily="34" charset="0"/>
              </a:rPr>
              <a:t>isotonicRegression</a:t>
            </a:r>
            <a:r>
              <a:rPr lang="en-IN" sz="1200" dirty="0">
                <a:highlight>
                  <a:srgbClr val="FFFF00"/>
                </a:highlight>
                <a:latin typeface="Arial" panose="020B0604020202020204" pitchFamily="34" charset="0"/>
                <a:cs typeface="Arial" panose="020B0604020202020204" pitchFamily="34" charset="0"/>
              </a:rPr>
              <a:t>/</a:t>
            </a:r>
            <a:r>
              <a:rPr lang="en-IN" sz="1200" dirty="0">
                <a:highlight>
                  <a:srgbClr val="00FFFF"/>
                </a:highlight>
                <a:latin typeface="Arial" panose="020B0604020202020204" pitchFamily="34" charset="0"/>
                <a:cs typeface="Arial" panose="020B0604020202020204" pitchFamily="34" charset="0"/>
              </a:rPr>
              <a:t>isotonicRegression.jar</a:t>
            </a:r>
            <a:r>
              <a:rPr lang="en-IN" sz="1200" dirty="0">
                <a:latin typeface="Arial" panose="020B0604020202020204" pitchFamily="34" charset="0"/>
                <a:cs typeface="Arial" panose="020B0604020202020204" pitchFamily="34" charset="0"/>
              </a:rPr>
              <a:t>:</a:t>
            </a:r>
            <a:r>
              <a:rPr lang="en-IN" sz="1200" dirty="0">
                <a:highlight>
                  <a:srgbClr val="FFFF00"/>
                </a:highlight>
                <a:latin typeface="Arial" panose="020B0604020202020204" pitchFamily="34" charset="0"/>
                <a:cs typeface="Arial" panose="020B0604020202020204" pitchFamily="34" charset="0"/>
              </a:rPr>
              <a:t>/home/</a:t>
            </a:r>
            <a:r>
              <a:rPr lang="en-IN" sz="1200" dirty="0" err="1">
                <a:highlight>
                  <a:srgbClr val="FFFF00"/>
                </a:highlight>
                <a:latin typeface="Arial" panose="020B0604020202020204" pitchFamily="34" charset="0"/>
                <a:cs typeface="Arial" panose="020B0604020202020204" pitchFamily="34" charset="0"/>
              </a:rPr>
              <a:t>magellan</a:t>
            </a:r>
            <a:r>
              <a:rPr lang="en-IN" sz="1200" dirty="0">
                <a:highlight>
                  <a:srgbClr val="FFFF00"/>
                </a:highlight>
                <a:latin typeface="Arial" panose="020B0604020202020204" pitchFamily="34" charset="0"/>
                <a:cs typeface="Arial" panose="020B0604020202020204" pitchFamily="34" charset="0"/>
              </a:rPr>
              <a:t>/</a:t>
            </a:r>
            <a:r>
              <a:rPr lang="en-IN" sz="1200" dirty="0" err="1">
                <a:highlight>
                  <a:srgbClr val="FFFF00"/>
                </a:highlight>
                <a:latin typeface="Arial" panose="020B0604020202020204" pitchFamily="34" charset="0"/>
                <a:cs typeface="Arial" panose="020B0604020202020204" pitchFamily="34" charset="0"/>
              </a:rPr>
              <a:t>wekafiles</a:t>
            </a:r>
            <a:r>
              <a:rPr lang="en-IN" sz="1200" dirty="0">
                <a:highlight>
                  <a:srgbClr val="FFFF00"/>
                </a:highlight>
                <a:latin typeface="Arial" panose="020B0604020202020204" pitchFamily="34" charset="0"/>
                <a:cs typeface="Arial" panose="020B0604020202020204" pitchFamily="34" charset="0"/>
              </a:rPr>
              <a:t>/packages/</a:t>
            </a:r>
            <a:r>
              <a:rPr lang="en-IN" sz="1200" dirty="0" err="1">
                <a:highlight>
                  <a:srgbClr val="FFFF00"/>
                </a:highlight>
                <a:latin typeface="Arial" panose="020B0604020202020204" pitchFamily="34" charset="0"/>
                <a:cs typeface="Arial" panose="020B0604020202020204" pitchFamily="34" charset="0"/>
              </a:rPr>
              <a:t>leastMedSquared</a:t>
            </a:r>
            <a:r>
              <a:rPr lang="en-IN" sz="1200" dirty="0">
                <a:highlight>
                  <a:srgbClr val="FFFF00"/>
                </a:highlight>
                <a:latin typeface="Arial" panose="020B0604020202020204" pitchFamily="34" charset="0"/>
                <a:cs typeface="Arial" panose="020B0604020202020204" pitchFamily="34" charset="0"/>
              </a:rPr>
              <a:t>/</a:t>
            </a:r>
            <a:r>
              <a:rPr lang="en-IN" sz="1200" dirty="0">
                <a:highlight>
                  <a:srgbClr val="00FFFF"/>
                </a:highlight>
                <a:latin typeface="Arial" panose="020B0604020202020204" pitchFamily="34" charset="0"/>
                <a:cs typeface="Arial" panose="020B0604020202020204" pitchFamily="34" charset="0"/>
              </a:rPr>
              <a:t>leastMedSquared.jar</a:t>
            </a:r>
            <a:r>
              <a:rPr lang="en-IN" sz="1200" dirty="0">
                <a:latin typeface="Arial" panose="020B0604020202020204" pitchFamily="34" charset="0"/>
                <a:cs typeface="Arial" panose="020B0604020202020204" pitchFamily="34" charset="0"/>
              </a:rPr>
              <a:t>:</a:t>
            </a:r>
            <a:r>
              <a:rPr lang="en-IN" sz="1200" dirty="0">
                <a:highlight>
                  <a:srgbClr val="FFFF00"/>
                </a:highlight>
                <a:latin typeface="Arial" panose="020B0604020202020204" pitchFamily="34" charset="0"/>
                <a:cs typeface="Arial" panose="020B0604020202020204" pitchFamily="34" charset="0"/>
              </a:rPr>
              <a:t>/home/</a:t>
            </a:r>
            <a:r>
              <a:rPr lang="en-IN" sz="1200" dirty="0" err="1">
                <a:highlight>
                  <a:srgbClr val="FFFF00"/>
                </a:highlight>
                <a:latin typeface="Arial" panose="020B0604020202020204" pitchFamily="34" charset="0"/>
                <a:cs typeface="Arial" panose="020B0604020202020204" pitchFamily="34" charset="0"/>
              </a:rPr>
              <a:t>magellan</a:t>
            </a:r>
            <a:r>
              <a:rPr lang="en-IN" sz="1200" dirty="0">
                <a:highlight>
                  <a:srgbClr val="FFFF00"/>
                </a:highlight>
                <a:latin typeface="Arial" panose="020B0604020202020204" pitchFamily="34" charset="0"/>
                <a:cs typeface="Arial" panose="020B0604020202020204" pitchFamily="34" charset="0"/>
              </a:rPr>
              <a:t>/</a:t>
            </a:r>
            <a:r>
              <a:rPr lang="en-IN" sz="1200" dirty="0" err="1">
                <a:highlight>
                  <a:srgbClr val="FFFF00"/>
                </a:highlight>
                <a:latin typeface="Arial" panose="020B0604020202020204" pitchFamily="34" charset="0"/>
                <a:cs typeface="Arial" panose="020B0604020202020204" pitchFamily="34" charset="0"/>
              </a:rPr>
              <a:t>wekafiles</a:t>
            </a:r>
            <a:r>
              <a:rPr lang="en-IN" sz="1200" dirty="0">
                <a:highlight>
                  <a:srgbClr val="FFFF00"/>
                </a:highlight>
                <a:latin typeface="Arial" panose="020B0604020202020204" pitchFamily="34" charset="0"/>
                <a:cs typeface="Arial" panose="020B0604020202020204" pitchFamily="34" charset="0"/>
              </a:rPr>
              <a:t>/packages/</a:t>
            </a:r>
            <a:r>
              <a:rPr lang="en-IN" sz="1200" dirty="0" err="1">
                <a:highlight>
                  <a:srgbClr val="FFFF00"/>
                </a:highlight>
                <a:latin typeface="Arial" panose="020B0604020202020204" pitchFamily="34" charset="0"/>
                <a:cs typeface="Arial" panose="020B0604020202020204" pitchFamily="34" charset="0"/>
              </a:rPr>
              <a:t>paceRegression</a:t>
            </a:r>
            <a:r>
              <a:rPr lang="en-IN" sz="1200" dirty="0">
                <a:highlight>
                  <a:srgbClr val="FFFF00"/>
                </a:highlight>
                <a:latin typeface="Arial" panose="020B0604020202020204" pitchFamily="34" charset="0"/>
                <a:cs typeface="Arial" panose="020B0604020202020204" pitchFamily="34" charset="0"/>
              </a:rPr>
              <a:t>/</a:t>
            </a:r>
            <a:r>
              <a:rPr lang="en-IN" sz="1200" dirty="0">
                <a:highlight>
                  <a:srgbClr val="00FFFF"/>
                </a:highlight>
                <a:latin typeface="Arial" panose="020B0604020202020204" pitchFamily="34" charset="0"/>
                <a:cs typeface="Arial" panose="020B0604020202020204" pitchFamily="34" charset="0"/>
              </a:rPr>
              <a:t>paceRegression.jar</a:t>
            </a:r>
            <a:r>
              <a:rPr lang="en-IN" sz="1200" dirty="0">
                <a:latin typeface="Arial" panose="020B0604020202020204" pitchFamily="34" charset="0"/>
                <a:cs typeface="Arial" panose="020B0604020202020204" pitchFamily="34" charset="0"/>
              </a:rPr>
              <a:t>:</a:t>
            </a:r>
            <a:r>
              <a:rPr lang="en-IN" sz="1200" dirty="0">
                <a:highlight>
                  <a:srgbClr val="FFFF00"/>
                </a:highlight>
                <a:latin typeface="Arial" panose="020B0604020202020204" pitchFamily="34" charset="0"/>
                <a:cs typeface="Arial" panose="020B0604020202020204" pitchFamily="34" charset="0"/>
              </a:rPr>
              <a:t>/home/</a:t>
            </a:r>
            <a:r>
              <a:rPr lang="en-IN" sz="1200" dirty="0" err="1">
                <a:highlight>
                  <a:srgbClr val="FFFF00"/>
                </a:highlight>
                <a:latin typeface="Arial" panose="020B0604020202020204" pitchFamily="34" charset="0"/>
                <a:cs typeface="Arial" panose="020B0604020202020204" pitchFamily="34" charset="0"/>
              </a:rPr>
              <a:t>magellan</a:t>
            </a:r>
            <a:r>
              <a:rPr lang="en-IN" sz="1200" dirty="0">
                <a:highlight>
                  <a:srgbClr val="FFFF00"/>
                </a:highlight>
                <a:latin typeface="Arial" panose="020B0604020202020204" pitchFamily="34" charset="0"/>
                <a:cs typeface="Arial" panose="020B0604020202020204" pitchFamily="34" charset="0"/>
              </a:rPr>
              <a:t>/</a:t>
            </a:r>
            <a:r>
              <a:rPr lang="en-IN" sz="1200" dirty="0" err="1">
                <a:highlight>
                  <a:srgbClr val="FFFF00"/>
                </a:highlight>
                <a:latin typeface="Arial" panose="020B0604020202020204" pitchFamily="34" charset="0"/>
                <a:cs typeface="Arial" panose="020B0604020202020204" pitchFamily="34" charset="0"/>
              </a:rPr>
              <a:t>wekafiles</a:t>
            </a:r>
            <a:r>
              <a:rPr lang="en-IN" sz="1200" dirty="0">
                <a:highlight>
                  <a:srgbClr val="FFFF00"/>
                </a:highlight>
                <a:latin typeface="Arial" panose="020B0604020202020204" pitchFamily="34" charset="0"/>
                <a:cs typeface="Arial" panose="020B0604020202020204" pitchFamily="34" charset="0"/>
              </a:rPr>
              <a:t>/packages/</a:t>
            </a:r>
            <a:r>
              <a:rPr lang="en-IN" sz="1200" dirty="0" err="1">
                <a:highlight>
                  <a:srgbClr val="FFFF00"/>
                </a:highlight>
                <a:latin typeface="Arial" panose="020B0604020202020204" pitchFamily="34" charset="0"/>
                <a:cs typeface="Arial" panose="020B0604020202020204" pitchFamily="34" charset="0"/>
              </a:rPr>
              <a:t>RBFNetwork</a:t>
            </a:r>
            <a:r>
              <a:rPr lang="en-IN" sz="1200" dirty="0">
                <a:highlight>
                  <a:srgbClr val="FFFF00"/>
                </a:highlight>
                <a:latin typeface="Arial" panose="020B0604020202020204" pitchFamily="34" charset="0"/>
                <a:cs typeface="Arial" panose="020B0604020202020204" pitchFamily="34" charset="0"/>
              </a:rPr>
              <a:t>/</a:t>
            </a:r>
            <a:r>
              <a:rPr lang="en-IN" sz="1200" dirty="0">
                <a:highlight>
                  <a:srgbClr val="00FFFF"/>
                </a:highlight>
                <a:latin typeface="Arial" panose="020B0604020202020204" pitchFamily="34" charset="0"/>
                <a:cs typeface="Arial" panose="020B0604020202020204" pitchFamily="34" charset="0"/>
              </a:rPr>
              <a:t>RBFNetwork.jar</a:t>
            </a:r>
            <a:r>
              <a:rPr lang="en-IN" sz="1200" dirty="0">
                <a:latin typeface="Arial" panose="020B0604020202020204" pitchFamily="34" charset="0"/>
                <a:cs typeface="Arial" panose="020B0604020202020204" pitchFamily="34" charset="0"/>
              </a:rPr>
              <a:t>"</a:t>
            </a:r>
          </a:p>
          <a:p>
            <a:pPr marL="0" indent="0">
              <a:buNone/>
            </a:pPr>
            <a:r>
              <a:rPr lang="en-IN" sz="1200" b="1" dirty="0">
                <a:latin typeface="Arial" panose="020B0604020202020204" pitchFamily="34" charset="0"/>
                <a:cs typeface="Arial" panose="020B0604020202020204" pitchFamily="34" charset="0"/>
              </a:rPr>
              <a:t>*</a:t>
            </a:r>
            <a:r>
              <a:rPr lang="en-IN" sz="1200" dirty="0">
                <a:highlight>
                  <a:srgbClr val="00FF00"/>
                </a:highlight>
                <a:latin typeface="Arial" panose="020B0604020202020204" pitchFamily="34" charset="0"/>
                <a:cs typeface="Arial" panose="020B0604020202020204" pitchFamily="34" charset="0"/>
              </a:rPr>
              <a:t>model-eval.jar</a:t>
            </a:r>
            <a:r>
              <a:rPr lang="en-IN" sz="1200" dirty="0">
                <a:latin typeface="Arial" panose="020B0604020202020204" pitchFamily="34" charset="0"/>
                <a:cs typeface="Arial" panose="020B0604020202020204" pitchFamily="34" charset="0"/>
              </a:rPr>
              <a:t> and </a:t>
            </a:r>
            <a:r>
              <a:rPr lang="en-IN" sz="1200" dirty="0">
                <a:highlight>
                  <a:srgbClr val="00FF00"/>
                </a:highlight>
                <a:latin typeface="Arial" panose="020B0604020202020204" pitchFamily="34" charset="0"/>
                <a:cs typeface="Arial" panose="020B0604020202020204" pitchFamily="34" charset="0"/>
              </a:rPr>
              <a:t>model-eval-summary.jar</a:t>
            </a:r>
            <a:r>
              <a:rPr lang="en-IN" sz="1200" dirty="0">
                <a:latin typeface="Arial" panose="020B0604020202020204" pitchFamily="34" charset="0"/>
                <a:cs typeface="Arial" panose="020B0604020202020204" pitchFamily="34" charset="0"/>
              </a:rPr>
              <a:t> are custom Java applications. Usage details in the following slides.</a:t>
            </a:r>
          </a:p>
        </p:txBody>
      </p:sp>
    </p:spTree>
    <p:extLst>
      <p:ext uri="{BB962C8B-B14F-4D97-AF65-F5344CB8AC3E}">
        <p14:creationId xmlns:p14="http://schemas.microsoft.com/office/powerpoint/2010/main" val="1816416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B7E92-82FC-4953-B62B-38368B310D2D}"/>
              </a:ext>
            </a:extLst>
          </p:cNvPr>
          <p:cNvSpPr>
            <a:spLocks noGrp="1"/>
          </p:cNvSpPr>
          <p:nvPr>
            <p:ph type="title"/>
          </p:nvPr>
        </p:nvSpPr>
        <p:spPr/>
        <p:txBody>
          <a:bodyPr/>
          <a:lstStyle/>
          <a:p>
            <a:r>
              <a:rPr lang="en-IN" dirty="0"/>
              <a:t>Overall Directory Structure</a:t>
            </a:r>
          </a:p>
        </p:txBody>
      </p:sp>
      <p:sp>
        <p:nvSpPr>
          <p:cNvPr id="3" name="Content Placeholder 2">
            <a:extLst>
              <a:ext uri="{FF2B5EF4-FFF2-40B4-BE49-F238E27FC236}">
                <a16:creationId xmlns:a16="http://schemas.microsoft.com/office/drawing/2014/main" id="{D122BF6F-5F35-4D5A-BCAF-2E2F9CBA4C2C}"/>
              </a:ext>
            </a:extLst>
          </p:cNvPr>
          <p:cNvSpPr>
            <a:spLocks noGrp="1"/>
          </p:cNvSpPr>
          <p:nvPr>
            <p:ph idx="1"/>
          </p:nvPr>
        </p:nvSpPr>
        <p:spPr>
          <a:xfrm>
            <a:off x="838200" y="1280390"/>
            <a:ext cx="7259053" cy="5415831"/>
          </a:xfrm>
        </p:spPr>
        <p:txBody>
          <a:bodyPr>
            <a:noAutofit/>
          </a:bodyPr>
          <a:lstStyle/>
          <a:p>
            <a:r>
              <a:rPr lang="en-IN" sz="1200" dirty="0">
                <a:latin typeface="Arial" panose="020B0604020202020204" pitchFamily="34" charset="0"/>
                <a:cs typeface="Arial" panose="020B0604020202020204" pitchFamily="34" charset="0"/>
              </a:rPr>
              <a:t>pagetime3</a:t>
            </a:r>
          </a:p>
          <a:p>
            <a:pPr lvl="1"/>
            <a:r>
              <a:rPr lang="en-IN" sz="1200" dirty="0">
                <a:latin typeface="Arial" panose="020B0604020202020204" pitchFamily="34" charset="0"/>
                <a:cs typeface="Arial" panose="020B0604020202020204" pitchFamily="34" charset="0"/>
              </a:rPr>
              <a:t>datasets</a:t>
            </a:r>
          </a:p>
          <a:p>
            <a:pPr lvl="2"/>
            <a:r>
              <a:rPr lang="en-IN" sz="1200" dirty="0">
                <a:latin typeface="Arial" panose="020B0604020202020204" pitchFamily="34" charset="0"/>
                <a:cs typeface="Arial" panose="020B0604020202020204" pitchFamily="34" charset="0"/>
              </a:rPr>
              <a:t>csv		</a:t>
            </a:r>
            <a:r>
              <a:rPr lang="en-US" sz="1200" dirty="0">
                <a:latin typeface="Arial" panose="020B0604020202020204" pitchFamily="34" charset="0"/>
                <a:cs typeface="Arial" panose="020B0604020202020204" pitchFamily="34" charset="0"/>
              </a:rPr>
              <a:t>Contains the datafiles in csv format (Refer slide 4)</a:t>
            </a:r>
            <a:r>
              <a:rPr lang="en-IN" sz="1200" dirty="0">
                <a:latin typeface="Arial" panose="020B0604020202020204" pitchFamily="34" charset="0"/>
                <a:cs typeface="Arial" panose="020B0604020202020204" pitchFamily="34" charset="0"/>
              </a:rPr>
              <a:t>	</a:t>
            </a:r>
          </a:p>
          <a:p>
            <a:pPr lvl="2"/>
            <a:r>
              <a:rPr lang="en-IN" sz="1200" dirty="0">
                <a:latin typeface="Arial" panose="020B0604020202020204" pitchFamily="34" charset="0"/>
                <a:cs typeface="Arial" panose="020B0604020202020204" pitchFamily="34" charset="0"/>
              </a:rPr>
              <a:t>arff		Generated using script (Refer slide 9)</a:t>
            </a:r>
          </a:p>
          <a:p>
            <a:pPr lvl="2"/>
            <a:r>
              <a:rPr lang="en-IN" sz="1200" dirty="0">
                <a:latin typeface="Arial" panose="020B0604020202020204" pitchFamily="34" charset="0"/>
                <a:cs typeface="Arial" panose="020B0604020202020204" pitchFamily="34" charset="0"/>
              </a:rPr>
              <a:t>randomized 	Generated using script (Refer slide 9)</a:t>
            </a:r>
          </a:p>
          <a:p>
            <a:pPr lvl="1"/>
            <a:r>
              <a:rPr lang="en-IN" sz="1200" dirty="0">
                <a:latin typeface="Arial" panose="020B0604020202020204" pitchFamily="34" charset="0"/>
                <a:cs typeface="Arial" panose="020B0604020202020204" pitchFamily="34" charset="0"/>
              </a:rPr>
              <a:t>scripts		Contains all scripts (Refer slide 8)</a:t>
            </a:r>
          </a:p>
          <a:p>
            <a:pPr lvl="1"/>
            <a:r>
              <a:rPr lang="en-IN" sz="1200" dirty="0">
                <a:latin typeface="Arial" panose="020B0604020202020204" pitchFamily="34" charset="0"/>
                <a:cs typeface="Arial" panose="020B0604020202020204" pitchFamily="34" charset="0"/>
              </a:rPr>
              <a:t>set1</a:t>
            </a:r>
          </a:p>
          <a:p>
            <a:pPr lvl="2"/>
            <a:r>
              <a:rPr lang="en-IN" sz="1200" dirty="0">
                <a:latin typeface="Arial" panose="020B0604020202020204" pitchFamily="34" charset="0"/>
                <a:cs typeface="Arial" panose="020B0604020202020204" pitchFamily="34" charset="0"/>
              </a:rPr>
              <a:t>input		Generated using script (Refer slide 11)</a:t>
            </a:r>
          </a:p>
          <a:p>
            <a:pPr lvl="2"/>
            <a:r>
              <a:rPr lang="en-IN" sz="1200" dirty="0">
                <a:latin typeface="Arial" panose="020B0604020202020204" pitchFamily="34" charset="0"/>
                <a:cs typeface="Arial" panose="020B0604020202020204" pitchFamily="34" charset="0"/>
              </a:rPr>
              <a:t>output		Generated using script (Refer slide 15)</a:t>
            </a:r>
          </a:p>
          <a:p>
            <a:pPr lvl="2"/>
            <a:r>
              <a:rPr lang="en-IN" sz="1200" dirty="0">
                <a:latin typeface="Arial" panose="020B0604020202020204" pitchFamily="34" charset="0"/>
                <a:cs typeface="Arial" panose="020B0604020202020204" pitchFamily="34" charset="0"/>
              </a:rPr>
              <a:t>results		Generated using script (Refer slide 18)</a:t>
            </a:r>
          </a:p>
          <a:p>
            <a:pPr lvl="1"/>
            <a:r>
              <a:rPr lang="en-IN" sz="1200" dirty="0">
                <a:latin typeface="Arial" panose="020B0604020202020204" pitchFamily="34" charset="0"/>
                <a:cs typeface="Arial" panose="020B0604020202020204" pitchFamily="34" charset="0"/>
              </a:rPr>
              <a:t>set2</a:t>
            </a:r>
          </a:p>
          <a:p>
            <a:pPr lvl="2"/>
            <a:r>
              <a:rPr lang="en-IN" sz="1200" dirty="0">
                <a:latin typeface="Arial" panose="020B0604020202020204" pitchFamily="34" charset="0"/>
                <a:cs typeface="Arial" panose="020B0604020202020204" pitchFamily="34" charset="0"/>
              </a:rPr>
              <a:t>input		Generated using script (Refer slide 12)</a:t>
            </a:r>
          </a:p>
          <a:p>
            <a:pPr lvl="2"/>
            <a:r>
              <a:rPr lang="en-IN" sz="1200" dirty="0">
                <a:latin typeface="Arial" panose="020B0604020202020204" pitchFamily="34" charset="0"/>
                <a:cs typeface="Arial" panose="020B0604020202020204" pitchFamily="34" charset="0"/>
              </a:rPr>
              <a:t>output		Generated using script (Refer slide 15)</a:t>
            </a:r>
          </a:p>
          <a:p>
            <a:pPr lvl="2"/>
            <a:r>
              <a:rPr lang="en-IN" sz="1200" dirty="0">
                <a:latin typeface="Arial" panose="020B0604020202020204" pitchFamily="34" charset="0"/>
                <a:cs typeface="Arial" panose="020B0604020202020204" pitchFamily="34" charset="0"/>
              </a:rPr>
              <a:t>results		Generated using script (Refer slide 18)</a:t>
            </a:r>
          </a:p>
          <a:p>
            <a:pPr lvl="1"/>
            <a:r>
              <a:rPr lang="en-IN" sz="1200" dirty="0">
                <a:latin typeface="Arial" panose="020B0604020202020204" pitchFamily="34" charset="0"/>
                <a:cs typeface="Arial" panose="020B0604020202020204" pitchFamily="34" charset="0"/>
              </a:rPr>
              <a:t>set3</a:t>
            </a:r>
          </a:p>
          <a:p>
            <a:pPr lvl="2"/>
            <a:r>
              <a:rPr lang="en-IN" sz="1200" dirty="0">
                <a:latin typeface="Arial" panose="020B0604020202020204" pitchFamily="34" charset="0"/>
                <a:cs typeface="Arial" panose="020B0604020202020204" pitchFamily="34" charset="0"/>
              </a:rPr>
              <a:t>input		Generated using script (Refer slide 13)</a:t>
            </a:r>
          </a:p>
          <a:p>
            <a:pPr lvl="2"/>
            <a:r>
              <a:rPr lang="en-IN" sz="1200" dirty="0">
                <a:latin typeface="Arial" panose="020B0604020202020204" pitchFamily="34" charset="0"/>
                <a:cs typeface="Arial" panose="020B0604020202020204" pitchFamily="34" charset="0"/>
              </a:rPr>
              <a:t>output		Generated using script (Refer slide 15)</a:t>
            </a:r>
          </a:p>
          <a:p>
            <a:pPr lvl="2"/>
            <a:r>
              <a:rPr lang="en-IN" sz="1200" dirty="0">
                <a:latin typeface="Arial" panose="020B0604020202020204" pitchFamily="34" charset="0"/>
                <a:cs typeface="Arial" panose="020B0604020202020204" pitchFamily="34" charset="0"/>
              </a:rPr>
              <a:t>results		Generated using script (Refer slide 18)</a:t>
            </a:r>
          </a:p>
          <a:p>
            <a:pPr lvl="1"/>
            <a:r>
              <a:rPr lang="en-IN" sz="1200" dirty="0">
                <a:latin typeface="Arial" panose="020B0604020202020204" pitchFamily="34" charset="0"/>
                <a:cs typeface="Arial" panose="020B0604020202020204" pitchFamily="34" charset="0"/>
              </a:rPr>
              <a:t>set4</a:t>
            </a:r>
          </a:p>
          <a:p>
            <a:pPr lvl="2"/>
            <a:r>
              <a:rPr lang="en-IN" sz="1200" dirty="0">
                <a:latin typeface="Arial" panose="020B0604020202020204" pitchFamily="34" charset="0"/>
                <a:cs typeface="Arial" panose="020B0604020202020204" pitchFamily="34" charset="0"/>
              </a:rPr>
              <a:t>input		Generated using script (Refer slide 14)</a:t>
            </a:r>
          </a:p>
          <a:p>
            <a:pPr lvl="2"/>
            <a:r>
              <a:rPr lang="en-IN" sz="1200" dirty="0">
                <a:latin typeface="Arial" panose="020B0604020202020204" pitchFamily="34" charset="0"/>
                <a:cs typeface="Arial" panose="020B0604020202020204" pitchFamily="34" charset="0"/>
              </a:rPr>
              <a:t>output		Generated using script (Refer slide 15)</a:t>
            </a:r>
          </a:p>
          <a:p>
            <a:pPr lvl="2"/>
            <a:r>
              <a:rPr lang="en-IN" sz="1200" dirty="0">
                <a:latin typeface="Arial" panose="020B0604020202020204" pitchFamily="34" charset="0"/>
                <a:cs typeface="Arial" panose="020B0604020202020204" pitchFamily="34" charset="0"/>
              </a:rPr>
              <a:t>results		Generated using script (Refer slide 18)</a:t>
            </a:r>
          </a:p>
          <a:p>
            <a:endParaRPr lang="en-IN" sz="1100" dirty="0"/>
          </a:p>
        </p:txBody>
      </p:sp>
    </p:spTree>
    <p:extLst>
      <p:ext uri="{BB962C8B-B14F-4D97-AF65-F5344CB8AC3E}">
        <p14:creationId xmlns:p14="http://schemas.microsoft.com/office/powerpoint/2010/main" val="2119275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80400-C8C8-4F7F-92F2-05562AD0B6E6}"/>
              </a:ext>
            </a:extLst>
          </p:cNvPr>
          <p:cNvSpPr>
            <a:spLocks noGrp="1"/>
          </p:cNvSpPr>
          <p:nvPr>
            <p:ph type="title"/>
          </p:nvPr>
        </p:nvSpPr>
        <p:spPr/>
        <p:txBody>
          <a:bodyPr/>
          <a:lstStyle/>
          <a:p>
            <a:r>
              <a:rPr lang="en-IN" dirty="0"/>
              <a:t>Element 4: Bash scripts</a:t>
            </a:r>
          </a:p>
        </p:txBody>
      </p:sp>
      <p:sp>
        <p:nvSpPr>
          <p:cNvPr id="3" name="Content Placeholder 2">
            <a:extLst>
              <a:ext uri="{FF2B5EF4-FFF2-40B4-BE49-F238E27FC236}">
                <a16:creationId xmlns:a16="http://schemas.microsoft.com/office/drawing/2014/main" id="{67CBFE54-AA9D-46D3-AB3B-036C381B20A4}"/>
              </a:ext>
            </a:extLst>
          </p:cNvPr>
          <p:cNvSpPr>
            <a:spLocks noGrp="1"/>
          </p:cNvSpPr>
          <p:nvPr>
            <p:ph idx="1"/>
          </p:nvPr>
        </p:nvSpPr>
        <p:spPr>
          <a:xfrm>
            <a:off x="838200" y="1416498"/>
            <a:ext cx="4110990" cy="5281481"/>
          </a:xfrm>
        </p:spPr>
        <p:txBody>
          <a:bodyPr>
            <a:normAutofit/>
          </a:bodyPr>
          <a:lstStyle/>
          <a:p>
            <a:r>
              <a:rPr lang="en-IN" sz="1200" dirty="0">
                <a:latin typeface="Arial" panose="020B0604020202020204" pitchFamily="34" charset="0"/>
                <a:cs typeface="Arial" panose="020B0604020202020204" pitchFamily="34" charset="0"/>
              </a:rPr>
              <a:t>step1-datacreation-list.txt</a:t>
            </a:r>
          </a:p>
          <a:p>
            <a:r>
              <a:rPr lang="en-IN" sz="1200" dirty="0">
                <a:latin typeface="Arial" panose="020B0604020202020204" pitchFamily="34" charset="0"/>
                <a:cs typeface="Arial" panose="020B0604020202020204" pitchFamily="34" charset="0"/>
              </a:rPr>
              <a:t>step1.bash</a:t>
            </a:r>
          </a:p>
          <a:p>
            <a:r>
              <a:rPr lang="en-IN" sz="1200" dirty="0">
                <a:latin typeface="Arial" panose="020B0604020202020204" pitchFamily="34" charset="0"/>
                <a:cs typeface="Arial" panose="020B0604020202020204" pitchFamily="34" charset="0"/>
              </a:rPr>
              <a:t>step2a.bash</a:t>
            </a:r>
          </a:p>
          <a:p>
            <a:r>
              <a:rPr lang="en-IN" sz="1200" dirty="0">
                <a:latin typeface="Arial" panose="020B0604020202020204" pitchFamily="34" charset="0"/>
                <a:cs typeface="Arial" panose="020B0604020202020204" pitchFamily="34" charset="0"/>
              </a:rPr>
              <a:t>step2b.bash</a:t>
            </a:r>
          </a:p>
          <a:p>
            <a:r>
              <a:rPr lang="en-IN" sz="1200" dirty="0">
                <a:latin typeface="Arial" panose="020B0604020202020204" pitchFamily="34" charset="0"/>
                <a:cs typeface="Arial" panose="020B0604020202020204" pitchFamily="34" charset="0"/>
              </a:rPr>
              <a:t>step2c.bash</a:t>
            </a:r>
          </a:p>
          <a:p>
            <a:r>
              <a:rPr lang="en-IN" sz="1200" dirty="0">
                <a:latin typeface="Arial" panose="020B0604020202020204" pitchFamily="34" charset="0"/>
                <a:cs typeface="Arial" panose="020B0604020202020204" pitchFamily="34" charset="0"/>
              </a:rPr>
              <a:t>step2d.bash</a:t>
            </a:r>
          </a:p>
          <a:p>
            <a:r>
              <a:rPr lang="en-IN" sz="1200" dirty="0">
                <a:latin typeface="Arial" panose="020B0604020202020204" pitchFamily="34" charset="0"/>
                <a:cs typeface="Arial" panose="020B0604020202020204" pitchFamily="34" charset="0"/>
              </a:rPr>
              <a:t>step3n.bash</a:t>
            </a:r>
          </a:p>
          <a:p>
            <a:r>
              <a:rPr lang="en-IN" sz="1200" dirty="0">
                <a:latin typeface="Arial" panose="020B0604020202020204" pitchFamily="34" charset="0"/>
                <a:cs typeface="Arial" panose="020B0604020202020204" pitchFamily="34" charset="0"/>
              </a:rPr>
              <a:t>step4.bash</a:t>
            </a:r>
          </a:p>
          <a:p>
            <a:r>
              <a:rPr lang="en-IN" sz="1200" dirty="0">
                <a:latin typeface="Arial" panose="020B0604020202020204" pitchFamily="34" charset="0"/>
                <a:cs typeface="Arial" panose="020B0604020202020204" pitchFamily="34" charset="0"/>
              </a:rPr>
              <a:t>step5.bash</a:t>
            </a:r>
          </a:p>
          <a:p>
            <a:endParaRPr lang="en-IN" sz="1200" dirty="0">
              <a:latin typeface="Arial" panose="020B0604020202020204" pitchFamily="34" charset="0"/>
              <a:cs typeface="Arial" panose="020B0604020202020204" pitchFamily="34" charset="0"/>
            </a:endParaRPr>
          </a:p>
          <a:p>
            <a:r>
              <a:rPr lang="en-IN" sz="1200" dirty="0">
                <a:latin typeface="Arial" panose="020B0604020202020204" pitchFamily="34" charset="0"/>
                <a:cs typeface="Arial" panose="020B0604020202020204" pitchFamily="34" charset="0"/>
              </a:rPr>
              <a:t>steps2run</a:t>
            </a:r>
          </a:p>
          <a:p>
            <a:endParaRPr lang="en-IN" sz="1200" dirty="0">
              <a:latin typeface="Arial" panose="020B0604020202020204" pitchFamily="34" charset="0"/>
              <a:cs typeface="Arial" panose="020B0604020202020204" pitchFamily="34" charset="0"/>
            </a:endParaRPr>
          </a:p>
          <a:p>
            <a:r>
              <a:rPr lang="en-IN" sz="1200" dirty="0">
                <a:latin typeface="Arial" panose="020B0604020202020204" pitchFamily="34" charset="0"/>
                <a:cs typeface="Arial" panose="020B0604020202020204" pitchFamily="34" charset="0"/>
              </a:rPr>
              <a:t>friedman-consolidation-list.txt</a:t>
            </a:r>
          </a:p>
          <a:p>
            <a:r>
              <a:rPr lang="en-IN" sz="1200" dirty="0">
                <a:latin typeface="Arial" panose="020B0604020202020204" pitchFamily="34" charset="0"/>
                <a:cs typeface="Arial" panose="020B0604020202020204" pitchFamily="34" charset="0"/>
              </a:rPr>
              <a:t>consolidate.awk</a:t>
            </a:r>
          </a:p>
          <a:p>
            <a:r>
              <a:rPr lang="en-IN" sz="1200" dirty="0">
                <a:latin typeface="Arial" panose="020B0604020202020204" pitchFamily="34" charset="0"/>
                <a:cs typeface="Arial" panose="020B0604020202020204" pitchFamily="34" charset="0"/>
              </a:rPr>
              <a:t>genfriedmandata.bash</a:t>
            </a:r>
          </a:p>
          <a:p>
            <a:endParaRPr lang="en-IN" sz="1200" dirty="0">
              <a:latin typeface="Arial" panose="020B0604020202020204" pitchFamily="34" charset="0"/>
              <a:cs typeface="Arial" panose="020B0604020202020204" pitchFamily="34" charset="0"/>
            </a:endParaRPr>
          </a:p>
          <a:p>
            <a:r>
              <a:rPr lang="en-IN" sz="1200" dirty="0">
                <a:latin typeface="Arial" panose="020B0604020202020204" pitchFamily="34" charset="0"/>
                <a:cs typeface="Arial" panose="020B0604020202020204" pitchFamily="34" charset="0"/>
              </a:rPr>
              <a:t>friedman_list.txt</a:t>
            </a:r>
          </a:p>
          <a:p>
            <a:r>
              <a:rPr lang="en-IN" sz="1200" dirty="0">
                <a:latin typeface="Arial" panose="020B0604020202020204" pitchFamily="34" charset="0"/>
                <a:cs typeface="Arial" panose="020B0604020202020204" pitchFamily="34" charset="0"/>
              </a:rPr>
              <a:t>friedman_batch.m</a:t>
            </a:r>
          </a:p>
          <a:p>
            <a:endParaRPr lang="en-IN" sz="12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CEDD7E7D-E490-4BAC-861D-57C3A03F13BA}"/>
              </a:ext>
            </a:extLst>
          </p:cNvPr>
          <p:cNvSpPr/>
          <p:nvPr/>
        </p:nvSpPr>
        <p:spPr>
          <a:xfrm>
            <a:off x="5072268" y="2050254"/>
            <a:ext cx="5380986" cy="461665"/>
          </a:xfrm>
          <a:prstGeom prst="rect">
            <a:avLst/>
          </a:prstGeom>
          <a:solidFill>
            <a:schemeClr val="accent1">
              <a:lumMod val="20000"/>
              <a:lumOff val="80000"/>
            </a:schemeClr>
          </a:solidFill>
        </p:spPr>
        <p:txBody>
          <a:bodyPr wrap="square">
            <a:spAutoFit/>
          </a:bodyPr>
          <a:lstStyle/>
          <a:p>
            <a:r>
              <a:rPr lang="en-IN" sz="1200" b="1" dirty="0">
                <a:latin typeface="Arial" panose="020B0604020202020204" pitchFamily="34" charset="0"/>
                <a:cs typeface="Arial" panose="020B0604020202020204" pitchFamily="34" charset="0"/>
              </a:rPr>
              <a:t>For pre-processing data needed for machine learning, training and evaluation. </a:t>
            </a:r>
            <a:endParaRPr lang="en-IN" sz="1200" dirty="0">
              <a:latin typeface="Arial" panose="020B0604020202020204" pitchFamily="34" charset="0"/>
              <a:cs typeface="Arial" panose="020B0604020202020204" pitchFamily="34" charset="0"/>
            </a:endParaRPr>
          </a:p>
        </p:txBody>
      </p:sp>
      <p:cxnSp>
        <p:nvCxnSpPr>
          <p:cNvPr id="5" name="Straight Arrow Connector 4">
            <a:extLst>
              <a:ext uri="{FF2B5EF4-FFF2-40B4-BE49-F238E27FC236}">
                <a16:creationId xmlns:a16="http://schemas.microsoft.com/office/drawing/2014/main" id="{2D7071CE-6C7A-4E57-8152-8F0AD4DA66AE}"/>
              </a:ext>
            </a:extLst>
          </p:cNvPr>
          <p:cNvCxnSpPr/>
          <p:nvPr/>
        </p:nvCxnSpPr>
        <p:spPr>
          <a:xfrm>
            <a:off x="3408218" y="2257639"/>
            <a:ext cx="16640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7C46D02-C76A-430E-A990-FE88B2C4174C}"/>
              </a:ext>
            </a:extLst>
          </p:cNvPr>
          <p:cNvSpPr/>
          <p:nvPr/>
        </p:nvSpPr>
        <p:spPr>
          <a:xfrm>
            <a:off x="5072268" y="4152299"/>
            <a:ext cx="5380986" cy="461665"/>
          </a:xfrm>
          <a:prstGeom prst="rect">
            <a:avLst/>
          </a:prstGeom>
          <a:solidFill>
            <a:schemeClr val="accent1">
              <a:lumMod val="20000"/>
              <a:lumOff val="80000"/>
            </a:schemeClr>
          </a:solidFill>
        </p:spPr>
        <p:txBody>
          <a:bodyPr wrap="square">
            <a:spAutoFit/>
          </a:bodyPr>
          <a:lstStyle/>
          <a:p>
            <a:r>
              <a:rPr lang="en-IN" sz="1200" b="1" dirty="0">
                <a:latin typeface="Arial" panose="020B0604020202020204" pitchFamily="34" charset="0"/>
                <a:cs typeface="Arial" panose="020B0604020202020204" pitchFamily="34" charset="0"/>
              </a:rPr>
              <a:t>Usage commands for all above steps are included in steps2run for quick reference and use.</a:t>
            </a:r>
            <a:endParaRPr lang="en-IN" sz="1200" dirty="0">
              <a:latin typeface="Arial" panose="020B0604020202020204" pitchFamily="34" charset="0"/>
              <a:cs typeface="Arial" panose="020B0604020202020204" pitchFamily="34" charset="0"/>
            </a:endParaRPr>
          </a:p>
        </p:txBody>
      </p:sp>
      <p:cxnSp>
        <p:nvCxnSpPr>
          <p:cNvPr id="7" name="Straight Arrow Connector 6">
            <a:extLst>
              <a:ext uri="{FF2B5EF4-FFF2-40B4-BE49-F238E27FC236}">
                <a16:creationId xmlns:a16="http://schemas.microsoft.com/office/drawing/2014/main" id="{F84F523C-72D5-478E-A0B3-898EA631B776}"/>
              </a:ext>
            </a:extLst>
          </p:cNvPr>
          <p:cNvCxnSpPr/>
          <p:nvPr/>
        </p:nvCxnSpPr>
        <p:spPr>
          <a:xfrm>
            <a:off x="3408218" y="4416543"/>
            <a:ext cx="16640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41029FF-E66F-441C-9E8A-E603113269D6}"/>
              </a:ext>
            </a:extLst>
          </p:cNvPr>
          <p:cNvSpPr/>
          <p:nvPr/>
        </p:nvSpPr>
        <p:spPr>
          <a:xfrm>
            <a:off x="5072268" y="5316907"/>
            <a:ext cx="5380986" cy="276999"/>
          </a:xfrm>
          <a:prstGeom prst="rect">
            <a:avLst/>
          </a:prstGeom>
          <a:solidFill>
            <a:schemeClr val="accent1">
              <a:lumMod val="20000"/>
              <a:lumOff val="80000"/>
            </a:schemeClr>
          </a:solidFill>
        </p:spPr>
        <p:txBody>
          <a:bodyPr wrap="square">
            <a:spAutoFit/>
          </a:bodyPr>
          <a:lstStyle/>
          <a:p>
            <a:r>
              <a:rPr lang="en-IN" sz="1200" b="1" dirty="0">
                <a:latin typeface="Arial" panose="020B0604020202020204" pitchFamily="34" charset="0"/>
                <a:cs typeface="Arial" panose="020B0604020202020204" pitchFamily="34" charset="0"/>
              </a:rPr>
              <a:t>For preparing data to be used in Friedman test. </a:t>
            </a:r>
            <a:endParaRPr lang="en-IN" sz="1200" dirty="0">
              <a:latin typeface="Arial" panose="020B0604020202020204" pitchFamily="34" charset="0"/>
              <a:cs typeface="Arial" panose="020B0604020202020204" pitchFamily="34" charset="0"/>
            </a:endParaRPr>
          </a:p>
        </p:txBody>
      </p:sp>
      <p:cxnSp>
        <p:nvCxnSpPr>
          <p:cNvPr id="9" name="Straight Arrow Connector 8">
            <a:extLst>
              <a:ext uri="{FF2B5EF4-FFF2-40B4-BE49-F238E27FC236}">
                <a16:creationId xmlns:a16="http://schemas.microsoft.com/office/drawing/2014/main" id="{F4A52AD6-E492-4433-B8B2-81A860953C1C}"/>
              </a:ext>
            </a:extLst>
          </p:cNvPr>
          <p:cNvCxnSpPr/>
          <p:nvPr/>
        </p:nvCxnSpPr>
        <p:spPr>
          <a:xfrm>
            <a:off x="3408218" y="5441501"/>
            <a:ext cx="16640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54BEE10-AE4F-4A1C-BBAE-200936891E9B}"/>
              </a:ext>
            </a:extLst>
          </p:cNvPr>
          <p:cNvSpPr/>
          <p:nvPr/>
        </p:nvSpPr>
        <p:spPr>
          <a:xfrm>
            <a:off x="5072268" y="6172255"/>
            <a:ext cx="5380986" cy="276999"/>
          </a:xfrm>
          <a:prstGeom prst="rect">
            <a:avLst/>
          </a:prstGeom>
          <a:solidFill>
            <a:schemeClr val="accent1">
              <a:lumMod val="20000"/>
              <a:lumOff val="80000"/>
            </a:schemeClr>
          </a:solidFill>
        </p:spPr>
        <p:txBody>
          <a:bodyPr wrap="square">
            <a:spAutoFit/>
          </a:bodyPr>
          <a:lstStyle/>
          <a:p>
            <a:r>
              <a:rPr lang="en-IN" sz="1200" b="1" dirty="0">
                <a:latin typeface="Arial" panose="020B0604020202020204" pitchFamily="34" charset="0"/>
                <a:cs typeface="Arial" panose="020B0604020202020204" pitchFamily="34" charset="0"/>
              </a:rPr>
              <a:t>For executing the Friedman and PostHoc test. </a:t>
            </a:r>
            <a:endParaRPr lang="en-IN" sz="1200" dirty="0">
              <a:latin typeface="Arial" panose="020B0604020202020204" pitchFamily="34" charset="0"/>
              <a:cs typeface="Arial" panose="020B0604020202020204" pitchFamily="34" charset="0"/>
            </a:endParaRPr>
          </a:p>
        </p:txBody>
      </p:sp>
      <p:cxnSp>
        <p:nvCxnSpPr>
          <p:cNvPr id="11" name="Straight Arrow Connector 10">
            <a:extLst>
              <a:ext uri="{FF2B5EF4-FFF2-40B4-BE49-F238E27FC236}">
                <a16:creationId xmlns:a16="http://schemas.microsoft.com/office/drawing/2014/main" id="{832B693F-563C-4224-89DE-42BA95E180BF}"/>
              </a:ext>
            </a:extLst>
          </p:cNvPr>
          <p:cNvCxnSpPr/>
          <p:nvPr/>
        </p:nvCxnSpPr>
        <p:spPr>
          <a:xfrm>
            <a:off x="3408218" y="6296849"/>
            <a:ext cx="16640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2669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step1.bash: design &amp; usage</a:t>
            </a:r>
          </a:p>
        </p:txBody>
      </p:sp>
      <p:sp>
        <p:nvSpPr>
          <p:cNvPr id="20" name="Content Placeholder 2">
            <a:extLst>
              <a:ext uri="{FF2B5EF4-FFF2-40B4-BE49-F238E27FC236}">
                <a16:creationId xmlns:a16="http://schemas.microsoft.com/office/drawing/2014/main" id="{0E832306-EF73-45ED-B01B-D880A6002B46}"/>
              </a:ext>
            </a:extLst>
          </p:cNvPr>
          <p:cNvSpPr txBox="1">
            <a:spLocks/>
          </p:cNvSpPr>
          <p:nvPr/>
        </p:nvSpPr>
        <p:spPr>
          <a:xfrm>
            <a:off x="838200" y="1604334"/>
            <a:ext cx="9857198" cy="11297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1400" dirty="0">
                <a:latin typeface="Arial" panose="020B0604020202020204" pitchFamily="34" charset="0"/>
                <a:cs typeface="Arial" panose="020B0604020202020204" pitchFamily="34" charset="0"/>
              </a:rPr>
              <a:t>convert csv to arff</a:t>
            </a:r>
          </a:p>
          <a:p>
            <a:pPr>
              <a:buFont typeface="Wingdings" panose="05000000000000000000" pitchFamily="2" charset="2"/>
              <a:buChar char="§"/>
            </a:pPr>
            <a:r>
              <a:rPr lang="en-IN" sz="1400" dirty="0">
                <a:latin typeface="Arial" panose="020B0604020202020204" pitchFamily="34" charset="0"/>
                <a:cs typeface="Arial" panose="020B0604020202020204" pitchFamily="34" charset="0"/>
              </a:rPr>
              <a:t>randomize contents of arff</a:t>
            </a:r>
          </a:p>
          <a:p>
            <a:pPr>
              <a:buFont typeface="Wingdings" panose="05000000000000000000" pitchFamily="2" charset="2"/>
              <a:buChar char="§"/>
            </a:pPr>
            <a:r>
              <a:rPr lang="en-IN" sz="1400" dirty="0">
                <a:latin typeface="Arial" panose="020B0604020202020204" pitchFamily="34" charset="0"/>
                <a:cs typeface="Arial" panose="020B0604020202020204" pitchFamily="34" charset="0"/>
              </a:rPr>
              <a:t>truncate dataset to include attributes from the datafile relevant for onload. The next slide shows the dropped attributes.</a:t>
            </a:r>
          </a:p>
        </p:txBody>
      </p:sp>
      <p:grpSp>
        <p:nvGrpSpPr>
          <p:cNvPr id="12" name="Group 11">
            <a:extLst>
              <a:ext uri="{FF2B5EF4-FFF2-40B4-BE49-F238E27FC236}">
                <a16:creationId xmlns:a16="http://schemas.microsoft.com/office/drawing/2014/main" id="{E93BFB13-BB66-4E07-858C-3DEA3B8FE5B2}"/>
              </a:ext>
            </a:extLst>
          </p:cNvPr>
          <p:cNvGrpSpPr/>
          <p:nvPr/>
        </p:nvGrpSpPr>
        <p:grpSpPr>
          <a:xfrm>
            <a:off x="838200" y="2807091"/>
            <a:ext cx="8964592" cy="2158340"/>
            <a:chOff x="901865" y="2807091"/>
            <a:chExt cx="8964592" cy="2158340"/>
          </a:xfrm>
        </p:grpSpPr>
        <p:sp>
          <p:nvSpPr>
            <p:cNvPr id="5" name="Rectangle 4">
              <a:extLst>
                <a:ext uri="{FF2B5EF4-FFF2-40B4-BE49-F238E27FC236}">
                  <a16:creationId xmlns:a16="http://schemas.microsoft.com/office/drawing/2014/main" id="{29CB3772-A7A4-497E-BEED-DF48553DCB7E}"/>
                </a:ext>
              </a:extLst>
            </p:cNvPr>
            <p:cNvSpPr/>
            <p:nvPr/>
          </p:nvSpPr>
          <p:spPr>
            <a:xfrm>
              <a:off x="4060979" y="3534197"/>
              <a:ext cx="2768356" cy="7156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/pagetime3/scripts/step1.bash</a:t>
              </a:r>
            </a:p>
          </p:txBody>
        </p:sp>
        <p:sp>
          <p:nvSpPr>
            <p:cNvPr id="6" name="Rectangle 5">
              <a:extLst>
                <a:ext uri="{FF2B5EF4-FFF2-40B4-BE49-F238E27FC236}">
                  <a16:creationId xmlns:a16="http://schemas.microsoft.com/office/drawing/2014/main" id="{4DC2D16D-610A-4434-B2DD-01192B0B61EF}"/>
                </a:ext>
              </a:extLst>
            </p:cNvPr>
            <p:cNvSpPr/>
            <p:nvPr/>
          </p:nvSpPr>
          <p:spPr>
            <a:xfrm>
              <a:off x="1012980" y="2955234"/>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/pagetime3/csv</a:t>
              </a:r>
            </a:p>
          </p:txBody>
        </p:sp>
        <p:sp>
          <p:nvSpPr>
            <p:cNvPr id="7" name="Rectangle 6">
              <a:extLst>
                <a:ext uri="{FF2B5EF4-FFF2-40B4-BE49-F238E27FC236}">
                  <a16:creationId xmlns:a16="http://schemas.microsoft.com/office/drawing/2014/main" id="{62BB2831-9A0D-4DEB-B40E-91E1CFDBFD35}"/>
                </a:ext>
              </a:extLst>
            </p:cNvPr>
            <p:cNvSpPr/>
            <p:nvPr/>
          </p:nvSpPr>
          <p:spPr>
            <a:xfrm>
              <a:off x="1012979" y="4249814"/>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step1-datacreation-list.txt</a:t>
              </a:r>
            </a:p>
          </p:txBody>
        </p:sp>
        <p:sp>
          <p:nvSpPr>
            <p:cNvPr id="8" name="Rectangle 7">
              <a:extLst>
                <a:ext uri="{FF2B5EF4-FFF2-40B4-BE49-F238E27FC236}">
                  <a16:creationId xmlns:a16="http://schemas.microsoft.com/office/drawing/2014/main" id="{92DCA445-15F1-4983-A473-579240C9565E}"/>
                </a:ext>
              </a:extLst>
            </p:cNvPr>
            <p:cNvSpPr/>
            <p:nvPr/>
          </p:nvSpPr>
          <p:spPr>
            <a:xfrm>
              <a:off x="7580459" y="2955233"/>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/pagetime3/arff</a:t>
              </a:r>
            </a:p>
          </p:txBody>
        </p:sp>
        <p:sp>
          <p:nvSpPr>
            <p:cNvPr id="9" name="Rectangle 8">
              <a:extLst>
                <a:ext uri="{FF2B5EF4-FFF2-40B4-BE49-F238E27FC236}">
                  <a16:creationId xmlns:a16="http://schemas.microsoft.com/office/drawing/2014/main" id="{8AE2A26B-F19E-4C9E-87EB-6F279E7424F3}"/>
                </a:ext>
              </a:extLst>
            </p:cNvPr>
            <p:cNvSpPr/>
            <p:nvPr/>
          </p:nvSpPr>
          <p:spPr>
            <a:xfrm>
              <a:off x="7580459" y="4249814"/>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/pagetime3/randomized</a:t>
              </a:r>
            </a:p>
          </p:txBody>
        </p:sp>
        <p:cxnSp>
          <p:nvCxnSpPr>
            <p:cNvPr id="11" name="Connector: Elbow 10">
              <a:extLst>
                <a:ext uri="{FF2B5EF4-FFF2-40B4-BE49-F238E27FC236}">
                  <a16:creationId xmlns:a16="http://schemas.microsoft.com/office/drawing/2014/main" id="{98FB8294-D53B-4817-89E0-52B95C899B65}"/>
                </a:ext>
              </a:extLst>
            </p:cNvPr>
            <p:cNvCxnSpPr>
              <a:cxnSpLocks/>
              <a:stCxn id="6" idx="3"/>
            </p:cNvCxnSpPr>
            <p:nvPr/>
          </p:nvCxnSpPr>
          <p:spPr>
            <a:xfrm>
              <a:off x="3298978" y="3313043"/>
              <a:ext cx="762000" cy="57896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A0181282-E7D0-4B17-96B9-462CE448E878}"/>
                </a:ext>
              </a:extLst>
            </p:cNvPr>
            <p:cNvCxnSpPr>
              <a:cxnSpLocks/>
              <a:stCxn id="7" idx="3"/>
            </p:cNvCxnSpPr>
            <p:nvPr/>
          </p:nvCxnSpPr>
          <p:spPr>
            <a:xfrm flipV="1">
              <a:off x="3298977" y="3892006"/>
              <a:ext cx="762001" cy="71561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7011E791-DB6B-4598-8F32-FC2C31828B6A}"/>
                </a:ext>
              </a:extLst>
            </p:cNvPr>
            <p:cNvCxnSpPr>
              <a:cxnSpLocks/>
              <a:endCxn id="8" idx="1"/>
            </p:cNvCxnSpPr>
            <p:nvPr/>
          </p:nvCxnSpPr>
          <p:spPr>
            <a:xfrm flipV="1">
              <a:off x="6829335" y="3313042"/>
              <a:ext cx="751124" cy="578964"/>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F2ACDA71-1517-4271-B367-E91EF38EAB7B}"/>
                </a:ext>
              </a:extLst>
            </p:cNvPr>
            <p:cNvCxnSpPr>
              <a:cxnSpLocks/>
              <a:endCxn id="9" idx="1"/>
            </p:cNvCxnSpPr>
            <p:nvPr/>
          </p:nvCxnSpPr>
          <p:spPr>
            <a:xfrm>
              <a:off x="6829335" y="3892006"/>
              <a:ext cx="751124" cy="71561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A63632B7-0025-4854-9459-6BE37697E19C}"/>
                </a:ext>
              </a:extLst>
            </p:cNvPr>
            <p:cNvSpPr/>
            <p:nvPr/>
          </p:nvSpPr>
          <p:spPr>
            <a:xfrm>
              <a:off x="901865" y="286003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16" name="Oval 15">
              <a:extLst>
                <a:ext uri="{FF2B5EF4-FFF2-40B4-BE49-F238E27FC236}">
                  <a16:creationId xmlns:a16="http://schemas.microsoft.com/office/drawing/2014/main" id="{C2BF5E83-7405-4243-9F31-53234EBB5BC4}"/>
                </a:ext>
              </a:extLst>
            </p:cNvPr>
            <p:cNvSpPr/>
            <p:nvPr/>
          </p:nvSpPr>
          <p:spPr>
            <a:xfrm>
              <a:off x="901866" y="416867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18" name="Oval 17">
              <a:extLst>
                <a:ext uri="{FF2B5EF4-FFF2-40B4-BE49-F238E27FC236}">
                  <a16:creationId xmlns:a16="http://schemas.microsoft.com/office/drawing/2014/main" id="{601919FA-E136-449A-98DF-7D45C2BA750D}"/>
                </a:ext>
              </a:extLst>
            </p:cNvPr>
            <p:cNvSpPr/>
            <p:nvPr/>
          </p:nvSpPr>
          <p:spPr>
            <a:xfrm>
              <a:off x="3965631" y="3396749"/>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19" name="Oval 18">
              <a:extLst>
                <a:ext uri="{FF2B5EF4-FFF2-40B4-BE49-F238E27FC236}">
                  <a16:creationId xmlns:a16="http://schemas.microsoft.com/office/drawing/2014/main" id="{187E83B0-D9B9-4DBF-8F7F-5BD284927769}"/>
                </a:ext>
              </a:extLst>
            </p:cNvPr>
            <p:cNvSpPr/>
            <p:nvPr/>
          </p:nvSpPr>
          <p:spPr>
            <a:xfrm>
              <a:off x="7470831" y="2807091"/>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sp>
          <p:nvSpPr>
            <p:cNvPr id="21" name="Oval 20">
              <a:extLst>
                <a:ext uri="{FF2B5EF4-FFF2-40B4-BE49-F238E27FC236}">
                  <a16:creationId xmlns:a16="http://schemas.microsoft.com/office/drawing/2014/main" id="{5BCB5E2C-241C-48AC-9E43-F0090EE93CD4}"/>
                </a:ext>
              </a:extLst>
            </p:cNvPr>
            <p:cNvSpPr/>
            <p:nvPr/>
          </p:nvSpPr>
          <p:spPr>
            <a:xfrm>
              <a:off x="7470830" y="4088158"/>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5</a:t>
              </a:r>
            </a:p>
          </p:txBody>
        </p:sp>
      </p:grpSp>
      <p:grpSp>
        <p:nvGrpSpPr>
          <p:cNvPr id="14" name="Group 13">
            <a:extLst>
              <a:ext uri="{FF2B5EF4-FFF2-40B4-BE49-F238E27FC236}">
                <a16:creationId xmlns:a16="http://schemas.microsoft.com/office/drawing/2014/main" id="{DB512551-EC07-4FD3-A1A9-7B8FA8BA4418}"/>
              </a:ext>
            </a:extLst>
          </p:cNvPr>
          <p:cNvGrpSpPr/>
          <p:nvPr/>
        </p:nvGrpSpPr>
        <p:grpSpPr>
          <a:xfrm>
            <a:off x="838200" y="5575157"/>
            <a:ext cx="10418379" cy="923330"/>
            <a:chOff x="838200" y="5575157"/>
            <a:chExt cx="10418379" cy="923330"/>
          </a:xfrm>
        </p:grpSpPr>
        <p:sp>
          <p:nvSpPr>
            <p:cNvPr id="24" name="Rectangle 23">
              <a:extLst>
                <a:ext uri="{FF2B5EF4-FFF2-40B4-BE49-F238E27FC236}">
                  <a16:creationId xmlns:a16="http://schemas.microsoft.com/office/drawing/2014/main" id="{6C7BBC18-7DEF-4391-86DA-522DC1A95AD4}"/>
                </a:ext>
              </a:extLst>
            </p:cNvPr>
            <p:cNvSpPr/>
            <p:nvPr/>
          </p:nvSpPr>
          <p:spPr>
            <a:xfrm>
              <a:off x="838200" y="5575157"/>
              <a:ext cx="10418379" cy="923330"/>
            </a:xfrm>
            <a:prstGeom prst="rect">
              <a:avLst/>
            </a:prstGeom>
            <a:solidFill>
              <a:schemeClr val="bg2"/>
            </a:solidFill>
          </p:spPr>
          <p:txBody>
            <a:bodyPr wrap="square">
              <a:spAutoFit/>
            </a:bodyPr>
            <a:lstStyle/>
            <a:p>
              <a:r>
                <a:rPr lang="en-IN" b="1" dirty="0">
                  <a:latin typeface="Arial" panose="020B0604020202020204" pitchFamily="34" charset="0"/>
                  <a:cs typeface="Arial" panose="020B0604020202020204" pitchFamily="34" charset="0"/>
                </a:rPr>
                <a:t>USAGE:</a:t>
              </a:r>
            </a:p>
            <a:p>
              <a:endParaRPr lang="en-IN" b="1"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./step1.bash -i step1-datacreation-list.txt -c ../datasets/csv -a ../datasets/arff -r ../datasets/randomized</a:t>
              </a:r>
            </a:p>
          </p:txBody>
        </p:sp>
        <p:sp>
          <p:nvSpPr>
            <p:cNvPr id="28" name="Oval 27">
              <a:extLst>
                <a:ext uri="{FF2B5EF4-FFF2-40B4-BE49-F238E27FC236}">
                  <a16:creationId xmlns:a16="http://schemas.microsoft.com/office/drawing/2014/main" id="{3E5936DE-84AB-4C5C-8FBC-8D5EB326EAA9}"/>
                </a:ext>
              </a:extLst>
            </p:cNvPr>
            <p:cNvSpPr/>
            <p:nvPr/>
          </p:nvSpPr>
          <p:spPr>
            <a:xfrm>
              <a:off x="1548847" y="5873299"/>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30" name="Oval 29">
              <a:extLst>
                <a:ext uri="{FF2B5EF4-FFF2-40B4-BE49-F238E27FC236}">
                  <a16:creationId xmlns:a16="http://schemas.microsoft.com/office/drawing/2014/main" id="{57BD0646-A7B0-4DFF-9DA2-15BC4B900F4C}"/>
                </a:ext>
              </a:extLst>
            </p:cNvPr>
            <p:cNvSpPr/>
            <p:nvPr/>
          </p:nvSpPr>
          <p:spPr>
            <a:xfrm>
              <a:off x="3298977" y="5895403"/>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31" name="Oval 30">
              <a:extLst>
                <a:ext uri="{FF2B5EF4-FFF2-40B4-BE49-F238E27FC236}">
                  <a16:creationId xmlns:a16="http://schemas.microsoft.com/office/drawing/2014/main" id="{933F10FA-EA5C-4EE1-8AB8-62137DB589D3}"/>
                </a:ext>
              </a:extLst>
            </p:cNvPr>
            <p:cNvSpPr/>
            <p:nvPr/>
          </p:nvSpPr>
          <p:spPr>
            <a:xfrm>
              <a:off x="5849584" y="5895403"/>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32" name="Oval 31">
              <a:extLst>
                <a:ext uri="{FF2B5EF4-FFF2-40B4-BE49-F238E27FC236}">
                  <a16:creationId xmlns:a16="http://schemas.microsoft.com/office/drawing/2014/main" id="{54975C7E-6586-467F-BC8B-937994E23DAF}"/>
                </a:ext>
              </a:extLst>
            </p:cNvPr>
            <p:cNvSpPr/>
            <p:nvPr/>
          </p:nvSpPr>
          <p:spPr>
            <a:xfrm>
              <a:off x="7580459" y="5873299"/>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sp>
          <p:nvSpPr>
            <p:cNvPr id="33" name="Oval 32">
              <a:extLst>
                <a:ext uri="{FF2B5EF4-FFF2-40B4-BE49-F238E27FC236}">
                  <a16:creationId xmlns:a16="http://schemas.microsoft.com/office/drawing/2014/main" id="{931F8F68-85A4-4EB8-BAD5-C1DD1F7A38FF}"/>
                </a:ext>
              </a:extLst>
            </p:cNvPr>
            <p:cNvSpPr/>
            <p:nvPr/>
          </p:nvSpPr>
          <p:spPr>
            <a:xfrm>
              <a:off x="9311334" y="585119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5</a:t>
              </a:r>
            </a:p>
          </p:txBody>
        </p:sp>
      </p:grpSp>
    </p:spTree>
    <p:extLst>
      <p:ext uri="{BB962C8B-B14F-4D97-AF65-F5344CB8AC3E}">
        <p14:creationId xmlns:p14="http://schemas.microsoft.com/office/powerpoint/2010/main" val="4262855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8999</TotalTime>
  <Words>4109</Words>
  <Application>Microsoft Office PowerPoint</Application>
  <PresentationFormat>Widescreen</PresentationFormat>
  <Paragraphs>530</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Wingdings</vt:lpstr>
      <vt:lpstr>Office Theme</vt:lpstr>
      <vt:lpstr>Performance Evaluation of MLT in Web Page Load Time Prediction (datasets and scripts used)</vt:lpstr>
      <vt:lpstr>Problem Statement</vt:lpstr>
      <vt:lpstr>What items are available?</vt:lpstr>
      <vt:lpstr>Element 1: Datafiles</vt:lpstr>
      <vt:lpstr>Element 2: Configuration file</vt:lpstr>
      <vt:lpstr>Element 3: Dependent files</vt:lpstr>
      <vt:lpstr>Overall Directory Structure</vt:lpstr>
      <vt:lpstr>Element 4: Bash scripts</vt:lpstr>
      <vt:lpstr>step1.bash: design &amp; usage</vt:lpstr>
      <vt:lpstr>Attributes dropped by step1.bash</vt:lpstr>
      <vt:lpstr>step2a.bash: design &amp; usage</vt:lpstr>
      <vt:lpstr>step2b.bash: design &amp; usage</vt:lpstr>
      <vt:lpstr>step2c.bash: design &amp; usage</vt:lpstr>
      <vt:lpstr>step2d.bash: design &amp; usage</vt:lpstr>
      <vt:lpstr>step3n.bash: design and usage</vt:lpstr>
      <vt:lpstr>model.evaluation.ModelPerformance (model-eval.jar)</vt:lpstr>
      <vt:lpstr>model.evaluation.ModelPerformance (model-eval.jar) (output file format)</vt:lpstr>
      <vt:lpstr>step4.bash: design and usage</vt:lpstr>
      <vt:lpstr>modelsummary.evaluation.ModelAccuracy# (model-eval-summary.jar)</vt:lpstr>
      <vt:lpstr>step5.bash: design and usage </vt:lpstr>
      <vt:lpstr>step5.bash: design and usage</vt:lpstr>
      <vt:lpstr>Element 5: Example file</vt:lpstr>
      <vt:lpstr>Data Preparation for Friedman &amp; PostHoc Tests (genfriedmandata.bash: design and usage)</vt:lpstr>
      <vt:lpstr>Data Preparation for Friedman &amp; PostHoc Tests (Contents of friedman-list.txt)</vt:lpstr>
      <vt:lpstr>Data Preparation for Friedman &amp; PostHoc Tests (Contents of /set3/output)</vt:lpstr>
      <vt:lpstr>Element 6: Java utility 1</vt:lpstr>
      <vt:lpstr>Element 6: Java utility 2 </vt:lpstr>
      <vt:lpstr>Packages</vt:lpstr>
      <vt:lpstr>Friedman &amp; PostHoc Tests (MATLAB script: /matlab/friedman_batch.m)</vt:lpstr>
      <vt:lpstr>Finding the techniques whose mean ranks do not significantly differ from the technique with the minimum rank graphically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Ramakrishnan</dc:creator>
  <cp:lastModifiedBy>orion</cp:lastModifiedBy>
  <cp:revision>384</cp:revision>
  <dcterms:created xsi:type="dcterms:W3CDTF">2019-05-27T18:09:21Z</dcterms:created>
  <dcterms:modified xsi:type="dcterms:W3CDTF">2020-04-04T18:16:38Z</dcterms:modified>
</cp:coreProperties>
</file>