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53"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A29ED3-5A3E-4916-928F-1DFB4959DB2F}"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29ED3-5A3E-4916-928F-1DFB4959DB2F}"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29ED3-5A3E-4916-928F-1DFB4959DB2F}"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29ED3-5A3E-4916-928F-1DFB4959DB2F}"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A29ED3-5A3E-4916-928F-1DFB4959DB2F}"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A29ED3-5A3E-4916-928F-1DFB4959DB2F}"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A29ED3-5A3E-4916-928F-1DFB4959DB2F}"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A29ED3-5A3E-4916-928F-1DFB4959DB2F}"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29ED3-5A3E-4916-928F-1DFB4959DB2F}"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A29ED3-5A3E-4916-928F-1DFB4959DB2F}"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A29ED3-5A3E-4916-928F-1DFB4959DB2F}"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165CC-FA44-493F-AF9E-4938CEDA96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29ED3-5A3E-4916-928F-1DFB4959DB2F}" type="datetimeFigureOut">
              <a:rPr lang="en-US" smtClean="0"/>
              <a:t>4/30/2020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165CC-FA44-493F-AF9E-4938CEDA96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b="1" dirty="0" smtClean="0"/>
              <a:t>Capstone Project - The Battle of Neighborhoods</a:t>
            </a:r>
            <a:endParaRPr lang="en-US" dirty="0"/>
          </a:p>
        </p:txBody>
      </p:sp>
      <p:sp>
        <p:nvSpPr>
          <p:cNvPr id="3" name="Subtitle 2"/>
          <p:cNvSpPr>
            <a:spLocks noGrp="1"/>
          </p:cNvSpPr>
          <p:nvPr>
            <p:ph type="subTitle" idx="1"/>
          </p:nvPr>
        </p:nvSpPr>
        <p:spPr/>
        <p:txBody>
          <a:bodyPr/>
          <a:lstStyle/>
          <a:p>
            <a:r>
              <a:rPr lang="en-US" b="1" dirty="0" smtClean="0">
                <a:solidFill>
                  <a:schemeClr val="tx2">
                    <a:lumMod val="75000"/>
                  </a:schemeClr>
                </a:solidFill>
              </a:rPr>
              <a:t>City of London</a:t>
            </a:r>
            <a:endParaRPr lang="en-US" b="1" dirty="0">
              <a:solidFill>
                <a:schemeClr val="tx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a:bodyPr>
          <a:lstStyle/>
          <a:p>
            <a:r>
              <a:rPr lang="en-US" sz="3200" dirty="0" smtClean="0"/>
              <a:t>Increasing revenues of restaurant</a:t>
            </a:r>
            <a:endParaRPr lang="en-US" sz="3200" dirty="0"/>
          </a:p>
        </p:txBody>
      </p:sp>
      <p:pic>
        <p:nvPicPr>
          <p:cNvPr id="1026" name="Picture 2" descr="Increase your Revenue &amp; Reduce Costs with Restaurant Management ..."/>
          <p:cNvPicPr>
            <a:picLocks noChangeAspect="1" noChangeArrowheads="1"/>
          </p:cNvPicPr>
          <p:nvPr/>
        </p:nvPicPr>
        <p:blipFill>
          <a:blip r:embed="rId2" cstate="print"/>
          <a:srcRect/>
          <a:stretch>
            <a:fillRect/>
          </a:stretch>
        </p:blipFill>
        <p:spPr bwMode="auto">
          <a:xfrm>
            <a:off x="609600" y="2667000"/>
            <a:ext cx="7814157" cy="3352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9067800" cy="4525963"/>
          </a:xfrm>
        </p:spPr>
        <p:txBody>
          <a:bodyPr>
            <a:noAutofit/>
          </a:bodyPr>
          <a:lstStyle/>
          <a:p>
            <a:pPr>
              <a:lnSpc>
                <a:spcPct val="90000"/>
              </a:lnSpc>
              <a:spcAft>
                <a:spcPts val="600"/>
              </a:spcAft>
              <a:buClr>
                <a:schemeClr val="accent1"/>
              </a:buClr>
              <a:buNone/>
            </a:pPr>
            <a:r>
              <a:rPr lang="en-US" sz="2600" b="1" dirty="0" smtClean="0"/>
              <a:t>Table of Contents</a:t>
            </a:r>
          </a:p>
          <a:p>
            <a:pPr>
              <a:lnSpc>
                <a:spcPct val="90000"/>
              </a:lnSpc>
              <a:spcAft>
                <a:spcPts val="600"/>
              </a:spcAft>
              <a:buClr>
                <a:schemeClr val="accent1"/>
              </a:buClr>
            </a:pPr>
            <a:endParaRPr lang="en-US" sz="2600" b="1" dirty="0" smtClean="0"/>
          </a:p>
          <a:p>
            <a:pPr algn="just">
              <a:lnSpc>
                <a:spcPct val="90000"/>
              </a:lnSpc>
              <a:spcAft>
                <a:spcPts val="600"/>
              </a:spcAft>
              <a:buClr>
                <a:schemeClr val="accent1"/>
              </a:buClr>
              <a:buNone/>
            </a:pPr>
            <a:r>
              <a:rPr lang="en-US" sz="2600" dirty="0" smtClean="0"/>
              <a:t>This work is presented in the following parts as shown below:</a:t>
            </a:r>
          </a:p>
          <a:p>
            <a:pPr algn="just">
              <a:lnSpc>
                <a:spcPct val="90000"/>
              </a:lnSpc>
              <a:spcAft>
                <a:spcPts val="600"/>
              </a:spcAft>
              <a:buClr>
                <a:schemeClr val="accent1"/>
              </a:buClr>
              <a:buNone/>
            </a:pPr>
            <a:endParaRPr lang="en-US" sz="2600" dirty="0" smtClean="0"/>
          </a:p>
          <a:p>
            <a:pPr marL="285750" indent="-285750">
              <a:lnSpc>
                <a:spcPct val="90000"/>
              </a:lnSpc>
              <a:spcAft>
                <a:spcPts val="600"/>
              </a:spcAft>
              <a:buClr>
                <a:schemeClr val="accent1"/>
              </a:buClr>
              <a:buFont typeface="Wingdings" pitchFamily="2" charset="2"/>
              <a:buChar char="§"/>
            </a:pPr>
            <a:r>
              <a:rPr lang="en-US" sz="2600" dirty="0" smtClean="0"/>
              <a:t>   Introduction</a:t>
            </a:r>
          </a:p>
          <a:p>
            <a:pPr marL="285750" indent="-285750">
              <a:lnSpc>
                <a:spcPct val="90000"/>
              </a:lnSpc>
              <a:spcAft>
                <a:spcPts val="600"/>
              </a:spcAft>
              <a:buClr>
                <a:schemeClr val="accent1"/>
              </a:buClr>
              <a:buFont typeface="Wingdings" pitchFamily="2" charset="2"/>
              <a:buChar char="§"/>
            </a:pPr>
            <a:r>
              <a:rPr lang="en-US" sz="2600" dirty="0" smtClean="0"/>
              <a:t>   Data</a:t>
            </a:r>
          </a:p>
          <a:p>
            <a:pPr marL="285750" indent="-285750">
              <a:lnSpc>
                <a:spcPct val="90000"/>
              </a:lnSpc>
              <a:spcAft>
                <a:spcPts val="600"/>
              </a:spcAft>
              <a:buClr>
                <a:schemeClr val="accent1"/>
              </a:buClr>
              <a:buFont typeface="Wingdings" pitchFamily="2" charset="2"/>
              <a:buChar char="§"/>
            </a:pPr>
            <a:r>
              <a:rPr lang="en-US" sz="2600" dirty="0" smtClean="0"/>
              <a:t>   Methodology</a:t>
            </a:r>
          </a:p>
          <a:p>
            <a:pPr marL="285750" indent="-285750">
              <a:lnSpc>
                <a:spcPct val="90000"/>
              </a:lnSpc>
              <a:spcAft>
                <a:spcPts val="600"/>
              </a:spcAft>
              <a:buClr>
                <a:schemeClr val="accent1"/>
              </a:buClr>
              <a:buFont typeface="Wingdings" pitchFamily="2" charset="2"/>
              <a:buChar char="§"/>
            </a:pPr>
            <a:r>
              <a:rPr lang="en-US" sz="2600" dirty="0" smtClean="0"/>
              <a:t>   Result</a:t>
            </a:r>
          </a:p>
          <a:p>
            <a:pPr marL="285750" indent="-285750">
              <a:lnSpc>
                <a:spcPct val="90000"/>
              </a:lnSpc>
              <a:spcAft>
                <a:spcPts val="600"/>
              </a:spcAft>
              <a:buClr>
                <a:schemeClr val="accent1"/>
              </a:buClr>
              <a:buFont typeface="Wingdings" pitchFamily="2" charset="2"/>
              <a:buChar char="§"/>
            </a:pPr>
            <a:r>
              <a:rPr lang="en-US" sz="2600" dirty="0" smtClean="0"/>
              <a:t>   Discussion and Conclusion</a:t>
            </a:r>
          </a:p>
          <a:p>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763000" cy="4906963"/>
          </a:xfrm>
        </p:spPr>
        <p:txBody>
          <a:bodyPr>
            <a:normAutofit fontScale="77500" lnSpcReduction="20000"/>
          </a:bodyPr>
          <a:lstStyle/>
          <a:p>
            <a:pPr>
              <a:buNone/>
            </a:pPr>
            <a:r>
              <a:rPr lang="en-US" dirty="0" smtClean="0">
                <a:solidFill>
                  <a:schemeClr val="tx2">
                    <a:lumMod val="75000"/>
                  </a:schemeClr>
                </a:solidFill>
              </a:rPr>
              <a:t>This project is based on data from Wikipedia and Foursquare.</a:t>
            </a:r>
          </a:p>
          <a:p>
            <a:endParaRPr lang="en-US" dirty="0" smtClean="0">
              <a:solidFill>
                <a:schemeClr val="tx2">
                  <a:lumMod val="75000"/>
                </a:schemeClr>
              </a:solidFill>
            </a:endParaRPr>
          </a:p>
          <a:p>
            <a:pPr marL="285750" indent="-285750" algn="just"/>
            <a:r>
              <a:rPr lang="en-US" dirty="0" smtClean="0">
                <a:solidFill>
                  <a:schemeClr val="tx2">
                    <a:lumMod val="75000"/>
                  </a:schemeClr>
                </a:solidFill>
              </a:rPr>
              <a:t>The London Area consists of 32 Boroughs and the "City of London". Our data will be from the link - Greater London Area </a:t>
            </a:r>
            <a:r>
              <a:rPr lang="en-US" dirty="0" smtClean="0">
                <a:solidFill>
                  <a:schemeClr val="tx2">
                    <a:lumMod val="75000"/>
                  </a:schemeClr>
                </a:solidFill>
                <a:hlinkClick r:id="rId2">
                  <a:extLst>
                    <a:ext uri="{A12FA001-AC4F-418D-AE19-62706E023703}">
                      <ahyp:hlinkClr xmlns="" xmlns:ahyp="http://schemas.microsoft.com/office/drawing/2018/hyperlinkcolor" xmlns:lc="http://schemas.openxmlformats.org/drawingml/2006/lockedCanvas" val="tx"/>
                    </a:ext>
                  </a:extLst>
                </a:hlinkClick>
              </a:rPr>
              <a:t>https://en.wikipedia.org/wiki/List_of_areas_of_London </a:t>
            </a:r>
            <a:endParaRPr lang="en-US" dirty="0" smtClean="0">
              <a:solidFill>
                <a:schemeClr val="tx2">
                  <a:lumMod val="75000"/>
                </a:schemeClr>
              </a:solidFill>
            </a:endParaRPr>
          </a:p>
          <a:p>
            <a:pPr marL="285750" indent="-285750" algn="just">
              <a:buNone/>
            </a:pPr>
            <a:endParaRPr lang="en-US" dirty="0" smtClean="0">
              <a:solidFill>
                <a:schemeClr val="tx2">
                  <a:lumMod val="75000"/>
                </a:schemeClr>
              </a:solidFill>
            </a:endParaRPr>
          </a:p>
          <a:p>
            <a:pPr marL="285750" indent="-285750" algn="just"/>
            <a:r>
              <a:rPr lang="en-US" dirty="0" smtClean="0">
                <a:solidFill>
                  <a:schemeClr val="tx2">
                    <a:lumMod val="75000"/>
                  </a:schemeClr>
                </a:solidFill>
              </a:rPr>
              <a:t>The </a:t>
            </a:r>
            <a:r>
              <a:rPr lang="en-US" dirty="0" err="1" smtClean="0">
                <a:solidFill>
                  <a:schemeClr val="tx2">
                    <a:lumMod val="75000"/>
                  </a:schemeClr>
                </a:solidFill>
              </a:rPr>
              <a:t>Geocoder</a:t>
            </a:r>
            <a:r>
              <a:rPr lang="en-US" dirty="0" smtClean="0">
                <a:solidFill>
                  <a:schemeClr val="tx2">
                    <a:lumMod val="75000"/>
                  </a:schemeClr>
                </a:solidFill>
              </a:rPr>
              <a:t> package is used to obtain the latitude and longitude of the needed locations.</a:t>
            </a:r>
          </a:p>
          <a:p>
            <a:pPr marL="285750" indent="-285750" algn="just">
              <a:buNone/>
            </a:pPr>
            <a:endParaRPr lang="en-US" dirty="0" smtClean="0">
              <a:solidFill>
                <a:schemeClr val="tx2">
                  <a:lumMod val="75000"/>
                </a:schemeClr>
              </a:solidFill>
            </a:endParaRPr>
          </a:p>
          <a:p>
            <a:pPr marL="285750" indent="-285750" algn="just"/>
            <a:r>
              <a:rPr lang="en-US" dirty="0" smtClean="0">
                <a:solidFill>
                  <a:schemeClr val="tx2">
                    <a:lumMod val="75000"/>
                  </a:schemeClr>
                </a:solidFill>
              </a:rPr>
              <a:t>The Foursquare API will be used to obtain the South East London Area venues for the geographical location data . These will be used to explore the neighborhoods of London accordingly</a:t>
            </a:r>
            <a:endParaRPr lang="en-US" dirty="0">
              <a:solidFill>
                <a:schemeClr val="tx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Methodology</a:t>
            </a:r>
            <a:endParaRPr lang="en-US" sz="3600" dirty="0"/>
          </a:p>
        </p:txBody>
      </p:sp>
      <p:sp>
        <p:nvSpPr>
          <p:cNvPr id="3" name="Content Placeholder 2"/>
          <p:cNvSpPr>
            <a:spLocks noGrp="1"/>
          </p:cNvSpPr>
          <p:nvPr>
            <p:ph idx="1"/>
          </p:nvPr>
        </p:nvSpPr>
        <p:spPr>
          <a:xfrm>
            <a:off x="228600" y="1600200"/>
            <a:ext cx="8686800" cy="4525963"/>
          </a:xfrm>
        </p:spPr>
        <p:txBody>
          <a:bodyPr>
            <a:normAutofit lnSpcReduction="10000"/>
          </a:bodyPr>
          <a:lstStyle/>
          <a:p>
            <a:pPr algn="just"/>
            <a:r>
              <a:rPr lang="en-US" sz="2400" dirty="0" smtClean="0"/>
              <a:t>There are total of 422 restaurants in Croydon, London out of which 52 are Indian cuisines.</a:t>
            </a:r>
          </a:p>
          <a:p>
            <a:pPr algn="just">
              <a:buNone/>
            </a:pPr>
            <a:endParaRPr lang="en-US" sz="2400" dirty="0" smtClean="0"/>
          </a:p>
          <a:p>
            <a:pPr algn="just"/>
            <a:r>
              <a:rPr lang="en-US" sz="2400" dirty="0" smtClean="0"/>
              <a:t>The revenues of these 52 Indian restaurants has to be increased.</a:t>
            </a:r>
          </a:p>
          <a:p>
            <a:pPr algn="just">
              <a:buNone/>
            </a:pPr>
            <a:endParaRPr lang="en-US" sz="2400" dirty="0" smtClean="0"/>
          </a:p>
          <a:p>
            <a:pPr algn="just"/>
            <a:r>
              <a:rPr lang="en-US" sz="2400" dirty="0" smtClean="0"/>
              <a:t>The population of Croydon is 372752 and I will find the average customers visiting this Indian restaurants and I will find out their orders by their visits. </a:t>
            </a:r>
          </a:p>
          <a:p>
            <a:pPr algn="just">
              <a:buNone/>
            </a:pPr>
            <a:endParaRPr lang="en-US" sz="2400" dirty="0"/>
          </a:p>
          <a:p>
            <a:pPr algn="just"/>
            <a:r>
              <a:rPr lang="en-US" sz="2400" dirty="0" smtClean="0"/>
              <a:t>A new food item with the same taste  will be introduced for the customer in the next visit.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2514600" cy="1981200"/>
          </a:xfrm>
        </p:spPr>
        <p:txBody>
          <a:bodyPr>
            <a:normAutofit/>
          </a:bodyPr>
          <a:lstStyle/>
          <a:p>
            <a:pPr>
              <a:buNone/>
            </a:pPr>
            <a:r>
              <a:rPr lang="en-US" sz="1600" b="1" i="1" cap="all" spc="200" dirty="0" smtClean="0">
                <a:solidFill>
                  <a:schemeClr val="tx1">
                    <a:lumMod val="95000"/>
                    <a:lumOff val="5000"/>
                  </a:schemeClr>
                </a:solidFill>
              </a:rPr>
              <a:t>     the </a:t>
            </a:r>
            <a:r>
              <a:rPr lang="en-US" sz="1600" b="1" i="1" cap="all" spc="200" dirty="0" err="1">
                <a:solidFill>
                  <a:schemeClr val="tx1">
                    <a:lumMod val="95000"/>
                    <a:lumOff val="5000"/>
                  </a:schemeClr>
                </a:solidFill>
              </a:rPr>
              <a:t>neighbourhoods</a:t>
            </a:r>
            <a:r>
              <a:rPr lang="en-US" sz="1600" b="1" i="1" cap="all" spc="200" dirty="0">
                <a:solidFill>
                  <a:schemeClr val="tx1">
                    <a:lumMod val="95000"/>
                    <a:lumOff val="5000"/>
                  </a:schemeClr>
                </a:solidFill>
              </a:rPr>
              <a:t> in South East London will be clustered based on the processed data</a:t>
            </a:r>
          </a:p>
          <a:p>
            <a:endParaRPr lang="en-US" sz="1600" b="1" i="1" dirty="0"/>
          </a:p>
        </p:txBody>
      </p:sp>
      <p:pic>
        <p:nvPicPr>
          <p:cNvPr id="6146" name="Picture 2"/>
          <p:cNvPicPr>
            <a:picLocks noChangeAspect="1" noChangeArrowheads="1"/>
          </p:cNvPicPr>
          <p:nvPr/>
        </p:nvPicPr>
        <p:blipFill>
          <a:blip r:embed="rId2" cstate="print"/>
          <a:srcRect/>
          <a:stretch>
            <a:fillRect/>
          </a:stretch>
        </p:blipFill>
        <p:spPr bwMode="auto">
          <a:xfrm>
            <a:off x="1516639" y="2438400"/>
            <a:ext cx="7281081" cy="4114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Croydon area</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371600" y="1066800"/>
            <a:ext cx="6477000" cy="543342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6172200"/>
          </a:xfrm>
        </p:spPr>
        <p:txBody>
          <a:bodyPr>
            <a:normAutofit/>
          </a:bodyPr>
          <a:lstStyle/>
          <a:p>
            <a:pPr>
              <a:buNone/>
            </a:pPr>
            <a:r>
              <a:rPr lang="en-US" sz="2800" b="1" dirty="0" smtClean="0"/>
              <a:t>Results</a:t>
            </a:r>
          </a:p>
          <a:p>
            <a:pPr>
              <a:buNone/>
            </a:pPr>
            <a:endParaRPr lang="en-US" sz="2400" dirty="0"/>
          </a:p>
          <a:p>
            <a:pPr algn="just">
              <a:buNone/>
            </a:pPr>
            <a:r>
              <a:rPr lang="en-US" sz="2400" dirty="0" smtClean="0"/>
              <a:t>	The </a:t>
            </a:r>
            <a:r>
              <a:rPr lang="en-US" sz="2400" dirty="0"/>
              <a:t>restaurant spots are identified in the folium map by the areas where the population is in huge numbers and thereby revenues can be increased with setup of new restaurants and if there are restaurants already present in that area, new food items are introduced in the menu</a:t>
            </a:r>
            <a:r>
              <a:rPr lang="en-US" sz="2400" dirty="0" smtClean="0"/>
              <a:t>.</a:t>
            </a:r>
          </a:p>
          <a:p>
            <a:pPr algn="just">
              <a:buNone/>
            </a:pPr>
            <a:endParaRPr lang="en-US" sz="2400" dirty="0"/>
          </a:p>
          <a:p>
            <a:pPr>
              <a:buNone/>
            </a:pPr>
            <a:r>
              <a:rPr lang="en-US" sz="2800" b="1" dirty="0" smtClean="0"/>
              <a:t>Conclusions</a:t>
            </a:r>
          </a:p>
          <a:p>
            <a:pPr algn="just">
              <a:buNone/>
            </a:pPr>
            <a:r>
              <a:rPr lang="en-US" sz="2800" b="1" dirty="0"/>
              <a:t>	</a:t>
            </a:r>
            <a:r>
              <a:rPr lang="en-US" sz="2400" dirty="0" smtClean="0"/>
              <a:t>More Indian recipes will be introduced in the Indian restaurants thereby increasing the sales of restaurants in all the boroughs of London. </a:t>
            </a:r>
            <a:endParaRPr lang="en-US" sz="2800" dirty="0" smtClean="0"/>
          </a:p>
          <a:p>
            <a:pPr>
              <a:buNone/>
            </a:pP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223</Words>
  <Application>Microsoft Office PowerPoint</Application>
  <PresentationFormat>On-screen Show (4:3)</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Capstone Project - The Battle of Neighborhoods</vt:lpstr>
      <vt:lpstr>Increasing revenues of restaurant</vt:lpstr>
      <vt:lpstr>Slide 3</vt:lpstr>
      <vt:lpstr>Slide 4</vt:lpstr>
      <vt:lpstr>Methodology</vt:lpstr>
      <vt:lpstr>Slide 6</vt:lpstr>
      <vt:lpstr>Croydon area</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RAGHU_PC</dc:creator>
  <cp:lastModifiedBy>RAGHU_PC</cp:lastModifiedBy>
  <cp:revision>1</cp:revision>
  <dcterms:created xsi:type="dcterms:W3CDTF">2020-04-30T05:42:26Z</dcterms:created>
  <dcterms:modified xsi:type="dcterms:W3CDTF">2020-04-30T06:09:24Z</dcterms:modified>
</cp:coreProperties>
</file>