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4" r:id="rId3"/>
    <p:sldId id="258" r:id="rId4"/>
    <p:sldId id="257" r:id="rId5"/>
    <p:sldId id="263" r:id="rId6"/>
    <p:sldId id="259" r:id="rId7"/>
    <p:sldId id="260"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69E069-9D94-44BB-A0D1-34D020955A0F}" type="datetimeFigureOut">
              <a:rPr lang="en-GB" smtClean="0"/>
              <a:t>07/07/2019</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55545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321813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1771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67F373F-0A88-4FA1-BDAA-26B829027160}"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291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3187134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9E069-9D94-44BB-A0D1-34D020955A0F}" type="datetimeFigureOut">
              <a:rPr lang="en-GB" smtClean="0"/>
              <a:t>07/07/2019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1566786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9E069-9D94-44BB-A0D1-34D020955A0F}" type="datetimeFigureOut">
              <a:rPr lang="en-GB" smtClean="0"/>
              <a:t>07/07/2019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260073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9E069-9D94-44BB-A0D1-34D020955A0F}" type="datetimeFigureOut">
              <a:rPr lang="en-GB" smtClean="0"/>
              <a:t>07/07/2019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402090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69E069-9D94-44BB-A0D1-34D020955A0F}" type="datetimeFigureOut">
              <a:rPr lang="en-GB" smtClean="0"/>
              <a:t>07/07/2019</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304819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9E069-9D94-44BB-A0D1-34D020955A0F}" type="datetimeFigureOut">
              <a:rPr lang="en-GB" smtClean="0"/>
              <a:t>07/07/2019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292892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69E069-9D94-44BB-A0D1-34D020955A0F}" type="datetimeFigureOut">
              <a:rPr lang="en-GB" smtClean="0"/>
              <a:t>07/07/2019</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206853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163141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9E069-9D94-44BB-A0D1-34D020955A0F}" type="datetimeFigureOut">
              <a:rPr lang="en-GB" smtClean="0"/>
              <a:t>07/07/2019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264112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9E069-9D94-44BB-A0D1-34D020955A0F}" type="datetimeFigureOut">
              <a:rPr lang="en-GB" smtClean="0"/>
              <a:t>07/07/2019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49014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9E069-9D94-44BB-A0D1-34D020955A0F}" type="datetimeFigureOut">
              <a:rPr lang="en-GB" smtClean="0"/>
              <a:t>07/07/2019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122326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157329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E069-9D94-44BB-A0D1-34D020955A0F}" type="datetimeFigureOut">
              <a:rPr lang="en-GB" smtClean="0"/>
              <a:t>07/07/2019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7F373F-0A88-4FA1-BDAA-26B829027160}" type="slidenum">
              <a:rPr lang="en-GB" smtClean="0"/>
              <a:t>‹#›</a:t>
            </a:fld>
            <a:endParaRPr lang="en-GB"/>
          </a:p>
        </p:txBody>
      </p:sp>
    </p:spTree>
    <p:extLst>
      <p:ext uri="{BB962C8B-B14F-4D97-AF65-F5344CB8AC3E}">
        <p14:creationId xmlns:p14="http://schemas.microsoft.com/office/powerpoint/2010/main" val="361384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69E069-9D94-44BB-A0D1-34D020955A0F}" type="datetimeFigureOut">
              <a:rPr lang="en-GB" smtClean="0"/>
              <a:t>07/07/2019</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7F373F-0A88-4FA1-BDAA-26B829027160}" type="slidenum">
              <a:rPr lang="en-GB" smtClean="0"/>
              <a:t>‹#›</a:t>
            </a:fld>
            <a:endParaRPr lang="en-GB"/>
          </a:p>
        </p:txBody>
      </p:sp>
    </p:spTree>
    <p:extLst>
      <p:ext uri="{BB962C8B-B14F-4D97-AF65-F5344CB8AC3E}">
        <p14:creationId xmlns:p14="http://schemas.microsoft.com/office/powerpoint/2010/main" val="265094972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ws.amazon.com/blogs/machine-learning/detect-sentiment-from-customer-reviews-using-amazon-comprehen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A980-D4FC-4DD4-A542-CE277C06F363}"/>
              </a:ext>
            </a:extLst>
          </p:cNvPr>
          <p:cNvSpPr>
            <a:spLocks noGrp="1"/>
          </p:cNvSpPr>
          <p:nvPr>
            <p:ph type="ctrTitle"/>
          </p:nvPr>
        </p:nvSpPr>
        <p:spPr>
          <a:xfrm>
            <a:off x="251927" y="3225799"/>
            <a:ext cx="9448800" cy="1825096"/>
          </a:xfrm>
        </p:spPr>
        <p:txBody>
          <a:bodyPr/>
          <a:lstStyle/>
          <a:p>
            <a:r>
              <a:rPr lang="en-GB" dirty="0"/>
              <a:t>AWS AI workshop</a:t>
            </a:r>
          </a:p>
        </p:txBody>
      </p:sp>
      <p:sp>
        <p:nvSpPr>
          <p:cNvPr id="3" name="Subtitle 2">
            <a:extLst>
              <a:ext uri="{FF2B5EF4-FFF2-40B4-BE49-F238E27FC236}">
                <a16:creationId xmlns:a16="http://schemas.microsoft.com/office/drawing/2014/main" id="{AE35645E-6EB2-4F88-8EFD-88DA7DA053A1}"/>
              </a:ext>
            </a:extLst>
          </p:cNvPr>
          <p:cNvSpPr>
            <a:spLocks noGrp="1"/>
          </p:cNvSpPr>
          <p:nvPr>
            <p:ph type="subTitle" idx="1"/>
          </p:nvPr>
        </p:nvSpPr>
        <p:spPr>
          <a:xfrm>
            <a:off x="251927" y="3225799"/>
            <a:ext cx="9448800" cy="685800"/>
          </a:xfrm>
        </p:spPr>
        <p:txBody>
          <a:bodyPr/>
          <a:lstStyle/>
          <a:p>
            <a:r>
              <a:rPr lang="en-GB" dirty="0"/>
              <a:t>Ranjani Nataraja Sharma</a:t>
            </a:r>
          </a:p>
        </p:txBody>
      </p:sp>
      <p:pic>
        <p:nvPicPr>
          <p:cNvPr id="4" name="Picture 3">
            <a:extLst>
              <a:ext uri="{FF2B5EF4-FFF2-40B4-BE49-F238E27FC236}">
                <a16:creationId xmlns:a16="http://schemas.microsoft.com/office/drawing/2014/main" id="{B91FB83F-5F87-4A4A-BF7D-4C27B7EBC011}"/>
              </a:ext>
            </a:extLst>
          </p:cNvPr>
          <p:cNvPicPr>
            <a:picLocks noChangeAspect="1"/>
          </p:cNvPicPr>
          <p:nvPr/>
        </p:nvPicPr>
        <p:blipFill rotWithShape="1">
          <a:blip r:embed="rId2"/>
          <a:srcRect b="26001"/>
          <a:stretch/>
        </p:blipFill>
        <p:spPr>
          <a:xfrm>
            <a:off x="177282" y="1479621"/>
            <a:ext cx="11784563" cy="1590150"/>
          </a:xfrm>
          <a:prstGeom prst="rect">
            <a:avLst/>
          </a:prstGeom>
        </p:spPr>
      </p:pic>
      <p:pic>
        <p:nvPicPr>
          <p:cNvPr id="5" name="Picture 4">
            <a:extLst>
              <a:ext uri="{FF2B5EF4-FFF2-40B4-BE49-F238E27FC236}">
                <a16:creationId xmlns:a16="http://schemas.microsoft.com/office/drawing/2014/main" id="{33091587-463A-4BCA-B9D3-762D2327B476}"/>
              </a:ext>
            </a:extLst>
          </p:cNvPr>
          <p:cNvPicPr>
            <a:picLocks noChangeAspect="1"/>
          </p:cNvPicPr>
          <p:nvPr/>
        </p:nvPicPr>
        <p:blipFill>
          <a:blip r:embed="rId3"/>
          <a:stretch>
            <a:fillRect/>
          </a:stretch>
        </p:blipFill>
        <p:spPr>
          <a:xfrm>
            <a:off x="8669854" y="3069771"/>
            <a:ext cx="3344864" cy="2593976"/>
          </a:xfrm>
          <a:prstGeom prst="rect">
            <a:avLst/>
          </a:prstGeom>
        </p:spPr>
      </p:pic>
      <p:pic>
        <p:nvPicPr>
          <p:cNvPr id="6" name="Content Placeholder 3">
            <a:extLst>
              <a:ext uri="{FF2B5EF4-FFF2-40B4-BE49-F238E27FC236}">
                <a16:creationId xmlns:a16="http://schemas.microsoft.com/office/drawing/2014/main" id="{A9197A94-3821-4866-BCFB-500EE7A9EFC3}"/>
              </a:ext>
            </a:extLst>
          </p:cNvPr>
          <p:cNvPicPr>
            <a:picLocks noChangeAspect="1"/>
          </p:cNvPicPr>
          <p:nvPr/>
        </p:nvPicPr>
        <p:blipFill>
          <a:blip r:embed="rId4"/>
          <a:stretch>
            <a:fillRect/>
          </a:stretch>
        </p:blipFill>
        <p:spPr>
          <a:xfrm>
            <a:off x="7073708" y="-26658"/>
            <a:ext cx="2879238" cy="1506279"/>
          </a:xfrm>
          <a:prstGeom prst="rect">
            <a:avLst/>
          </a:prstGeom>
        </p:spPr>
      </p:pic>
      <p:pic>
        <p:nvPicPr>
          <p:cNvPr id="7" name="Picture 6">
            <a:extLst>
              <a:ext uri="{FF2B5EF4-FFF2-40B4-BE49-F238E27FC236}">
                <a16:creationId xmlns:a16="http://schemas.microsoft.com/office/drawing/2014/main" id="{B3BA0877-BDBE-4D2B-A485-B443E3F9C44D}"/>
              </a:ext>
            </a:extLst>
          </p:cNvPr>
          <p:cNvPicPr>
            <a:picLocks noChangeAspect="1"/>
          </p:cNvPicPr>
          <p:nvPr/>
        </p:nvPicPr>
        <p:blipFill>
          <a:blip r:embed="rId5"/>
          <a:stretch>
            <a:fillRect/>
          </a:stretch>
        </p:blipFill>
        <p:spPr>
          <a:xfrm>
            <a:off x="459046" y="275184"/>
            <a:ext cx="2144195" cy="1216975"/>
          </a:xfrm>
          <a:prstGeom prst="rect">
            <a:avLst/>
          </a:prstGeom>
        </p:spPr>
      </p:pic>
    </p:spTree>
    <p:extLst>
      <p:ext uri="{BB962C8B-B14F-4D97-AF65-F5344CB8AC3E}">
        <p14:creationId xmlns:p14="http://schemas.microsoft.com/office/powerpoint/2010/main" val="12167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536A-C4A1-40E8-A7C3-AB24F5FF8C68}"/>
              </a:ext>
            </a:extLst>
          </p:cNvPr>
          <p:cNvSpPr>
            <a:spLocks noGrp="1"/>
          </p:cNvSpPr>
          <p:nvPr>
            <p:ph type="title"/>
          </p:nvPr>
        </p:nvSpPr>
        <p:spPr>
          <a:xfrm>
            <a:off x="2578359" y="179957"/>
            <a:ext cx="8610600" cy="1293028"/>
          </a:xfrm>
        </p:spPr>
        <p:txBody>
          <a:bodyPr/>
          <a:lstStyle/>
          <a:p>
            <a:r>
              <a:rPr lang="en-GB" dirty="0"/>
              <a:t>Quick sight analysis of sentiments</a:t>
            </a:r>
          </a:p>
        </p:txBody>
      </p:sp>
      <p:pic>
        <p:nvPicPr>
          <p:cNvPr id="4" name="Content Placeholder 3">
            <a:extLst>
              <a:ext uri="{FF2B5EF4-FFF2-40B4-BE49-F238E27FC236}">
                <a16:creationId xmlns:a16="http://schemas.microsoft.com/office/drawing/2014/main" id="{4A2DFF75-A066-46D2-BF1C-B7305D551F39}"/>
              </a:ext>
            </a:extLst>
          </p:cNvPr>
          <p:cNvPicPr>
            <a:picLocks noGrp="1" noChangeAspect="1"/>
          </p:cNvPicPr>
          <p:nvPr>
            <p:ph idx="1"/>
          </p:nvPr>
        </p:nvPicPr>
        <p:blipFill>
          <a:blip r:embed="rId2"/>
          <a:stretch>
            <a:fillRect/>
          </a:stretch>
        </p:blipFill>
        <p:spPr>
          <a:xfrm>
            <a:off x="569169" y="1335507"/>
            <a:ext cx="10412961" cy="5184673"/>
          </a:xfrm>
          <a:prstGeom prst="rect">
            <a:avLst/>
          </a:prstGeom>
        </p:spPr>
      </p:pic>
    </p:spTree>
    <p:extLst>
      <p:ext uri="{BB962C8B-B14F-4D97-AF65-F5344CB8AC3E}">
        <p14:creationId xmlns:p14="http://schemas.microsoft.com/office/powerpoint/2010/main" val="175277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ACE3-E33F-4053-8821-09DDF3457B9D}"/>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3F3E3BDE-085D-43B7-A9F3-C9C75421C705}"/>
              </a:ext>
            </a:extLst>
          </p:cNvPr>
          <p:cNvSpPr>
            <a:spLocks noGrp="1"/>
          </p:cNvSpPr>
          <p:nvPr>
            <p:ph idx="1"/>
          </p:nvPr>
        </p:nvSpPr>
        <p:spPr>
          <a:xfrm>
            <a:off x="685800" y="2194561"/>
            <a:ext cx="10820400" cy="576632"/>
          </a:xfrm>
        </p:spPr>
        <p:txBody>
          <a:bodyPr/>
          <a:lstStyle/>
          <a:p>
            <a:r>
              <a:rPr lang="en-GB" dirty="0">
                <a:hlinkClick r:id="rId2"/>
              </a:rPr>
              <a:t>http://localhost:4200/</a:t>
            </a:r>
            <a:r>
              <a:rPr lang="en-GB" dirty="0"/>
              <a:t> - Talking App and Sentiment Analysis Angular app.</a:t>
            </a:r>
          </a:p>
        </p:txBody>
      </p:sp>
    </p:spTree>
    <p:extLst>
      <p:ext uri="{BB962C8B-B14F-4D97-AF65-F5344CB8AC3E}">
        <p14:creationId xmlns:p14="http://schemas.microsoft.com/office/powerpoint/2010/main" val="202962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5E4D6F-8B9A-489E-9249-CB97216FFD27}"/>
              </a:ext>
            </a:extLst>
          </p:cNvPr>
          <p:cNvPicPr>
            <a:picLocks noChangeAspect="1"/>
          </p:cNvPicPr>
          <p:nvPr/>
        </p:nvPicPr>
        <p:blipFill rotWithShape="1">
          <a:blip r:embed="rId2"/>
          <a:srcRect b="1086"/>
          <a:stretch/>
        </p:blipFill>
        <p:spPr>
          <a:xfrm>
            <a:off x="457200" y="389455"/>
            <a:ext cx="11280710" cy="5796741"/>
          </a:xfrm>
          <a:prstGeom prst="rect">
            <a:avLst/>
          </a:prstGeom>
        </p:spPr>
      </p:pic>
    </p:spTree>
    <p:extLst>
      <p:ext uri="{BB962C8B-B14F-4D97-AF65-F5344CB8AC3E}">
        <p14:creationId xmlns:p14="http://schemas.microsoft.com/office/powerpoint/2010/main" val="403379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9330D1-FAC0-490A-A5FF-57777A6DD4F7}"/>
              </a:ext>
            </a:extLst>
          </p:cNvPr>
          <p:cNvPicPr>
            <a:picLocks noGrp="1" noChangeAspect="1"/>
          </p:cNvPicPr>
          <p:nvPr>
            <p:ph idx="1"/>
          </p:nvPr>
        </p:nvPicPr>
        <p:blipFill>
          <a:blip r:embed="rId2"/>
          <a:stretch>
            <a:fillRect/>
          </a:stretch>
        </p:blipFill>
        <p:spPr>
          <a:xfrm>
            <a:off x="513185" y="607721"/>
            <a:ext cx="11262048" cy="5783748"/>
          </a:xfrm>
          <a:prstGeom prst="rect">
            <a:avLst/>
          </a:prstGeom>
        </p:spPr>
      </p:pic>
    </p:spTree>
    <p:extLst>
      <p:ext uri="{BB962C8B-B14F-4D97-AF65-F5344CB8AC3E}">
        <p14:creationId xmlns:p14="http://schemas.microsoft.com/office/powerpoint/2010/main" val="82172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2DCC98-D521-475C-9C64-72F570CB5513}"/>
              </a:ext>
            </a:extLst>
          </p:cNvPr>
          <p:cNvPicPr>
            <a:picLocks noChangeAspect="1"/>
          </p:cNvPicPr>
          <p:nvPr/>
        </p:nvPicPr>
        <p:blipFill>
          <a:blip r:embed="rId2"/>
          <a:stretch>
            <a:fillRect/>
          </a:stretch>
        </p:blipFill>
        <p:spPr>
          <a:xfrm>
            <a:off x="604837" y="500062"/>
            <a:ext cx="7441633" cy="3969301"/>
          </a:xfrm>
          <a:prstGeom prst="rect">
            <a:avLst/>
          </a:prstGeom>
        </p:spPr>
      </p:pic>
      <p:pic>
        <p:nvPicPr>
          <p:cNvPr id="11" name="Picture 10">
            <a:extLst>
              <a:ext uri="{FF2B5EF4-FFF2-40B4-BE49-F238E27FC236}">
                <a16:creationId xmlns:a16="http://schemas.microsoft.com/office/drawing/2014/main" id="{581338C6-BA7C-474B-A9F0-F6F0D8B18AAE}"/>
              </a:ext>
            </a:extLst>
          </p:cNvPr>
          <p:cNvPicPr>
            <a:picLocks noChangeAspect="1"/>
          </p:cNvPicPr>
          <p:nvPr/>
        </p:nvPicPr>
        <p:blipFill>
          <a:blip r:embed="rId3"/>
          <a:stretch>
            <a:fillRect/>
          </a:stretch>
        </p:blipFill>
        <p:spPr>
          <a:xfrm>
            <a:off x="8593007" y="3770443"/>
            <a:ext cx="1809750" cy="990600"/>
          </a:xfrm>
          <a:prstGeom prst="rect">
            <a:avLst/>
          </a:prstGeom>
        </p:spPr>
      </p:pic>
      <p:pic>
        <p:nvPicPr>
          <p:cNvPr id="12" name="Picture 11">
            <a:extLst>
              <a:ext uri="{FF2B5EF4-FFF2-40B4-BE49-F238E27FC236}">
                <a16:creationId xmlns:a16="http://schemas.microsoft.com/office/drawing/2014/main" id="{BA451C45-B5DC-4453-B02A-B32B627CC049}"/>
              </a:ext>
            </a:extLst>
          </p:cNvPr>
          <p:cNvPicPr>
            <a:picLocks noChangeAspect="1"/>
          </p:cNvPicPr>
          <p:nvPr/>
        </p:nvPicPr>
        <p:blipFill>
          <a:blip r:embed="rId4"/>
          <a:stretch>
            <a:fillRect/>
          </a:stretch>
        </p:blipFill>
        <p:spPr>
          <a:xfrm>
            <a:off x="8593007" y="2219325"/>
            <a:ext cx="1743075" cy="1209675"/>
          </a:xfrm>
          <a:prstGeom prst="rect">
            <a:avLst/>
          </a:prstGeom>
        </p:spPr>
      </p:pic>
      <p:pic>
        <p:nvPicPr>
          <p:cNvPr id="13" name="Picture 12">
            <a:extLst>
              <a:ext uri="{FF2B5EF4-FFF2-40B4-BE49-F238E27FC236}">
                <a16:creationId xmlns:a16="http://schemas.microsoft.com/office/drawing/2014/main" id="{ABDE1F10-E59B-4ED3-B4A3-2B0284E783A8}"/>
              </a:ext>
            </a:extLst>
          </p:cNvPr>
          <p:cNvPicPr>
            <a:picLocks noChangeAspect="1"/>
          </p:cNvPicPr>
          <p:nvPr/>
        </p:nvPicPr>
        <p:blipFill>
          <a:blip r:embed="rId5"/>
          <a:stretch>
            <a:fillRect/>
          </a:stretch>
        </p:blipFill>
        <p:spPr>
          <a:xfrm>
            <a:off x="604837" y="4839574"/>
            <a:ext cx="2343150" cy="1190625"/>
          </a:xfrm>
          <a:prstGeom prst="rect">
            <a:avLst/>
          </a:prstGeom>
        </p:spPr>
      </p:pic>
      <p:pic>
        <p:nvPicPr>
          <p:cNvPr id="14" name="Picture 13">
            <a:extLst>
              <a:ext uri="{FF2B5EF4-FFF2-40B4-BE49-F238E27FC236}">
                <a16:creationId xmlns:a16="http://schemas.microsoft.com/office/drawing/2014/main" id="{6DE7EDDE-44B8-44D0-ADF2-C02E4A223881}"/>
              </a:ext>
            </a:extLst>
          </p:cNvPr>
          <p:cNvPicPr>
            <a:picLocks noChangeAspect="1"/>
          </p:cNvPicPr>
          <p:nvPr/>
        </p:nvPicPr>
        <p:blipFill>
          <a:blip r:embed="rId6"/>
          <a:stretch>
            <a:fillRect/>
          </a:stretch>
        </p:blipFill>
        <p:spPr>
          <a:xfrm>
            <a:off x="8593007" y="725357"/>
            <a:ext cx="1724025" cy="1152525"/>
          </a:xfrm>
          <a:prstGeom prst="rect">
            <a:avLst/>
          </a:prstGeom>
        </p:spPr>
      </p:pic>
      <p:pic>
        <p:nvPicPr>
          <p:cNvPr id="15" name="Picture 14">
            <a:extLst>
              <a:ext uri="{FF2B5EF4-FFF2-40B4-BE49-F238E27FC236}">
                <a16:creationId xmlns:a16="http://schemas.microsoft.com/office/drawing/2014/main" id="{439FD5E1-8CF1-4640-B0B0-1821C62BE7CD}"/>
              </a:ext>
            </a:extLst>
          </p:cNvPr>
          <p:cNvPicPr>
            <a:picLocks noChangeAspect="1"/>
          </p:cNvPicPr>
          <p:nvPr/>
        </p:nvPicPr>
        <p:blipFill>
          <a:blip r:embed="rId7"/>
          <a:stretch>
            <a:fillRect/>
          </a:stretch>
        </p:blipFill>
        <p:spPr>
          <a:xfrm>
            <a:off x="3463640" y="4877674"/>
            <a:ext cx="1724025" cy="1152525"/>
          </a:xfrm>
          <a:prstGeom prst="rect">
            <a:avLst/>
          </a:prstGeom>
        </p:spPr>
      </p:pic>
    </p:spTree>
    <p:extLst>
      <p:ext uri="{BB962C8B-B14F-4D97-AF65-F5344CB8AC3E}">
        <p14:creationId xmlns:p14="http://schemas.microsoft.com/office/powerpoint/2010/main" val="191035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2F83F0-1F7D-4CBE-905D-802785736105}"/>
              </a:ext>
            </a:extLst>
          </p:cNvPr>
          <p:cNvPicPr>
            <a:picLocks noChangeAspect="1"/>
          </p:cNvPicPr>
          <p:nvPr/>
        </p:nvPicPr>
        <p:blipFill rotWithShape="1">
          <a:blip r:embed="rId2"/>
          <a:srcRect t="15545" b="23887"/>
          <a:stretch/>
        </p:blipFill>
        <p:spPr>
          <a:xfrm>
            <a:off x="647117" y="177281"/>
            <a:ext cx="10248900" cy="1828800"/>
          </a:xfrm>
          <a:prstGeom prst="rect">
            <a:avLst/>
          </a:prstGeom>
        </p:spPr>
      </p:pic>
      <p:pic>
        <p:nvPicPr>
          <p:cNvPr id="7" name="Picture 6">
            <a:extLst>
              <a:ext uri="{FF2B5EF4-FFF2-40B4-BE49-F238E27FC236}">
                <a16:creationId xmlns:a16="http://schemas.microsoft.com/office/drawing/2014/main" id="{85570AE9-0A0C-416A-9E52-93BBD6EEB9CC}"/>
              </a:ext>
            </a:extLst>
          </p:cNvPr>
          <p:cNvPicPr>
            <a:picLocks noChangeAspect="1"/>
          </p:cNvPicPr>
          <p:nvPr/>
        </p:nvPicPr>
        <p:blipFill>
          <a:blip r:embed="rId3"/>
          <a:stretch>
            <a:fillRect/>
          </a:stretch>
        </p:blipFill>
        <p:spPr>
          <a:xfrm>
            <a:off x="647117" y="2006081"/>
            <a:ext cx="10248900" cy="4259805"/>
          </a:xfrm>
          <a:prstGeom prst="rect">
            <a:avLst/>
          </a:prstGeom>
        </p:spPr>
      </p:pic>
    </p:spTree>
    <p:extLst>
      <p:ext uri="{BB962C8B-B14F-4D97-AF65-F5344CB8AC3E}">
        <p14:creationId xmlns:p14="http://schemas.microsoft.com/office/powerpoint/2010/main" val="141260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5BF64F-66D6-4019-ADCF-D26797231F75}"/>
              </a:ext>
            </a:extLst>
          </p:cNvPr>
          <p:cNvPicPr>
            <a:picLocks noChangeAspect="1"/>
          </p:cNvPicPr>
          <p:nvPr/>
        </p:nvPicPr>
        <p:blipFill>
          <a:blip r:embed="rId2"/>
          <a:stretch>
            <a:fillRect/>
          </a:stretch>
        </p:blipFill>
        <p:spPr>
          <a:xfrm>
            <a:off x="573833" y="804299"/>
            <a:ext cx="10851234" cy="4747415"/>
          </a:xfrm>
          <a:prstGeom prst="rect">
            <a:avLst/>
          </a:prstGeom>
        </p:spPr>
      </p:pic>
    </p:spTree>
    <p:extLst>
      <p:ext uri="{BB962C8B-B14F-4D97-AF65-F5344CB8AC3E}">
        <p14:creationId xmlns:p14="http://schemas.microsoft.com/office/powerpoint/2010/main" val="250198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7117-B21C-4C7C-B060-79D620557FCF}"/>
              </a:ext>
            </a:extLst>
          </p:cNvPr>
          <p:cNvSpPr>
            <a:spLocks noGrp="1"/>
          </p:cNvSpPr>
          <p:nvPr>
            <p:ph type="title"/>
          </p:nvPr>
        </p:nvSpPr>
        <p:spPr/>
        <p:txBody>
          <a:bodyPr/>
          <a:lstStyle/>
          <a:p>
            <a:r>
              <a:rPr lang="en-GB" dirty="0"/>
              <a:t>Sample Text for analysis</a:t>
            </a:r>
          </a:p>
        </p:txBody>
      </p:sp>
      <p:sp>
        <p:nvSpPr>
          <p:cNvPr id="3" name="Content Placeholder 2">
            <a:extLst>
              <a:ext uri="{FF2B5EF4-FFF2-40B4-BE49-F238E27FC236}">
                <a16:creationId xmlns:a16="http://schemas.microsoft.com/office/drawing/2014/main" id="{0681B40E-524A-4A54-B3E6-1AB4627A6044}"/>
              </a:ext>
            </a:extLst>
          </p:cNvPr>
          <p:cNvSpPr>
            <a:spLocks noGrp="1"/>
          </p:cNvSpPr>
          <p:nvPr>
            <p:ph idx="1"/>
          </p:nvPr>
        </p:nvSpPr>
        <p:spPr/>
        <p:txBody>
          <a:bodyPr/>
          <a:lstStyle/>
          <a:p>
            <a:r>
              <a:rPr lang="en-GB" dirty="0"/>
              <a:t>While best known in Australia as a leading index manager, Vanguard is a leader in active management with over $1.5 trillion of funds under management in active products, representing around a quarter of our assets globally. We are the second largest provider of actively managed portfolios in the U.S. and the fifth largest provider of active management globally. Vanguard has successfully lowered the cost of investing across the globe within both index and active investment solutions. The expansion of our active product line-up in Australia will continue to deliver on this fundamental commitment, removing a significant hurdle to active funds' outperformance and increasing the chance of success for investors.</a:t>
            </a:r>
          </a:p>
        </p:txBody>
      </p:sp>
    </p:spTree>
    <p:extLst>
      <p:ext uri="{BB962C8B-B14F-4D97-AF65-F5344CB8AC3E}">
        <p14:creationId xmlns:p14="http://schemas.microsoft.com/office/powerpoint/2010/main" val="257104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9B5B-1075-434C-8039-477E0487EB5B}"/>
              </a:ext>
            </a:extLst>
          </p:cNvPr>
          <p:cNvSpPr>
            <a:spLocks noGrp="1"/>
          </p:cNvSpPr>
          <p:nvPr>
            <p:ph type="title"/>
          </p:nvPr>
        </p:nvSpPr>
        <p:spPr/>
        <p:txBody>
          <a:bodyPr/>
          <a:lstStyle/>
          <a:p>
            <a:r>
              <a:rPr lang="en-GB" dirty="0"/>
              <a:t>Sentiment analysis workshop</a:t>
            </a:r>
          </a:p>
        </p:txBody>
      </p:sp>
      <p:sp>
        <p:nvSpPr>
          <p:cNvPr id="3" name="Content Placeholder 2">
            <a:extLst>
              <a:ext uri="{FF2B5EF4-FFF2-40B4-BE49-F238E27FC236}">
                <a16:creationId xmlns:a16="http://schemas.microsoft.com/office/drawing/2014/main" id="{DE4B0A26-389C-41DD-A56D-90FD776BD5E4}"/>
              </a:ext>
            </a:extLst>
          </p:cNvPr>
          <p:cNvSpPr>
            <a:spLocks noGrp="1"/>
          </p:cNvSpPr>
          <p:nvPr>
            <p:ph idx="1"/>
          </p:nvPr>
        </p:nvSpPr>
        <p:spPr>
          <a:xfrm>
            <a:off x="685800" y="2194560"/>
            <a:ext cx="10820400" cy="800567"/>
          </a:xfrm>
        </p:spPr>
        <p:txBody>
          <a:bodyPr/>
          <a:lstStyle/>
          <a:p>
            <a:r>
              <a:rPr lang="en-GB" dirty="0">
                <a:hlinkClick r:id="rId2"/>
              </a:rPr>
              <a:t>https://aws.amazon.com/blogs/machine-learning/detect-sentiment-from-customer-reviews-using-amazon-comprehend/</a:t>
            </a:r>
            <a:endParaRPr lang="en-GB" dirty="0"/>
          </a:p>
        </p:txBody>
      </p:sp>
      <p:pic>
        <p:nvPicPr>
          <p:cNvPr id="4" name="Picture 3">
            <a:extLst>
              <a:ext uri="{FF2B5EF4-FFF2-40B4-BE49-F238E27FC236}">
                <a16:creationId xmlns:a16="http://schemas.microsoft.com/office/drawing/2014/main" id="{DD22ABC7-AFDD-40E4-9F64-A04A4BCFE02D}"/>
              </a:ext>
            </a:extLst>
          </p:cNvPr>
          <p:cNvPicPr>
            <a:picLocks noChangeAspect="1"/>
          </p:cNvPicPr>
          <p:nvPr/>
        </p:nvPicPr>
        <p:blipFill>
          <a:blip r:embed="rId3"/>
          <a:stretch>
            <a:fillRect/>
          </a:stretch>
        </p:blipFill>
        <p:spPr>
          <a:xfrm>
            <a:off x="1007706" y="2995127"/>
            <a:ext cx="6926814" cy="3427480"/>
          </a:xfrm>
          <a:prstGeom prst="rect">
            <a:avLst/>
          </a:prstGeom>
        </p:spPr>
      </p:pic>
    </p:spTree>
    <p:extLst>
      <p:ext uri="{BB962C8B-B14F-4D97-AF65-F5344CB8AC3E}">
        <p14:creationId xmlns:p14="http://schemas.microsoft.com/office/powerpoint/2010/main" val="54420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F53A-17ED-4AF0-A4D8-28ACCA4538B7}"/>
              </a:ext>
            </a:extLst>
          </p:cNvPr>
          <p:cNvSpPr>
            <a:spLocks noGrp="1"/>
          </p:cNvSpPr>
          <p:nvPr>
            <p:ph type="title"/>
          </p:nvPr>
        </p:nvSpPr>
        <p:spPr>
          <a:xfrm>
            <a:off x="2802293" y="365956"/>
            <a:ext cx="8610600" cy="1293028"/>
          </a:xfrm>
        </p:spPr>
        <p:txBody>
          <a:bodyPr/>
          <a:lstStyle/>
          <a:p>
            <a:r>
              <a:rPr lang="en-GB" dirty="0" err="1"/>
              <a:t>AthenA</a:t>
            </a:r>
            <a:r>
              <a:rPr lang="en-GB" dirty="0"/>
              <a:t> querying</a:t>
            </a:r>
          </a:p>
        </p:txBody>
      </p:sp>
      <p:sp>
        <p:nvSpPr>
          <p:cNvPr id="3" name="Content Placeholder 2">
            <a:extLst>
              <a:ext uri="{FF2B5EF4-FFF2-40B4-BE49-F238E27FC236}">
                <a16:creationId xmlns:a16="http://schemas.microsoft.com/office/drawing/2014/main" id="{E8CE6C48-F5AE-4391-B8A2-C0A1E7C12CC8}"/>
              </a:ext>
            </a:extLst>
          </p:cNvPr>
          <p:cNvSpPr>
            <a:spLocks noGrp="1"/>
          </p:cNvSpPr>
          <p:nvPr>
            <p:ph idx="1"/>
          </p:nvPr>
        </p:nvSpPr>
        <p:spPr>
          <a:xfrm>
            <a:off x="685800" y="1421986"/>
            <a:ext cx="10820400" cy="473995"/>
          </a:xfrm>
        </p:spPr>
        <p:txBody>
          <a:bodyPr/>
          <a:lstStyle/>
          <a:p>
            <a:r>
              <a:rPr lang="en-GB" dirty="0"/>
              <a:t>DROP TABLE `</a:t>
            </a:r>
            <a:r>
              <a:rPr lang="en-GB" dirty="0" err="1"/>
              <a:t>reviewsentimentanalysis</a:t>
            </a:r>
            <a:r>
              <a:rPr lang="en-GB" dirty="0"/>
              <a:t>`;</a:t>
            </a:r>
          </a:p>
          <a:p>
            <a:endParaRPr lang="en-GB" dirty="0"/>
          </a:p>
        </p:txBody>
      </p:sp>
      <p:sp>
        <p:nvSpPr>
          <p:cNvPr id="6" name="TextBox 5">
            <a:extLst>
              <a:ext uri="{FF2B5EF4-FFF2-40B4-BE49-F238E27FC236}">
                <a16:creationId xmlns:a16="http://schemas.microsoft.com/office/drawing/2014/main" id="{3373AFCB-FDDB-4550-947B-4A9A30EE6990}"/>
              </a:ext>
            </a:extLst>
          </p:cNvPr>
          <p:cNvSpPr txBox="1"/>
          <p:nvPr/>
        </p:nvSpPr>
        <p:spPr>
          <a:xfrm>
            <a:off x="849086" y="1895981"/>
            <a:ext cx="6667210" cy="4524315"/>
          </a:xfrm>
          <a:prstGeom prst="rect">
            <a:avLst/>
          </a:prstGeom>
          <a:noFill/>
        </p:spPr>
        <p:txBody>
          <a:bodyPr wrap="none" rtlCol="0">
            <a:spAutoFit/>
          </a:bodyPr>
          <a:lstStyle/>
          <a:p>
            <a:r>
              <a:rPr lang="en-GB" sz="1600" dirty="0"/>
              <a:t>CREATE EXTERNAL TABLE `</a:t>
            </a:r>
            <a:r>
              <a:rPr lang="en-GB" sz="1600" dirty="0" err="1"/>
              <a:t>reviewsentimentanalysis</a:t>
            </a:r>
            <a:r>
              <a:rPr lang="en-GB" sz="1600" dirty="0"/>
              <a:t>`(</a:t>
            </a:r>
          </a:p>
          <a:p>
            <a:r>
              <a:rPr lang="en-GB" sz="1600" dirty="0"/>
              <a:t>  `</a:t>
            </a:r>
            <a:r>
              <a:rPr lang="en-GB" sz="1600" dirty="0" err="1"/>
              <a:t>imagelocation</a:t>
            </a:r>
            <a:r>
              <a:rPr lang="en-GB" sz="1600" dirty="0"/>
              <a:t>` string, </a:t>
            </a:r>
          </a:p>
          <a:p>
            <a:r>
              <a:rPr lang="en-GB" sz="1600" dirty="0"/>
              <a:t>  `timestamp` string, </a:t>
            </a:r>
          </a:p>
          <a:p>
            <a:r>
              <a:rPr lang="en-GB" sz="1600" dirty="0"/>
              <a:t>  `sentiment` string, </a:t>
            </a:r>
          </a:p>
          <a:p>
            <a:r>
              <a:rPr lang="en-GB" sz="1600" dirty="0"/>
              <a:t>  `positive` string, </a:t>
            </a:r>
          </a:p>
          <a:p>
            <a:r>
              <a:rPr lang="en-GB" sz="1600" dirty="0"/>
              <a:t>  `negative` string, </a:t>
            </a:r>
          </a:p>
          <a:p>
            <a:r>
              <a:rPr lang="en-GB" sz="1600" dirty="0"/>
              <a:t>  `neutral` string, </a:t>
            </a:r>
          </a:p>
          <a:p>
            <a:r>
              <a:rPr lang="en-GB" sz="1600" dirty="0"/>
              <a:t>  `mixed` string)</a:t>
            </a:r>
          </a:p>
          <a:p>
            <a:r>
              <a:rPr lang="en-GB" sz="1600" dirty="0"/>
              <a:t>ROW FORMAT DELIMITED </a:t>
            </a:r>
          </a:p>
          <a:p>
            <a:r>
              <a:rPr lang="en-GB" sz="1600" dirty="0"/>
              <a:t>  FIELDS TERMINATED BY ',' </a:t>
            </a:r>
          </a:p>
          <a:p>
            <a:r>
              <a:rPr lang="en-GB" sz="1600" dirty="0"/>
              <a:t>STORED AS INPUTFORMAT </a:t>
            </a:r>
          </a:p>
          <a:p>
            <a:r>
              <a:rPr lang="en-GB" sz="1600" dirty="0"/>
              <a:t>  '</a:t>
            </a:r>
            <a:r>
              <a:rPr lang="en-GB" sz="1600" dirty="0" err="1"/>
              <a:t>org.apache.hadoop.mapred.TextInputFormat</a:t>
            </a:r>
            <a:r>
              <a:rPr lang="en-GB" sz="1600" dirty="0"/>
              <a:t>' </a:t>
            </a:r>
          </a:p>
          <a:p>
            <a:r>
              <a:rPr lang="en-GB" sz="1600" dirty="0"/>
              <a:t>OUTPUTFORMAT </a:t>
            </a:r>
          </a:p>
          <a:p>
            <a:r>
              <a:rPr lang="en-GB" sz="1600" dirty="0"/>
              <a:t>  '</a:t>
            </a:r>
            <a:r>
              <a:rPr lang="en-GB" sz="1600" dirty="0" err="1"/>
              <a:t>org.apache.hadoop.hive.ql.io.HiveIgnoreKeyTextOutputFormat</a:t>
            </a:r>
            <a:r>
              <a:rPr lang="en-GB" sz="1600" dirty="0"/>
              <a:t>'</a:t>
            </a:r>
          </a:p>
          <a:p>
            <a:r>
              <a:rPr lang="en-GB" sz="1600" dirty="0"/>
              <a:t>LOCATION</a:t>
            </a:r>
          </a:p>
          <a:p>
            <a:r>
              <a:rPr lang="en-GB" sz="1600" dirty="0"/>
              <a:t>  's3://review-sentiment-s3-17avflvj8736/sentiment'</a:t>
            </a:r>
          </a:p>
          <a:p>
            <a:r>
              <a:rPr lang="en-GB" sz="1600" dirty="0"/>
              <a:t>TBLPROPERTIES (</a:t>
            </a:r>
          </a:p>
          <a:p>
            <a:r>
              <a:rPr lang="en-GB" sz="1600" dirty="0"/>
              <a:t>  '</a:t>
            </a:r>
            <a:r>
              <a:rPr lang="en-GB" sz="1600" dirty="0" err="1"/>
              <a:t>transient_lastDdlTime</a:t>
            </a:r>
            <a:r>
              <a:rPr lang="en-GB" sz="1600" dirty="0"/>
              <a:t>'='1562239159')</a:t>
            </a:r>
          </a:p>
        </p:txBody>
      </p:sp>
    </p:spTree>
    <p:extLst>
      <p:ext uri="{BB962C8B-B14F-4D97-AF65-F5344CB8AC3E}">
        <p14:creationId xmlns:p14="http://schemas.microsoft.com/office/powerpoint/2010/main" val="14795872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202</TotalTime>
  <Words>281</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AWS AI workshop</vt:lpstr>
      <vt:lpstr>PowerPoint Presentation</vt:lpstr>
      <vt:lpstr>PowerPoint Presentation</vt:lpstr>
      <vt:lpstr>PowerPoint Presentation</vt:lpstr>
      <vt:lpstr>PowerPoint Presentation</vt:lpstr>
      <vt:lpstr>PowerPoint Presentation</vt:lpstr>
      <vt:lpstr>Sample Text for analysis</vt:lpstr>
      <vt:lpstr>Sentiment analysis workshop</vt:lpstr>
      <vt:lpstr>AthenA querying</vt:lpstr>
      <vt:lpstr>Quick sight analysis of sentiments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Ranjani Nataraja Sharma</dc:creator>
  <cp:lastModifiedBy>Ranjani Nataraja Sharma</cp:lastModifiedBy>
  <cp:revision>30</cp:revision>
  <dcterms:created xsi:type="dcterms:W3CDTF">2019-07-07T09:43:29Z</dcterms:created>
  <dcterms:modified xsi:type="dcterms:W3CDTF">2019-07-07T13:06:09Z</dcterms:modified>
</cp:coreProperties>
</file>