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1" r:id="rId7"/>
    <p:sldId id="262" r:id="rId8"/>
    <p:sldId id="266" r:id="rId9"/>
    <p:sldId id="268" r:id="rId10"/>
    <p:sldId id="270" r:id="rId11"/>
    <p:sldId id="269" r:id="rId12"/>
    <p:sldId id="278" r:id="rId13"/>
    <p:sldId id="271" r:id="rId14"/>
    <p:sldId id="277" r:id="rId15"/>
    <p:sldId id="263" r:id="rId16"/>
    <p:sldId id="264" r:id="rId17"/>
    <p:sldId id="265" r:id="rId18"/>
    <p:sldId id="267" r:id="rId19"/>
    <p:sldId id="272" r:id="rId20"/>
    <p:sldId id="273" r:id="rId21"/>
    <p:sldId id="274" r:id="rId22"/>
    <p:sldId id="276" r:id="rId23"/>
    <p:sldId id="275"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6DEDA-AD25-9C7F-22A7-5DE810EB0047}" v="451" dt="2021-12-06T17:26:27.751"/>
    <p1510:client id="{19E080B8-F7AD-4EBF-16F6-9E7763AB6AD6}" v="9" dt="2021-12-07T01:30:17.417"/>
    <p1510:client id="{1CF2F674-66CB-0F37-5C22-339FF6280E0D}" v="197" dt="2021-12-06T21:41:38.624"/>
    <p1510:client id="{626BC48B-6796-B57C-0E2A-3F7D136F1AC0}" v="31" dt="2021-12-06T05:21:56.684"/>
    <p1510:client id="{72A378CD-F6DF-C3C4-3F47-6AF2F5B8B3A1}" v="46" dt="2021-12-07T06:54:47.555"/>
    <p1510:client id="{7E5A435C-4DEF-65C9-5200-F6F6E7A37886}" v="1008" dt="2021-12-07T06:47:30.626"/>
    <p1510:client id="{C0CC714A-DF20-4054-98F7-17AEE2BB30E4}" v="680" dt="2021-12-07T14:08:20.338"/>
    <p1510:client id="{D94BEB39-4D6F-464D-80F0-795D84D02553}" v="108" dt="2021-12-06T00:31:18.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BFCE71-260F-4812-A1DC-B456031DDD6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E23138A-2987-46CE-BFA2-0E8FDEE1CE38}">
      <dgm:prSet/>
      <dgm:spPr/>
      <dgm:t>
        <a:bodyPr/>
        <a:lstStyle/>
        <a:p>
          <a:r>
            <a:rPr lang="en-US"/>
            <a:t>There are lots of complex congestion control systems</a:t>
          </a:r>
        </a:p>
      </dgm:t>
    </dgm:pt>
    <dgm:pt modelId="{EFB57271-CEF2-4DDA-8C0E-C2E707659503}" type="parTrans" cxnId="{E7E21907-B2C2-4510-BE12-1EC98E075837}">
      <dgm:prSet/>
      <dgm:spPr/>
      <dgm:t>
        <a:bodyPr/>
        <a:lstStyle/>
        <a:p>
          <a:endParaRPr lang="en-US"/>
        </a:p>
      </dgm:t>
    </dgm:pt>
    <dgm:pt modelId="{DA09DDB0-7CEA-4D95-8489-66CA1C9F78C9}" type="sibTrans" cxnId="{E7E21907-B2C2-4510-BE12-1EC98E075837}">
      <dgm:prSet/>
      <dgm:spPr/>
      <dgm:t>
        <a:bodyPr/>
        <a:lstStyle/>
        <a:p>
          <a:endParaRPr lang="en-US"/>
        </a:p>
      </dgm:t>
    </dgm:pt>
    <dgm:pt modelId="{C2DE438B-B9A3-4E47-BB6F-A9F886E21B42}">
      <dgm:prSet/>
      <dgm:spPr/>
      <dgm:t>
        <a:bodyPr/>
        <a:lstStyle/>
        <a:p>
          <a:r>
            <a:rPr lang="en-US"/>
            <a:t>However, simplicity is proven the best</a:t>
          </a:r>
        </a:p>
      </dgm:t>
    </dgm:pt>
    <dgm:pt modelId="{C9042F4D-97DF-49A7-8273-2B2F1FA18558}" type="parTrans" cxnId="{1625A513-285F-49A4-8E3D-38E4716216C4}">
      <dgm:prSet/>
      <dgm:spPr/>
      <dgm:t>
        <a:bodyPr/>
        <a:lstStyle/>
        <a:p>
          <a:endParaRPr lang="en-US"/>
        </a:p>
      </dgm:t>
    </dgm:pt>
    <dgm:pt modelId="{44ED8054-8780-40EE-BF43-C9967D2C1618}" type="sibTrans" cxnId="{1625A513-285F-49A4-8E3D-38E4716216C4}">
      <dgm:prSet/>
      <dgm:spPr/>
      <dgm:t>
        <a:bodyPr/>
        <a:lstStyle/>
        <a:p>
          <a:endParaRPr lang="en-US"/>
        </a:p>
      </dgm:t>
    </dgm:pt>
    <dgm:pt modelId="{1021088F-E0D8-4998-8805-181B2E06F043}" type="pres">
      <dgm:prSet presAssocID="{85BFCE71-260F-4812-A1DC-B456031DDD6F}" presName="root" presStyleCnt="0">
        <dgm:presLayoutVars>
          <dgm:dir/>
          <dgm:resizeHandles val="exact"/>
        </dgm:presLayoutVars>
      </dgm:prSet>
      <dgm:spPr/>
    </dgm:pt>
    <dgm:pt modelId="{5A8E91E5-A790-41E9-9003-FEB4C2577266}" type="pres">
      <dgm:prSet presAssocID="{85BFCE71-260F-4812-A1DC-B456031DDD6F}" presName="container" presStyleCnt="0">
        <dgm:presLayoutVars>
          <dgm:dir/>
          <dgm:resizeHandles val="exact"/>
        </dgm:presLayoutVars>
      </dgm:prSet>
      <dgm:spPr/>
    </dgm:pt>
    <dgm:pt modelId="{A32B493F-FF17-4D5C-8ABC-7B86465509EE}" type="pres">
      <dgm:prSet presAssocID="{7E23138A-2987-46CE-BFA2-0E8FDEE1CE38}" presName="compNode" presStyleCnt="0"/>
      <dgm:spPr/>
    </dgm:pt>
    <dgm:pt modelId="{8D91F8A2-4C2D-494C-B39A-793029C549FB}" type="pres">
      <dgm:prSet presAssocID="{7E23138A-2987-46CE-BFA2-0E8FDEE1CE38}" presName="iconBgRect" presStyleLbl="bgShp" presStyleIdx="0" presStyleCnt="2"/>
      <dgm:spPr/>
    </dgm:pt>
    <dgm:pt modelId="{1F0E3056-11A8-4F92-ACF5-3CF8286F973F}" type="pres">
      <dgm:prSet presAssocID="{7E23138A-2987-46CE-BFA2-0E8FDEE1CE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2C098518-7BBB-438C-A24F-7A810DF9B765}" type="pres">
      <dgm:prSet presAssocID="{7E23138A-2987-46CE-BFA2-0E8FDEE1CE38}" presName="spaceRect" presStyleCnt="0"/>
      <dgm:spPr/>
    </dgm:pt>
    <dgm:pt modelId="{9432D515-6C06-46CA-B5EA-0CECDD5FA102}" type="pres">
      <dgm:prSet presAssocID="{7E23138A-2987-46CE-BFA2-0E8FDEE1CE38}" presName="textRect" presStyleLbl="revTx" presStyleIdx="0" presStyleCnt="2">
        <dgm:presLayoutVars>
          <dgm:chMax val="1"/>
          <dgm:chPref val="1"/>
        </dgm:presLayoutVars>
      </dgm:prSet>
      <dgm:spPr/>
    </dgm:pt>
    <dgm:pt modelId="{1F4E0D37-FA71-44C3-AA63-0BF99E85935D}" type="pres">
      <dgm:prSet presAssocID="{DA09DDB0-7CEA-4D95-8489-66CA1C9F78C9}" presName="sibTrans" presStyleLbl="sibTrans2D1" presStyleIdx="0" presStyleCnt="0"/>
      <dgm:spPr/>
    </dgm:pt>
    <dgm:pt modelId="{DE584643-4A14-497D-9881-D323AC10C780}" type="pres">
      <dgm:prSet presAssocID="{C2DE438B-B9A3-4E47-BB6F-A9F886E21B42}" presName="compNode" presStyleCnt="0"/>
      <dgm:spPr/>
    </dgm:pt>
    <dgm:pt modelId="{4A3475CB-3580-488E-AADD-59A7D1D03C04}" type="pres">
      <dgm:prSet presAssocID="{C2DE438B-B9A3-4E47-BB6F-A9F886E21B42}" presName="iconBgRect" presStyleLbl="bgShp" presStyleIdx="1" presStyleCnt="2"/>
      <dgm:spPr/>
    </dgm:pt>
    <dgm:pt modelId="{0668B946-4089-4CCE-9473-C7FC70170EDC}" type="pres">
      <dgm:prSet presAssocID="{C2DE438B-B9A3-4E47-BB6F-A9F886E21B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BDB2200B-D376-487C-9428-8DD82F4EE266}" type="pres">
      <dgm:prSet presAssocID="{C2DE438B-B9A3-4E47-BB6F-A9F886E21B42}" presName="spaceRect" presStyleCnt="0"/>
      <dgm:spPr/>
    </dgm:pt>
    <dgm:pt modelId="{96538714-3B10-4F41-A3F8-CCE073CDE383}" type="pres">
      <dgm:prSet presAssocID="{C2DE438B-B9A3-4E47-BB6F-A9F886E21B42}" presName="textRect" presStyleLbl="revTx" presStyleIdx="1" presStyleCnt="2">
        <dgm:presLayoutVars>
          <dgm:chMax val="1"/>
          <dgm:chPref val="1"/>
        </dgm:presLayoutVars>
      </dgm:prSet>
      <dgm:spPr/>
    </dgm:pt>
  </dgm:ptLst>
  <dgm:cxnLst>
    <dgm:cxn modelId="{E7E21907-B2C2-4510-BE12-1EC98E075837}" srcId="{85BFCE71-260F-4812-A1DC-B456031DDD6F}" destId="{7E23138A-2987-46CE-BFA2-0E8FDEE1CE38}" srcOrd="0" destOrd="0" parTransId="{EFB57271-CEF2-4DDA-8C0E-C2E707659503}" sibTransId="{DA09DDB0-7CEA-4D95-8489-66CA1C9F78C9}"/>
    <dgm:cxn modelId="{2D8E4C0B-5A42-4BCF-BC31-FA6440DA2A4F}" type="presOf" srcId="{DA09DDB0-7CEA-4D95-8489-66CA1C9F78C9}" destId="{1F4E0D37-FA71-44C3-AA63-0BF99E85935D}" srcOrd="0" destOrd="0" presId="urn:microsoft.com/office/officeart/2018/2/layout/IconCircleList"/>
    <dgm:cxn modelId="{1625A513-285F-49A4-8E3D-38E4716216C4}" srcId="{85BFCE71-260F-4812-A1DC-B456031DDD6F}" destId="{C2DE438B-B9A3-4E47-BB6F-A9F886E21B42}" srcOrd="1" destOrd="0" parTransId="{C9042F4D-97DF-49A7-8273-2B2F1FA18558}" sibTransId="{44ED8054-8780-40EE-BF43-C9967D2C1618}"/>
    <dgm:cxn modelId="{BDC68631-430F-4111-8402-AE9825CF8ADA}" type="presOf" srcId="{85BFCE71-260F-4812-A1DC-B456031DDD6F}" destId="{1021088F-E0D8-4998-8805-181B2E06F043}" srcOrd="0" destOrd="0" presId="urn:microsoft.com/office/officeart/2018/2/layout/IconCircleList"/>
    <dgm:cxn modelId="{4199FE62-9525-4E02-BD75-53401D9033B8}" type="presOf" srcId="{7E23138A-2987-46CE-BFA2-0E8FDEE1CE38}" destId="{9432D515-6C06-46CA-B5EA-0CECDD5FA102}" srcOrd="0" destOrd="0" presId="urn:microsoft.com/office/officeart/2018/2/layout/IconCircleList"/>
    <dgm:cxn modelId="{6E9592EA-5867-48A8-8216-29EC71CD1F17}" type="presOf" srcId="{C2DE438B-B9A3-4E47-BB6F-A9F886E21B42}" destId="{96538714-3B10-4F41-A3F8-CCE073CDE383}" srcOrd="0" destOrd="0" presId="urn:microsoft.com/office/officeart/2018/2/layout/IconCircleList"/>
    <dgm:cxn modelId="{4EAF41E7-B5D6-447F-9BE1-0F8806C852C9}" type="presParOf" srcId="{1021088F-E0D8-4998-8805-181B2E06F043}" destId="{5A8E91E5-A790-41E9-9003-FEB4C2577266}" srcOrd="0" destOrd="0" presId="urn:microsoft.com/office/officeart/2018/2/layout/IconCircleList"/>
    <dgm:cxn modelId="{9B7BF1E3-96E8-440D-90C9-C7434A1C55FD}" type="presParOf" srcId="{5A8E91E5-A790-41E9-9003-FEB4C2577266}" destId="{A32B493F-FF17-4D5C-8ABC-7B86465509EE}" srcOrd="0" destOrd="0" presId="urn:microsoft.com/office/officeart/2018/2/layout/IconCircleList"/>
    <dgm:cxn modelId="{3669589C-7E44-49FB-A7FA-AF9F9B7A98A9}" type="presParOf" srcId="{A32B493F-FF17-4D5C-8ABC-7B86465509EE}" destId="{8D91F8A2-4C2D-494C-B39A-793029C549FB}" srcOrd="0" destOrd="0" presId="urn:microsoft.com/office/officeart/2018/2/layout/IconCircleList"/>
    <dgm:cxn modelId="{E0ED322B-FEEE-416E-838A-1039A0C178B3}" type="presParOf" srcId="{A32B493F-FF17-4D5C-8ABC-7B86465509EE}" destId="{1F0E3056-11A8-4F92-ACF5-3CF8286F973F}" srcOrd="1" destOrd="0" presId="urn:microsoft.com/office/officeart/2018/2/layout/IconCircleList"/>
    <dgm:cxn modelId="{07E8272E-2F4D-4982-B7A7-F6C44D0DD11F}" type="presParOf" srcId="{A32B493F-FF17-4D5C-8ABC-7B86465509EE}" destId="{2C098518-7BBB-438C-A24F-7A810DF9B765}" srcOrd="2" destOrd="0" presId="urn:microsoft.com/office/officeart/2018/2/layout/IconCircleList"/>
    <dgm:cxn modelId="{EAF1DE62-E5A2-4C59-A70C-9276221A36F0}" type="presParOf" srcId="{A32B493F-FF17-4D5C-8ABC-7B86465509EE}" destId="{9432D515-6C06-46CA-B5EA-0CECDD5FA102}" srcOrd="3" destOrd="0" presId="urn:microsoft.com/office/officeart/2018/2/layout/IconCircleList"/>
    <dgm:cxn modelId="{C784A9DD-21A5-499D-A2CA-A60D26278714}" type="presParOf" srcId="{5A8E91E5-A790-41E9-9003-FEB4C2577266}" destId="{1F4E0D37-FA71-44C3-AA63-0BF99E85935D}" srcOrd="1" destOrd="0" presId="urn:microsoft.com/office/officeart/2018/2/layout/IconCircleList"/>
    <dgm:cxn modelId="{99E3DBF3-59FB-4959-9C2F-EF3E072331A7}" type="presParOf" srcId="{5A8E91E5-A790-41E9-9003-FEB4C2577266}" destId="{DE584643-4A14-497D-9881-D323AC10C780}" srcOrd="2" destOrd="0" presId="urn:microsoft.com/office/officeart/2018/2/layout/IconCircleList"/>
    <dgm:cxn modelId="{D155DE3E-BEFF-4A4B-B287-9FD4F41FE25B}" type="presParOf" srcId="{DE584643-4A14-497D-9881-D323AC10C780}" destId="{4A3475CB-3580-488E-AADD-59A7D1D03C04}" srcOrd="0" destOrd="0" presId="urn:microsoft.com/office/officeart/2018/2/layout/IconCircleList"/>
    <dgm:cxn modelId="{1D4BBD0E-A5CA-411E-9925-EE2DF6CBF812}" type="presParOf" srcId="{DE584643-4A14-497D-9881-D323AC10C780}" destId="{0668B946-4089-4CCE-9473-C7FC70170EDC}" srcOrd="1" destOrd="0" presId="urn:microsoft.com/office/officeart/2018/2/layout/IconCircleList"/>
    <dgm:cxn modelId="{FFB7C8F0-15B8-4BA3-901D-AF8E907336CE}" type="presParOf" srcId="{DE584643-4A14-497D-9881-D323AC10C780}" destId="{BDB2200B-D376-487C-9428-8DD82F4EE266}" srcOrd="2" destOrd="0" presId="urn:microsoft.com/office/officeart/2018/2/layout/IconCircleList"/>
    <dgm:cxn modelId="{28AFF37F-D7C7-4CC5-B96A-5849A77961CA}" type="presParOf" srcId="{DE584643-4A14-497D-9881-D323AC10C780}" destId="{96538714-3B10-4F41-A3F8-CCE073CDE38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1F8A2-4C2D-494C-B39A-793029C549FB}">
      <dsp:nvSpPr>
        <dsp:cNvPr id="0" name=""/>
        <dsp:cNvSpPr/>
      </dsp:nvSpPr>
      <dsp:spPr>
        <a:xfrm>
          <a:off x="45005" y="1324547"/>
          <a:ext cx="1249551" cy="124955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0E3056-11A8-4F92-ACF5-3CF8286F973F}">
      <dsp:nvSpPr>
        <dsp:cNvPr id="0" name=""/>
        <dsp:cNvSpPr/>
      </dsp:nvSpPr>
      <dsp:spPr>
        <a:xfrm>
          <a:off x="307410" y="1586953"/>
          <a:ext cx="724739" cy="724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2D515-6C06-46CA-B5EA-0CECDD5FA102}">
      <dsp:nvSpPr>
        <dsp:cNvPr id="0" name=""/>
        <dsp:cNvSpPr/>
      </dsp:nvSpPr>
      <dsp:spPr>
        <a:xfrm>
          <a:off x="1562317" y="1324547"/>
          <a:ext cx="2945370" cy="1249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There are lots of complex congestion control systems</a:t>
          </a:r>
        </a:p>
      </dsp:txBody>
      <dsp:txXfrm>
        <a:off x="1562317" y="1324547"/>
        <a:ext cx="2945370" cy="1249551"/>
      </dsp:txXfrm>
    </dsp:sp>
    <dsp:sp modelId="{4A3475CB-3580-488E-AADD-59A7D1D03C04}">
      <dsp:nvSpPr>
        <dsp:cNvPr id="0" name=""/>
        <dsp:cNvSpPr/>
      </dsp:nvSpPr>
      <dsp:spPr>
        <a:xfrm>
          <a:off x="5020896" y="1324547"/>
          <a:ext cx="1249551" cy="124955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8B946-4089-4CCE-9473-C7FC70170EDC}">
      <dsp:nvSpPr>
        <dsp:cNvPr id="0" name=""/>
        <dsp:cNvSpPr/>
      </dsp:nvSpPr>
      <dsp:spPr>
        <a:xfrm>
          <a:off x="5283301" y="1586953"/>
          <a:ext cx="724739" cy="724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538714-3B10-4F41-A3F8-CCE073CDE383}">
      <dsp:nvSpPr>
        <dsp:cNvPr id="0" name=""/>
        <dsp:cNvSpPr/>
      </dsp:nvSpPr>
      <dsp:spPr>
        <a:xfrm>
          <a:off x="6538208" y="1324547"/>
          <a:ext cx="2945370" cy="1249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However, simplicity is proven the best</a:t>
          </a:r>
        </a:p>
      </dsp:txBody>
      <dsp:txXfrm>
        <a:off x="6538208" y="1324547"/>
        <a:ext cx="2945370" cy="124955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1/13/2022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454817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1/13/2022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411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1/13/2022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28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1/13/2022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392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1/13/2022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87571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1/13/2022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1/13/2022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133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1/13/2022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96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1/13/2022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6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1/13/2022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03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1/13/2022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25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1/13/2022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010865271"/>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64" r:id="rId6"/>
    <p:sldLayoutId id="2147483760" r:id="rId7"/>
    <p:sldLayoutId id="2147483761" r:id="rId8"/>
    <p:sldLayoutId id="2147483762" r:id="rId9"/>
    <p:sldLayoutId id="2147483763" r:id="rId10"/>
    <p:sldLayoutId id="214748376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bstract Dark Night · Free image on Pixabay">
            <a:extLst>
              <a:ext uri="{FF2B5EF4-FFF2-40B4-BE49-F238E27FC236}">
                <a16:creationId xmlns:a16="http://schemas.microsoft.com/office/drawing/2014/main" id="{D8C0F680-AE79-4FE8-B4EB-14B2A1841A90}"/>
              </a:ext>
            </a:extLst>
          </p:cNvPr>
          <p:cNvPicPr>
            <a:picLocks noChangeAspect="1"/>
          </p:cNvPicPr>
          <p:nvPr/>
        </p:nvPicPr>
        <p:blipFill rotWithShape="1">
          <a:blip r:embed="rId2"/>
          <a:srcRect l="25"/>
          <a:stretch/>
        </p:blipFill>
        <p:spPr>
          <a:xfrm>
            <a:off x="3048" y="10"/>
            <a:ext cx="12188952" cy="6857990"/>
          </a:xfrm>
          <a:prstGeom prst="rect">
            <a:avLst/>
          </a:prstGeom>
        </p:spPr>
      </p:pic>
      <p:sp>
        <p:nvSpPr>
          <p:cNvPr id="45" name="Rectangle 44">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8792" y="-578805"/>
            <a:ext cx="6858003" cy="8015586"/>
          </a:xfrm>
          <a:prstGeom prst="rect">
            <a:avLst/>
          </a:prstGeom>
          <a:gradFill flip="none" rotWithShape="1">
            <a:gsLst>
              <a:gs pos="48000">
                <a:sysClr val="windowText" lastClr="000000">
                  <a:alpha val="30000"/>
                </a:sysClr>
              </a:gs>
              <a:gs pos="85000">
                <a:sysClr val="windowText" lastClr="000000">
                  <a:alpha val="51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47" name="Rectangle 46">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004E4-ECFF-4667-9230-F1B3DB6FF0FB}"/>
              </a:ext>
            </a:extLst>
          </p:cNvPr>
          <p:cNvSpPr>
            <a:spLocks noGrp="1"/>
          </p:cNvSpPr>
          <p:nvPr>
            <p:ph type="ctrTitle"/>
          </p:nvPr>
        </p:nvSpPr>
        <p:spPr>
          <a:xfrm>
            <a:off x="1600516" y="1247140"/>
            <a:ext cx="4650160" cy="3450844"/>
          </a:xfrm>
        </p:spPr>
        <p:txBody>
          <a:bodyPr>
            <a:normAutofit/>
          </a:bodyPr>
          <a:lstStyle/>
          <a:p>
            <a:pPr>
              <a:lnSpc>
                <a:spcPct val="90000"/>
              </a:lnSpc>
            </a:pPr>
            <a:r>
              <a:rPr lang="en-US" sz="3800">
                <a:solidFill>
                  <a:srgbClr val="FFFFFF"/>
                </a:solidFill>
                <a:ea typeface="+mj-lt"/>
                <a:cs typeface="+mj-lt"/>
              </a:rPr>
              <a:t>Swift: Delay is Simple and Effective for Congestion Control in</a:t>
            </a:r>
            <a:endParaRPr lang="en-US" sz="3800">
              <a:solidFill>
                <a:srgbClr val="FFFFFF"/>
              </a:solidFill>
            </a:endParaRPr>
          </a:p>
          <a:p>
            <a:pPr>
              <a:lnSpc>
                <a:spcPct val="90000"/>
              </a:lnSpc>
            </a:pPr>
            <a:r>
              <a:rPr lang="en-US" sz="3800">
                <a:solidFill>
                  <a:srgbClr val="FFFFFF"/>
                </a:solidFill>
                <a:ea typeface="+mj-lt"/>
                <a:cs typeface="+mj-lt"/>
              </a:rPr>
              <a:t>the Datacenter</a:t>
            </a:r>
            <a:endParaRPr lang="en-US" sz="3800">
              <a:solidFill>
                <a:srgbClr val="FFFFFF"/>
              </a:solidFill>
            </a:endParaRPr>
          </a:p>
        </p:txBody>
      </p:sp>
      <p:sp>
        <p:nvSpPr>
          <p:cNvPr id="3" name="Subtitle 2">
            <a:extLst>
              <a:ext uri="{FF2B5EF4-FFF2-40B4-BE49-F238E27FC236}">
                <a16:creationId xmlns:a16="http://schemas.microsoft.com/office/drawing/2014/main" id="{B260517D-FD02-4314-9D7E-E65B427AA0E3}"/>
              </a:ext>
            </a:extLst>
          </p:cNvPr>
          <p:cNvSpPr>
            <a:spLocks noGrp="1"/>
          </p:cNvSpPr>
          <p:nvPr>
            <p:ph type="subTitle" idx="1"/>
          </p:nvPr>
        </p:nvSpPr>
        <p:spPr>
          <a:xfrm>
            <a:off x="1600515" y="4818126"/>
            <a:ext cx="4959807" cy="1268984"/>
          </a:xfrm>
        </p:spPr>
        <p:txBody>
          <a:bodyPr>
            <a:normAutofit/>
          </a:bodyPr>
          <a:lstStyle/>
          <a:p>
            <a:pPr>
              <a:lnSpc>
                <a:spcPct val="100000"/>
              </a:lnSpc>
            </a:pPr>
            <a:r>
              <a:rPr lang="en-US" sz="1900">
                <a:solidFill>
                  <a:srgbClr val="FFFFFF"/>
                </a:solidFill>
              </a:rPr>
              <a:t>Raghuveer Sharma Saripalli (50946752)</a:t>
            </a:r>
          </a:p>
          <a:p>
            <a:pPr>
              <a:lnSpc>
                <a:spcPct val="100000"/>
              </a:lnSpc>
            </a:pPr>
            <a:r>
              <a:rPr lang="en-US" sz="1900">
                <a:solidFill>
                  <a:srgbClr val="FFFFFF"/>
                </a:solidFill>
              </a:rPr>
              <a:t>Yamini </a:t>
            </a:r>
            <a:r>
              <a:rPr lang="en-US" sz="1900" err="1">
                <a:solidFill>
                  <a:srgbClr val="FFFFFF"/>
                </a:solidFill>
              </a:rPr>
              <a:t>Palnati</a:t>
            </a:r>
            <a:r>
              <a:rPr lang="en-US" sz="1900">
                <a:solidFill>
                  <a:srgbClr val="FFFFFF"/>
                </a:solidFill>
              </a:rPr>
              <a:t> (98601457)</a:t>
            </a:r>
          </a:p>
          <a:p>
            <a:pPr>
              <a:lnSpc>
                <a:spcPct val="100000"/>
              </a:lnSpc>
            </a:pPr>
            <a:r>
              <a:rPr lang="en-US" sz="1900">
                <a:solidFill>
                  <a:srgbClr val="FFFFFF"/>
                </a:solidFill>
              </a:rPr>
              <a:t>Tejasri </a:t>
            </a:r>
            <a:r>
              <a:rPr lang="en-US" sz="1900" err="1">
                <a:solidFill>
                  <a:srgbClr val="FFFFFF"/>
                </a:solidFill>
              </a:rPr>
              <a:t>Dontham</a:t>
            </a:r>
            <a:r>
              <a:rPr lang="en-US" sz="1900">
                <a:solidFill>
                  <a:srgbClr val="FFFFFF"/>
                </a:solidFill>
              </a:rPr>
              <a:t> (81715873)</a:t>
            </a:r>
          </a:p>
        </p:txBody>
      </p:sp>
    </p:spTree>
    <p:extLst>
      <p:ext uri="{BB962C8B-B14F-4D97-AF65-F5344CB8AC3E}">
        <p14:creationId xmlns:p14="http://schemas.microsoft.com/office/powerpoint/2010/main" val="426779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7A70-6065-45B6-A866-DCB6D1DD1521}"/>
              </a:ext>
            </a:extLst>
          </p:cNvPr>
          <p:cNvSpPr>
            <a:spLocks noGrp="1"/>
          </p:cNvSpPr>
          <p:nvPr>
            <p:ph type="title"/>
          </p:nvPr>
        </p:nvSpPr>
        <p:spPr>
          <a:xfrm>
            <a:off x="1587710" y="455362"/>
            <a:ext cx="9486690" cy="940819"/>
          </a:xfrm>
        </p:spPr>
        <p:txBody>
          <a:bodyPr>
            <a:normAutofit fontScale="90000"/>
          </a:bodyPr>
          <a:lstStyle/>
          <a:p>
            <a:r>
              <a:rPr lang="en-US" b="0" dirty="0">
                <a:ea typeface="+mj-lt"/>
                <a:cs typeface="+mj-lt"/>
              </a:rPr>
              <a:t>Additive increment </a:t>
            </a:r>
            <a:br>
              <a:rPr lang="en-US" b="0" dirty="0">
                <a:ea typeface="+mj-lt"/>
                <a:cs typeface="+mj-lt"/>
              </a:rPr>
            </a:br>
            <a:r>
              <a:rPr lang="en-US" b="0" dirty="0">
                <a:ea typeface="+mj-lt"/>
                <a:cs typeface="+mj-lt"/>
              </a:rPr>
              <a:t>                   multiplicative decrease</a:t>
            </a:r>
            <a:endParaRPr lang="en-US" dirty="0"/>
          </a:p>
          <a:p>
            <a:endParaRPr lang="en-US"/>
          </a:p>
        </p:txBody>
      </p:sp>
      <p:sp>
        <p:nvSpPr>
          <p:cNvPr id="3" name="Content Placeholder 2">
            <a:extLst>
              <a:ext uri="{FF2B5EF4-FFF2-40B4-BE49-F238E27FC236}">
                <a16:creationId xmlns:a16="http://schemas.microsoft.com/office/drawing/2014/main" id="{8A72F046-5789-4EE8-81CC-3DA1A9E4C744}"/>
              </a:ext>
            </a:extLst>
          </p:cNvPr>
          <p:cNvSpPr>
            <a:spLocks noGrp="1"/>
          </p:cNvSpPr>
          <p:nvPr>
            <p:ph idx="1"/>
          </p:nvPr>
        </p:nvSpPr>
        <p:spPr>
          <a:xfrm>
            <a:off x="1584805" y="1934629"/>
            <a:ext cx="10022995" cy="4303939"/>
          </a:xfrm>
        </p:spPr>
        <p:txBody>
          <a:bodyPr vert="horz" lIns="91440" tIns="45720" rIns="91440" bIns="45720" rtlCol="0" anchor="t">
            <a:normAutofit/>
          </a:bodyPr>
          <a:lstStyle/>
          <a:p>
            <a:pPr marL="0" indent="0">
              <a:buNone/>
            </a:pPr>
            <a:endParaRPr lang="en-US" dirty="0"/>
          </a:p>
          <a:p>
            <a:pPr marL="0" indent="0">
              <a:buNone/>
            </a:pPr>
            <a:r>
              <a:rPr lang="en-US"/>
              <a:t>      Swift allows cwnd to fall below 1 to handle large-scale incast.</a:t>
            </a:r>
          </a:p>
          <a:p>
            <a:pPr marL="0" indent="0">
              <a:buNone/>
            </a:pPr>
            <a:endParaRPr lang="en-US" dirty="0"/>
          </a:p>
          <a:p>
            <a:pPr marL="0" indent="0">
              <a:buNone/>
            </a:pPr>
            <a:endParaRPr lang="en-US" dirty="0"/>
          </a:p>
          <a:p>
            <a:endParaRPr lang="en-US"/>
          </a:p>
        </p:txBody>
      </p:sp>
      <p:pic>
        <p:nvPicPr>
          <p:cNvPr id="5" name="Picture 5" descr="Diagram&#10;&#10;Description automatically generated">
            <a:extLst>
              <a:ext uri="{FF2B5EF4-FFF2-40B4-BE49-F238E27FC236}">
                <a16:creationId xmlns:a16="http://schemas.microsoft.com/office/drawing/2014/main" id="{868D7772-BDCC-43A7-A49C-4FA40F4F0FAC}"/>
              </a:ext>
            </a:extLst>
          </p:cNvPr>
          <p:cNvPicPr>
            <a:picLocks noChangeAspect="1"/>
          </p:cNvPicPr>
          <p:nvPr/>
        </p:nvPicPr>
        <p:blipFill>
          <a:blip r:embed="rId2"/>
          <a:stretch>
            <a:fillRect/>
          </a:stretch>
        </p:blipFill>
        <p:spPr>
          <a:xfrm>
            <a:off x="4050837" y="3144860"/>
            <a:ext cx="3674533" cy="1925419"/>
          </a:xfrm>
          <a:prstGeom prst="rect">
            <a:avLst/>
          </a:prstGeom>
        </p:spPr>
      </p:pic>
    </p:spTree>
    <p:extLst>
      <p:ext uri="{BB962C8B-B14F-4D97-AF65-F5344CB8AC3E}">
        <p14:creationId xmlns:p14="http://schemas.microsoft.com/office/powerpoint/2010/main" val="355468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85AB-65F6-4A67-BBF9-07D0CAC90F00}"/>
              </a:ext>
            </a:extLst>
          </p:cNvPr>
          <p:cNvSpPr>
            <a:spLocks noGrp="1"/>
          </p:cNvSpPr>
          <p:nvPr>
            <p:ph type="title"/>
          </p:nvPr>
        </p:nvSpPr>
        <p:spPr/>
        <p:txBody>
          <a:bodyPr/>
          <a:lstStyle/>
          <a:p>
            <a:r>
              <a:rPr lang="en-US" b="0">
                <a:ea typeface="+mj-lt"/>
                <a:cs typeface="+mj-lt"/>
              </a:rPr>
              <a:t>Additive increment </a:t>
            </a:r>
            <a:br>
              <a:rPr lang="en-US" b="0">
                <a:ea typeface="+mj-lt"/>
                <a:cs typeface="+mj-lt"/>
              </a:rPr>
            </a:br>
            <a:r>
              <a:rPr lang="en-US" b="0">
                <a:ea typeface="+mj-lt"/>
                <a:cs typeface="+mj-lt"/>
              </a:rPr>
              <a:t>                   multiplicative decrease</a:t>
            </a:r>
            <a:endParaRPr lang="en-US"/>
          </a:p>
        </p:txBody>
      </p:sp>
      <p:pic>
        <p:nvPicPr>
          <p:cNvPr id="4" name="Picture 4" descr="A picture containing text, indoor, screenshot&#10;&#10;Description automatically generated">
            <a:extLst>
              <a:ext uri="{FF2B5EF4-FFF2-40B4-BE49-F238E27FC236}">
                <a16:creationId xmlns:a16="http://schemas.microsoft.com/office/drawing/2014/main" id="{418E7145-AC24-47AE-9C76-E973BA70A23C}"/>
              </a:ext>
            </a:extLst>
          </p:cNvPr>
          <p:cNvPicPr>
            <a:picLocks noGrp="1" noChangeAspect="1"/>
          </p:cNvPicPr>
          <p:nvPr>
            <p:ph idx="1"/>
          </p:nvPr>
        </p:nvPicPr>
        <p:blipFill>
          <a:blip r:embed="rId2"/>
          <a:stretch>
            <a:fillRect/>
          </a:stretch>
        </p:blipFill>
        <p:spPr>
          <a:xfrm>
            <a:off x="2567275" y="2329350"/>
            <a:ext cx="7866227" cy="3926152"/>
          </a:xfrm>
        </p:spPr>
      </p:pic>
      <p:sp>
        <p:nvSpPr>
          <p:cNvPr id="5" name="TextBox 4">
            <a:extLst>
              <a:ext uri="{FF2B5EF4-FFF2-40B4-BE49-F238E27FC236}">
                <a16:creationId xmlns:a16="http://schemas.microsoft.com/office/drawing/2014/main" id="{16CD4985-457D-4745-8DAA-512F06EC83C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740767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52FA-BA34-4C5A-B6C5-158BD979E686}"/>
              </a:ext>
            </a:extLst>
          </p:cNvPr>
          <p:cNvSpPr>
            <a:spLocks noGrp="1"/>
          </p:cNvSpPr>
          <p:nvPr>
            <p:ph type="title"/>
          </p:nvPr>
        </p:nvSpPr>
        <p:spPr>
          <a:xfrm>
            <a:off x="1587710" y="433114"/>
            <a:ext cx="9486690" cy="1183324"/>
          </a:xfrm>
        </p:spPr>
        <p:txBody>
          <a:bodyPr>
            <a:normAutofit/>
          </a:bodyPr>
          <a:lstStyle/>
          <a:p>
            <a:r>
              <a:rPr lang="en-US" dirty="0"/>
              <a:t>Fabric and host delays</a:t>
            </a:r>
          </a:p>
        </p:txBody>
      </p:sp>
      <p:sp>
        <p:nvSpPr>
          <p:cNvPr id="3" name="Content Placeholder 2">
            <a:extLst>
              <a:ext uri="{FF2B5EF4-FFF2-40B4-BE49-F238E27FC236}">
                <a16:creationId xmlns:a16="http://schemas.microsoft.com/office/drawing/2014/main" id="{BBC42016-F40F-4ACF-84C9-EE88D1EFA31D}"/>
              </a:ext>
            </a:extLst>
          </p:cNvPr>
          <p:cNvSpPr>
            <a:spLocks noGrp="1"/>
          </p:cNvSpPr>
          <p:nvPr>
            <p:ph idx="1"/>
          </p:nvPr>
        </p:nvSpPr>
        <p:spPr>
          <a:xfrm>
            <a:off x="1587710" y="1848542"/>
            <a:ext cx="9486690" cy="4237626"/>
          </a:xfrm>
        </p:spPr>
        <p:txBody>
          <a:bodyPr vert="horz" lIns="91440" tIns="45720" rIns="91440" bIns="45720" rtlCol="0" anchor="t">
            <a:normAutofit/>
          </a:bodyPr>
          <a:lstStyle/>
          <a:p>
            <a:r>
              <a:rPr lang="en-US" dirty="0"/>
              <a:t>Host delay(end point delay)</a:t>
            </a:r>
          </a:p>
          <a:p>
            <a:pPr marL="0" indent="0">
              <a:buNone/>
            </a:pPr>
            <a:r>
              <a:rPr lang="en-US" dirty="0"/>
              <a:t> </a:t>
            </a:r>
            <a:r>
              <a:rPr lang="en-US" dirty="0">
                <a:ea typeface="+mn-lt"/>
                <a:cs typeface="+mn-lt"/>
              </a:rPr>
              <a:t>      = remote-queuing (echoed in the ACK) + Local NIC Rx Delay </a:t>
            </a:r>
          </a:p>
          <a:p>
            <a:pPr marL="0" indent="0">
              <a:buNone/>
            </a:pPr>
            <a:r>
              <a:rPr lang="en-US" dirty="0">
                <a:ea typeface="+mn-lt"/>
                <a:cs typeface="+mn-lt"/>
              </a:rPr>
              <a:t>           (given by t6 − t5)</a:t>
            </a:r>
          </a:p>
          <a:p>
            <a:pPr marL="342900" indent="-342900"/>
            <a:r>
              <a:rPr lang="en-US" dirty="0">
                <a:ea typeface="+mn-lt"/>
                <a:cs typeface="+mn-lt"/>
              </a:rPr>
              <a:t>Fabric delay </a:t>
            </a:r>
          </a:p>
          <a:p>
            <a:pPr marL="0" indent="0">
              <a:buNone/>
            </a:pPr>
            <a:r>
              <a:rPr lang="en-US" dirty="0"/>
              <a:t>      = RTT - end point delay</a:t>
            </a:r>
          </a:p>
          <a:p>
            <a:pPr marL="0" indent="0">
              <a:buNone/>
            </a:pPr>
            <a:r>
              <a:rPr lang="en-US" dirty="0">
                <a:ea typeface="+mn-lt"/>
                <a:cs typeface="+mn-lt"/>
              </a:rPr>
              <a:t>The effective congestion window is combined as min(</a:t>
            </a:r>
            <a:r>
              <a:rPr lang="en-US" dirty="0" err="1">
                <a:ea typeface="+mn-lt"/>
                <a:cs typeface="+mn-lt"/>
              </a:rPr>
              <a:t>fcwnd</a:t>
            </a:r>
            <a:r>
              <a:rPr lang="en-US" dirty="0">
                <a:ea typeface="+mn-lt"/>
                <a:cs typeface="+mn-lt"/>
              </a:rPr>
              <a:t>, </a:t>
            </a:r>
            <a:r>
              <a:rPr lang="en-US" dirty="0" err="1">
                <a:ea typeface="+mn-lt"/>
                <a:cs typeface="+mn-lt"/>
              </a:rPr>
              <a:t>ecwnd</a:t>
            </a:r>
            <a:r>
              <a:rPr lang="en-US" dirty="0">
                <a:ea typeface="+mn-lt"/>
                <a:cs typeface="+mn-lt"/>
              </a:rPr>
              <a:t>)</a:t>
            </a:r>
            <a:endParaRPr lang="en-US"/>
          </a:p>
        </p:txBody>
      </p:sp>
    </p:spTree>
    <p:extLst>
      <p:ext uri="{BB962C8B-B14F-4D97-AF65-F5344CB8AC3E}">
        <p14:creationId xmlns:p14="http://schemas.microsoft.com/office/powerpoint/2010/main" val="339700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54C-0F19-414E-964B-018886F98492}"/>
              </a:ext>
            </a:extLst>
          </p:cNvPr>
          <p:cNvSpPr>
            <a:spLocks noGrp="1"/>
          </p:cNvSpPr>
          <p:nvPr>
            <p:ph type="title"/>
          </p:nvPr>
        </p:nvSpPr>
        <p:spPr>
          <a:xfrm>
            <a:off x="1587710" y="455362"/>
            <a:ext cx="9486690" cy="940819"/>
          </a:xfrm>
        </p:spPr>
        <p:txBody>
          <a:bodyPr/>
          <a:lstStyle/>
          <a:p>
            <a:r>
              <a:rPr lang="en-US"/>
              <a:t>Target Delay</a:t>
            </a:r>
          </a:p>
        </p:txBody>
      </p:sp>
      <p:sp>
        <p:nvSpPr>
          <p:cNvPr id="3" name="Content Placeholder 2">
            <a:extLst>
              <a:ext uri="{FF2B5EF4-FFF2-40B4-BE49-F238E27FC236}">
                <a16:creationId xmlns:a16="http://schemas.microsoft.com/office/drawing/2014/main" id="{BE92D288-A6E7-456E-A3DA-C8B1C4F6038A}"/>
              </a:ext>
            </a:extLst>
          </p:cNvPr>
          <p:cNvSpPr>
            <a:spLocks noGrp="1"/>
          </p:cNvSpPr>
          <p:nvPr>
            <p:ph idx="1"/>
          </p:nvPr>
        </p:nvSpPr>
        <p:spPr>
          <a:xfrm>
            <a:off x="1587710" y="1567350"/>
            <a:ext cx="9994690" cy="4518818"/>
          </a:xfrm>
        </p:spPr>
        <p:txBody>
          <a:bodyPr vert="horz" lIns="91440" tIns="45720" rIns="91440" bIns="45720" rtlCol="0" anchor="t">
            <a:normAutofit/>
          </a:bodyPr>
          <a:lstStyle/>
          <a:p>
            <a:r>
              <a:rPr lang="en-US"/>
              <a:t>Hop-based scaling :                                </a:t>
            </a:r>
          </a:p>
          <a:p>
            <a:pPr marL="0" indent="0">
              <a:buNone/>
            </a:pPr>
            <a:r>
              <a:rPr lang="en-US"/>
              <a:t>      Fixed base delay + per hop delay</a:t>
            </a:r>
          </a:p>
          <a:p>
            <a:pPr marL="342900" indent="-342900"/>
            <a:r>
              <a:rPr lang="en-US"/>
              <a:t>Flow based scaling:</a:t>
            </a:r>
          </a:p>
          <a:p>
            <a:pPr marL="0" indent="0">
              <a:buNone/>
            </a:pPr>
            <a:r>
              <a:rPr lang="en-US"/>
              <a:t>     Scale target delay with no of competing flows  </a:t>
            </a:r>
          </a:p>
          <a:p>
            <a:pPr marL="0" indent="0">
              <a:buNone/>
            </a:pPr>
            <a:endParaRPr lang="en-US"/>
          </a:p>
        </p:txBody>
      </p:sp>
      <p:pic>
        <p:nvPicPr>
          <p:cNvPr id="4" name="Picture 4" descr="Diagram&#10;&#10;Description automatically generated">
            <a:extLst>
              <a:ext uri="{FF2B5EF4-FFF2-40B4-BE49-F238E27FC236}">
                <a16:creationId xmlns:a16="http://schemas.microsoft.com/office/drawing/2014/main" id="{CF2533F8-2D3D-4AAB-9FF9-052F6887B47E}"/>
              </a:ext>
            </a:extLst>
          </p:cNvPr>
          <p:cNvPicPr>
            <a:picLocks noChangeAspect="1"/>
          </p:cNvPicPr>
          <p:nvPr/>
        </p:nvPicPr>
        <p:blipFill>
          <a:blip r:embed="rId2"/>
          <a:stretch>
            <a:fillRect/>
          </a:stretch>
        </p:blipFill>
        <p:spPr>
          <a:xfrm>
            <a:off x="6771952" y="1450500"/>
            <a:ext cx="4707811" cy="1536225"/>
          </a:xfrm>
          <a:prstGeom prst="rect">
            <a:avLst/>
          </a:prstGeom>
        </p:spPr>
      </p:pic>
      <p:pic>
        <p:nvPicPr>
          <p:cNvPr id="5" name="Picture 5" descr="Graphical user interface, application, table&#10;&#10;Description automatically generated">
            <a:extLst>
              <a:ext uri="{FF2B5EF4-FFF2-40B4-BE49-F238E27FC236}">
                <a16:creationId xmlns:a16="http://schemas.microsoft.com/office/drawing/2014/main" id="{72B1A3CF-A1C1-4438-B98B-C170CF6D74A9}"/>
              </a:ext>
            </a:extLst>
          </p:cNvPr>
          <p:cNvPicPr>
            <a:picLocks noChangeAspect="1"/>
          </p:cNvPicPr>
          <p:nvPr/>
        </p:nvPicPr>
        <p:blipFill>
          <a:blip r:embed="rId3"/>
          <a:stretch>
            <a:fillRect/>
          </a:stretch>
        </p:blipFill>
        <p:spPr>
          <a:xfrm>
            <a:off x="2159519" y="3780472"/>
            <a:ext cx="4427893" cy="2191619"/>
          </a:xfrm>
          <a:prstGeom prst="rect">
            <a:avLst/>
          </a:prstGeom>
        </p:spPr>
      </p:pic>
      <p:sp>
        <p:nvSpPr>
          <p:cNvPr id="6" name="TextBox 5">
            <a:extLst>
              <a:ext uri="{FF2B5EF4-FFF2-40B4-BE49-F238E27FC236}">
                <a16:creationId xmlns:a16="http://schemas.microsoft.com/office/drawing/2014/main" id="{7E8B6807-3CB7-4452-B08A-B61AD760A548}"/>
              </a:ext>
            </a:extLst>
          </p:cNvPr>
          <p:cNvSpPr txBox="1"/>
          <p:nvPr/>
        </p:nvSpPr>
        <p:spPr>
          <a:xfrm rot="1080000">
            <a:off x="12455641" y="7015962"/>
            <a:ext cx="25140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 txt</a:t>
            </a:r>
          </a:p>
        </p:txBody>
      </p:sp>
    </p:spTree>
    <p:extLst>
      <p:ext uri="{BB962C8B-B14F-4D97-AF65-F5344CB8AC3E}">
        <p14:creationId xmlns:p14="http://schemas.microsoft.com/office/powerpoint/2010/main" val="245636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75B1-BA6A-466A-8AFA-44E8775444A3}"/>
              </a:ext>
            </a:extLst>
          </p:cNvPr>
          <p:cNvSpPr>
            <a:spLocks noGrp="1"/>
          </p:cNvSpPr>
          <p:nvPr>
            <p:ph type="title"/>
          </p:nvPr>
        </p:nvSpPr>
        <p:spPr/>
        <p:txBody>
          <a:bodyPr/>
          <a:lstStyle/>
          <a:p>
            <a:r>
              <a:rPr lang="en-US" b="0" dirty="0">
                <a:ea typeface="+mj-lt"/>
                <a:cs typeface="+mj-lt"/>
              </a:rPr>
              <a:t>Loss Recovery and ACKs </a:t>
            </a:r>
            <a:endParaRPr lang="en-US" dirty="0"/>
          </a:p>
        </p:txBody>
      </p:sp>
      <p:sp>
        <p:nvSpPr>
          <p:cNvPr id="3" name="Content Placeholder 2">
            <a:extLst>
              <a:ext uri="{FF2B5EF4-FFF2-40B4-BE49-F238E27FC236}">
                <a16:creationId xmlns:a16="http://schemas.microsoft.com/office/drawing/2014/main" id="{23275E82-F8F6-417B-89A9-65CF6C71372E}"/>
              </a:ext>
            </a:extLst>
          </p:cNvPr>
          <p:cNvSpPr>
            <a:spLocks noGrp="1"/>
          </p:cNvSpPr>
          <p:nvPr>
            <p:ph idx="1"/>
          </p:nvPr>
        </p:nvSpPr>
        <p:spPr/>
        <p:txBody>
          <a:bodyPr vert="horz" lIns="91440" tIns="45720" rIns="91440" bIns="45720" rtlCol="0" anchor="t">
            <a:normAutofit/>
          </a:bodyPr>
          <a:lstStyle/>
          <a:p>
            <a:r>
              <a:rPr lang="en-US" dirty="0">
                <a:ea typeface="+mn-lt"/>
                <a:cs typeface="+mn-lt"/>
              </a:rPr>
              <a:t>Loss Recovery </a:t>
            </a:r>
          </a:p>
          <a:p>
            <a:pPr lvl="1"/>
            <a:r>
              <a:rPr lang="en-US" b="1">
                <a:ea typeface="+mn-lt"/>
                <a:cs typeface="+mn-lt"/>
              </a:rPr>
              <a:t>selective acknowledgements(SACK)</a:t>
            </a:r>
          </a:p>
          <a:p>
            <a:pPr lvl="1"/>
            <a:r>
              <a:rPr lang="en-US" b="1" dirty="0">
                <a:ea typeface="+mn-lt"/>
                <a:cs typeface="+mn-lt"/>
              </a:rPr>
              <a:t>retransmission timeout (RTO)</a:t>
            </a:r>
            <a:endParaRPr lang="en-US" b="1" dirty="0"/>
          </a:p>
          <a:p>
            <a:r>
              <a:rPr lang="en-US" dirty="0">
                <a:ea typeface="+mn-lt"/>
                <a:cs typeface="+mn-lt"/>
              </a:rPr>
              <a:t>ACKs - decouple data and ACK packet</a:t>
            </a:r>
            <a:endParaRPr lang="en-US" dirty="0"/>
          </a:p>
        </p:txBody>
      </p:sp>
    </p:spTree>
    <p:extLst>
      <p:ext uri="{BB962C8B-B14F-4D97-AF65-F5344CB8AC3E}">
        <p14:creationId xmlns:p14="http://schemas.microsoft.com/office/powerpoint/2010/main" val="2099092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9">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7" name="Rectangle 11">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Working space background">
            <a:extLst>
              <a:ext uri="{FF2B5EF4-FFF2-40B4-BE49-F238E27FC236}">
                <a16:creationId xmlns:a16="http://schemas.microsoft.com/office/drawing/2014/main" id="{1B0E4FE5-6243-4510-A9C7-C8E7F8AA8594}"/>
              </a:ext>
            </a:extLst>
          </p:cNvPr>
          <p:cNvPicPr>
            <a:picLocks noChangeAspect="1"/>
          </p:cNvPicPr>
          <p:nvPr/>
        </p:nvPicPr>
        <p:blipFill rotWithShape="1">
          <a:blip r:embed="rId2"/>
          <a:srcRect t="7893" r="6" b="7695"/>
          <a:stretch/>
        </p:blipFill>
        <p:spPr>
          <a:xfrm>
            <a:off x="3048" y="10"/>
            <a:ext cx="12188952" cy="6857990"/>
          </a:xfrm>
          <a:prstGeom prst="rect">
            <a:avLst/>
          </a:prstGeom>
        </p:spPr>
      </p:pic>
      <p:sp>
        <p:nvSpPr>
          <p:cNvPr id="11" name="Rectangle 13">
            <a:extLst>
              <a:ext uri="{FF2B5EF4-FFF2-40B4-BE49-F238E27FC236}">
                <a16:creationId xmlns:a16="http://schemas.microsoft.com/office/drawing/2014/main" id="{1CDD2F19-0AAB-46D2-A7D4-9BD8F7E42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78792" y="-578805"/>
            <a:ext cx="6858003" cy="8015586"/>
          </a:xfrm>
          <a:prstGeom prst="rect">
            <a:avLst/>
          </a:prstGeom>
          <a:gradFill flip="none" rotWithShape="1">
            <a:gsLst>
              <a:gs pos="48000">
                <a:sysClr val="windowText" lastClr="000000">
                  <a:alpha val="30000"/>
                </a:sysClr>
              </a:gs>
              <a:gs pos="85000">
                <a:sysClr val="windowText" lastClr="000000">
                  <a:alpha val="51000"/>
                </a:sysClr>
              </a:gs>
              <a:gs pos="0">
                <a:sysClr val="windowText" lastClr="000000">
                  <a:alpha val="0"/>
                </a:sysClr>
              </a:gs>
            </a:gsLst>
            <a:lin ang="16200000" scaled="1"/>
            <a:tileRect/>
          </a:gra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3" name="Rectangle 15">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7">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A7E2D-DA22-4795-A143-3530963F6BEE}"/>
              </a:ext>
            </a:extLst>
          </p:cNvPr>
          <p:cNvSpPr>
            <a:spLocks noGrp="1"/>
          </p:cNvSpPr>
          <p:nvPr>
            <p:ph type="title"/>
          </p:nvPr>
        </p:nvSpPr>
        <p:spPr>
          <a:xfrm>
            <a:off x="1600516" y="1247140"/>
            <a:ext cx="4650160" cy="3450844"/>
          </a:xfrm>
        </p:spPr>
        <p:txBody>
          <a:bodyPr vert="horz" lIns="91440" tIns="45720" rIns="91440" bIns="45720" rtlCol="0" anchor="t">
            <a:normAutofit/>
          </a:bodyPr>
          <a:lstStyle/>
          <a:p>
            <a:r>
              <a:rPr lang="en-US" sz="6000">
                <a:solidFill>
                  <a:srgbClr val="FFFFFF"/>
                </a:solidFill>
              </a:rPr>
              <a:t>Related Work &amp; Results</a:t>
            </a:r>
          </a:p>
        </p:txBody>
      </p:sp>
    </p:spTree>
    <p:extLst>
      <p:ext uri="{BB962C8B-B14F-4D97-AF65-F5344CB8AC3E}">
        <p14:creationId xmlns:p14="http://schemas.microsoft.com/office/powerpoint/2010/main" val="64214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1612EB80-AA08-4B38-90DA-4E116354FA6D}"/>
              </a:ext>
            </a:extLst>
          </p:cNvPr>
          <p:cNvPicPr>
            <a:picLocks noChangeAspect="1"/>
          </p:cNvPicPr>
          <p:nvPr/>
        </p:nvPicPr>
        <p:blipFill rotWithShape="1">
          <a:blip r:embed="rId2"/>
          <a:srcRect l="15798" r="11858" b="-3"/>
          <a:stretch/>
        </p:blipFill>
        <p:spPr>
          <a:xfrm>
            <a:off x="4748403" y="10"/>
            <a:ext cx="7443597"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E7751-50C9-4417-A507-7D79A506E013}"/>
              </a:ext>
            </a:extLst>
          </p:cNvPr>
          <p:cNvSpPr>
            <a:spLocks noGrp="1"/>
          </p:cNvSpPr>
          <p:nvPr>
            <p:ph type="title"/>
          </p:nvPr>
        </p:nvSpPr>
        <p:spPr>
          <a:xfrm>
            <a:off x="576072" y="455362"/>
            <a:ext cx="3603625" cy="1550419"/>
          </a:xfrm>
        </p:spPr>
        <p:txBody>
          <a:bodyPr>
            <a:normAutofit/>
          </a:bodyPr>
          <a:lstStyle/>
          <a:p>
            <a:pPr>
              <a:lnSpc>
                <a:spcPct val="90000"/>
              </a:lnSpc>
            </a:pPr>
            <a:r>
              <a:rPr lang="en-US" sz="3400"/>
              <a:t>Google Production Takeaways</a:t>
            </a:r>
          </a:p>
        </p:txBody>
      </p:sp>
      <p:sp>
        <p:nvSpPr>
          <p:cNvPr id="3" name="Content Placeholder 2">
            <a:extLst>
              <a:ext uri="{FF2B5EF4-FFF2-40B4-BE49-F238E27FC236}">
                <a16:creationId xmlns:a16="http://schemas.microsoft.com/office/drawing/2014/main" id="{5C7DAA76-045B-4CC9-A107-614D0447E23B}"/>
              </a:ext>
            </a:extLst>
          </p:cNvPr>
          <p:cNvSpPr>
            <a:spLocks noGrp="1"/>
          </p:cNvSpPr>
          <p:nvPr>
            <p:ph idx="1"/>
          </p:nvPr>
        </p:nvSpPr>
        <p:spPr>
          <a:xfrm>
            <a:off x="576072" y="2160016"/>
            <a:ext cx="3603625" cy="3926152"/>
          </a:xfrm>
        </p:spPr>
        <p:txBody>
          <a:bodyPr vert="horz" lIns="91440" tIns="45720" rIns="91440" bIns="45720" rtlCol="0">
            <a:normAutofit/>
          </a:bodyPr>
          <a:lstStyle/>
          <a:p>
            <a:r>
              <a:rPr lang="en-US"/>
              <a:t>Comparing results of Swift with GCN / DCTCP.</a:t>
            </a:r>
          </a:p>
          <a:p>
            <a:r>
              <a:rPr lang="en-US"/>
              <a:t>There are reports for the following:</a:t>
            </a:r>
          </a:p>
          <a:p>
            <a:pPr lvl="1"/>
            <a:r>
              <a:rPr lang="en-US" sz="2200"/>
              <a:t>Latency / Loss</a:t>
            </a:r>
          </a:p>
          <a:p>
            <a:pPr lvl="1"/>
            <a:r>
              <a:rPr lang="en-US" sz="2200"/>
              <a:t>Throughput / Utilization</a:t>
            </a:r>
          </a:p>
          <a:p>
            <a:pPr lvl="1"/>
            <a:endParaRPr lang="en-US"/>
          </a:p>
          <a:p>
            <a:endParaRPr lang="en-US"/>
          </a:p>
        </p:txBody>
      </p:sp>
    </p:spTree>
    <p:extLst>
      <p:ext uri="{BB962C8B-B14F-4D97-AF65-F5344CB8AC3E}">
        <p14:creationId xmlns:p14="http://schemas.microsoft.com/office/powerpoint/2010/main" val="335846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Rectangle 23">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4164A54-F77F-4F41-AFBC-0E237763FA75}"/>
              </a:ext>
            </a:extLst>
          </p:cNvPr>
          <p:cNvSpPr>
            <a:spLocks noGrp="1"/>
          </p:cNvSpPr>
          <p:nvPr>
            <p:ph type="title"/>
          </p:nvPr>
        </p:nvSpPr>
        <p:spPr>
          <a:xfrm>
            <a:off x="6378082" y="455362"/>
            <a:ext cx="4696318" cy="1550419"/>
          </a:xfrm>
        </p:spPr>
        <p:txBody>
          <a:bodyPr>
            <a:normAutofit/>
          </a:bodyPr>
          <a:lstStyle/>
          <a:p>
            <a:pPr>
              <a:lnSpc>
                <a:spcPct val="90000"/>
              </a:lnSpc>
            </a:pPr>
            <a:r>
              <a:rPr lang="en-US" sz="3400"/>
              <a:t>Near-zero loss rate under high utilization</a:t>
            </a:r>
          </a:p>
        </p:txBody>
      </p:sp>
      <p:sp>
        <p:nvSpPr>
          <p:cNvPr id="8" name="Content Placeholder 7">
            <a:extLst>
              <a:ext uri="{FF2B5EF4-FFF2-40B4-BE49-F238E27FC236}">
                <a16:creationId xmlns:a16="http://schemas.microsoft.com/office/drawing/2014/main" id="{C9AD66A2-ADE5-46D2-8D69-01F353D024EB}"/>
              </a:ext>
            </a:extLst>
          </p:cNvPr>
          <p:cNvSpPr>
            <a:spLocks noGrp="1"/>
          </p:cNvSpPr>
          <p:nvPr>
            <p:ph idx="1"/>
          </p:nvPr>
        </p:nvSpPr>
        <p:spPr>
          <a:xfrm>
            <a:off x="6378080" y="2160016"/>
            <a:ext cx="4696319" cy="3926152"/>
          </a:xfrm>
        </p:spPr>
        <p:txBody>
          <a:bodyPr vert="horz" lIns="91440" tIns="45720" rIns="91440" bIns="45720" rtlCol="0" anchor="t">
            <a:normAutofit/>
          </a:bodyPr>
          <a:lstStyle/>
          <a:p>
            <a:r>
              <a:rPr lang="en-US">
                <a:ea typeface="+mn-lt"/>
                <a:cs typeface="+mn-lt"/>
              </a:rPr>
              <a:t>One of the biggest improvements as we moved traffic to Swift was the reduction in packet loss. </a:t>
            </a:r>
          </a:p>
          <a:p>
            <a:r>
              <a:rPr lang="en-US"/>
              <a:t>1st graph is loss vs port utilization in Fabric links.</a:t>
            </a:r>
          </a:p>
          <a:p>
            <a:r>
              <a:rPr lang="en-US"/>
              <a:t>2nd graph is the same axes for </a:t>
            </a:r>
            <a:r>
              <a:rPr lang="en-US" err="1"/>
              <a:t>ToR</a:t>
            </a:r>
            <a:r>
              <a:rPr lang="en-US"/>
              <a:t> hosts.</a:t>
            </a:r>
          </a:p>
          <a:p>
            <a:endParaRPr lang="en-US"/>
          </a:p>
        </p:txBody>
      </p:sp>
      <p:pic>
        <p:nvPicPr>
          <p:cNvPr id="4" name="Picture 4" descr="Chart, line chart&#10;&#10;Description automatically generated">
            <a:extLst>
              <a:ext uri="{FF2B5EF4-FFF2-40B4-BE49-F238E27FC236}">
                <a16:creationId xmlns:a16="http://schemas.microsoft.com/office/drawing/2014/main" id="{9A1385E4-423D-498F-9451-545046C3FBE1}"/>
              </a:ext>
            </a:extLst>
          </p:cNvPr>
          <p:cNvPicPr>
            <a:picLocks noChangeAspect="1"/>
          </p:cNvPicPr>
          <p:nvPr/>
        </p:nvPicPr>
        <p:blipFill>
          <a:blip r:embed="rId2"/>
          <a:stretch>
            <a:fillRect/>
          </a:stretch>
        </p:blipFill>
        <p:spPr>
          <a:xfrm>
            <a:off x="1138695" y="626198"/>
            <a:ext cx="4767990" cy="2123660"/>
          </a:xfrm>
          <a:prstGeom prst="rect">
            <a:avLst/>
          </a:prstGeom>
        </p:spPr>
      </p:pic>
      <p:pic>
        <p:nvPicPr>
          <p:cNvPr id="5" name="Picture 5" descr="Chart, line chart&#10;&#10;Description automatically generated">
            <a:extLst>
              <a:ext uri="{FF2B5EF4-FFF2-40B4-BE49-F238E27FC236}">
                <a16:creationId xmlns:a16="http://schemas.microsoft.com/office/drawing/2014/main" id="{3E114E52-3689-493B-BD71-F42C99911473}"/>
              </a:ext>
            </a:extLst>
          </p:cNvPr>
          <p:cNvPicPr>
            <a:picLocks noChangeAspect="1"/>
          </p:cNvPicPr>
          <p:nvPr/>
        </p:nvPicPr>
        <p:blipFill>
          <a:blip r:embed="rId3"/>
          <a:stretch>
            <a:fillRect/>
          </a:stretch>
        </p:blipFill>
        <p:spPr>
          <a:xfrm>
            <a:off x="1138695" y="3754652"/>
            <a:ext cx="4771716" cy="1910309"/>
          </a:xfrm>
          <a:prstGeom prst="rect">
            <a:avLst/>
          </a:prstGeom>
        </p:spPr>
      </p:pic>
    </p:spTree>
    <p:extLst>
      <p:ext uri="{BB962C8B-B14F-4D97-AF65-F5344CB8AC3E}">
        <p14:creationId xmlns:p14="http://schemas.microsoft.com/office/powerpoint/2010/main" val="3922124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8AEF7-BA81-4E88-BC94-AFDCEB99499C}"/>
              </a:ext>
            </a:extLst>
          </p:cNvPr>
          <p:cNvSpPr>
            <a:spLocks noGrp="1"/>
          </p:cNvSpPr>
          <p:nvPr>
            <p:ph type="title"/>
          </p:nvPr>
        </p:nvSpPr>
        <p:spPr>
          <a:xfrm>
            <a:off x="1587710" y="455362"/>
            <a:ext cx="4067909" cy="1550419"/>
          </a:xfrm>
        </p:spPr>
        <p:txBody>
          <a:bodyPr>
            <a:normAutofit fontScale="90000"/>
          </a:bodyPr>
          <a:lstStyle/>
          <a:p>
            <a:r>
              <a:rPr lang="en-US" sz="4100"/>
              <a:t>Achieves low Latency near the target delay</a:t>
            </a:r>
          </a:p>
        </p:txBody>
      </p:sp>
      <p:sp>
        <p:nvSpPr>
          <p:cNvPr id="10" name="Content Placeholder 7">
            <a:extLst>
              <a:ext uri="{FF2B5EF4-FFF2-40B4-BE49-F238E27FC236}">
                <a16:creationId xmlns:a16="http://schemas.microsoft.com/office/drawing/2014/main" id="{AEB4D0D4-3E83-4048-AF9F-055092289100}"/>
              </a:ext>
            </a:extLst>
          </p:cNvPr>
          <p:cNvSpPr>
            <a:spLocks noGrp="1"/>
          </p:cNvSpPr>
          <p:nvPr>
            <p:ph idx="1"/>
          </p:nvPr>
        </p:nvSpPr>
        <p:spPr>
          <a:xfrm>
            <a:off x="1587710" y="2312416"/>
            <a:ext cx="4067909" cy="3926152"/>
          </a:xfrm>
        </p:spPr>
        <p:txBody>
          <a:bodyPr vert="horz" lIns="91440" tIns="45720" rIns="91440" bIns="45720" rtlCol="0" anchor="t">
            <a:normAutofit/>
          </a:bodyPr>
          <a:lstStyle/>
          <a:p>
            <a:r>
              <a:rPr lang="en-US"/>
              <a:t>Graph is between Fabric Link RTT and Cluster throughput.</a:t>
            </a:r>
          </a:p>
          <a:p>
            <a:r>
              <a:rPr lang="en-US"/>
              <a:t>RTT calculated by NIC timestamps.</a:t>
            </a:r>
          </a:p>
          <a:p>
            <a:r>
              <a:rPr lang="en-US"/>
              <a:t>Some clusters have RTT above base target due to external factors and flow-based scaling.</a:t>
            </a:r>
          </a:p>
          <a:p>
            <a:endParaRPr lang="en-US"/>
          </a:p>
        </p:txBody>
      </p:sp>
      <p:pic>
        <p:nvPicPr>
          <p:cNvPr id="4" name="Picture 4" descr="Chart, scatter chart&#10;&#10;Description automatically generated">
            <a:extLst>
              <a:ext uri="{FF2B5EF4-FFF2-40B4-BE49-F238E27FC236}">
                <a16:creationId xmlns:a16="http://schemas.microsoft.com/office/drawing/2014/main" id="{1D4E9A2B-BBA4-40FF-B313-A73169661C5A}"/>
              </a:ext>
            </a:extLst>
          </p:cNvPr>
          <p:cNvPicPr>
            <a:picLocks noChangeAspect="1"/>
          </p:cNvPicPr>
          <p:nvPr/>
        </p:nvPicPr>
        <p:blipFill>
          <a:blip r:embed="rId2"/>
          <a:stretch>
            <a:fillRect/>
          </a:stretch>
        </p:blipFill>
        <p:spPr>
          <a:xfrm>
            <a:off x="6093696" y="1127329"/>
            <a:ext cx="5889003" cy="2370115"/>
          </a:xfrm>
          <a:prstGeom prst="rect">
            <a:avLst/>
          </a:prstGeom>
        </p:spPr>
      </p:pic>
    </p:spTree>
    <p:extLst>
      <p:ext uri="{BB962C8B-B14F-4D97-AF65-F5344CB8AC3E}">
        <p14:creationId xmlns:p14="http://schemas.microsoft.com/office/powerpoint/2010/main" val="1386702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9279A-A315-484D-A63E-3B4EEA63828E}"/>
              </a:ext>
            </a:extLst>
          </p:cNvPr>
          <p:cNvSpPr>
            <a:spLocks noGrp="1"/>
          </p:cNvSpPr>
          <p:nvPr>
            <p:ph type="title"/>
          </p:nvPr>
        </p:nvSpPr>
        <p:spPr>
          <a:xfrm>
            <a:off x="7695729" y="455362"/>
            <a:ext cx="3378671" cy="1550419"/>
          </a:xfrm>
        </p:spPr>
        <p:txBody>
          <a:bodyPr>
            <a:normAutofit/>
          </a:bodyPr>
          <a:lstStyle/>
          <a:p>
            <a:pPr>
              <a:lnSpc>
                <a:spcPct val="90000"/>
              </a:lnSpc>
            </a:pPr>
            <a:r>
              <a:rPr lang="en-US" sz="3700" b="0">
                <a:ea typeface="+mj-lt"/>
                <a:cs typeface="+mj-lt"/>
              </a:rPr>
              <a:t>Use of Shared Infrastructure</a:t>
            </a:r>
            <a:endParaRPr lang="en-US" sz="3700"/>
          </a:p>
        </p:txBody>
      </p:sp>
      <p:sp>
        <p:nvSpPr>
          <p:cNvPr id="8" name="Content Placeholder 7">
            <a:extLst>
              <a:ext uri="{FF2B5EF4-FFF2-40B4-BE49-F238E27FC236}">
                <a16:creationId xmlns:a16="http://schemas.microsoft.com/office/drawing/2014/main" id="{7E689114-DD7D-4D53-A467-AF7E54300D73}"/>
              </a:ext>
            </a:extLst>
          </p:cNvPr>
          <p:cNvSpPr>
            <a:spLocks noGrp="1"/>
          </p:cNvSpPr>
          <p:nvPr>
            <p:ph idx="1"/>
          </p:nvPr>
        </p:nvSpPr>
        <p:spPr>
          <a:xfrm>
            <a:off x="7695728" y="1709036"/>
            <a:ext cx="3782998" cy="4377132"/>
          </a:xfrm>
        </p:spPr>
        <p:txBody>
          <a:bodyPr vert="horz" lIns="91440" tIns="45720" rIns="91440" bIns="45720" rtlCol="0" anchor="t">
            <a:normAutofit fontScale="92500"/>
          </a:bodyPr>
          <a:lstStyle/>
          <a:p>
            <a:r>
              <a:rPr lang="en-US"/>
              <a:t>We share network links with Non-Swift Traffic.</a:t>
            </a:r>
          </a:p>
          <a:p>
            <a:r>
              <a:rPr lang="en-US">
                <a:ea typeface="+mn-lt"/>
                <a:cs typeface="+mn-lt"/>
              </a:rPr>
              <a:t>To do so we separate traffic using QoS classes that share link bandwidth using weighted-fair queuing.</a:t>
            </a:r>
            <a:endParaRPr lang="en-US"/>
          </a:p>
          <a:p>
            <a:r>
              <a:rPr lang="en-US">
                <a:ea typeface="+mn-lt"/>
                <a:cs typeface="+mn-lt"/>
              </a:rPr>
              <a:t>this arrangement lets Swift achieve low latency even in cases when a good portion of the traffic is controlled by loss or via GCN.</a:t>
            </a:r>
            <a:endParaRPr lang="en-US"/>
          </a:p>
          <a:p>
            <a:endParaRPr lang="en-US"/>
          </a:p>
        </p:txBody>
      </p:sp>
      <p:pic>
        <p:nvPicPr>
          <p:cNvPr id="3" name="Picture 4">
            <a:extLst>
              <a:ext uri="{FF2B5EF4-FFF2-40B4-BE49-F238E27FC236}">
                <a16:creationId xmlns:a16="http://schemas.microsoft.com/office/drawing/2014/main" id="{CDBACA04-080C-4C4D-B8E2-B8072B189AD1}"/>
              </a:ext>
            </a:extLst>
          </p:cNvPr>
          <p:cNvPicPr>
            <a:picLocks noChangeAspect="1"/>
          </p:cNvPicPr>
          <p:nvPr/>
        </p:nvPicPr>
        <p:blipFill>
          <a:blip r:embed="rId2"/>
          <a:stretch>
            <a:fillRect/>
          </a:stretch>
        </p:blipFill>
        <p:spPr>
          <a:xfrm>
            <a:off x="1701327" y="2055939"/>
            <a:ext cx="5565250" cy="2546101"/>
          </a:xfrm>
          <a:prstGeom prst="rect">
            <a:avLst/>
          </a:prstGeom>
        </p:spPr>
      </p:pic>
    </p:spTree>
    <p:extLst>
      <p:ext uri="{BB962C8B-B14F-4D97-AF65-F5344CB8AC3E}">
        <p14:creationId xmlns:p14="http://schemas.microsoft.com/office/powerpoint/2010/main" val="301415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2"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8433"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ECB6C36-F27C-41EA-8121-B63374FEDE7F}"/>
              </a:ext>
            </a:extLst>
          </p:cNvPr>
          <p:cNvSpPr>
            <a:spLocks noGrp="1"/>
          </p:cNvSpPr>
          <p:nvPr>
            <p:ph type="title"/>
          </p:nvPr>
        </p:nvSpPr>
        <p:spPr>
          <a:xfrm>
            <a:off x="4572000" y="1247140"/>
            <a:ext cx="4386006" cy="3450844"/>
          </a:xfrm>
        </p:spPr>
        <p:txBody>
          <a:bodyPr vert="horz" lIns="91440" tIns="45720" rIns="91440" bIns="45720" rtlCol="0" anchor="t">
            <a:normAutofit/>
          </a:bodyPr>
          <a:lstStyle/>
          <a:p>
            <a:pPr>
              <a:lnSpc>
                <a:spcPct val="90000"/>
              </a:lnSpc>
            </a:pPr>
            <a:r>
              <a:rPr lang="en-US" sz="6000"/>
              <a:t>Motivation and Problem Definition</a:t>
            </a:r>
          </a:p>
        </p:txBody>
      </p:sp>
      <p:pic>
        <p:nvPicPr>
          <p:cNvPr id="6" name="Graphic 5" descr="Lightbulb">
            <a:extLst>
              <a:ext uri="{FF2B5EF4-FFF2-40B4-BE49-F238E27FC236}">
                <a16:creationId xmlns:a16="http://schemas.microsoft.com/office/drawing/2014/main" id="{44B2AE4E-E6C0-454A-A75A-2BD1C3044E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785" y="1776519"/>
            <a:ext cx="3370748" cy="3370748"/>
          </a:xfrm>
          <a:prstGeom prst="rect">
            <a:avLst/>
          </a:prstGeom>
        </p:spPr>
      </p:pic>
    </p:spTree>
    <p:extLst>
      <p:ext uri="{BB962C8B-B14F-4D97-AF65-F5344CB8AC3E}">
        <p14:creationId xmlns:p14="http://schemas.microsoft.com/office/powerpoint/2010/main" val="179860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B93D3-0738-441C-9F12-ABE084436D7B}"/>
              </a:ext>
            </a:extLst>
          </p:cNvPr>
          <p:cNvSpPr>
            <a:spLocks noGrp="1"/>
          </p:cNvSpPr>
          <p:nvPr>
            <p:ph type="title"/>
          </p:nvPr>
        </p:nvSpPr>
        <p:spPr>
          <a:xfrm>
            <a:off x="1587710" y="455362"/>
            <a:ext cx="4067909" cy="1550419"/>
          </a:xfrm>
        </p:spPr>
        <p:txBody>
          <a:bodyPr>
            <a:normAutofit/>
          </a:bodyPr>
          <a:lstStyle/>
          <a:p>
            <a:r>
              <a:rPr lang="en-US" sz="4100" b="0">
                <a:ea typeface="+mj-lt"/>
                <a:cs typeface="+mj-lt"/>
              </a:rPr>
              <a:t>Fabric and Host Congestion</a:t>
            </a:r>
            <a:endParaRPr lang="en-US" sz="4100"/>
          </a:p>
        </p:txBody>
      </p:sp>
      <p:sp>
        <p:nvSpPr>
          <p:cNvPr id="8" name="Content Placeholder 7">
            <a:extLst>
              <a:ext uri="{FF2B5EF4-FFF2-40B4-BE49-F238E27FC236}">
                <a16:creationId xmlns:a16="http://schemas.microsoft.com/office/drawing/2014/main" id="{8699BF5C-5E5D-414E-9164-9941A955BD85}"/>
              </a:ext>
            </a:extLst>
          </p:cNvPr>
          <p:cNvSpPr>
            <a:spLocks noGrp="1"/>
          </p:cNvSpPr>
          <p:nvPr>
            <p:ph idx="1"/>
          </p:nvPr>
        </p:nvSpPr>
        <p:spPr>
          <a:xfrm>
            <a:off x="1587710" y="1926751"/>
            <a:ext cx="4067909" cy="4574110"/>
          </a:xfrm>
        </p:spPr>
        <p:txBody>
          <a:bodyPr vert="horz" lIns="91440" tIns="45720" rIns="91440" bIns="45720" rtlCol="0" anchor="t">
            <a:normAutofit/>
          </a:bodyPr>
          <a:lstStyle/>
          <a:p>
            <a:r>
              <a:rPr lang="en-US"/>
              <a:t>Previously tested on mixed shared environments.</a:t>
            </a:r>
          </a:p>
          <a:p>
            <a:r>
              <a:rPr lang="en-US"/>
              <a:t>This test is on host and fabric separately.</a:t>
            </a:r>
          </a:p>
          <a:p>
            <a:r>
              <a:rPr lang="en-US"/>
              <a:t>Left is for throughput intensive and Right side is IOPS intensive.</a:t>
            </a:r>
          </a:p>
          <a:p>
            <a:r>
              <a:rPr lang="en-US"/>
              <a:t>Splitting also helps debugging issue in the respective areas.</a:t>
            </a:r>
          </a:p>
        </p:txBody>
      </p:sp>
      <p:pic>
        <p:nvPicPr>
          <p:cNvPr id="4" name="Picture 4" descr="Chart, scatter chart&#10;&#10;Description automatically generated">
            <a:extLst>
              <a:ext uri="{FF2B5EF4-FFF2-40B4-BE49-F238E27FC236}">
                <a16:creationId xmlns:a16="http://schemas.microsoft.com/office/drawing/2014/main" id="{DF24DF29-79AE-4F79-A58D-064C26085241}"/>
              </a:ext>
            </a:extLst>
          </p:cNvPr>
          <p:cNvPicPr>
            <a:picLocks noChangeAspect="1"/>
          </p:cNvPicPr>
          <p:nvPr/>
        </p:nvPicPr>
        <p:blipFill>
          <a:blip r:embed="rId2"/>
          <a:stretch>
            <a:fillRect/>
          </a:stretch>
        </p:blipFill>
        <p:spPr>
          <a:xfrm>
            <a:off x="6224325" y="2401236"/>
            <a:ext cx="5199575" cy="1897844"/>
          </a:xfrm>
          <a:prstGeom prst="rect">
            <a:avLst/>
          </a:prstGeom>
        </p:spPr>
      </p:pic>
    </p:spTree>
    <p:extLst>
      <p:ext uri="{BB962C8B-B14F-4D97-AF65-F5344CB8AC3E}">
        <p14:creationId xmlns:p14="http://schemas.microsoft.com/office/powerpoint/2010/main" val="339727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C7812-FBB5-43FA-9C9E-FC8C781C9845}"/>
              </a:ext>
            </a:extLst>
          </p:cNvPr>
          <p:cNvSpPr>
            <a:spLocks noGrp="1"/>
          </p:cNvSpPr>
          <p:nvPr>
            <p:ph type="title"/>
          </p:nvPr>
        </p:nvSpPr>
        <p:spPr>
          <a:xfrm>
            <a:off x="7695729" y="455362"/>
            <a:ext cx="3378671" cy="1550419"/>
          </a:xfrm>
        </p:spPr>
        <p:txBody>
          <a:bodyPr>
            <a:normAutofit/>
          </a:bodyPr>
          <a:lstStyle/>
          <a:p>
            <a:r>
              <a:rPr lang="en-US" sz="4100" b="0">
                <a:ea typeface="+mj-lt"/>
                <a:cs typeface="+mj-lt"/>
              </a:rPr>
              <a:t>Application Performance</a:t>
            </a:r>
            <a:endParaRPr lang="en-US" sz="4100"/>
          </a:p>
        </p:txBody>
      </p:sp>
      <p:sp>
        <p:nvSpPr>
          <p:cNvPr id="8" name="Content Placeholder 7">
            <a:extLst>
              <a:ext uri="{FF2B5EF4-FFF2-40B4-BE49-F238E27FC236}">
                <a16:creationId xmlns:a16="http://schemas.microsoft.com/office/drawing/2014/main" id="{F0A5641A-A1C3-48FA-9AD4-A7AE4A0D5179}"/>
              </a:ext>
            </a:extLst>
          </p:cNvPr>
          <p:cNvSpPr>
            <a:spLocks noGrp="1"/>
          </p:cNvSpPr>
          <p:nvPr>
            <p:ph idx="1"/>
          </p:nvPr>
        </p:nvSpPr>
        <p:spPr>
          <a:xfrm>
            <a:off x="7695728" y="2160016"/>
            <a:ext cx="4075357" cy="4405123"/>
          </a:xfrm>
        </p:spPr>
        <p:txBody>
          <a:bodyPr vert="horz" lIns="91440" tIns="45720" rIns="91440" bIns="45720" rtlCol="0" anchor="t">
            <a:normAutofit fontScale="92500" lnSpcReduction="10000"/>
          </a:bodyPr>
          <a:lstStyle/>
          <a:p>
            <a:r>
              <a:rPr lang="en-US"/>
              <a:t>In memory </a:t>
            </a:r>
            <a:r>
              <a:rPr lang="en-US" err="1"/>
              <a:t>BigQuery</a:t>
            </a:r>
            <a:r>
              <a:rPr lang="en-US"/>
              <a:t> Shuffle -  </a:t>
            </a:r>
            <a:r>
              <a:rPr lang="en-US">
                <a:ea typeface="+mn-lt"/>
                <a:cs typeface="+mn-lt"/>
              </a:rPr>
              <a:t>Swift’s ability to simultaneously control network delays and host congestion at scale is thus invaluable for this application. </a:t>
            </a:r>
          </a:p>
          <a:p>
            <a:r>
              <a:rPr lang="en-US"/>
              <a:t>Storage - </a:t>
            </a:r>
            <a:r>
              <a:rPr lang="en-US">
                <a:ea typeface="+mn-lt"/>
                <a:cs typeface="+mn-lt"/>
              </a:rPr>
              <a:t>Swift achieves ∼7% higher IOPS with a 100% success rate in Op-completions, while the losses in GCN resulted in 1.7% of its Ops failing due to deadlines being exceeded.</a:t>
            </a:r>
            <a:endParaRPr lang="en-US"/>
          </a:p>
        </p:txBody>
      </p:sp>
      <p:pic>
        <p:nvPicPr>
          <p:cNvPr id="4" name="Picture 4" descr="Chart&#10;&#10;Description automatically generated">
            <a:extLst>
              <a:ext uri="{FF2B5EF4-FFF2-40B4-BE49-F238E27FC236}">
                <a16:creationId xmlns:a16="http://schemas.microsoft.com/office/drawing/2014/main" id="{11B2558C-7520-4E10-A2D9-1ADD32BDAD51}"/>
              </a:ext>
            </a:extLst>
          </p:cNvPr>
          <p:cNvPicPr>
            <a:picLocks noChangeAspect="1"/>
          </p:cNvPicPr>
          <p:nvPr/>
        </p:nvPicPr>
        <p:blipFill>
          <a:blip r:embed="rId2"/>
          <a:stretch>
            <a:fillRect/>
          </a:stretch>
        </p:blipFill>
        <p:spPr>
          <a:xfrm>
            <a:off x="1207841" y="2086514"/>
            <a:ext cx="5957135" cy="2862323"/>
          </a:xfrm>
          <a:prstGeom prst="rect">
            <a:avLst/>
          </a:prstGeom>
        </p:spPr>
      </p:pic>
    </p:spTree>
    <p:extLst>
      <p:ext uri="{BB962C8B-B14F-4D97-AF65-F5344CB8AC3E}">
        <p14:creationId xmlns:p14="http://schemas.microsoft.com/office/powerpoint/2010/main" val="4144649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DDC8A-0D51-4AD0-868B-A76B7467FC04}"/>
              </a:ext>
            </a:extLst>
          </p:cNvPr>
          <p:cNvSpPr>
            <a:spLocks noGrp="1"/>
          </p:cNvSpPr>
          <p:nvPr>
            <p:ph type="title"/>
          </p:nvPr>
        </p:nvSpPr>
        <p:spPr>
          <a:xfrm>
            <a:off x="1117600" y="455362"/>
            <a:ext cx="9486690" cy="1550419"/>
          </a:xfrm>
        </p:spPr>
        <p:txBody>
          <a:bodyPr>
            <a:normAutofit/>
          </a:bodyPr>
          <a:lstStyle/>
          <a:p>
            <a:r>
              <a:rPr lang="en-US"/>
              <a:t>Conclusion</a:t>
            </a:r>
          </a:p>
        </p:txBody>
      </p:sp>
      <p:graphicFrame>
        <p:nvGraphicFramePr>
          <p:cNvPr id="5" name="Content Placeholder 2">
            <a:extLst>
              <a:ext uri="{FF2B5EF4-FFF2-40B4-BE49-F238E27FC236}">
                <a16:creationId xmlns:a16="http://schemas.microsoft.com/office/drawing/2014/main" id="{8D93DBDE-CBE0-424C-8D73-AD7394AFF319}"/>
              </a:ext>
            </a:extLst>
          </p:cNvPr>
          <p:cNvGraphicFramePr>
            <a:graphicFrameLocks noGrp="1"/>
          </p:cNvGraphicFramePr>
          <p:nvPr>
            <p:ph idx="1"/>
            <p:extLst>
              <p:ext uri="{D42A27DB-BD31-4B8C-83A1-F6EECF244321}">
                <p14:modId xmlns:p14="http://schemas.microsoft.com/office/powerpoint/2010/main" val="4023471389"/>
              </p:ext>
            </p:extLst>
          </p:nvPr>
        </p:nvGraphicFramePr>
        <p:xfrm>
          <a:off x="1124456" y="2194178"/>
          <a:ext cx="9528584" cy="3898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883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3A28-8EF4-485F-8F66-77E2B8C5114B}"/>
              </a:ext>
            </a:extLst>
          </p:cNvPr>
          <p:cNvSpPr>
            <a:spLocks noGrp="1"/>
          </p:cNvSpPr>
          <p:nvPr>
            <p:ph type="title"/>
          </p:nvPr>
        </p:nvSpPr>
        <p:spPr/>
        <p:txBody>
          <a:bodyPr/>
          <a:lstStyle/>
          <a:p>
            <a:r>
              <a:rPr lang="en-US"/>
              <a:t>Limitations and future scope</a:t>
            </a:r>
          </a:p>
        </p:txBody>
      </p:sp>
      <p:sp>
        <p:nvSpPr>
          <p:cNvPr id="3" name="Content Placeholder 2">
            <a:extLst>
              <a:ext uri="{FF2B5EF4-FFF2-40B4-BE49-F238E27FC236}">
                <a16:creationId xmlns:a16="http://schemas.microsoft.com/office/drawing/2014/main" id="{05613A04-F84B-428C-8D10-B28AD5DE58A1}"/>
              </a:ext>
            </a:extLst>
          </p:cNvPr>
          <p:cNvSpPr>
            <a:spLocks noGrp="1"/>
          </p:cNvSpPr>
          <p:nvPr>
            <p:ph idx="1"/>
          </p:nvPr>
        </p:nvSpPr>
        <p:spPr>
          <a:xfrm>
            <a:off x="1587710" y="2160016"/>
            <a:ext cx="9486690" cy="3679410"/>
          </a:xfrm>
        </p:spPr>
        <p:txBody>
          <a:bodyPr vert="horz" lIns="91440" tIns="45720" rIns="91440" bIns="45720" rtlCol="0" anchor="t">
            <a:normAutofit/>
          </a:bodyPr>
          <a:lstStyle/>
          <a:p>
            <a:r>
              <a:rPr lang="en-US"/>
              <a:t>Optimal increment functions.</a:t>
            </a:r>
          </a:p>
          <a:p>
            <a:r>
              <a:rPr lang="en-US"/>
              <a:t>Supporting &lt;10 us latency for short transfer.</a:t>
            </a:r>
          </a:p>
          <a:p>
            <a:r>
              <a:rPr lang="en-US"/>
              <a:t>Delay can be used for higher-level operations like RPC rate? (RPCs  , RMAs)</a:t>
            </a:r>
          </a:p>
          <a:p>
            <a:r>
              <a:rPr lang="en-US"/>
              <a:t>Is congestion control at packet layer is better than at higher levels?</a:t>
            </a:r>
          </a:p>
          <a:p>
            <a:r>
              <a:rPr lang="en-US"/>
              <a:t>Can delay be used for fine-grain load balancing and timeouts?</a:t>
            </a:r>
          </a:p>
          <a:p>
            <a:endParaRPr lang="en-US"/>
          </a:p>
        </p:txBody>
      </p:sp>
    </p:spTree>
    <p:extLst>
      <p:ext uri="{BB962C8B-B14F-4D97-AF65-F5344CB8AC3E}">
        <p14:creationId xmlns:p14="http://schemas.microsoft.com/office/powerpoint/2010/main" val="4123403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394A-11D5-48C7-A3B2-EE0AAD75E06F}"/>
              </a:ext>
            </a:extLst>
          </p:cNvPr>
          <p:cNvSpPr>
            <a:spLocks noGrp="1"/>
          </p:cNvSpPr>
          <p:nvPr>
            <p:ph type="title"/>
          </p:nvPr>
        </p:nvSpPr>
        <p:spPr>
          <a:xfrm>
            <a:off x="1587710" y="455362"/>
            <a:ext cx="9486690" cy="5627397"/>
          </a:xfrm>
        </p:spPr>
        <p:txBody>
          <a:bodyPr/>
          <a:lstStyle/>
          <a:p>
            <a:pPr algn="ctr"/>
            <a:br>
              <a:rPr lang="en-US" dirty="0"/>
            </a:br>
            <a:br>
              <a:rPr lang="en-US" dirty="0"/>
            </a:br>
            <a:br>
              <a:rPr lang="en-US" dirty="0"/>
            </a:br>
            <a:r>
              <a:rPr lang="en-US"/>
              <a:t>THANK YOU</a:t>
            </a:r>
          </a:p>
        </p:txBody>
      </p:sp>
      <p:sp>
        <p:nvSpPr>
          <p:cNvPr id="3" name="Content Placeholder 2">
            <a:extLst>
              <a:ext uri="{FF2B5EF4-FFF2-40B4-BE49-F238E27FC236}">
                <a16:creationId xmlns:a16="http://schemas.microsoft.com/office/drawing/2014/main" id="{E66C8F16-6B18-4636-8BC0-872BE9334F6D}"/>
              </a:ext>
            </a:extLst>
          </p:cNvPr>
          <p:cNvSpPr>
            <a:spLocks noGrp="1"/>
          </p:cNvSpPr>
          <p:nvPr>
            <p:ph idx="1"/>
          </p:nvPr>
        </p:nvSpPr>
        <p:spPr>
          <a:xfrm>
            <a:off x="9430192" y="7299344"/>
            <a:ext cx="9486690" cy="3926152"/>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212226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9E9A-A73A-4A6A-BC0C-7967098EF85A}"/>
              </a:ext>
            </a:extLst>
          </p:cNvPr>
          <p:cNvSpPr>
            <a:spLocks noGrp="1"/>
          </p:cNvSpPr>
          <p:nvPr>
            <p:ph type="title"/>
          </p:nvPr>
        </p:nvSpPr>
        <p:spPr/>
        <p:txBody>
          <a:bodyPr>
            <a:normAutofit/>
          </a:bodyPr>
          <a:lstStyle/>
          <a:p>
            <a:r>
              <a:rPr lang="en-US" sz="4000"/>
              <a:t>What is Congestion Control?</a:t>
            </a:r>
          </a:p>
        </p:txBody>
      </p:sp>
      <p:sp>
        <p:nvSpPr>
          <p:cNvPr id="3" name="Content Placeholder 2">
            <a:extLst>
              <a:ext uri="{FF2B5EF4-FFF2-40B4-BE49-F238E27FC236}">
                <a16:creationId xmlns:a16="http://schemas.microsoft.com/office/drawing/2014/main" id="{48B8619E-00AC-43DF-8362-B1411A66DDD1}"/>
              </a:ext>
            </a:extLst>
          </p:cNvPr>
          <p:cNvSpPr>
            <a:spLocks noGrp="1"/>
          </p:cNvSpPr>
          <p:nvPr>
            <p:ph idx="1"/>
          </p:nvPr>
        </p:nvSpPr>
        <p:spPr/>
        <p:txBody>
          <a:bodyPr vert="horz" lIns="91440" tIns="45720" rIns="91440" bIns="45720" rtlCol="0" anchor="t">
            <a:normAutofit/>
          </a:bodyPr>
          <a:lstStyle/>
          <a:p>
            <a:r>
              <a:rPr lang="en-US">
                <a:ea typeface="+mn-lt"/>
                <a:cs typeface="+mn-lt"/>
              </a:rPr>
              <a:t>Congestion control is a way to modulate traffic entering a network in order to avoid congestion collapse.</a:t>
            </a:r>
          </a:p>
          <a:p>
            <a:r>
              <a:rPr lang="en-US">
                <a:ea typeface="+mn-lt"/>
                <a:cs typeface="+mn-lt"/>
              </a:rPr>
              <a:t>This is typically accomplished by reducing the rate of packets sent from sender to receiver and traditionally we also differentiate the congestion control that prevents sender from overwhelming the network and also another thing is the flow control that prevents sender from overwhelming the receiver.</a:t>
            </a:r>
            <a:endParaRPr lang="en-US"/>
          </a:p>
        </p:txBody>
      </p:sp>
    </p:spTree>
    <p:extLst>
      <p:ext uri="{BB962C8B-B14F-4D97-AF65-F5344CB8AC3E}">
        <p14:creationId xmlns:p14="http://schemas.microsoft.com/office/powerpoint/2010/main" val="272231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2116-CE91-4CA0-85BC-F563C9A2B9FC}"/>
              </a:ext>
            </a:extLst>
          </p:cNvPr>
          <p:cNvSpPr>
            <a:spLocks noGrp="1"/>
          </p:cNvSpPr>
          <p:nvPr>
            <p:ph type="title"/>
          </p:nvPr>
        </p:nvSpPr>
        <p:spPr/>
        <p:txBody>
          <a:bodyPr>
            <a:normAutofit/>
          </a:bodyPr>
          <a:lstStyle/>
          <a:p>
            <a:r>
              <a:rPr lang="en-US"/>
              <a:t>Motivation</a:t>
            </a:r>
          </a:p>
        </p:txBody>
      </p:sp>
      <p:sp>
        <p:nvSpPr>
          <p:cNvPr id="3" name="Content Placeholder 2">
            <a:extLst>
              <a:ext uri="{FF2B5EF4-FFF2-40B4-BE49-F238E27FC236}">
                <a16:creationId xmlns:a16="http://schemas.microsoft.com/office/drawing/2014/main" id="{8E0EF822-2BFA-4A42-99DF-76AD94E2BE21}"/>
              </a:ext>
            </a:extLst>
          </p:cNvPr>
          <p:cNvSpPr>
            <a:spLocks noGrp="1"/>
          </p:cNvSpPr>
          <p:nvPr>
            <p:ph idx="1"/>
          </p:nvPr>
        </p:nvSpPr>
        <p:spPr>
          <a:xfrm>
            <a:off x="1587710" y="1476844"/>
            <a:ext cx="9486690" cy="4609324"/>
          </a:xfrm>
        </p:spPr>
        <p:txBody>
          <a:bodyPr vert="horz" lIns="91440" tIns="45720" rIns="91440" bIns="45720" rtlCol="0" anchor="t">
            <a:normAutofit/>
          </a:bodyPr>
          <a:lstStyle/>
          <a:p>
            <a:r>
              <a:rPr lang="en-US"/>
              <a:t>New latency-sensitive applications/ media heterogeneity.</a:t>
            </a:r>
            <a:br>
              <a:rPr lang="en-US"/>
            </a:br>
            <a:br>
              <a:rPr lang="en-US"/>
            </a:br>
            <a:br>
              <a:rPr lang="en-US"/>
            </a:br>
            <a:br>
              <a:rPr lang="en-US"/>
            </a:br>
            <a:br>
              <a:rPr lang="en-US"/>
            </a:br>
            <a:br>
              <a:rPr lang="en-US"/>
            </a:br>
            <a:br>
              <a:rPr lang="en-US"/>
            </a:br>
            <a:endParaRPr lang="en-US"/>
          </a:p>
          <a:p>
            <a:r>
              <a:rPr lang="en-US"/>
              <a:t>Large-scale </a:t>
            </a:r>
            <a:r>
              <a:rPr lang="en-US" err="1"/>
              <a:t>incast</a:t>
            </a:r>
            <a:r>
              <a:rPr lang="en-US"/>
              <a:t> for partition aggregate workflows.</a:t>
            </a:r>
          </a:p>
          <a:p>
            <a:r>
              <a:rPr lang="en-US"/>
              <a:t>IOPS intensive applications, like </a:t>
            </a:r>
            <a:r>
              <a:rPr lang="en-US" err="1"/>
              <a:t>BigQuery</a:t>
            </a:r>
            <a:r>
              <a:rPr lang="en-US"/>
              <a:t> Shuffle operation</a:t>
            </a:r>
          </a:p>
          <a:p>
            <a:r>
              <a:rPr lang="en-US"/>
              <a:t>Increased line rate – 100 Gbps and beyond.</a:t>
            </a:r>
          </a:p>
          <a:p>
            <a:endParaRPr lang="en-US"/>
          </a:p>
        </p:txBody>
      </p:sp>
      <p:pic>
        <p:nvPicPr>
          <p:cNvPr id="4" name="Picture 4" descr="Table&#10;&#10;Description automatically generated">
            <a:extLst>
              <a:ext uri="{FF2B5EF4-FFF2-40B4-BE49-F238E27FC236}">
                <a16:creationId xmlns:a16="http://schemas.microsoft.com/office/drawing/2014/main" id="{FD45733B-D1EB-40A1-8406-7B297675D831}"/>
              </a:ext>
            </a:extLst>
          </p:cNvPr>
          <p:cNvPicPr>
            <a:picLocks noChangeAspect="1"/>
          </p:cNvPicPr>
          <p:nvPr/>
        </p:nvPicPr>
        <p:blipFill>
          <a:blip r:embed="rId2"/>
          <a:stretch>
            <a:fillRect/>
          </a:stretch>
        </p:blipFill>
        <p:spPr>
          <a:xfrm>
            <a:off x="2543503" y="2212856"/>
            <a:ext cx="7098424" cy="2145257"/>
          </a:xfrm>
          <a:prstGeom prst="rect">
            <a:avLst/>
          </a:prstGeom>
        </p:spPr>
      </p:pic>
    </p:spTree>
    <p:extLst>
      <p:ext uri="{BB962C8B-B14F-4D97-AF65-F5344CB8AC3E}">
        <p14:creationId xmlns:p14="http://schemas.microsoft.com/office/powerpoint/2010/main" val="241026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C37043CF-5C3C-4DFF-A410-B23080410EEA}"/>
              </a:ext>
            </a:extLst>
          </p:cNvPr>
          <p:cNvPicPr>
            <a:picLocks noGrp="1" noChangeAspect="1"/>
          </p:cNvPicPr>
          <p:nvPr>
            <p:ph type="pic" idx="1"/>
          </p:nvPr>
        </p:nvPicPr>
        <p:blipFill rotWithShape="1">
          <a:blip r:embed="rId2"/>
          <a:srcRect l="22724" r="22724"/>
          <a:stretch/>
        </p:blipFill>
        <p:spPr/>
      </p:pic>
      <p:sp>
        <p:nvSpPr>
          <p:cNvPr id="6" name="Text Placeholder 5">
            <a:extLst>
              <a:ext uri="{FF2B5EF4-FFF2-40B4-BE49-F238E27FC236}">
                <a16:creationId xmlns:a16="http://schemas.microsoft.com/office/drawing/2014/main" id="{8F7C951D-D3FC-4F80-BF20-A2CFDD9B915B}"/>
              </a:ext>
            </a:extLst>
          </p:cNvPr>
          <p:cNvSpPr>
            <a:spLocks noGrp="1"/>
          </p:cNvSpPr>
          <p:nvPr>
            <p:ph type="body" sz="half" idx="2"/>
          </p:nvPr>
        </p:nvSpPr>
        <p:spPr>
          <a:xfrm>
            <a:off x="1587711" y="1589932"/>
            <a:ext cx="5509378" cy="5135399"/>
          </a:xfrm>
        </p:spPr>
        <p:txBody>
          <a:bodyPr vert="horz" lIns="91440" tIns="45720" rIns="91440" bIns="45720" rtlCol="0" anchor="t">
            <a:normAutofit/>
          </a:bodyPr>
          <a:lstStyle/>
          <a:p>
            <a:pPr marL="571500" indent="-571500">
              <a:buChar char="•"/>
            </a:pPr>
            <a:r>
              <a:rPr lang="en-US" sz="2400"/>
              <a:t>With the increasing demand for high bandwidth, we should be able to provide a near-zero loss and high throughput.</a:t>
            </a:r>
          </a:p>
          <a:p>
            <a:pPr marL="571500" indent="-571500">
              <a:buChar char="•"/>
            </a:pPr>
            <a:r>
              <a:rPr lang="en-US" sz="2400"/>
              <a:t>We need an end-to-end congestion control that manages congestions in hardware and software.</a:t>
            </a:r>
          </a:p>
          <a:p>
            <a:pPr marL="571500" indent="-571500">
              <a:buChar char="•"/>
            </a:pPr>
            <a:endParaRPr lang="en-US"/>
          </a:p>
        </p:txBody>
      </p:sp>
    </p:spTree>
    <p:extLst>
      <p:ext uri="{BB962C8B-B14F-4D97-AF65-F5344CB8AC3E}">
        <p14:creationId xmlns:p14="http://schemas.microsoft.com/office/powerpoint/2010/main" val="267523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6">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Rectangle 8">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8" name="Rectangle 10">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725CA-F33D-4346-A14D-16D718B28DA0}"/>
              </a:ext>
            </a:extLst>
          </p:cNvPr>
          <p:cNvSpPr>
            <a:spLocks noGrp="1"/>
          </p:cNvSpPr>
          <p:nvPr>
            <p:ph type="title"/>
          </p:nvPr>
        </p:nvSpPr>
        <p:spPr>
          <a:xfrm>
            <a:off x="1600515" y="1247140"/>
            <a:ext cx="9512395" cy="3450844"/>
          </a:xfrm>
        </p:spPr>
        <p:txBody>
          <a:bodyPr vert="horz" lIns="91440" tIns="45720" rIns="91440" bIns="45720" rtlCol="0" anchor="t">
            <a:normAutofit/>
          </a:bodyPr>
          <a:lstStyle/>
          <a:p>
            <a:r>
              <a:rPr lang="en-US" sz="6000"/>
              <a:t>SOLUTION</a:t>
            </a:r>
          </a:p>
        </p:txBody>
      </p:sp>
    </p:spTree>
    <p:extLst>
      <p:ext uri="{BB962C8B-B14F-4D97-AF65-F5344CB8AC3E}">
        <p14:creationId xmlns:p14="http://schemas.microsoft.com/office/powerpoint/2010/main" val="350274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ve bulbs and one of them is glowing">
            <a:extLst>
              <a:ext uri="{FF2B5EF4-FFF2-40B4-BE49-F238E27FC236}">
                <a16:creationId xmlns:a16="http://schemas.microsoft.com/office/drawing/2014/main" id="{EA70BDAF-B41F-45D9-AD5B-CB5767767A41}"/>
              </a:ext>
            </a:extLst>
          </p:cNvPr>
          <p:cNvPicPr>
            <a:picLocks noChangeAspect="1"/>
          </p:cNvPicPr>
          <p:nvPr/>
        </p:nvPicPr>
        <p:blipFill rotWithShape="1">
          <a:blip r:embed="rId2"/>
          <a:srcRect t="15710" r="-1" b="-1"/>
          <a:stretch/>
        </p:blipFill>
        <p:spPr>
          <a:xfrm>
            <a:off x="3048" y="10"/>
            <a:ext cx="12188952" cy="6857990"/>
          </a:xfrm>
          <a:prstGeom prst="rect">
            <a:avLst/>
          </a:prstGeom>
        </p:spPr>
      </p:pic>
      <p:sp>
        <p:nvSpPr>
          <p:cNvPr id="11" name="Rectangle">
            <a:extLst>
              <a:ext uri="{FF2B5EF4-FFF2-40B4-BE49-F238E27FC236}">
                <a16:creationId xmlns:a16="http://schemas.microsoft.com/office/drawing/2014/main" id="{F7C9FD24-3092-E04F-925D-C1183BF54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a:solidFill>
                <a:srgbClr val="FFFFFF"/>
              </a:solidFill>
              <a:sym typeface="Avenir Next"/>
            </a:endParaRPr>
          </a:p>
        </p:txBody>
      </p:sp>
      <p:sp>
        <p:nvSpPr>
          <p:cNvPr id="13" name="Rectangle 1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15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15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82D86-3E91-4189-BB0E-A7B4CECC76F4}"/>
              </a:ext>
            </a:extLst>
          </p:cNvPr>
          <p:cNvSpPr>
            <a:spLocks noGrp="1"/>
          </p:cNvSpPr>
          <p:nvPr>
            <p:ph type="title"/>
          </p:nvPr>
        </p:nvSpPr>
        <p:spPr>
          <a:xfrm>
            <a:off x="565151" y="455362"/>
            <a:ext cx="6400798" cy="827833"/>
          </a:xfrm>
        </p:spPr>
        <p:txBody>
          <a:bodyPr vert="horz" lIns="91440" tIns="45720" rIns="91440" bIns="45720" rtlCol="0">
            <a:normAutofit/>
          </a:bodyPr>
          <a:lstStyle/>
          <a:p>
            <a:r>
              <a:rPr lang="en-US"/>
              <a:t>Main Idea</a:t>
            </a:r>
          </a:p>
        </p:txBody>
      </p:sp>
      <p:sp>
        <p:nvSpPr>
          <p:cNvPr id="3" name="Content Placeholder 2">
            <a:extLst>
              <a:ext uri="{FF2B5EF4-FFF2-40B4-BE49-F238E27FC236}">
                <a16:creationId xmlns:a16="http://schemas.microsoft.com/office/drawing/2014/main" id="{6B96D064-CD21-4D1A-8230-258B6C2E83F6}"/>
              </a:ext>
            </a:extLst>
          </p:cNvPr>
          <p:cNvSpPr>
            <a:spLocks noGrp="1"/>
          </p:cNvSpPr>
          <p:nvPr>
            <p:ph idx="1"/>
          </p:nvPr>
        </p:nvSpPr>
        <p:spPr>
          <a:xfrm>
            <a:off x="565151" y="1376245"/>
            <a:ext cx="6400798" cy="4709923"/>
          </a:xfrm>
        </p:spPr>
        <p:txBody>
          <a:bodyPr vert="horz" lIns="91440" tIns="45720" rIns="91440" bIns="45720" rtlCol="0" anchor="t">
            <a:normAutofit/>
          </a:bodyPr>
          <a:lstStyle/>
          <a:p>
            <a:r>
              <a:rPr lang="en-US"/>
              <a:t>Swift is based on delay. </a:t>
            </a:r>
          </a:p>
          <a:p>
            <a:r>
              <a:rPr lang="en-US"/>
              <a:t>Accurate RTT measurements</a:t>
            </a:r>
          </a:p>
          <a:p>
            <a:r>
              <a:rPr lang="en-US"/>
              <a:t>Treat host and fabric delays separately.</a:t>
            </a:r>
          </a:p>
          <a:p>
            <a:r>
              <a:rPr lang="en-US"/>
              <a:t>Pacing packet is not CPU efficient compared to ACK clocking.</a:t>
            </a:r>
          </a:p>
        </p:txBody>
      </p:sp>
    </p:spTree>
    <p:extLst>
      <p:ext uri="{BB962C8B-B14F-4D97-AF65-F5344CB8AC3E}">
        <p14:creationId xmlns:p14="http://schemas.microsoft.com/office/powerpoint/2010/main" val="68041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8EF4-B38D-4639-8089-A6CAF3EB24C2}"/>
              </a:ext>
            </a:extLst>
          </p:cNvPr>
          <p:cNvSpPr>
            <a:spLocks noGrp="1"/>
          </p:cNvSpPr>
          <p:nvPr>
            <p:ph type="title"/>
          </p:nvPr>
        </p:nvSpPr>
        <p:spPr/>
        <p:txBody>
          <a:bodyPr/>
          <a:lstStyle/>
          <a:p>
            <a:r>
              <a:rPr lang="en-US"/>
              <a:t>Decoupled host and fabric delays     </a:t>
            </a:r>
          </a:p>
        </p:txBody>
      </p:sp>
      <p:pic>
        <p:nvPicPr>
          <p:cNvPr id="4" name="Picture 4">
            <a:extLst>
              <a:ext uri="{FF2B5EF4-FFF2-40B4-BE49-F238E27FC236}">
                <a16:creationId xmlns:a16="http://schemas.microsoft.com/office/drawing/2014/main" id="{86613129-E4DC-4875-9A32-7C9C344FD9FD}"/>
              </a:ext>
            </a:extLst>
          </p:cNvPr>
          <p:cNvPicPr>
            <a:picLocks noGrp="1" noChangeAspect="1"/>
          </p:cNvPicPr>
          <p:nvPr>
            <p:ph idx="1"/>
          </p:nvPr>
        </p:nvPicPr>
        <p:blipFill>
          <a:blip r:embed="rId2"/>
          <a:stretch>
            <a:fillRect/>
          </a:stretch>
        </p:blipFill>
        <p:spPr>
          <a:xfrm>
            <a:off x="1587710" y="2494033"/>
            <a:ext cx="9486690" cy="3258118"/>
          </a:xfrm>
        </p:spPr>
      </p:pic>
      <p:sp>
        <p:nvSpPr>
          <p:cNvPr id="3" name="TextBox 2">
            <a:extLst>
              <a:ext uri="{FF2B5EF4-FFF2-40B4-BE49-F238E27FC236}">
                <a16:creationId xmlns:a16="http://schemas.microsoft.com/office/drawing/2014/main" id="{CBCA94CE-B408-486A-B822-0D1FECD32CF4}"/>
              </a:ext>
            </a:extLst>
          </p:cNvPr>
          <p:cNvSpPr txBox="1"/>
          <p:nvPr/>
        </p:nvSpPr>
        <p:spPr>
          <a:xfrm>
            <a:off x="12355524" y="719394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5" name="TextBox 4">
            <a:extLst>
              <a:ext uri="{FF2B5EF4-FFF2-40B4-BE49-F238E27FC236}">
                <a16:creationId xmlns:a16="http://schemas.microsoft.com/office/drawing/2014/main" id="{683D7D27-552F-425E-ADFC-EAEC91E75145}"/>
              </a:ext>
            </a:extLst>
          </p:cNvPr>
          <p:cNvSpPr txBox="1"/>
          <p:nvPr/>
        </p:nvSpPr>
        <p:spPr>
          <a:xfrm flipV="1">
            <a:off x="6480268" y="723894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13266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51F6-A887-4764-BCE7-FC52F6510EEF}"/>
              </a:ext>
            </a:extLst>
          </p:cNvPr>
          <p:cNvSpPr>
            <a:spLocks noGrp="1"/>
          </p:cNvSpPr>
          <p:nvPr>
            <p:ph type="title"/>
          </p:nvPr>
        </p:nvSpPr>
        <p:spPr>
          <a:xfrm rot="3240000" flipH="1">
            <a:off x="7863758" y="10286513"/>
            <a:ext cx="309242" cy="60286"/>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FDF4E217-C35D-415F-A040-DD9DD6D98938}"/>
              </a:ext>
            </a:extLst>
          </p:cNvPr>
          <p:cNvSpPr>
            <a:spLocks noGrp="1"/>
          </p:cNvSpPr>
          <p:nvPr>
            <p:ph idx="1"/>
          </p:nvPr>
        </p:nvSpPr>
        <p:spPr>
          <a:xfrm>
            <a:off x="1367577" y="1745148"/>
            <a:ext cx="11002223" cy="4950619"/>
          </a:xfrm>
        </p:spPr>
        <p:txBody>
          <a:bodyPr vert="horz" lIns="91440" tIns="45720" rIns="91440" bIns="45720" rtlCol="0" anchor="t">
            <a:normAutofit/>
          </a:bodyPr>
          <a:lstStyle/>
          <a:p>
            <a:pPr marL="342900" indent="-342900"/>
            <a:r>
              <a:rPr lang="en-US" b="1"/>
              <a:t>End point delay:          </a:t>
            </a:r>
            <a:endParaRPr lang="en-US"/>
          </a:p>
          <a:p>
            <a:pPr marL="0" indent="0">
              <a:buNone/>
            </a:pPr>
            <a:r>
              <a:rPr lang="en-US" b="1"/>
              <a:t>     (t4-t2)+t6-t5</a:t>
            </a:r>
          </a:p>
          <a:p>
            <a:pPr marL="342900" indent="-342900"/>
            <a:r>
              <a:rPr lang="en-US" b="1"/>
              <a:t>Fabric delay: </a:t>
            </a:r>
          </a:p>
          <a:p>
            <a:pPr marL="0" indent="0">
              <a:buNone/>
            </a:pPr>
            <a:r>
              <a:rPr lang="en-US" b="1"/>
              <a:t>     (t6-t1)-endpoint delay</a:t>
            </a:r>
          </a:p>
          <a:p>
            <a:pPr marL="0" indent="0">
              <a:buNone/>
            </a:pPr>
            <a:endParaRPr lang="en-US" b="1"/>
          </a:p>
          <a:p>
            <a:pPr>
              <a:buNone/>
            </a:pPr>
            <a:endParaRPr lang="en-US" b="1"/>
          </a:p>
          <a:p>
            <a:pPr marL="0" indent="0">
              <a:buNone/>
            </a:pPr>
            <a:endParaRPr lang="en-US"/>
          </a:p>
        </p:txBody>
      </p:sp>
      <p:pic>
        <p:nvPicPr>
          <p:cNvPr id="6" name="Picture 6" descr="Diagram&#10;&#10;Description automatically generated">
            <a:extLst>
              <a:ext uri="{FF2B5EF4-FFF2-40B4-BE49-F238E27FC236}">
                <a16:creationId xmlns:a16="http://schemas.microsoft.com/office/drawing/2014/main" id="{821E8E56-7623-4682-BCAF-A9AA52E5773D}"/>
              </a:ext>
            </a:extLst>
          </p:cNvPr>
          <p:cNvPicPr>
            <a:picLocks noChangeAspect="1"/>
          </p:cNvPicPr>
          <p:nvPr/>
        </p:nvPicPr>
        <p:blipFill>
          <a:blip r:embed="rId2"/>
          <a:stretch>
            <a:fillRect/>
          </a:stretch>
        </p:blipFill>
        <p:spPr>
          <a:xfrm>
            <a:off x="4715933" y="3883107"/>
            <a:ext cx="7044267" cy="2825587"/>
          </a:xfrm>
          <a:prstGeom prst="rect">
            <a:avLst/>
          </a:prstGeom>
        </p:spPr>
      </p:pic>
      <p:sp>
        <p:nvSpPr>
          <p:cNvPr id="8" name="Title 1">
            <a:extLst>
              <a:ext uri="{FF2B5EF4-FFF2-40B4-BE49-F238E27FC236}">
                <a16:creationId xmlns:a16="http://schemas.microsoft.com/office/drawing/2014/main" id="{259E0700-DF06-4ACD-B4EA-7689CEF636DA}"/>
              </a:ext>
            </a:extLst>
          </p:cNvPr>
          <p:cNvSpPr txBox="1">
            <a:spLocks/>
          </p:cNvSpPr>
          <p:nvPr/>
        </p:nvSpPr>
        <p:spPr>
          <a:xfrm>
            <a:off x="1587710" y="455362"/>
            <a:ext cx="9486690" cy="155041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a:t>Decoupled host and fabric delays</a:t>
            </a:r>
          </a:p>
        </p:txBody>
      </p:sp>
      <p:pic>
        <p:nvPicPr>
          <p:cNvPr id="9" name="Picture 9" descr="A picture containing text, screenshot, businesscard, vector graphics&#10;&#10;Description automatically generated">
            <a:extLst>
              <a:ext uri="{FF2B5EF4-FFF2-40B4-BE49-F238E27FC236}">
                <a16:creationId xmlns:a16="http://schemas.microsoft.com/office/drawing/2014/main" id="{2E9A094D-D60B-4307-8520-D8A384501093}"/>
              </a:ext>
            </a:extLst>
          </p:cNvPr>
          <p:cNvPicPr>
            <a:picLocks noChangeAspect="1"/>
          </p:cNvPicPr>
          <p:nvPr/>
        </p:nvPicPr>
        <p:blipFill>
          <a:blip r:embed="rId3"/>
          <a:stretch>
            <a:fillRect/>
          </a:stretch>
        </p:blipFill>
        <p:spPr>
          <a:xfrm>
            <a:off x="4724400" y="1384443"/>
            <a:ext cx="7027332" cy="2497382"/>
          </a:xfrm>
          <a:prstGeom prst="rect">
            <a:avLst/>
          </a:prstGeom>
        </p:spPr>
      </p:pic>
    </p:spTree>
    <p:extLst>
      <p:ext uri="{BB962C8B-B14F-4D97-AF65-F5344CB8AC3E}">
        <p14:creationId xmlns:p14="http://schemas.microsoft.com/office/powerpoint/2010/main" val="3522418987"/>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InterweaveVTI</vt:lpstr>
      <vt:lpstr>Swift: Delay is Simple and Effective for Congestion Control in the Datacenter</vt:lpstr>
      <vt:lpstr>Motivation and Problem Definition</vt:lpstr>
      <vt:lpstr>What is Congestion Control?</vt:lpstr>
      <vt:lpstr>Motivation</vt:lpstr>
      <vt:lpstr>PowerPoint Presentation</vt:lpstr>
      <vt:lpstr>SOLUTION</vt:lpstr>
      <vt:lpstr>Main Idea</vt:lpstr>
      <vt:lpstr>Decoupled host and fabric delays     </vt:lpstr>
      <vt:lpstr>PowerPoint Presentation</vt:lpstr>
      <vt:lpstr>Additive increment                     multiplicative decrease </vt:lpstr>
      <vt:lpstr>Additive increment                     multiplicative decrease</vt:lpstr>
      <vt:lpstr>Fabric and host delays</vt:lpstr>
      <vt:lpstr>Target Delay</vt:lpstr>
      <vt:lpstr>Loss Recovery and ACKs </vt:lpstr>
      <vt:lpstr>Related Work &amp; Results</vt:lpstr>
      <vt:lpstr>Google Production Takeaways</vt:lpstr>
      <vt:lpstr>Near-zero loss rate under high utilization</vt:lpstr>
      <vt:lpstr>Achieves low Latency near the target delay</vt:lpstr>
      <vt:lpstr>Use of Shared Infrastructure</vt:lpstr>
      <vt:lpstr>Fabric and Host Congestion</vt:lpstr>
      <vt:lpstr>Application Performance</vt:lpstr>
      <vt:lpstr>Conclusion</vt:lpstr>
      <vt:lpstr>Limitations and future scope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71</cp:revision>
  <dcterms:created xsi:type="dcterms:W3CDTF">2021-12-06T00:12:42Z</dcterms:created>
  <dcterms:modified xsi:type="dcterms:W3CDTF">2022-01-14T06:43:58Z</dcterms:modified>
</cp:coreProperties>
</file>