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05" r:id="rId3"/>
    <p:sldId id="306" r:id="rId4"/>
    <p:sldId id="307" r:id="rId5"/>
    <p:sldId id="346" r:id="rId6"/>
    <p:sldId id="377" r:id="rId7"/>
    <p:sldId id="347" r:id="rId8"/>
    <p:sldId id="348" r:id="rId9"/>
    <p:sldId id="349" r:id="rId10"/>
    <p:sldId id="350" r:id="rId11"/>
    <p:sldId id="308" r:id="rId12"/>
    <p:sldId id="351" r:id="rId13"/>
    <p:sldId id="352" r:id="rId14"/>
    <p:sldId id="356" r:id="rId15"/>
    <p:sldId id="353" r:id="rId16"/>
    <p:sldId id="355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dharth garg" initials="sg" lastIdx="2" clrIdx="0">
    <p:extLst>
      <p:ext uri="{19B8F6BF-5375-455C-9EA6-DF929625EA0E}">
        <p15:presenceInfo xmlns:p15="http://schemas.microsoft.com/office/powerpoint/2012/main" userId="15324f69821a31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15:29:02.965" idx="2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909F-604E-47D0-B343-82CB8ECDE46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CBA0-E181-42D5-B09D-DE65F257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14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7CBA0-E181-42D5-B09D-DE65F2570C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2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7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0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82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5E78B-F158-45BF-ABF4-79D2FE211D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2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E78B-F158-45BF-ABF4-79D2FE211D83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366CF-75A7-4F1E-BD7F-07CCAEF79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751" y="584844"/>
            <a:ext cx="9144000" cy="2387600"/>
          </a:xfrm>
        </p:spPr>
        <p:txBody>
          <a:bodyPr/>
          <a:lstStyle/>
          <a:p>
            <a:r>
              <a:rPr lang="en-US" dirty="0" smtClean="0"/>
              <a:t>Computer Architecture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CS-GY-6133</a:t>
            </a:r>
          </a:p>
          <a:p>
            <a:r>
              <a:rPr lang="en-US" dirty="0" smtClean="0"/>
              <a:t>Topic: Single Cycle MIPS Implementation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Instructor: Siddharth Garg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8075" y="320323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58075" y="334534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58075" y="384999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55795" y="431431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74554" y="477340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6973870" y="353000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6973870" y="403465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6971590" y="449898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73870" y="498879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20685" y="347765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12448" y="431585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411158" y="380082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9402921" y="463747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6066193" y="3545042"/>
            <a:ext cx="904671" cy="480707"/>
          </a:xfrm>
          <a:prstGeom prst="bentConnector3">
            <a:avLst>
              <a:gd name="adj1" fmla="val -122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994953" y="4049094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429136" y="31674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9692356" y="3800820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6041223" y="4041405"/>
            <a:ext cx="687401" cy="615026"/>
          </a:xfrm>
          <a:prstGeom prst="bentConnector3">
            <a:avLst>
              <a:gd name="adj1" fmla="val 326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035880" y="435070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8300275" y="5384203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259396" y="5338344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409150" y="368553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9030796" y="575011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047050" y="5798844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6066193" y="4041405"/>
            <a:ext cx="2980857" cy="2080605"/>
          </a:xfrm>
          <a:prstGeom prst="bentConnector3">
            <a:avLst>
              <a:gd name="adj1" fmla="val -15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593165" y="577602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6566333" y="4331447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6352291" y="4056632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828728" y="471986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401305" y="5164765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/>
          <p:nvPr/>
        </p:nvCxnSpPr>
        <p:spPr>
          <a:xfrm flipV="1">
            <a:off x="9877534" y="4765564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9698534" y="4637474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9971925" y="4754406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9976389" y="5594126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0408142" y="4883655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0269119" y="5142732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902541" y="3601562"/>
            <a:ext cx="564641" cy="1153641"/>
            <a:chOff x="8052137" y="2718488"/>
            <a:chExt cx="564641" cy="1153641"/>
          </a:xfrm>
        </p:grpSpPr>
        <p:sp>
          <p:nvSpPr>
            <p:cNvPr id="90" name="Rectangle 89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93" name="Rectangle 92"/>
          <p:cNvSpPr/>
          <p:nvPr/>
        </p:nvSpPr>
        <p:spPr>
          <a:xfrm>
            <a:off x="2527457" y="354501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2527457" y="3996039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3423324" y="4789869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4677835" y="4931289"/>
            <a:ext cx="8955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573110" y="5297387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00" name="Straight Arrow Connector 99"/>
          <p:cNvCxnSpPr>
            <a:stCxn id="90" idx="3"/>
            <a:endCxn id="94" idx="1"/>
          </p:cNvCxnSpPr>
          <p:nvPr/>
        </p:nvCxnSpPr>
        <p:spPr>
          <a:xfrm>
            <a:off x="1467182" y="4178383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rapezoid 100"/>
          <p:cNvSpPr/>
          <p:nvPr/>
        </p:nvSpPr>
        <p:spPr>
          <a:xfrm rot="5400000">
            <a:off x="3598438" y="2096675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931147" y="2292025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4688085" y="2476690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3630957" y="211524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623783" y="2854726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 rot="5400000" flipH="1" flipV="1">
            <a:off x="1694674" y="2242100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120177" y="267006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09" name="Elbow Connector 108"/>
          <p:cNvCxnSpPr/>
          <p:nvPr/>
        </p:nvCxnSpPr>
        <p:spPr>
          <a:xfrm rot="10800000">
            <a:off x="3188640" y="1476979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6342888" y="1613889"/>
            <a:ext cx="766352" cy="1053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326859" y="1950270"/>
            <a:ext cx="83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Concat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5214552" y="1875733"/>
            <a:ext cx="116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440778" y="159184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31:28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622335" y="21408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PC+4</a:t>
            </a:r>
            <a:endParaRPr lang="en-US" dirty="0"/>
          </a:p>
        </p:txBody>
      </p:sp>
      <p:cxnSp>
        <p:nvCxnSpPr>
          <p:cNvPr id="128" name="Elbow Connector 127"/>
          <p:cNvCxnSpPr/>
          <p:nvPr/>
        </p:nvCxnSpPr>
        <p:spPr>
          <a:xfrm rot="5400000" flipH="1" flipV="1">
            <a:off x="4598891" y="3182033"/>
            <a:ext cx="2682510" cy="7932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 rot="16200000">
            <a:off x="5111384" y="322329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>
            <a:off x="5870871" y="2555646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908155" y="22691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140" name="Elbow Connector 139"/>
          <p:cNvCxnSpPr>
            <a:stCxn id="117" idx="6"/>
            <a:endCxn id="141" idx="2"/>
          </p:cNvCxnSpPr>
          <p:nvPr/>
        </p:nvCxnSpPr>
        <p:spPr>
          <a:xfrm flipH="1" flipV="1">
            <a:off x="3255054" y="1234795"/>
            <a:ext cx="3854186" cy="906073"/>
          </a:xfrm>
          <a:prstGeom prst="bentConnector3">
            <a:avLst>
              <a:gd name="adj1" fmla="val -5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rapezoid 140"/>
          <p:cNvSpPr/>
          <p:nvPr/>
        </p:nvSpPr>
        <p:spPr>
          <a:xfrm rot="16200000">
            <a:off x="2683151" y="1114414"/>
            <a:ext cx="903043" cy="240762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123965" y="31734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1771213" y="16922"/>
            <a:ext cx="442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NextPC</a:t>
            </a:r>
            <a:r>
              <a:rPr lang="en-US" dirty="0" smtClean="0">
                <a:solidFill>
                  <a:schemeClr val="accent2"/>
                </a:solidFill>
              </a:rPr>
              <a:t>? = function(J-Type?, </a:t>
            </a:r>
            <a:r>
              <a:rPr lang="en-US" dirty="0" err="1" smtClean="0">
                <a:solidFill>
                  <a:schemeClr val="accent2"/>
                </a:solidFill>
              </a:rPr>
              <a:t>IsBranch</a:t>
            </a:r>
            <a:r>
              <a:rPr lang="en-US" dirty="0" smtClean="0">
                <a:solidFill>
                  <a:schemeClr val="accent2"/>
                </a:solidFill>
              </a:rPr>
              <a:t>?, </a:t>
            </a:r>
            <a:r>
              <a:rPr lang="en-US" dirty="0" err="1" smtClean="0">
                <a:solidFill>
                  <a:schemeClr val="accent2"/>
                </a:solidFill>
              </a:rPr>
              <a:t>IsEq</a:t>
            </a:r>
            <a:r>
              <a:rPr lang="en-US" dirty="0" smtClean="0">
                <a:solidFill>
                  <a:schemeClr val="accent2"/>
                </a:solidFill>
              </a:rPr>
              <a:t>?)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47" name="Elbow Connector 146"/>
          <p:cNvCxnSpPr>
            <a:endCxn id="90" idx="1"/>
          </p:cNvCxnSpPr>
          <p:nvPr/>
        </p:nvCxnSpPr>
        <p:spPr>
          <a:xfrm rot="5400000">
            <a:off x="451304" y="1634227"/>
            <a:ext cx="2995394" cy="2092919"/>
          </a:xfrm>
          <a:prstGeom prst="bentConnector4">
            <a:avLst>
              <a:gd name="adj1" fmla="val 563"/>
              <a:gd name="adj2" fmla="val 110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5497745" y="4941244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apezoid 149"/>
          <p:cNvSpPr/>
          <p:nvPr/>
        </p:nvSpPr>
        <p:spPr>
          <a:xfrm rot="5400000">
            <a:off x="10057975" y="1426816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0370954" y="1604109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5214552" y="1476979"/>
            <a:ext cx="5183238" cy="429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9634460" y="11528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PC+4</a:t>
            </a:r>
            <a:endParaRPr lang="en-US" dirty="0"/>
          </a:p>
        </p:txBody>
      </p:sp>
      <p:cxnSp>
        <p:nvCxnSpPr>
          <p:cNvPr id="154" name="Elbow Connector 153"/>
          <p:cNvCxnSpPr/>
          <p:nvPr/>
        </p:nvCxnSpPr>
        <p:spPr>
          <a:xfrm rot="5400000" flipH="1" flipV="1">
            <a:off x="8922551" y="3304279"/>
            <a:ext cx="2539428" cy="431753"/>
          </a:xfrm>
          <a:prstGeom prst="bentConnector3">
            <a:avLst>
              <a:gd name="adj1" fmla="val 1001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>
            <a:off x="3261155" y="942173"/>
            <a:ext cx="7891603" cy="978624"/>
          </a:xfrm>
          <a:prstGeom prst="bentConnector3">
            <a:avLst>
              <a:gd name="adj1" fmla="val -496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0432134" y="3556155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Elbow Connector 156"/>
          <p:cNvCxnSpPr/>
          <p:nvPr/>
        </p:nvCxnSpPr>
        <p:spPr>
          <a:xfrm flipV="1">
            <a:off x="9711815" y="4104782"/>
            <a:ext cx="745691" cy="530714"/>
          </a:xfrm>
          <a:prstGeom prst="bentConnector3">
            <a:avLst>
              <a:gd name="adj1" fmla="val 11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10692174" y="3754654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159" name="Straight Arrow Connector 158"/>
          <p:cNvCxnSpPr/>
          <p:nvPr/>
        </p:nvCxnSpPr>
        <p:spPr>
          <a:xfrm flipV="1">
            <a:off x="11282170" y="3953487"/>
            <a:ext cx="419679" cy="5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1252297" y="3542361"/>
            <a:ext cx="67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IsEq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704986" y="1848655"/>
            <a:ext cx="263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</a:t>
            </a:r>
            <a:r>
              <a:rPr lang="en-US" dirty="0" err="1" smtClean="0"/>
              <a:t>SignExtendImm</a:t>
            </a:r>
            <a:r>
              <a:rPr lang="en-US" dirty="0" smtClean="0"/>
              <a:t>[29:0],00}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9969998" y="282212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29:0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991373" y="5526269"/>
            <a:ext cx="132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!(</a:t>
            </a:r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?)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9173" y="55605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3:1 MUX 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8" idx="3"/>
          </p:cNvCxnSpPr>
          <p:nvPr/>
        </p:nvCxnSpPr>
        <p:spPr>
          <a:xfrm>
            <a:off x="1231064" y="740720"/>
            <a:ext cx="1518314" cy="247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3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50" grpId="0" animBg="1"/>
      <p:bldP spid="151" grpId="0"/>
      <p:bldP spid="153" grpId="0"/>
      <p:bldP spid="161" grpId="0"/>
      <p:bldP spid="162" grpId="0"/>
      <p:bldP spid="163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5080" y="1456943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65132" y="99071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Generating Control Signals</a:t>
            </a:r>
          </a:p>
          <a:p>
            <a:pPr algn="ctr"/>
            <a:r>
              <a:rPr lang="en-US" sz="3200" dirty="0" smtClean="0"/>
              <a:t>(Control Path)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76277" y="370262"/>
            <a:ext cx="930160" cy="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665822" y="634403"/>
            <a:ext cx="660299" cy="10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47271" y="996672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66455" y="20179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728016" y="939603"/>
            <a:ext cx="584046" cy="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03543" y="119054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26121" y="75482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587064" y="1523811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240451" y="1332155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8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35080" y="1456943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476277" y="370262"/>
            <a:ext cx="930160" cy="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665822" y="634403"/>
            <a:ext cx="660299" cy="109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347271" y="996672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366455" y="201795"/>
            <a:ext cx="339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 = (Inst[31:26] == 100011)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4728016" y="939603"/>
            <a:ext cx="584046" cy="5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3442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 </a:t>
            </a:r>
            <a:r>
              <a:rPr lang="en-US" b="1" dirty="0">
                <a:solidFill>
                  <a:schemeClr val="accent2"/>
                </a:solidFill>
              </a:rPr>
              <a:t>= (Inst[31:26] == </a:t>
            </a:r>
            <a:r>
              <a:rPr lang="en-US" b="1" dirty="0" smtClean="0">
                <a:solidFill>
                  <a:schemeClr val="accent2"/>
                </a:solidFill>
              </a:rPr>
              <a:t>101011) </a:t>
            </a:r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03543" y="1190546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326121" y="754820"/>
            <a:ext cx="5705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 </a:t>
            </a:r>
            <a:r>
              <a:rPr lang="en-US" b="1" dirty="0">
                <a:solidFill>
                  <a:schemeClr val="accent2"/>
                </a:solidFill>
              </a:rPr>
              <a:t>= (Inst[31:26] </a:t>
            </a:r>
            <a:r>
              <a:rPr lang="en-US" b="1" dirty="0" smtClean="0">
                <a:solidFill>
                  <a:schemeClr val="accent2"/>
                </a:solidFill>
              </a:rPr>
              <a:t>!= 00000) &amp;&amp; (</a:t>
            </a:r>
            <a:r>
              <a:rPr lang="en-US" b="1" dirty="0">
                <a:solidFill>
                  <a:schemeClr val="accent2"/>
                </a:solidFill>
              </a:rPr>
              <a:t>Inst[31:26] != </a:t>
            </a:r>
            <a:r>
              <a:rPr lang="en-US" b="1" dirty="0" smtClean="0">
                <a:solidFill>
                  <a:schemeClr val="accent2"/>
                </a:solidFill>
              </a:rPr>
              <a:t>00010) 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4587064" y="1523811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240451" y="1338333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60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28219" y="158549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35900" y="986310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52361" y="225536"/>
            <a:ext cx="50254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(Inst[31:26] == </a:t>
            </a:r>
            <a:r>
              <a:rPr lang="en-US" b="1" dirty="0">
                <a:solidFill>
                  <a:schemeClr val="accent2"/>
                </a:solidFill>
              </a:rPr>
              <a:t>100011) | (Inst[31:26] == </a:t>
            </a:r>
            <a:r>
              <a:rPr lang="en-US" b="1" dirty="0" smtClean="0">
                <a:solidFill>
                  <a:schemeClr val="accent2"/>
                </a:solidFill>
              </a:rPr>
              <a:t>101011)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001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Inst[2:0]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5" y="203635"/>
            <a:ext cx="5151117" cy="1310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712689" y="626659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780461" y="1402174"/>
            <a:ext cx="4464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Does this cover all cases?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1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833827" y="225536"/>
            <a:ext cx="50254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(Inst[31:26] == </a:t>
            </a:r>
            <a:r>
              <a:rPr lang="en-US" b="1" dirty="0">
                <a:solidFill>
                  <a:schemeClr val="accent2"/>
                </a:solidFill>
              </a:rPr>
              <a:t>100011) | (Inst[31:26] == </a:t>
            </a:r>
            <a:r>
              <a:rPr lang="en-US" b="1" dirty="0" smtClean="0">
                <a:solidFill>
                  <a:schemeClr val="accent2"/>
                </a:solidFill>
              </a:rPr>
              <a:t>101011)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001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 If (Inst[31:26]==000000)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Inst[2:0]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= Inst[28:26]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5" y="203635"/>
            <a:ext cx="5151117" cy="19774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53413" y="2455101"/>
            <a:ext cx="4001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Final Correct Implementation of ALU 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728219" y="1585494"/>
            <a:ext cx="898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ALUOp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4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</a:t>
            </a:r>
            <a:r>
              <a:rPr lang="en-US" b="1" dirty="0" smtClean="0">
                <a:solidFill>
                  <a:schemeClr val="accent2"/>
                </a:solidFill>
              </a:rPr>
              <a:t> 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-1014440" y="6100296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Control Path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I-Type?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 rot="16200000">
            <a:off x="67466" y="236413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Instruction </a:t>
            </a:r>
            <a:endParaRPr lang="en-US" sz="2400" dirty="0"/>
          </a:p>
          <a:p>
            <a:pPr algn="ctr"/>
            <a:r>
              <a:rPr lang="en-US" sz="2400" dirty="0" smtClean="0"/>
              <a:t>Inst[31:0]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Instruction Fetch Part Not Shown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isLoad</a:t>
            </a:r>
            <a:r>
              <a:rPr lang="en-US" b="1" dirty="0" smtClean="0">
                <a:solidFill>
                  <a:schemeClr val="accent2"/>
                </a:solidFill>
              </a:rPr>
              <a:t>?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459995" y="20363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95817" y="75170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5" name="Elbow Connector 74"/>
          <p:cNvCxnSpPr>
            <a:endCxn id="3" idx="2"/>
          </p:cNvCxnSpPr>
          <p:nvPr/>
        </p:nvCxnSpPr>
        <p:spPr>
          <a:xfrm rot="5400000" flipH="1" flipV="1">
            <a:off x="1632470" y="1015676"/>
            <a:ext cx="1830439" cy="182461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346479" y="45569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4735900" y="986310"/>
            <a:ext cx="708586" cy="2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852361" y="225536"/>
            <a:ext cx="3404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</a:t>
            </a:r>
            <a:r>
              <a:rPr lang="en-US" b="1" dirty="0" err="1" smtClean="0">
                <a:solidFill>
                  <a:schemeClr val="accent2"/>
                </a:solidFill>
              </a:rPr>
              <a:t>IsStore</a:t>
            </a:r>
            <a:r>
              <a:rPr lang="en-US" b="1" dirty="0" smtClean="0">
                <a:solidFill>
                  <a:schemeClr val="accent2"/>
                </a:solidFill>
              </a:rPr>
              <a:t>? | </a:t>
            </a:r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 | J-Type?)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WrtEnable</a:t>
            </a:r>
            <a:r>
              <a:rPr lang="en-US" b="1" dirty="0" smtClean="0">
                <a:solidFill>
                  <a:schemeClr val="accent2"/>
                </a:solidFill>
              </a:rPr>
              <a:t> = 0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Else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WrtEnable</a:t>
            </a:r>
            <a:r>
              <a:rPr lang="en-US" b="1" dirty="0" smtClean="0">
                <a:solidFill>
                  <a:schemeClr val="accent2"/>
                </a:solidFill>
              </a:rPr>
              <a:t> = 1 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78436" y="197457"/>
            <a:ext cx="3569306" cy="13100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645532" y="543048"/>
            <a:ext cx="119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WrtEnable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7679" y="220806"/>
            <a:ext cx="344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J-Type? = (Inst[31:26]==000010)</a:t>
            </a:r>
          </a:p>
          <a:p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 </a:t>
            </a:r>
            <a:r>
              <a:rPr lang="en-US" b="1" dirty="0">
                <a:solidFill>
                  <a:schemeClr val="accent2"/>
                </a:solidFill>
              </a:rPr>
              <a:t>= (Inst[31:26]==</a:t>
            </a:r>
            <a:r>
              <a:rPr lang="en-US" b="1" dirty="0" smtClean="0">
                <a:solidFill>
                  <a:schemeClr val="accent2"/>
                </a:solidFill>
              </a:rPr>
              <a:t>000100)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2" y="464447"/>
            <a:ext cx="9223491" cy="53393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1231" y="4612184"/>
            <a:ext cx="23909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If (</a:t>
            </a:r>
            <a:r>
              <a:rPr lang="en-US" b="1" dirty="0" err="1" smtClean="0">
                <a:solidFill>
                  <a:schemeClr val="accent2"/>
                </a:solidFill>
              </a:rPr>
              <a:t>IsBranch</a:t>
            </a:r>
            <a:r>
              <a:rPr lang="en-US" b="1" dirty="0" smtClean="0">
                <a:solidFill>
                  <a:schemeClr val="accent2"/>
                </a:solidFill>
              </a:rPr>
              <a:t>? &amp;&amp; </a:t>
            </a:r>
            <a:r>
              <a:rPr lang="en-US" b="1" dirty="0" err="1" smtClean="0">
                <a:solidFill>
                  <a:schemeClr val="accent2"/>
                </a:solidFill>
              </a:rPr>
              <a:t>isEQ</a:t>
            </a:r>
            <a:r>
              <a:rPr lang="en-US" b="1" dirty="0" smtClean="0">
                <a:solidFill>
                  <a:schemeClr val="accent2"/>
                </a:solidFill>
              </a:rPr>
              <a:t>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r>
              <a:rPr lang="en-US" b="1" dirty="0" smtClean="0">
                <a:solidFill>
                  <a:schemeClr val="accent2"/>
                </a:solidFill>
              </a:rPr>
              <a:t>? = 2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else if (J-Type?)</a:t>
            </a:r>
          </a:p>
          <a:p>
            <a:r>
              <a:rPr lang="en-US" b="1" dirty="0">
                <a:solidFill>
                  <a:schemeClr val="accent2"/>
                </a:solidFill>
              </a:rPr>
              <a:t>	</a:t>
            </a:r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r>
              <a:rPr lang="en-US" b="1" dirty="0" smtClean="0">
                <a:solidFill>
                  <a:schemeClr val="accent2"/>
                </a:solidFill>
              </a:rPr>
              <a:t>? = 1</a:t>
            </a:r>
          </a:p>
          <a:p>
            <a:r>
              <a:rPr lang="en-US" b="1" dirty="0">
                <a:solidFill>
                  <a:schemeClr val="accent2"/>
                </a:solidFill>
              </a:rPr>
              <a:t>e</a:t>
            </a:r>
            <a:r>
              <a:rPr lang="en-US" b="1" dirty="0" smtClean="0">
                <a:solidFill>
                  <a:schemeClr val="accent2"/>
                </a:solidFill>
              </a:rPr>
              <a:t>lse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  	</a:t>
            </a:r>
            <a:r>
              <a:rPr lang="en-US" b="1" dirty="0" err="1" smtClean="0">
                <a:solidFill>
                  <a:schemeClr val="accent2"/>
                </a:solidFill>
              </a:rPr>
              <a:t>NextPC</a:t>
            </a:r>
            <a:r>
              <a:rPr lang="en-US" b="1" dirty="0" smtClean="0">
                <a:solidFill>
                  <a:schemeClr val="accent2"/>
                </a:solidFill>
              </a:rPr>
              <a:t>? = 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25016" y="4612183"/>
            <a:ext cx="2724665" cy="19677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5542" y="5669677"/>
            <a:ext cx="4188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In-Class Problem 3: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Write pseudo-code for </a:t>
            </a:r>
            <a:r>
              <a:rPr lang="en-US" sz="2400" b="1" dirty="0" err="1" smtClean="0">
                <a:solidFill>
                  <a:srgbClr val="FF0000"/>
                </a:solidFill>
              </a:rPr>
              <a:t>NextPC</a:t>
            </a:r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23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digital circuits make use of a periodic “clock”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Flip-flop: basic component used in synchronous designs</a:t>
            </a:r>
          </a:p>
          <a:p>
            <a:pPr lvl="1"/>
            <a:r>
              <a:rPr lang="en-US" dirty="0" smtClean="0"/>
              <a:t>Looks at In at every positive clock edge and sets Out = In</a:t>
            </a:r>
          </a:p>
          <a:p>
            <a:pPr lvl="1"/>
            <a:r>
              <a:rPr lang="en-US" dirty="0" smtClean="0"/>
              <a:t>Holds the value of Out steady till next positive edge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05886" y="2665475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8065093" y="3312085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FLIP-FLOP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01347" y="3101444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8526990" y="4231946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8293397" y="4451804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7996" y="457693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920482" y="3101444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70807" y="291677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581790" y="291927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772298" y="3286110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2026509" y="3311386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26509" y="3286110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80720" y="3311386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280719" y="3342362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4534930" y="3367638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34930" y="3342362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789141" y="3367638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13703" y="4449304"/>
            <a:ext cx="1072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59352" y="4509854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 Period (seconds)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1241854" y="3101444"/>
            <a:ext cx="327454" cy="108131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89984" y="2650236"/>
            <a:ext cx="14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076" y="225558"/>
            <a:ext cx="10515600" cy="1325563"/>
          </a:xfrm>
        </p:spPr>
        <p:txBody>
          <a:bodyPr/>
          <a:lstStyle/>
          <a:p>
            <a:r>
              <a:rPr lang="en-US" dirty="0" smtClean="0"/>
              <a:t>Flip-flop 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918443" y="2585156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9677650" y="323176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FLIP-FLOP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213904" y="3021125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10139547" y="4151627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9905954" y="4371485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240553" y="449661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0533039" y="3021125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883364" y="28364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1194347" y="283895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1025066" y="2283557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2279277" y="2308833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79277" y="2283557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33488" y="2308833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flipV="1">
            <a:off x="3533487" y="2339809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flipV="1">
            <a:off x="4787698" y="2365085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787698" y="2339809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41909" y="2365085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49627" y="2998741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06925" y="2998740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64223" y="3021135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21521" y="3054993"/>
            <a:ext cx="6178" cy="334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 flipV="1">
            <a:off x="782050" y="3477070"/>
            <a:ext cx="2986761" cy="779172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68811" y="3477070"/>
            <a:ext cx="0" cy="823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3753761" y="3558598"/>
            <a:ext cx="2340005" cy="722357"/>
          </a:xfrm>
          <a:prstGeom prst="bentConnector3">
            <a:avLst>
              <a:gd name="adj1" fmla="val 872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1666103" y="5736775"/>
            <a:ext cx="1247000" cy="9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913103" y="4935167"/>
            <a:ext cx="0" cy="823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2906382" y="4950763"/>
            <a:ext cx="1247000" cy="9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160592" y="4950763"/>
            <a:ext cx="0" cy="823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4153382" y="5773844"/>
            <a:ext cx="188852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67076" y="234387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283601" y="35751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 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78454" y="5066796"/>
            <a:ext cx="652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1608667" y="5404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04597" y="4619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91940" y="5407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59046" y="5404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816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1" y="40618"/>
            <a:ext cx="10515600" cy="1325563"/>
          </a:xfrm>
        </p:spPr>
        <p:txBody>
          <a:bodyPr/>
          <a:lstStyle/>
          <a:p>
            <a:r>
              <a:rPr lang="en-US" dirty="0" smtClean="0"/>
              <a:t>Synchronous Counter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5238" y="2245346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5964445" y="289195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FLIP-FLOP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86232" y="2649239"/>
            <a:ext cx="1519006" cy="32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6426342" y="3811817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6192749" y="4031675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3144" y="413126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5929" y="22896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26544" y="22799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  <p:sp>
        <p:nvSpPr>
          <p:cNvPr id="44" name="Trapezoid 43"/>
          <p:cNvSpPr/>
          <p:nvPr/>
        </p:nvSpPr>
        <p:spPr>
          <a:xfrm rot="5400000">
            <a:off x="3144042" y="209522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4509" y="248061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37235" y="3315629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2837236" y="1286565"/>
            <a:ext cx="3982601" cy="1394752"/>
          </a:xfrm>
          <a:prstGeom prst="bentConnector3">
            <a:avLst>
              <a:gd name="adj1" fmla="val -195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55171" y="2102608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55171" y="1286565"/>
            <a:ext cx="0" cy="816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27307" y="29747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3335782" y="4859948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4589993" y="4885224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9993" y="4859948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844204" y="4885224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844203" y="4916200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7098414" y="4941476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98414" y="4916200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52625" y="4941476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77792" y="492026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cxnSp>
        <p:nvCxnSpPr>
          <p:cNvPr id="72" name="Elbow Connector 71"/>
          <p:cNvCxnSpPr/>
          <p:nvPr/>
        </p:nvCxnSpPr>
        <p:spPr>
          <a:xfrm flipV="1">
            <a:off x="8352623" y="4966752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3959798" y="5549856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5220187" y="5575132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480575" y="5575131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7716251" y="5549856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8988996" y="5600408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3959798" y="5937422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232543" y="5937422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6492930" y="5933520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725519" y="5929876"/>
            <a:ext cx="1263477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2687054" y="5937422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130833" y="59374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419913" y="59231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5642088" y="593431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6956424" y="5934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8179743" y="59068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97" name="Rounded Rectangle 96"/>
          <p:cNvSpPr/>
          <p:nvPr/>
        </p:nvSpPr>
        <p:spPr>
          <a:xfrm>
            <a:off x="8993627" y="5933520"/>
            <a:ext cx="1263477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410896" y="59068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99" name="TextBox 98"/>
          <p:cNvSpPr txBox="1"/>
          <p:nvPr/>
        </p:nvSpPr>
        <p:spPr>
          <a:xfrm>
            <a:off x="8338840" y="1999837"/>
            <a:ext cx="3336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State is only updated at every positive clock edge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424641" y="2539466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48232" y="1156044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30773" y="79704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039213" y="2767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8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226866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41076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91541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37974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83882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59543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310008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56440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405421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54307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38128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86624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70290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85764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307552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39868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86242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94907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310702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61046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311451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223286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86624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34693" y="4052126"/>
            <a:ext cx="2721493" cy="1691819"/>
          </a:xfrm>
          <a:prstGeom prst="bentConnector3">
            <a:avLst>
              <a:gd name="adj1" fmla="val 12463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10800000" flipV="1">
            <a:off x="5351125" y="3398689"/>
            <a:ext cx="2642657" cy="2352749"/>
          </a:xfrm>
          <a:prstGeom prst="bentConnector3">
            <a:avLst>
              <a:gd name="adj1" fmla="val -13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310702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41613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211437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57392" y="1713633"/>
            <a:ext cx="116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= 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2140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222464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44962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40376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643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Load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75095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80248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86426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>
            <a:endCxn id="68" idx="1"/>
          </p:cNvCxnSpPr>
          <p:nvPr/>
        </p:nvCxnSpPr>
        <p:spPr>
          <a:xfrm>
            <a:off x="1905354" y="310548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84144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39687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312205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78529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423018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83098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70289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81983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421500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65955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305727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3199376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31139" y="4341105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38404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1"/>
          </p:cNvCxnSpPr>
          <p:nvPr/>
        </p:nvCxnSpPr>
        <p:spPr>
          <a:xfrm flipV="1">
            <a:off x="8946934" y="4664271"/>
            <a:ext cx="284205" cy="13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458528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6656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73075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894089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37974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9083821" y="4659501"/>
            <a:ext cx="2428768" cy="1763784"/>
          </a:xfrm>
          <a:prstGeom prst="bentConnector3">
            <a:avLst>
              <a:gd name="adj1" fmla="val -135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>
            <a:off x="2835419" y="4059063"/>
            <a:ext cx="6280779" cy="2360704"/>
          </a:xfrm>
          <a:prstGeom prst="bentConnector3">
            <a:avLst>
              <a:gd name="adj1" fmla="val 1106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0282823" y="2549257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298205" y="2547616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10285332" y="5221981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0309246" y="5324846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947" y="1242139"/>
            <a:ext cx="9345925" cy="57589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39" y="138417"/>
            <a:ext cx="4221111" cy="10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098"/>
            <a:ext cx="10515600" cy="1325563"/>
          </a:xfrm>
        </p:spPr>
        <p:txBody>
          <a:bodyPr/>
          <a:lstStyle/>
          <a:p>
            <a:r>
              <a:rPr lang="en-US" dirty="0" smtClean="0"/>
              <a:t>Synchronous Single-Cycle MIPS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05" y="1183074"/>
            <a:ext cx="10515600" cy="4351338"/>
          </a:xfrm>
        </p:spPr>
        <p:txBody>
          <a:bodyPr/>
          <a:lstStyle/>
          <a:p>
            <a:r>
              <a:rPr lang="en-US" dirty="0" smtClean="0"/>
              <a:t>Goal: A new instruction is fetched and executed in every clock period</a:t>
            </a:r>
          </a:p>
          <a:p>
            <a:pPr lvl="1"/>
            <a:r>
              <a:rPr lang="en-US" dirty="0" smtClean="0"/>
              <a:t>For now let’s focus on the instruction fetch part of R-type instructions 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155852" y="4500477"/>
            <a:ext cx="564641" cy="1153641"/>
            <a:chOff x="8052137" y="2718488"/>
            <a:chExt cx="564641" cy="1153641"/>
          </a:xfrm>
        </p:grpSpPr>
        <p:sp>
          <p:nvSpPr>
            <p:cNvPr id="23" name="Rectangle 22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780768" y="4443928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80768" y="4894954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76635" y="5688784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28" name="Straight Connector 27"/>
          <p:cNvCxnSpPr>
            <a:stCxn id="27" idx="3"/>
          </p:cNvCxnSpPr>
          <p:nvPr/>
        </p:nvCxnSpPr>
        <p:spPr>
          <a:xfrm>
            <a:off x="4931146" y="5873450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26421" y="6196302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3" idx="3"/>
            <a:endCxn id="26" idx="1"/>
          </p:cNvCxnSpPr>
          <p:nvPr/>
        </p:nvCxnSpPr>
        <p:spPr>
          <a:xfrm>
            <a:off x="1720493" y="5077298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rapezoid 40"/>
          <p:cNvSpPr/>
          <p:nvPr/>
        </p:nvSpPr>
        <p:spPr>
          <a:xfrm rot="5400000">
            <a:off x="3851749" y="2995590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184458" y="3190940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941396" y="3375605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884268" y="301416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3877094" y="3753641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5400000" flipH="1" flipV="1">
            <a:off x="1947985" y="3141015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73488" y="35689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48" name="Elbow Connector 47"/>
          <p:cNvCxnSpPr/>
          <p:nvPr/>
        </p:nvCxnSpPr>
        <p:spPr>
          <a:xfrm rot="10800000">
            <a:off x="3441951" y="2375894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23" idx="1"/>
          </p:cNvCxnSpPr>
          <p:nvPr/>
        </p:nvCxnSpPr>
        <p:spPr>
          <a:xfrm rot="5400000">
            <a:off x="948200" y="2583545"/>
            <a:ext cx="2701405" cy="2286100"/>
          </a:xfrm>
          <a:prstGeom prst="bentConnector4">
            <a:avLst>
              <a:gd name="adj1" fmla="val -74"/>
              <a:gd name="adj2" fmla="val 1267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>
            <a:off x="5178903" y="3968925"/>
            <a:ext cx="827903" cy="74758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58699" y="443568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358699" y="488671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0254566" y="568054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69" name="Straight Connector 68"/>
          <p:cNvCxnSpPr>
            <a:stCxn id="68" idx="3"/>
          </p:cNvCxnSpPr>
          <p:nvPr/>
        </p:nvCxnSpPr>
        <p:spPr>
          <a:xfrm>
            <a:off x="11509077" y="586520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04352" y="618806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64" idx="3"/>
            <a:endCxn id="67" idx="1"/>
          </p:cNvCxnSpPr>
          <p:nvPr/>
        </p:nvCxnSpPr>
        <p:spPr>
          <a:xfrm>
            <a:off x="8298424" y="506905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5400000">
            <a:off x="10429680" y="298734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0762389" y="318269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1519327" y="336736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10462199" y="3005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0455025" y="374539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5400000" flipH="1" flipV="1">
            <a:off x="8525916" y="313277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51419" y="356073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79" name="Elbow Connector 78"/>
          <p:cNvCxnSpPr/>
          <p:nvPr/>
        </p:nvCxnSpPr>
        <p:spPr>
          <a:xfrm rot="10800000">
            <a:off x="10019882" y="236765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endCxn id="64" idx="1"/>
          </p:cNvCxnSpPr>
          <p:nvPr/>
        </p:nvCxnSpPr>
        <p:spPr>
          <a:xfrm rot="5400000">
            <a:off x="7526131" y="2575303"/>
            <a:ext cx="2701405" cy="2286100"/>
          </a:xfrm>
          <a:prstGeom prst="bentConnector4">
            <a:avLst>
              <a:gd name="adj1" fmla="val -74"/>
              <a:gd name="adj2" fmla="val 1605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706580" y="4179180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7465787" y="4687291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85" name="Isosceles Triangle 84"/>
          <p:cNvSpPr/>
          <p:nvPr/>
        </p:nvSpPr>
        <p:spPr>
          <a:xfrm>
            <a:off x="7927684" y="5745651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Elbow Connector 85"/>
          <p:cNvCxnSpPr>
            <a:endCxn id="83" idx="2"/>
          </p:cNvCxnSpPr>
          <p:nvPr/>
        </p:nvCxnSpPr>
        <p:spPr>
          <a:xfrm rot="5400000" flipH="1" flipV="1">
            <a:off x="7694091" y="5965509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906659" y="6100631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025773" y="2951878"/>
            <a:ext cx="151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register implemented using flip-flops</a:t>
            </a:r>
          </a:p>
        </p:txBody>
      </p:sp>
    </p:spTree>
    <p:extLst>
      <p:ext uri="{BB962C8B-B14F-4D97-AF65-F5344CB8AC3E}">
        <p14:creationId xmlns:p14="http://schemas.microsoft.com/office/powerpoint/2010/main" val="409145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/>
      <p:bldP spid="70" grpId="0"/>
      <p:bldP spid="72" grpId="0" animBg="1"/>
      <p:bldP spid="73" grpId="0"/>
      <p:bldP spid="78" grpId="0"/>
      <p:bldP spid="83" grpId="0" animBg="1"/>
      <p:bldP spid="84" grpId="0"/>
      <p:bldP spid="85" grpId="0" animBg="1"/>
      <p:bldP spid="87" grpId="0"/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Stage Operation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7767" y="3953774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7767" y="4404800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03634" y="519863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5658145" y="5383296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3420" y="5706148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47492" y="4587144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apezoid 13"/>
          <p:cNvSpPr/>
          <p:nvPr/>
        </p:nvSpPr>
        <p:spPr>
          <a:xfrm rot="5400000">
            <a:off x="4578748" y="2505436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911457" y="2700786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668395" y="2885451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11267" y="252400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604093" y="326348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2674984" y="2650861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0487" y="307882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21" name="Elbow Connector 20"/>
          <p:cNvCxnSpPr/>
          <p:nvPr/>
        </p:nvCxnSpPr>
        <p:spPr>
          <a:xfrm rot="10800000">
            <a:off x="4168950" y="1885740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>
            <a:off x="1675199" y="2093391"/>
            <a:ext cx="2701405" cy="2286100"/>
          </a:xfrm>
          <a:prstGeom prst="bentConnector4">
            <a:avLst>
              <a:gd name="adj1" fmla="val -74"/>
              <a:gd name="adj2" fmla="val 16053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55648" y="3697268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1614855" y="4205379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25" name="Isosceles Triangle 24"/>
          <p:cNvSpPr/>
          <p:nvPr/>
        </p:nvSpPr>
        <p:spPr>
          <a:xfrm>
            <a:off x="2076752" y="5263739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endCxn id="23" idx="2"/>
          </p:cNvCxnSpPr>
          <p:nvPr/>
        </p:nvCxnSpPr>
        <p:spPr>
          <a:xfrm rot="5400000" flipH="1" flipV="1">
            <a:off x="1843159" y="5483597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55727" y="5618719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174841" y="2469966"/>
            <a:ext cx="1514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register implemented using flip-flops</a:t>
            </a:r>
          </a:p>
        </p:txBody>
      </p:sp>
      <p:cxnSp>
        <p:nvCxnSpPr>
          <p:cNvPr id="29" name="Elbow Connector 28"/>
          <p:cNvCxnSpPr/>
          <p:nvPr/>
        </p:nvCxnSpPr>
        <p:spPr>
          <a:xfrm flipV="1">
            <a:off x="6696827" y="2023727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7951038" y="2049003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951038" y="2023727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205249" y="2049003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V="1">
            <a:off x="9205248" y="2079979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10459459" y="2105255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459459" y="2079979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713670" y="2105255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06139" y="203007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7320843" y="2713635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8581232" y="2738911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841620" y="2738910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1077296" y="2713635"/>
            <a:ext cx="1" cy="109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7320843" y="310120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8593588" y="310120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853975" y="3097299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086564" y="3093655"/>
            <a:ext cx="978435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80958" y="3086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003133" y="30980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17469" y="30980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42065" y="464388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576049" y="296333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PC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5696818" y="4932901"/>
            <a:ext cx="52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59558" y="4111154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nextPC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7327193" y="385685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8599938" y="3856851"/>
            <a:ext cx="1260389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9860325" y="3852949"/>
            <a:ext cx="1223321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11092914" y="3849305"/>
            <a:ext cx="978435" cy="4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87308" y="38425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009483" y="38537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8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10323819" y="385374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6290474" y="3844279"/>
            <a:ext cx="105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nextPC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6829485" y="5111217"/>
            <a:ext cx="494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every clock cycle, the PC is updated and the corresponding instruction is fetched from instruction memory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70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03" y="0"/>
            <a:ext cx="10515600" cy="1325563"/>
          </a:xfrm>
        </p:spPr>
        <p:txBody>
          <a:bodyPr/>
          <a:lstStyle/>
          <a:p>
            <a:r>
              <a:rPr lang="en-US" dirty="0" smtClean="0"/>
              <a:t>Execute/Write-Back Stage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43" y="973009"/>
            <a:ext cx="10515600" cy="4351338"/>
          </a:xfrm>
        </p:spPr>
        <p:txBody>
          <a:bodyPr/>
          <a:lstStyle/>
          <a:p>
            <a:r>
              <a:rPr lang="en-US" dirty="0" smtClean="0"/>
              <a:t>Goal: all updates to </a:t>
            </a:r>
            <a:r>
              <a:rPr lang="en-US" dirty="0" smtClean="0">
                <a:solidFill>
                  <a:srgbClr val="FF0000"/>
                </a:solidFill>
              </a:rPr>
              <a:t>architectural state </a:t>
            </a:r>
            <a:r>
              <a:rPr lang="en-US" dirty="0" smtClean="0"/>
              <a:t>should occur at positive clock edges</a:t>
            </a:r>
          </a:p>
          <a:p>
            <a:pPr lvl="1"/>
            <a:r>
              <a:rPr lang="en-US" dirty="0" smtClean="0"/>
              <a:t>PC (already done!)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Register file </a:t>
            </a:r>
          </a:p>
          <a:p>
            <a:pPr lvl="1"/>
            <a:r>
              <a:rPr lang="en-US" dirty="0" smtClean="0"/>
              <a:t>Data memory (not relevant for R-type instructions)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35" y="3062181"/>
            <a:ext cx="6518190" cy="370692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7800962">
            <a:off x="8982992" y="4824343"/>
            <a:ext cx="763365" cy="6549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7261569" y="5886088"/>
            <a:ext cx="487249" cy="65490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8491" y="273981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333025" y="326595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5381877" y="374152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add $1, $2, 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832751" y="13169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37934" y="5320091"/>
            <a:ext cx="2530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What’s wrong?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377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add $1, $2, 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450146" y="13320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250514" y="2342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399184" y="1050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3764009" y="2357335"/>
            <a:ext cx="19495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add $0, $1, $2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43916" y="36681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941116" y="36193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46830" y="32218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81841" y="26637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850171" y="362884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423453" y="260137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$0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402647" y="313158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399946" y="1040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470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141" grpId="0"/>
      <p:bldP spid="142" grpId="0"/>
      <p:bldP spid="143" grpId="0" animBg="1"/>
      <p:bldP spid="146" grpId="0"/>
      <p:bldP spid="147" grpId="0"/>
      <p:bldP spid="148" grpId="0"/>
      <p:bldP spid="149" grpId="0"/>
      <p:bldP spid="150" grpId="0" animBg="1"/>
      <p:bldP spid="151" grpId="0" animBg="1"/>
      <p:bldP spid="1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654609" y="2379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0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 rot="16200000">
            <a:off x="3735195" y="244685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add $1, $2, 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19276" y="29820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643346" y="383582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1270664" y="345968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2756" y="93508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699621" y="2342062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4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708127" y="539845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8859935" y="16784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8863121" y="46885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8866113" y="769871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8863121" y="1070886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866113" y="1891150"/>
            <a:ext cx="1519881" cy="301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9463348" y="1025408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9468798" y="1216656"/>
            <a:ext cx="314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386188" y="13368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00000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10384130" y="40347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00001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10375892" y="72268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00010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10380012" y="101718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00011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0368586" y="1822833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11111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9449494" y="4281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63348" y="1257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9383468" y="7519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9487072" y="1873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6450146" y="13320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250514" y="2342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 rot="16200000">
            <a:off x="3764009" y="2357335"/>
            <a:ext cx="19495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add $3, $1, $2</a:t>
            </a:r>
            <a:endParaRPr lang="en-US" sz="2400" dirty="0">
              <a:solidFill>
                <a:srgbClr val="00B050"/>
              </a:solidFill>
            </a:endParaRPr>
          </a:p>
        </p:txBody>
      </p: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643916" y="366816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941116" y="36193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346830" y="3221851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81841" y="26637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$1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850171" y="3628841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$2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423453" y="260137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$3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402647" y="3131580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$1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665" y="4716770"/>
            <a:ext cx="4825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Simultaneous R/W request</a:t>
            </a:r>
            <a:r>
              <a:rPr lang="en-US" sz="3200" dirty="0"/>
              <a:t> </a:t>
            </a:r>
            <a:r>
              <a:rPr lang="en-US" sz="3200" dirty="0" smtClean="0"/>
              <a:t>to the same register -&gt; </a:t>
            </a:r>
            <a:r>
              <a:rPr lang="en-US" sz="3200" dirty="0" smtClean="0">
                <a:solidFill>
                  <a:srgbClr val="FF0000"/>
                </a:solidFill>
              </a:rPr>
              <a:t>Write before Read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415685" y="1052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691687" y="2858918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15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13709" y="10586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1" grpId="0"/>
      <p:bldP spid="93" grpId="0"/>
      <p:bldP spid="94" grpId="0"/>
      <p:bldP spid="95" grpId="0"/>
      <p:bldP spid="96" grpId="0"/>
      <p:bldP spid="100" grpId="0" animBg="1"/>
      <p:bldP spid="101" grpId="0" animBg="1"/>
      <p:bldP spid="140" grpId="0"/>
      <p:bldP spid="141" grpId="0"/>
      <p:bldP spid="143" grpId="0" animBg="1"/>
      <p:bldP spid="146" grpId="0"/>
      <p:bldP spid="147" grpId="0"/>
      <p:bldP spid="148" grpId="0"/>
      <p:bldP spid="149" grpId="0"/>
      <p:bldP spid="150" grpId="0" animBg="1"/>
      <p:bldP spid="151" grpId="0" animBg="1"/>
      <p:bldP spid="152" grpId="0" animBg="1"/>
      <p:bldP spid="128" grpId="0" animBg="1"/>
      <p:bldP spid="1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1" y="40618"/>
            <a:ext cx="10515600" cy="1325563"/>
          </a:xfrm>
        </p:spPr>
        <p:txBody>
          <a:bodyPr/>
          <a:lstStyle/>
          <a:p>
            <a:r>
              <a:rPr lang="en-US" dirty="0" smtClean="0"/>
              <a:t>Synchronous Counter Clock Period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05238" y="2245346"/>
            <a:ext cx="614596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5964445" y="2891956"/>
            <a:ext cx="11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FLIP-FLOP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86232" y="2649239"/>
            <a:ext cx="1519006" cy="320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6426342" y="3811817"/>
            <a:ext cx="172388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endCxn id="4" idx="2"/>
          </p:cNvCxnSpPr>
          <p:nvPr/>
        </p:nvCxnSpPr>
        <p:spPr>
          <a:xfrm rot="5400000" flipH="1" flipV="1">
            <a:off x="6192749" y="4031675"/>
            <a:ext cx="322287" cy="317288"/>
          </a:xfrm>
          <a:prstGeom prst="bentConnector3">
            <a:avLst>
              <a:gd name="adj1" fmla="val 116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03144" y="413126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865929" y="228965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826544" y="227990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</a:t>
            </a:r>
            <a:endParaRPr lang="en-US" b="1" dirty="0"/>
          </a:p>
        </p:txBody>
      </p:sp>
      <p:sp>
        <p:nvSpPr>
          <p:cNvPr id="44" name="Trapezoid 43"/>
          <p:cNvSpPr/>
          <p:nvPr/>
        </p:nvSpPr>
        <p:spPr>
          <a:xfrm rot="5400000">
            <a:off x="3144042" y="209522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4509" y="248061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837235" y="3315629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0800000">
            <a:off x="2837236" y="1286565"/>
            <a:ext cx="3982601" cy="1394752"/>
          </a:xfrm>
          <a:prstGeom prst="bentConnector3">
            <a:avLst>
              <a:gd name="adj1" fmla="val -195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855171" y="2102608"/>
            <a:ext cx="70453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855171" y="1286565"/>
            <a:ext cx="0" cy="816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727307" y="29747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cxnSp>
        <p:nvCxnSpPr>
          <p:cNvPr id="63" name="Elbow Connector 62"/>
          <p:cNvCxnSpPr/>
          <p:nvPr/>
        </p:nvCxnSpPr>
        <p:spPr>
          <a:xfrm flipV="1">
            <a:off x="3329604" y="5181224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flipV="1">
            <a:off x="4583815" y="5206500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3815" y="5181224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838026" y="5206500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5838025" y="5237476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/>
          <p:nvPr/>
        </p:nvCxnSpPr>
        <p:spPr>
          <a:xfrm flipV="1">
            <a:off x="7092236" y="5262752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092236" y="5237476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346447" y="5262752"/>
            <a:ext cx="0" cy="715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571614" y="524154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</a:t>
            </a:r>
            <a:endParaRPr lang="en-US" sz="2400" dirty="0"/>
          </a:p>
        </p:txBody>
      </p:sp>
      <p:cxnSp>
        <p:nvCxnSpPr>
          <p:cNvPr id="72" name="Elbow Connector 71"/>
          <p:cNvCxnSpPr/>
          <p:nvPr/>
        </p:nvCxnSpPr>
        <p:spPr>
          <a:xfrm flipV="1">
            <a:off x="8346445" y="5288028"/>
            <a:ext cx="1254211" cy="6899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338840" y="1999837"/>
            <a:ext cx="3336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Assume each addition takes 1 ns. What is the minimum clock period?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424641" y="2539466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6048232" y="1156044"/>
            <a:ext cx="157006" cy="254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812167" y="138860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039213" y="2767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86630" y="46939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1728" y="269770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4" name="Straight Arrow Connector 13"/>
          <p:cNvCxnSpPr>
            <a:stCxn id="10" idx="3"/>
          </p:cNvCxnSpPr>
          <p:nvPr/>
        </p:nvCxnSpPr>
        <p:spPr>
          <a:xfrm flipV="1">
            <a:off x="4126788" y="4924785"/>
            <a:ext cx="701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6788" y="460464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ns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812370" y="46939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68773" y="2174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6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935830" y="6107682"/>
            <a:ext cx="1312064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13503" y="6178122"/>
            <a:ext cx="1340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Period &gt; 1ns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0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1" grpId="0"/>
      <p:bldP spid="15" grpId="0"/>
      <p:bldP spid="55" grpId="0"/>
      <p:bldP spid="56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7430" y="2783105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7430" y="2925210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7430" y="342986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5150" y="3894185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43909" y="4353269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5843225" y="310987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5843225" y="36145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5840945" y="407885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3225" y="456866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90040" y="3057524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81803" y="3895727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8280513" y="3380689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8272276" y="4217345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9195088" y="3372091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012954" y="3589969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10731612" y="391313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297207" y="3376872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287073" y="446352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79175" y="264297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275042" y="343680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>
            <a:stCxn id="51" idx="3"/>
          </p:cNvCxnSpPr>
          <p:nvPr/>
        </p:nvCxnSpPr>
        <p:spPr>
          <a:xfrm>
            <a:off x="4529553" y="3621468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424828" y="394432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endCxn id="42" idx="1"/>
          </p:cNvCxnSpPr>
          <p:nvPr/>
        </p:nvCxnSpPr>
        <p:spPr>
          <a:xfrm>
            <a:off x="1318900" y="282531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4877241" y="3109876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8153" y="3615989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>
            <a:off x="8602180" y="4217346"/>
            <a:ext cx="701205" cy="24617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561711" y="3380689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72" idx="1"/>
          </p:cNvCxnSpPr>
          <p:nvPr/>
        </p:nvCxnSpPr>
        <p:spPr>
          <a:xfrm rot="10800000">
            <a:off x="5877291" y="4574073"/>
            <a:ext cx="2292743" cy="1300016"/>
          </a:xfrm>
          <a:prstGeom prst="bentConnector3">
            <a:avLst>
              <a:gd name="adj1" fmla="val 11629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72" idx="3"/>
          </p:cNvCxnSpPr>
          <p:nvPr/>
        </p:nvCxnSpPr>
        <p:spPr>
          <a:xfrm rot="10800000" flipV="1">
            <a:off x="8669763" y="3913133"/>
            <a:ext cx="2366616" cy="1960955"/>
          </a:xfrm>
          <a:prstGeom prst="bentConnector3">
            <a:avLst>
              <a:gd name="adj1" fmla="val -2074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4877243" y="3621468"/>
            <a:ext cx="966709" cy="45738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450156" y="74360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782865" y="93895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39803" y="112362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482675" y="76218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475501" y="15016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546392" y="88903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971895" y="131699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040358" y="12391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/>
          <p:nvPr/>
        </p:nvCxnSpPr>
        <p:spPr>
          <a:xfrm rot="5400000">
            <a:off x="546607" y="33156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endCxn id="30" idx="1"/>
          </p:cNvCxnSpPr>
          <p:nvPr/>
        </p:nvCxnSpPr>
        <p:spPr>
          <a:xfrm>
            <a:off x="10165049" y="2600420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9737752" y="2317140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288098" y="2656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10029661" y="2739092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180687" y="209060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67538" y="2015364"/>
            <a:ext cx="553999" cy="178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495855" y="2523475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62" name="Isosceles Triangle 61"/>
          <p:cNvSpPr/>
          <p:nvPr/>
        </p:nvSpPr>
        <p:spPr>
          <a:xfrm>
            <a:off x="988642" y="3581835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endCxn id="60" idx="2"/>
          </p:cNvCxnSpPr>
          <p:nvPr/>
        </p:nvCxnSpPr>
        <p:spPr>
          <a:xfrm rot="5400000" flipH="1" flipV="1">
            <a:off x="739899" y="3816843"/>
            <a:ext cx="322288" cy="286989"/>
          </a:xfrm>
          <a:prstGeom prst="bentConnector3">
            <a:avLst>
              <a:gd name="adj1" fmla="val 1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165230" y="932685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201052" y="1480750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cxnSp>
        <p:nvCxnSpPr>
          <p:cNvPr id="71" name="Elbow Connector 70"/>
          <p:cNvCxnSpPr>
            <a:stCxn id="56" idx="6"/>
            <a:endCxn id="4" idx="0"/>
          </p:cNvCxnSpPr>
          <p:nvPr/>
        </p:nvCxnSpPr>
        <p:spPr>
          <a:xfrm>
            <a:off x="6442410" y="1741811"/>
            <a:ext cx="760058" cy="104129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8161021" y="5196240"/>
            <a:ext cx="508741" cy="1600633"/>
            <a:chOff x="1107655" y="4540268"/>
            <a:chExt cx="563989" cy="2106116"/>
          </a:xfrm>
        </p:grpSpPr>
        <p:sp>
          <p:nvSpPr>
            <p:cNvPr id="72" name="Rectangle 71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1338750" y="6106738"/>
              <a:ext cx="155391" cy="21735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Elbow Connector 76"/>
            <p:cNvCxnSpPr>
              <a:endCxn id="72" idx="2"/>
            </p:cNvCxnSpPr>
            <p:nvPr/>
          </p:nvCxnSpPr>
          <p:spPr>
            <a:xfrm rot="5400000" flipH="1" flipV="1">
              <a:off x="1090006" y="6341745"/>
              <a:ext cx="322288" cy="286989"/>
            </a:xfrm>
            <a:prstGeom prst="bentConnector3">
              <a:avLst>
                <a:gd name="adj1" fmla="val 15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Elbow Connector 96"/>
          <p:cNvCxnSpPr/>
          <p:nvPr/>
        </p:nvCxnSpPr>
        <p:spPr>
          <a:xfrm flipV="1">
            <a:off x="223125" y="3936108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V="1">
            <a:off x="7490040" y="6443022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384030" y="2942244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48" y="1279367"/>
            <a:ext cx="391999" cy="110172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39" name="Elbow Connector 138"/>
          <p:cNvCxnSpPr/>
          <p:nvPr/>
        </p:nvCxnSpPr>
        <p:spPr>
          <a:xfrm flipV="1">
            <a:off x="6291222" y="2251217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56" idx="2"/>
          </p:cNvCxnSpPr>
          <p:nvPr/>
        </p:nvCxnSpPr>
        <p:spPr>
          <a:xfrm rot="5400000" flipH="1" flipV="1">
            <a:off x="4075478" y="2523810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379175" y="219194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200" y="3814381"/>
            <a:ext cx="224900" cy="632089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45" name="Elbow Connector 144"/>
          <p:cNvCxnSpPr/>
          <p:nvPr/>
        </p:nvCxnSpPr>
        <p:spPr>
          <a:xfrm flipV="1">
            <a:off x="4924287" y="4271719"/>
            <a:ext cx="471714" cy="349502"/>
          </a:xfrm>
          <a:prstGeom prst="bentConnector3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408412" y="-5725"/>
            <a:ext cx="4825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What is the clock period of the single cycle MIPS?</a:t>
            </a:r>
          </a:p>
          <a:p>
            <a:pPr lvl="1"/>
            <a:r>
              <a:rPr lang="en-US" sz="3200" dirty="0" smtClean="0">
                <a:solidFill>
                  <a:srgbClr val="FF0000"/>
                </a:solidFill>
              </a:rPr>
              <a:t>Assume each block has a delay of 1 ns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556538" y="359085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22536" y="77668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1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181471" y="93936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5568458" y="369571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445025" y="5444440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7163198" y="158346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0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415901" y="294279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452983" y="383729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2</a:t>
            </a:r>
            <a:r>
              <a:rPr lang="en-US" sz="2400" dirty="0" smtClean="0">
                <a:solidFill>
                  <a:srgbClr val="00B050"/>
                </a:solidFill>
              </a:rPr>
              <a:t>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0980206" y="347302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3 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8143" y="5143407"/>
            <a:ext cx="38061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Minimum Period = 3 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336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  <p:bldP spid="142" grpId="0"/>
      <p:bldP spid="157" grpId="0"/>
      <p:bldP spid="158" grpId="0"/>
      <p:bldP spid="1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9339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Instructions Per Cycle (</a:t>
            </a:r>
            <a:r>
              <a:rPr lang="en-US" dirty="0" smtClean="0">
                <a:solidFill>
                  <a:srgbClr val="FF0000"/>
                </a:solidFill>
              </a:rPr>
              <a:t>IPC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IPC of the single-cycle MIPS: 1</a:t>
            </a:r>
          </a:p>
          <a:p>
            <a:pPr lvl="1"/>
            <a:r>
              <a:rPr lang="en-US" dirty="0" smtClean="0"/>
              <a:t>Can IPC be greater than 1? Yes: super-scalar processors</a:t>
            </a:r>
          </a:p>
          <a:p>
            <a:pPr lvl="1"/>
            <a:endParaRPr lang="en-US" dirty="0"/>
          </a:p>
          <a:p>
            <a:r>
              <a:rPr lang="en-US" dirty="0" smtClean="0"/>
              <a:t>Let’s say CPU1 and CPU2 have the same IPC, but CPU1 runs at a faster clock frequency (small clock period). Which is better?</a:t>
            </a:r>
          </a:p>
          <a:p>
            <a:endParaRPr lang="en-US" dirty="0"/>
          </a:p>
          <a:p>
            <a:r>
              <a:rPr lang="en-US" dirty="0" smtClean="0"/>
              <a:t>Instructions Per Second (</a:t>
            </a:r>
            <a:r>
              <a:rPr lang="en-US" dirty="0" smtClean="0">
                <a:solidFill>
                  <a:srgbClr val="FF0000"/>
                </a:solidFill>
              </a:rPr>
              <a:t>IPS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(Instructions/Cycles x Cycles/Second) = </a:t>
            </a:r>
            <a:r>
              <a:rPr lang="en-US" dirty="0"/>
              <a:t>(Instructions/Cycles x </a:t>
            </a:r>
            <a:r>
              <a:rPr lang="en-US" dirty="0" smtClean="0"/>
              <a:t>Clock Frequency)</a:t>
            </a:r>
          </a:p>
          <a:p>
            <a:pPr lvl="1"/>
            <a:r>
              <a:rPr lang="en-US" dirty="0" smtClean="0"/>
              <a:t>Single-Cycle MIPS IPS =  1 Inst/Cycle x (1 / 3 ns) = 0.33 Giga Instructions/second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5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Throughput: Pipelining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71868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3264061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99144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42795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034988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70071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673524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6865717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00800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444451" y="1921397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8636644" y="2149997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71727" y="219682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163292" y="168411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9340770" y="275477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8938844" y="203478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35678" y="174391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113156" y="281457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711230" y="209458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528184" y="2210765"/>
            <a:ext cx="52664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9442048" y="296890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220657" y="302870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78930" y="31184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210405" y="312034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29068" y="297319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209319" y="295776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09488" y="295969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51786" y="297320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08507" y="3373927"/>
            <a:ext cx="3901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Throughput = 1/(t1+t2+t3+t4)</a:t>
            </a: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2001847" y="4597064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029123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083966" y="4597064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081637" y="4825664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22471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5900751" y="4597064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853200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7850161" y="4597064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9013270" y="4825664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877437" y="4872492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315692" y="435978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9493170" y="543044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9091244" y="471044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88078" y="441958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1265556" y="549024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863630" y="477024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1680584" y="4886432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endCxn id="43" idx="3"/>
          </p:cNvCxnSpPr>
          <p:nvPr/>
        </p:nvCxnSpPr>
        <p:spPr>
          <a:xfrm flipV="1">
            <a:off x="9594448" y="564457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373057" y="570437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31330" y="579407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362805" y="579601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403326" y="564887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361719" y="56334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261888" y="563536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104186" y="564887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943109" y="6118948"/>
            <a:ext cx="2090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Throughput = </a:t>
            </a:r>
            <a:r>
              <a:rPr lang="en-US" sz="2400" dirty="0"/>
              <a:t>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218294" y="4336637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/>
          <p:cNvSpPr/>
          <p:nvPr/>
        </p:nvSpPr>
        <p:spPr>
          <a:xfrm>
            <a:off x="5395772" y="5407294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 rot="16200000">
            <a:off x="4993846" y="46873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61" name="Straight Connector 60"/>
          <p:cNvCxnSpPr/>
          <p:nvPr/>
        </p:nvCxnSpPr>
        <p:spPr>
          <a:xfrm flipV="1">
            <a:off x="5503273" y="5621426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261546" y="57111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63" name="Right Arrow 62"/>
          <p:cNvSpPr/>
          <p:nvPr/>
        </p:nvSpPr>
        <p:spPr>
          <a:xfrm>
            <a:off x="5762262" y="4821807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>
            <a:off x="3171752" y="4821808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420368" y="433278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/>
          <p:cNvSpPr/>
          <p:nvPr/>
        </p:nvSpPr>
        <p:spPr>
          <a:xfrm>
            <a:off x="3597846" y="540343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3195920" y="468344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3705347" y="561757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463620" y="570727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70" name="Right Arrow 69"/>
          <p:cNvSpPr/>
          <p:nvPr/>
        </p:nvSpPr>
        <p:spPr>
          <a:xfrm>
            <a:off x="3964336" y="4817951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>
            <a:off x="6900844" y="4816020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031653" y="4326993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/>
          <p:cNvSpPr/>
          <p:nvPr/>
        </p:nvSpPr>
        <p:spPr>
          <a:xfrm>
            <a:off x="7209131" y="5397650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6807205" y="467765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7316632" y="5611782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074905" y="570148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77" name="Right Arrow 76"/>
          <p:cNvSpPr/>
          <p:nvPr/>
        </p:nvSpPr>
        <p:spPr>
          <a:xfrm>
            <a:off x="7601009" y="4812163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620164" y="1437575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= 001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373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164223" y="-17450"/>
            <a:ext cx="5232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Load </a:t>
            </a:r>
          </a:p>
          <a:p>
            <a:r>
              <a:rPr lang="en-US" sz="3200" dirty="0" smtClean="0"/>
              <a:t>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31139" y="4012644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80" idx="1"/>
          </p:cNvCxnSpPr>
          <p:nvPr/>
        </p:nvCxnSpPr>
        <p:spPr>
          <a:xfrm flipV="1">
            <a:off x="8946934" y="4335810"/>
            <a:ext cx="284205" cy="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904033" y="1918387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134285" y="5469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0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35" y="148882"/>
            <a:ext cx="10515600" cy="1325563"/>
          </a:xfrm>
        </p:spPr>
        <p:txBody>
          <a:bodyPr/>
          <a:lstStyle/>
          <a:p>
            <a:r>
              <a:rPr lang="en-US" dirty="0" smtClean="0"/>
              <a:t>Pipeline Operation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71667" y="352588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8943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53786" y="3525882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351457" y="3754482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92291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70571" y="3525882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23020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3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119981" y="3525882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9283090" y="3754482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47257" y="380131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585512" y="328860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9762990" y="435925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9361064" y="363926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57898" y="3348404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1535376" y="4419061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33450" y="369906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1950404" y="3815250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15" idx="3"/>
          </p:cNvCxnSpPr>
          <p:nvPr/>
        </p:nvCxnSpPr>
        <p:spPr>
          <a:xfrm flipV="1">
            <a:off x="9864268" y="457339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42877" y="4633193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1150" y="472289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32625" y="472483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673146" y="45776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31539" y="456225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531708" y="456418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74006" y="457769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06497" y="1239390"/>
            <a:ext cx="397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Clock Period = max(t1,t2,t3,t4)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5488114" y="3265455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5665592" y="4336112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 rot="16200000">
            <a:off x="5263666" y="361611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773093" y="4550244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31366" y="463994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5" name="Right Arrow 34"/>
          <p:cNvSpPr/>
          <p:nvPr/>
        </p:nvSpPr>
        <p:spPr>
          <a:xfrm>
            <a:off x="6032082" y="3750625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3441572" y="3750626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90188" y="326159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867666" y="433225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3465740" y="361226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975167" y="454638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33440" y="463609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4234156" y="3746769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7170664" y="3744838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301473" y="325581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7478951" y="432646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7077025" y="360647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7586452" y="454060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344725" y="463030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9" name="Right Arrow 48"/>
          <p:cNvSpPr/>
          <p:nvPr/>
        </p:nvSpPr>
        <p:spPr>
          <a:xfrm>
            <a:off x="7870829" y="3740981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rved Down Arrow 49"/>
          <p:cNvSpPr/>
          <p:nvPr/>
        </p:nvSpPr>
        <p:spPr>
          <a:xfrm>
            <a:off x="1057004" y="2899770"/>
            <a:ext cx="161614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rved Down Arrow 50"/>
          <p:cNvSpPr/>
          <p:nvPr/>
        </p:nvSpPr>
        <p:spPr>
          <a:xfrm>
            <a:off x="2779243" y="2850862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Curved Down Arrow 51"/>
          <p:cNvSpPr/>
          <p:nvPr/>
        </p:nvSpPr>
        <p:spPr>
          <a:xfrm>
            <a:off x="1057004" y="2675453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urved Down Arrow 52"/>
          <p:cNvSpPr/>
          <p:nvPr/>
        </p:nvSpPr>
        <p:spPr>
          <a:xfrm>
            <a:off x="4692019" y="2808679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urved Down Arrow 53"/>
          <p:cNvSpPr/>
          <p:nvPr/>
        </p:nvSpPr>
        <p:spPr>
          <a:xfrm>
            <a:off x="2842380" y="2588136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urved Down Arrow 54"/>
          <p:cNvSpPr/>
          <p:nvPr/>
        </p:nvSpPr>
        <p:spPr>
          <a:xfrm>
            <a:off x="1044153" y="2297408"/>
            <a:ext cx="1616142" cy="354296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urved Down Arrow 55"/>
          <p:cNvSpPr/>
          <p:nvPr/>
        </p:nvSpPr>
        <p:spPr>
          <a:xfrm>
            <a:off x="6718592" y="2803235"/>
            <a:ext cx="1778372" cy="35429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Down Arrow 56"/>
          <p:cNvSpPr/>
          <p:nvPr/>
        </p:nvSpPr>
        <p:spPr>
          <a:xfrm>
            <a:off x="4766417" y="2475775"/>
            <a:ext cx="1616142" cy="354296"/>
          </a:xfrm>
          <a:prstGeom prst="curved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urved Down Arrow 57"/>
          <p:cNvSpPr/>
          <p:nvPr/>
        </p:nvSpPr>
        <p:spPr>
          <a:xfrm>
            <a:off x="2814242" y="2269956"/>
            <a:ext cx="1616142" cy="354296"/>
          </a:xfrm>
          <a:prstGeom prst="curved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Down Arrow 58"/>
          <p:cNvSpPr/>
          <p:nvPr/>
        </p:nvSpPr>
        <p:spPr>
          <a:xfrm>
            <a:off x="1057004" y="1910761"/>
            <a:ext cx="1616142" cy="354296"/>
          </a:xfrm>
          <a:prstGeom prst="curved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8331" y="5738453"/>
            <a:ext cx="124300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In steady state, each module processes data in parallel -&gt; Throughput = 1 / max(t1,t2,t3,t4)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18948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Pipelining the Single-Cycle </a:t>
            </a:r>
            <a:r>
              <a:rPr lang="en-US" dirty="0" smtClean="0">
                <a:solidFill>
                  <a:srgbClr val="FF0000"/>
                </a:solidFill>
              </a:rPr>
              <a:t>R-Type</a:t>
            </a:r>
            <a:r>
              <a:rPr lang="en-US" dirty="0" smtClean="0"/>
              <a:t> MIPS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456" y="1308358"/>
            <a:ext cx="1099339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Basic steps in executing an R-type instruction</a:t>
            </a:r>
          </a:p>
          <a:p>
            <a:pPr lvl="1"/>
            <a:r>
              <a:rPr lang="en-US" dirty="0" smtClean="0"/>
              <a:t>Instruction fetch (IF)</a:t>
            </a:r>
          </a:p>
          <a:p>
            <a:pPr lvl="1"/>
            <a:r>
              <a:rPr lang="en-US" dirty="0" smtClean="0"/>
              <a:t>Instruction Decode/Register File Read (ID/RF)</a:t>
            </a:r>
          </a:p>
          <a:p>
            <a:pPr lvl="1"/>
            <a:r>
              <a:rPr lang="en-US" dirty="0" smtClean="0"/>
              <a:t>Execute in ALU (EX)</a:t>
            </a:r>
          </a:p>
          <a:p>
            <a:pPr lvl="1"/>
            <a:r>
              <a:rPr lang="en-US" dirty="0" smtClean="0"/>
              <a:t>Write-back Result to RF (WB)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151747" y="42004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13610" y="4333510"/>
            <a:ext cx="1219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</a:t>
            </a:r>
          </a:p>
          <a:p>
            <a:pPr algn="ctr"/>
            <a:r>
              <a:rPr lang="en-US" dirty="0" smtClean="0"/>
              <a:t>(PC, </a:t>
            </a:r>
            <a:r>
              <a:rPr lang="en-US" dirty="0" err="1" smtClean="0"/>
              <a:t>Imem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33866" y="4200439"/>
            <a:ext cx="972284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231537" y="4429039"/>
            <a:ext cx="119215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95145" y="4195318"/>
            <a:ext cx="1112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ID/RF</a:t>
            </a:r>
          </a:p>
          <a:p>
            <a:pPr algn="ctr"/>
            <a:r>
              <a:rPr lang="en-US" dirty="0" smtClean="0"/>
              <a:t>(Decoder, RF)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050651" y="4200439"/>
            <a:ext cx="977090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99375" y="4325275"/>
            <a:ext cx="699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</a:t>
            </a:r>
          </a:p>
          <a:p>
            <a:pPr algn="ctr"/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000061" y="4200439"/>
            <a:ext cx="1140107" cy="92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9163170" y="4429039"/>
            <a:ext cx="30242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78777" y="4347646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WB</a:t>
            </a:r>
          </a:p>
          <a:p>
            <a:r>
              <a:rPr lang="en-US" dirty="0" smtClean="0"/>
              <a:t>(RF)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465592" y="3963159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9643070" y="5033816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9241144" y="431382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37978" y="4022961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1415456" y="5093618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013530" y="43736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1830484" y="4489807"/>
            <a:ext cx="291027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7" idx="3"/>
          </p:cNvCxnSpPr>
          <p:nvPr/>
        </p:nvCxnSpPr>
        <p:spPr>
          <a:xfrm flipV="1">
            <a:off x="9744348" y="5247948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522957" y="5307750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1230" y="539745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12705" y="5399387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68194" y="3940012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>
            <a:off x="5545672" y="5010669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5143746" y="4290675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653173" y="5224801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11446" y="5314505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5912162" y="4425182"/>
            <a:ext cx="111212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321652" y="4425183"/>
            <a:ext cx="24353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70268" y="3936156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3747746" y="5006813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 rot="16200000">
            <a:off x="3345820" y="4286819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3855247" y="5220945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13520" y="531064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4114236" y="4421326"/>
            <a:ext cx="10218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7050744" y="4419395"/>
            <a:ext cx="113368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181553" y="3930368"/>
            <a:ext cx="542080" cy="1284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7359031" y="5001025"/>
            <a:ext cx="202557" cy="21413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6957105" y="428103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Flip-Flop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7466532" y="5215157"/>
            <a:ext cx="1" cy="179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224805" y="530486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7750909" y="4415538"/>
            <a:ext cx="268761" cy="462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25975" y="6144866"/>
            <a:ext cx="73949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smtClean="0"/>
              <a:t>For now we will ignore </a:t>
            </a:r>
            <a:r>
              <a:rPr lang="en-US" sz="3400" dirty="0" err="1" smtClean="0"/>
              <a:t>ld</a:t>
            </a:r>
            <a:r>
              <a:rPr lang="en-US" sz="3400" dirty="0" smtClean="0"/>
              <a:t>/</a:t>
            </a:r>
            <a:r>
              <a:rPr lang="en-US" sz="3400" dirty="0" err="1" smtClean="0"/>
              <a:t>st</a:t>
            </a:r>
            <a:r>
              <a:rPr lang="en-US" sz="3400" dirty="0" smtClean="0"/>
              <a:t> instructions!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7340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88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/>
      <p:bldP spid="129" grpId="0"/>
      <p:bldP spid="130" grpId="0"/>
      <p:bldP spid="131" grpId="0"/>
      <p:bldP spid="136" grpId="0"/>
      <p:bldP spid="137" grpId="0"/>
      <p:bldP spid="140" grpId="0" animBg="1"/>
      <p:bldP spid="141" grpId="0"/>
      <p:bldP spid="145" grpId="0"/>
      <p:bldP spid="146" grpId="0"/>
      <p:bldP spid="148" grpId="0"/>
      <p:bldP spid="157" grpId="0" animBg="1"/>
      <p:bldP spid="158" grpId="0"/>
      <p:bldP spid="163" grpId="0"/>
      <p:bldP spid="167" grpId="0"/>
      <p:bldP spid="168" grpId="0"/>
      <p:bldP spid="170" grpId="0"/>
      <p:bldP spid="171" grpId="0" animBg="1"/>
      <p:bldP spid="172" grpId="0"/>
      <p:bldP spid="173" grpId="0" animBg="1"/>
      <p:bldP spid="175" grpId="0" animBg="1"/>
      <p:bldP spid="176" grpId="0"/>
      <p:bldP spid="189" grpId="0" animBg="1"/>
      <p:bldP spid="205" grpId="0" animBg="1"/>
      <p:bldP spid="206" grpId="0"/>
      <p:bldP spid="207" grpId="0" animBg="1"/>
      <p:bldP spid="217" grpId="0" animBg="1"/>
      <p:bldP spid="218" grpId="0"/>
      <p:bldP spid="219" grpId="0" animBg="1"/>
      <p:bldP spid="224" grpId="0"/>
      <p:bldP spid="286" grpId="0" animBg="1"/>
      <p:bldP spid="287" grpId="0"/>
      <p:bldP spid="288" grpId="0"/>
      <p:bldP spid="289" grpId="0"/>
      <p:bldP spid="290" grpId="0"/>
      <p:bldP spid="291" grpId="0"/>
      <p:bldP spid="292" grpId="0"/>
      <p:bldP spid="29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102" y="321002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810694" y="267106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138134" y="197499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383820" y="1940539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06954" y="3139057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87132" y="67518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910162" y="3809664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451201" y="128030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480394" y="2024662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0036815" y="1039998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033405" y="498439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0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184744" y="3399960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1 ns</a:t>
            </a:r>
            <a:endParaRPr lang="en-US" sz="30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748" y="6057526"/>
            <a:ext cx="3854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Clock Period: 1 ns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1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27753" y="2831106"/>
            <a:ext cx="1871751" cy="307754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 rot="16200000">
            <a:off x="4886598" y="469052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57517" y="35477"/>
            <a:ext cx="5315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Pipelined Control Signals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85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224875" y="30679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24875" y="3210021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6224875" y="3714672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6222595" y="4178996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6241354" y="463808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32" name="Straight Connector 131"/>
          <p:cNvCxnSpPr>
            <a:endCxn id="128" idx="1"/>
          </p:cNvCxnSpPr>
          <p:nvPr/>
        </p:nvCxnSpPr>
        <p:spPr>
          <a:xfrm>
            <a:off x="5940670" y="339468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129" idx="1"/>
          </p:cNvCxnSpPr>
          <p:nvPr/>
        </p:nvCxnSpPr>
        <p:spPr>
          <a:xfrm>
            <a:off x="5940670" y="389933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130" idx="1"/>
          </p:cNvCxnSpPr>
          <p:nvPr/>
        </p:nvCxnSpPr>
        <p:spPr>
          <a:xfrm>
            <a:off x="5938390" y="43636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5940670" y="485347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7587485" y="3342335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579248" y="4180538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38" name="Straight Connector 137"/>
          <p:cNvCxnSpPr/>
          <p:nvPr/>
        </p:nvCxnSpPr>
        <p:spPr>
          <a:xfrm flipV="1">
            <a:off x="8377958" y="3665500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3"/>
          </p:cNvCxnSpPr>
          <p:nvPr/>
        </p:nvCxnSpPr>
        <p:spPr>
          <a:xfrm flipV="1">
            <a:off x="8369721" y="4502156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rapezoid 139"/>
          <p:cNvSpPr/>
          <p:nvPr/>
        </p:nvSpPr>
        <p:spPr>
          <a:xfrm rot="5400000">
            <a:off x="9135133" y="3529487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/>
          <p:cNvSpPr txBox="1"/>
          <p:nvPr/>
        </p:nvSpPr>
        <p:spPr>
          <a:xfrm>
            <a:off x="9952999" y="3747365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142" name="Straight Connector 141"/>
          <p:cNvCxnSpPr>
            <a:stCxn id="141" idx="3"/>
          </p:cNvCxnSpPr>
          <p:nvPr/>
        </p:nvCxnSpPr>
        <p:spPr>
          <a:xfrm flipV="1">
            <a:off x="10671657" y="407053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9237252" y="3534268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9227118" y="462092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809555" y="2875317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705422" y="3669147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147" name="Straight Connector 146"/>
          <p:cNvCxnSpPr>
            <a:stCxn id="146" idx="3"/>
          </p:cNvCxnSpPr>
          <p:nvPr/>
        </p:nvCxnSpPr>
        <p:spPr>
          <a:xfrm>
            <a:off x="3959933" y="385381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855208" y="4176665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993803" y="3073141"/>
            <a:ext cx="830972" cy="1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/>
          <p:nvPr/>
        </p:nvCxnSpPr>
        <p:spPr>
          <a:xfrm flipV="1">
            <a:off x="4974686" y="3394687"/>
            <a:ext cx="962977" cy="506113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455598" y="3900800"/>
            <a:ext cx="547973" cy="5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/>
          <p:nvPr/>
        </p:nvCxnSpPr>
        <p:spPr>
          <a:xfrm rot="10800000" flipV="1">
            <a:off x="8243677" y="5515675"/>
            <a:ext cx="3203552" cy="643226"/>
          </a:xfrm>
          <a:prstGeom prst="bentConnector3">
            <a:avLst>
              <a:gd name="adj1" fmla="val -89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2520776" y="975953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/>
          <p:cNvSpPr txBox="1"/>
          <p:nvPr/>
        </p:nvSpPr>
        <p:spPr>
          <a:xfrm>
            <a:off x="2853485" y="1171303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59" name="Straight Connector 158"/>
          <p:cNvCxnSpPr/>
          <p:nvPr/>
        </p:nvCxnSpPr>
        <p:spPr>
          <a:xfrm>
            <a:off x="3610423" y="1355968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2553295" y="994525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2546121" y="1734004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/>
          <p:nvPr/>
        </p:nvCxnSpPr>
        <p:spPr>
          <a:xfrm rot="5400000" flipH="1" flipV="1">
            <a:off x="910232" y="1434935"/>
            <a:ext cx="2063454" cy="1182000"/>
          </a:xfrm>
          <a:prstGeom prst="bentConnector3">
            <a:avLst>
              <a:gd name="adj1" fmla="val 1001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2042515" y="15493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64" name="Elbow Connector 163"/>
          <p:cNvCxnSpPr/>
          <p:nvPr/>
        </p:nvCxnSpPr>
        <p:spPr>
          <a:xfrm rot="10800000">
            <a:off x="2455751" y="356256"/>
            <a:ext cx="1570819" cy="989215"/>
          </a:xfrm>
          <a:prstGeom prst="bentConnector3">
            <a:avLst>
              <a:gd name="adj1" fmla="val 85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/>
          <p:nvPr/>
        </p:nvCxnSpPr>
        <p:spPr>
          <a:xfrm rot="5400000">
            <a:off x="224322" y="563908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endCxn id="140" idx="1"/>
          </p:cNvCxnSpPr>
          <p:nvPr/>
        </p:nvCxnSpPr>
        <p:spPr>
          <a:xfrm>
            <a:off x="10105094" y="2757816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0105094" y="2474002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0228143" y="2813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9969706" y="2896488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11011" y="2642440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445253" y="1355968"/>
            <a:ext cx="553999" cy="4497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 rot="16200000">
            <a:off x="173570" y="2755820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r>
              <a:rPr lang="en-US" b="1" dirty="0" smtClean="0"/>
              <a:t>(PC)</a:t>
            </a:r>
            <a:endParaRPr lang="en-US" b="1" dirty="0"/>
          </a:p>
        </p:txBody>
      </p:sp>
      <p:sp>
        <p:nvSpPr>
          <p:cNvPr id="173" name="Isosceles Triangle 172"/>
          <p:cNvSpPr/>
          <p:nvPr/>
        </p:nvSpPr>
        <p:spPr>
          <a:xfrm>
            <a:off x="666357" y="5635487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517505" y="1239981"/>
            <a:ext cx="1277180" cy="1618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553327" y="1788046"/>
            <a:ext cx="1240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Decoder</a:t>
            </a:r>
            <a:endParaRPr lang="en-US" sz="24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10938956" y="1345473"/>
            <a:ext cx="499730" cy="4421402"/>
            <a:chOff x="1117645" y="4540268"/>
            <a:chExt cx="553999" cy="1783830"/>
          </a:xfrm>
        </p:grpSpPr>
        <p:sp>
          <p:nvSpPr>
            <p:cNvPr id="179" name="Rectangle 178"/>
            <p:cNvSpPr/>
            <p:nvPr/>
          </p:nvSpPr>
          <p:spPr>
            <a:xfrm>
              <a:off x="1117645" y="4540268"/>
              <a:ext cx="553999" cy="17838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/>
            <p:cNvSpPr txBox="1"/>
            <p:nvPr/>
          </p:nvSpPr>
          <p:spPr>
            <a:xfrm rot="16200000">
              <a:off x="845962" y="5186877"/>
              <a:ext cx="1121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FLIP-FLOP</a:t>
              </a:r>
              <a:endParaRPr lang="en-US" b="1" dirty="0"/>
            </a:p>
          </p:txBody>
        </p:sp>
      </p:grpSp>
      <p:cxnSp>
        <p:nvCxnSpPr>
          <p:cNvPr id="188" name="Elbow Connector 187"/>
          <p:cNvCxnSpPr>
            <a:endCxn id="175" idx="2"/>
          </p:cNvCxnSpPr>
          <p:nvPr/>
        </p:nvCxnSpPr>
        <p:spPr>
          <a:xfrm rot="5400000" flipH="1" flipV="1">
            <a:off x="4478775" y="2867549"/>
            <a:ext cx="1857172" cy="22028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809555" y="242429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4314722" y="1345471"/>
            <a:ext cx="553999" cy="4421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 rot="16200000">
            <a:off x="4155464" y="337811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07" name="Isosceles Triangle 206"/>
          <p:cNvSpPr/>
          <p:nvPr/>
        </p:nvSpPr>
        <p:spPr>
          <a:xfrm>
            <a:off x="4535826" y="553824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4868721" y="3897265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/>
          <p:cNvSpPr/>
          <p:nvPr/>
        </p:nvSpPr>
        <p:spPr>
          <a:xfrm>
            <a:off x="8649378" y="1345471"/>
            <a:ext cx="553999" cy="4403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 rot="16200000">
            <a:off x="8467907" y="2893042"/>
            <a:ext cx="1121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FLIP-FLOP</a:t>
            </a:r>
          </a:p>
          <a:p>
            <a:pPr algn="ctr"/>
            <a:endParaRPr lang="en-US" b="1" dirty="0"/>
          </a:p>
        </p:txBody>
      </p:sp>
      <p:sp>
        <p:nvSpPr>
          <p:cNvPr id="219" name="Isosceles Triangle 218"/>
          <p:cNvSpPr/>
          <p:nvPr/>
        </p:nvSpPr>
        <p:spPr>
          <a:xfrm>
            <a:off x="8870482" y="5525752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Straight Arrow Connector 221"/>
          <p:cNvCxnSpPr/>
          <p:nvPr/>
        </p:nvCxnSpPr>
        <p:spPr>
          <a:xfrm>
            <a:off x="6730669" y="2441583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7858323" y="2138766"/>
            <a:ext cx="8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ALU op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25" name="Elbow Connector 224"/>
          <p:cNvCxnSpPr/>
          <p:nvPr/>
        </p:nvCxnSpPr>
        <p:spPr>
          <a:xfrm>
            <a:off x="9211617" y="2441003"/>
            <a:ext cx="893476" cy="352194"/>
          </a:xfrm>
          <a:prstGeom prst="bentConnector3">
            <a:avLst>
              <a:gd name="adj1" fmla="val 9865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>
            <a:off x="6733545" y="1737498"/>
            <a:ext cx="1886551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>
            <a:off x="9234375" y="1793165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Elbow Connector 258"/>
          <p:cNvCxnSpPr/>
          <p:nvPr/>
        </p:nvCxnSpPr>
        <p:spPr>
          <a:xfrm rot="10800000" flipV="1">
            <a:off x="8974849" y="4088942"/>
            <a:ext cx="2463368" cy="2287747"/>
          </a:xfrm>
          <a:prstGeom prst="bentConnector3">
            <a:avLst>
              <a:gd name="adj1" fmla="val -2119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/>
          <p:nvPr/>
        </p:nvCxnSpPr>
        <p:spPr>
          <a:xfrm rot="10800000">
            <a:off x="5959723" y="4852292"/>
            <a:ext cx="3010620" cy="1535399"/>
          </a:xfrm>
          <a:prstGeom prst="bentConnector3">
            <a:avLst>
              <a:gd name="adj1" fmla="val 1040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Elbow Connector 264"/>
          <p:cNvCxnSpPr/>
          <p:nvPr/>
        </p:nvCxnSpPr>
        <p:spPr>
          <a:xfrm rot="10800000">
            <a:off x="8942692" y="861404"/>
            <a:ext cx="2509271" cy="966271"/>
          </a:xfrm>
          <a:prstGeom prst="bentConnector3">
            <a:avLst>
              <a:gd name="adj1" fmla="val -1511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Elbow Connector 267"/>
          <p:cNvCxnSpPr>
            <a:endCxn id="127" idx="0"/>
          </p:cNvCxnSpPr>
          <p:nvPr/>
        </p:nvCxnSpPr>
        <p:spPr>
          <a:xfrm rot="5400000">
            <a:off x="7022318" y="1128457"/>
            <a:ext cx="2217054" cy="1661864"/>
          </a:xfrm>
          <a:prstGeom prst="bentConnector3">
            <a:avLst>
              <a:gd name="adj1" fmla="val 3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>
            <a:off x="5198211" y="3897267"/>
            <a:ext cx="3433598" cy="1628485"/>
          </a:xfrm>
          <a:prstGeom prst="bentConnector3">
            <a:avLst>
              <a:gd name="adj1" fmla="val 743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9203377" y="5507626"/>
            <a:ext cx="1695569" cy="16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Isosceles Triangle 285"/>
          <p:cNvSpPr/>
          <p:nvPr/>
        </p:nvSpPr>
        <p:spPr>
          <a:xfrm>
            <a:off x="11150918" y="5545058"/>
            <a:ext cx="155391" cy="21735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/>
          <p:cNvSpPr txBox="1"/>
          <p:nvPr/>
        </p:nvSpPr>
        <p:spPr>
          <a:xfrm>
            <a:off x="2486281" y="5396581"/>
            <a:ext cx="4635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6428074" y="5546802"/>
            <a:ext cx="1087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ID/RF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9735994" y="5558665"/>
            <a:ext cx="5838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EX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1497970" y="3327814"/>
            <a:ext cx="7505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chemeClr val="accent6"/>
                </a:solidFill>
              </a:rPr>
              <a:t>WB</a:t>
            </a:r>
            <a:endParaRPr lang="en-US" sz="3000" b="1" dirty="0">
              <a:solidFill>
                <a:schemeClr val="accent6"/>
              </a:solidFill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7401473" y="134680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92" name="TextBox 291"/>
          <p:cNvSpPr txBox="1"/>
          <p:nvPr/>
        </p:nvSpPr>
        <p:spPr>
          <a:xfrm>
            <a:off x="9713720" y="1416153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Enable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293" name="Elbow Connector 292"/>
          <p:cNvCxnSpPr/>
          <p:nvPr/>
        </p:nvCxnSpPr>
        <p:spPr>
          <a:xfrm rot="10800000">
            <a:off x="5963242" y="4352906"/>
            <a:ext cx="2304238" cy="1806535"/>
          </a:xfrm>
          <a:prstGeom prst="bentConnector3">
            <a:avLst>
              <a:gd name="adj1" fmla="val 1140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 rot="16200000">
            <a:off x="3455684" y="2808856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dd 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 rot="16200000">
            <a:off x="1063051" y="306406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 rot="16200000">
            <a:off x="1073780" y="310760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 rot="16200000">
            <a:off x="3462020" y="2880172"/>
            <a:ext cx="13468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sub $4,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 rot="16200000">
            <a:off x="5500101" y="2951745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 rot="16200000">
            <a:off x="5499609" y="3480586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 rot="16200000">
            <a:off x="6802966" y="12914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4390256" y="2909007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dd $1, $2, $3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1112250" y="3155426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2" name="TextBox 101"/>
          <p:cNvSpPr txBox="1"/>
          <p:nvPr/>
        </p:nvSpPr>
        <p:spPr>
          <a:xfrm rot="16200000">
            <a:off x="3456534" y="2871709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4410828" y="2937968"/>
            <a:ext cx="134684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sub $4, $5, $6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5518232" y="3464570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5500607" y="2937812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441047" y="333769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420455" y="4441565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 rot="16200000">
            <a:off x="10378986" y="1171302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 rot="16200000">
            <a:off x="10035833" y="204999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6746217" y="1905919"/>
            <a:ext cx="6030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6761397" y="1897678"/>
            <a:ext cx="5629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 rot="16200000">
            <a:off x="8005544" y="559148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8023113" y="5603680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rot="16200000">
            <a:off x="10483830" y="560351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 rot="16200000">
            <a:off x="1093952" y="3195459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 rot="16200000">
            <a:off x="3273811" y="2804202"/>
            <a:ext cx="172354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add  $10, $11, $12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 rot="16200000">
            <a:off x="4392828" y="2954252"/>
            <a:ext cx="136447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and $7, $8, $9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5504228" y="2935728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5528891" y="349454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 rot="16200000">
            <a:off x="8003204" y="5632131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 rot="16200000">
            <a:off x="6706338" y="1911142"/>
            <a:ext cx="6094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 rot="16200000">
            <a:off x="10078306" y="1998642"/>
            <a:ext cx="5629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413017" y="3371742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R[$4]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441046" y="4438903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R[$5]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10493784" y="5669927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 rot="16200000">
            <a:off x="11489504" y="5096363"/>
            <a:ext cx="418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$3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980708" y="6391799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R[$1]+R[$2]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 rot="16200000">
            <a:off x="6905120" y="2628860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888169" y="2901274"/>
            <a:ext cx="1986441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1"/>
                </a:solidFill>
              </a:rPr>
              <a:t>0: add  $1, $2, $3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4</a:t>
            </a:r>
            <a:r>
              <a:rPr lang="en-US" sz="1600" b="1" dirty="0" smtClean="0">
                <a:solidFill>
                  <a:schemeClr val="accent1"/>
                </a:solidFill>
              </a:rPr>
              <a:t>: sub $4, $5, $6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8</a:t>
            </a:r>
            <a:r>
              <a:rPr lang="en-US" sz="1600" b="1" dirty="0" smtClean="0">
                <a:solidFill>
                  <a:schemeClr val="accent1"/>
                </a:solidFill>
              </a:rPr>
              <a:t>: and $7, $8, $9</a:t>
            </a:r>
          </a:p>
          <a:p>
            <a:r>
              <a:rPr lang="en-US" sz="1600" b="1" dirty="0" smtClean="0">
                <a:solidFill>
                  <a:schemeClr val="accent1"/>
                </a:solidFill>
              </a:rPr>
              <a:t>12: add $10, $11, $12</a:t>
            </a:r>
            <a:endParaRPr 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125" grpId="0" animBg="1"/>
      <p:bldP spid="126" grpId="0" animBg="1"/>
      <p:bldP spid="152" grpId="0" animBg="1"/>
      <p:bldP spid="153" grpId="0" animBg="1"/>
      <p:bldP spid="154" grpId="0" animBg="1"/>
      <p:bldP spid="156" grpId="0" animBg="1"/>
      <p:bldP spid="174" grpId="0" animBg="1"/>
      <p:bldP spid="1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61553" y="1432589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= 001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893753" y="4373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3895403" y="0"/>
            <a:ext cx="523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I-Type Store Instructions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342" y="6018453"/>
            <a:ext cx="32739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In-Class Problem 2: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Did we miss something?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841288" y="4365639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0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01524" y="604361"/>
            <a:ext cx="6590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sw</a:t>
            </a:r>
            <a:r>
              <a:rPr lang="en-US" sz="2400" dirty="0" smtClean="0"/>
              <a:t> </a:t>
            </a:r>
            <a:r>
              <a:rPr lang="en-US" sz="2400" dirty="0" err="1" smtClean="0"/>
              <a:t>rs</a:t>
            </a:r>
            <a:r>
              <a:rPr lang="en-US" sz="2400" dirty="0" smtClean="0"/>
              <a:t>, </a:t>
            </a:r>
            <a:r>
              <a:rPr lang="en-US" sz="2400" dirty="0" err="1" smtClean="0"/>
              <a:t>rt</a:t>
            </a:r>
            <a:r>
              <a:rPr lang="en-US" sz="2400" dirty="0" smtClean="0"/>
              <a:t>, </a:t>
            </a:r>
            <a:r>
              <a:rPr lang="en-US" sz="2400" dirty="0" err="1" smtClean="0"/>
              <a:t>imm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//M[R[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]+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SignExtendimm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  ← R[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 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4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1904" y="1998840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904" y="2140945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1904" y="264559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19624" y="3109920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38383" y="3569004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0" name="Straight Connector 9"/>
          <p:cNvCxnSpPr>
            <a:endCxn id="5" idx="1"/>
          </p:cNvCxnSpPr>
          <p:nvPr/>
        </p:nvCxnSpPr>
        <p:spPr>
          <a:xfrm>
            <a:off x="2837699" y="2325611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1"/>
          </p:cNvCxnSpPr>
          <p:nvPr/>
        </p:nvCxnSpPr>
        <p:spPr>
          <a:xfrm>
            <a:off x="2837699" y="283026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1"/>
          </p:cNvCxnSpPr>
          <p:nvPr/>
        </p:nvCxnSpPr>
        <p:spPr>
          <a:xfrm>
            <a:off x="2835419" y="3294586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37699" y="3784398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4514" y="2273259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76277" y="3111462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274987" y="2596424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3"/>
          </p:cNvCxnSpPr>
          <p:nvPr/>
        </p:nvCxnSpPr>
        <p:spPr>
          <a:xfrm flipV="1">
            <a:off x="5266750" y="3433080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/>
          <p:cNvSpPr/>
          <p:nvPr/>
        </p:nvSpPr>
        <p:spPr>
          <a:xfrm rot="5400000">
            <a:off x="6189562" y="2587826"/>
            <a:ext cx="1939922" cy="1144458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007428" y="2805704"/>
            <a:ext cx="718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ALU </a:t>
            </a:r>
          </a:p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32" name="Straight Connector 31"/>
          <p:cNvCxnSpPr>
            <a:stCxn id="31" idx="3"/>
          </p:cNvCxnSpPr>
          <p:nvPr/>
        </p:nvCxnSpPr>
        <p:spPr>
          <a:xfrm flipV="1">
            <a:off x="7726086" y="312886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291681" y="2592607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81547" y="367925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246712" y="2837203"/>
            <a:ext cx="39097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flipV="1">
            <a:off x="1601895" y="2340646"/>
            <a:ext cx="1232798" cy="498574"/>
          </a:xfrm>
          <a:prstGeom prst="bentConnector3">
            <a:avLst>
              <a:gd name="adj1" fmla="val 2385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1858782" y="2844698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292965" y="19630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5556185" y="2596424"/>
            <a:ext cx="7666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0800000">
            <a:off x="2855321" y="3781779"/>
            <a:ext cx="3045840" cy="2152141"/>
          </a:xfrm>
          <a:prstGeom prst="bentConnector3">
            <a:avLst>
              <a:gd name="adj1" fmla="val 11816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rot="5400000">
            <a:off x="5760683" y="3493139"/>
            <a:ext cx="2597373" cy="1868834"/>
          </a:xfrm>
          <a:prstGeom prst="bentConnector3">
            <a:avLst>
              <a:gd name="adj1" fmla="val 100787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1601897" y="2837203"/>
            <a:ext cx="990556" cy="614832"/>
          </a:xfrm>
          <a:prstGeom prst="bentConnector3">
            <a:avLst>
              <a:gd name="adj1" fmla="val 3108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899709" y="314631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7177605" y="1844555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6561553" y="1432589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ALUOp</a:t>
            </a:r>
            <a:r>
              <a:rPr lang="en-US" dirty="0" smtClean="0">
                <a:solidFill>
                  <a:schemeClr val="accent2"/>
                </a:solidFill>
              </a:rPr>
              <a:t> = 001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322376" y="187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5" name="Straight Connector 134"/>
          <p:cNvCxnSpPr/>
          <p:nvPr/>
        </p:nvCxnSpPr>
        <p:spPr>
          <a:xfrm flipV="1">
            <a:off x="7024135" y="1954827"/>
            <a:ext cx="275144" cy="172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4164104" y="4179807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23225" y="413394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3050179" y="4372881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!(</a:t>
            </a:r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106827" y="32787"/>
            <a:ext cx="7899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Final Data-Path</a:t>
            </a:r>
          </a:p>
          <a:p>
            <a:pPr algn="ctr"/>
            <a:r>
              <a:rPr lang="en-US" sz="3200" dirty="0" smtClean="0"/>
              <a:t>(Excluding Control Flow Instructions)</a:t>
            </a:r>
            <a:endParaRPr lang="en-US" sz="3200" dirty="0"/>
          </a:p>
        </p:txBody>
      </p:sp>
      <p:sp>
        <p:nvSpPr>
          <p:cNvPr id="67" name="TextBox 66"/>
          <p:cNvSpPr txBox="1"/>
          <p:nvPr/>
        </p:nvSpPr>
        <p:spPr>
          <a:xfrm>
            <a:off x="2272979" y="248113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91327" y="4532666"/>
            <a:ext cx="850036" cy="7794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910879" y="4594448"/>
            <a:ext cx="830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Sign </a:t>
            </a:r>
          </a:p>
          <a:p>
            <a:pPr algn="ctr"/>
            <a:r>
              <a:rPr lang="en-US" dirty="0" smtClean="0"/>
              <a:t>Extend</a:t>
            </a:r>
            <a:endParaRPr lang="en-US" dirty="0"/>
          </a:p>
        </p:txBody>
      </p:sp>
      <p:cxnSp>
        <p:nvCxnSpPr>
          <p:cNvPr id="69" name="Elbow Connector 68"/>
          <p:cNvCxnSpPr/>
          <p:nvPr/>
        </p:nvCxnSpPr>
        <p:spPr>
          <a:xfrm>
            <a:off x="1905354" y="2835665"/>
            <a:ext cx="3005525" cy="2081949"/>
          </a:xfrm>
          <a:prstGeom prst="bentConnector3">
            <a:avLst>
              <a:gd name="adj1" fmla="val 374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456994" y="457162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rapezoid 11"/>
          <p:cNvSpPr/>
          <p:nvPr/>
        </p:nvSpPr>
        <p:spPr>
          <a:xfrm rot="5400000">
            <a:off x="2430162" y="3127051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Elbow Connector 70"/>
          <p:cNvCxnSpPr/>
          <p:nvPr/>
        </p:nvCxnSpPr>
        <p:spPr>
          <a:xfrm>
            <a:off x="2216120" y="2852236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692557" y="351547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65134" y="3960369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24" name="Elbow Connector 123"/>
          <p:cNvCxnSpPr>
            <a:stCxn id="20" idx="6"/>
          </p:cNvCxnSpPr>
          <p:nvPr/>
        </p:nvCxnSpPr>
        <p:spPr>
          <a:xfrm flipV="1">
            <a:off x="5741363" y="3561168"/>
            <a:ext cx="279927" cy="1361243"/>
          </a:xfrm>
          <a:prstGeom prst="bentConnector3">
            <a:avLst>
              <a:gd name="adj1" fmla="val 366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/>
          <p:nvPr/>
        </p:nvCxnSpPr>
        <p:spPr>
          <a:xfrm>
            <a:off x="5562363" y="3433078"/>
            <a:ext cx="468589" cy="412653"/>
          </a:xfrm>
          <a:prstGeom prst="bentConnector3">
            <a:avLst>
              <a:gd name="adj1" fmla="val 52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rapezoid 141"/>
          <p:cNvSpPr/>
          <p:nvPr/>
        </p:nvSpPr>
        <p:spPr>
          <a:xfrm rot="5400000">
            <a:off x="5835754" y="3550010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6124953" y="394518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5840218" y="43897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231139" y="2781273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9231139" y="2923378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246944" y="4066476"/>
            <a:ext cx="758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91" name="Straight Connector 90"/>
          <p:cNvCxnSpPr>
            <a:endCxn id="79" idx="1"/>
          </p:cNvCxnSpPr>
          <p:nvPr/>
        </p:nvCxnSpPr>
        <p:spPr>
          <a:xfrm>
            <a:off x="8946934" y="3108044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946934" y="432472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0282823" y="4182530"/>
            <a:ext cx="1142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Data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1372862" y="4389602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70786" y="2385980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-1941910" y="3128311"/>
            <a:ext cx="4312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Fetch Part Not Shown</a:t>
            </a:r>
            <a:endParaRPr lang="en-US" sz="24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678921" y="4618091"/>
            <a:ext cx="147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Memory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983864" y="3109920"/>
            <a:ext cx="997603" cy="1311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124953" y="4389680"/>
            <a:ext cx="5387636" cy="1696329"/>
          </a:xfrm>
          <a:prstGeom prst="bentConnector3">
            <a:avLst>
              <a:gd name="adj1" fmla="val -53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/>
          <p:cNvSpPr/>
          <p:nvPr/>
        </p:nvSpPr>
        <p:spPr>
          <a:xfrm rot="16200000">
            <a:off x="5683612" y="579187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5939509" y="640910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965963" y="6178698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10282823" y="2273259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0298205" y="2271618"/>
            <a:ext cx="120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Mem</a:t>
            </a:r>
            <a:endParaRPr lang="en-US" dirty="0"/>
          </a:p>
        </p:txBody>
      </p:sp>
      <p:cxnSp>
        <p:nvCxnSpPr>
          <p:cNvPr id="87" name="Straight Connector 86"/>
          <p:cNvCxnSpPr/>
          <p:nvPr/>
        </p:nvCxnSpPr>
        <p:spPr>
          <a:xfrm flipV="1">
            <a:off x="10285332" y="4975963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309246" y="5078828"/>
            <a:ext cx="125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Mem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9860381" y="5486047"/>
            <a:ext cx="9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94001" y="188372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isLoad</a:t>
            </a:r>
            <a:r>
              <a:rPr lang="en-US" dirty="0" smtClean="0">
                <a:solidFill>
                  <a:schemeClr val="accent2"/>
                </a:solidFill>
              </a:rPr>
              <a:t>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4" name="Elbow Connector 73"/>
          <p:cNvCxnSpPr/>
          <p:nvPr/>
        </p:nvCxnSpPr>
        <p:spPr>
          <a:xfrm>
            <a:off x="5580597" y="3825813"/>
            <a:ext cx="3366337" cy="500468"/>
          </a:xfrm>
          <a:prstGeom prst="bentConnector3">
            <a:avLst>
              <a:gd name="adj1" fmla="val 1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1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481"/>
            <a:ext cx="10515600" cy="1325563"/>
          </a:xfrm>
        </p:spPr>
        <p:txBody>
          <a:bodyPr/>
          <a:lstStyle/>
          <a:p>
            <a:r>
              <a:rPr lang="en-US" dirty="0" smtClean="0"/>
              <a:t>MIPS Instructions: </a:t>
            </a:r>
            <a:r>
              <a:rPr lang="en-US" dirty="0"/>
              <a:t>J</a:t>
            </a:r>
            <a:r>
              <a:rPr lang="en-US" dirty="0" smtClean="0"/>
              <a:t>-Type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514" y="4109875"/>
            <a:ext cx="7207264" cy="2650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j</a:t>
            </a:r>
            <a:r>
              <a:rPr lang="en-US" dirty="0" smtClean="0"/>
              <a:t> address    </a:t>
            </a:r>
            <a:r>
              <a:rPr lang="en-US" dirty="0" smtClean="0">
                <a:solidFill>
                  <a:schemeClr val="accent1"/>
                </a:solidFill>
              </a:rPr>
              <a:t>//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PC  ← {PC+4[31:28], address, 00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  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363" y="1970903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0764" y="16268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1231" y="16227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372" y="1931428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2307" y="16206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786451" y="1970903"/>
            <a:ext cx="9008238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083974" y="1953566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</a:p>
          <a:p>
            <a:pPr algn="ctr"/>
            <a:r>
              <a:rPr lang="en-US" dirty="0" smtClean="0"/>
              <a:t>(26-bits)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39469" y="16207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592001" y="2489887"/>
            <a:ext cx="175015" cy="531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11846" y="3002541"/>
            <a:ext cx="1513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Immediate operand</a:t>
            </a:r>
            <a:endParaRPr lang="en-US" sz="2000" dirty="0"/>
          </a:p>
        </p:txBody>
      </p:sp>
      <p:sp>
        <p:nvSpPr>
          <p:cNvPr id="51" name="Rounded Rectangle 50"/>
          <p:cNvSpPr/>
          <p:nvPr/>
        </p:nvSpPr>
        <p:spPr>
          <a:xfrm>
            <a:off x="250568" y="2899654"/>
            <a:ext cx="2341607" cy="9814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24179" y="3011283"/>
            <a:ext cx="988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</a:t>
            </a:r>
            <a:r>
              <a:rPr lang="en-US" sz="2000" dirty="0" smtClean="0"/>
              <a:t>: </a:t>
            </a:r>
            <a:r>
              <a:rPr lang="en-US" sz="2000" dirty="0"/>
              <a:t>2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r>
              <a:rPr lang="en-US" sz="2000" dirty="0" err="1" smtClean="0"/>
              <a:t>jal</a:t>
            </a:r>
            <a:r>
              <a:rPr lang="en-US" sz="2000" dirty="0" smtClean="0"/>
              <a:t>:  3</a:t>
            </a:r>
            <a:r>
              <a:rPr lang="en-US" sz="2000" baseline="-25000" dirty="0" smtClean="0"/>
              <a:t>hex</a:t>
            </a:r>
            <a:endParaRPr lang="en-US" sz="2000" dirty="0" smtClean="0"/>
          </a:p>
          <a:p>
            <a:endParaRPr lang="en-US" sz="2000" dirty="0" smtClean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880890" y="2456807"/>
            <a:ext cx="82186" cy="545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9" y="48320"/>
            <a:ext cx="10515600" cy="1325563"/>
          </a:xfrm>
        </p:spPr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01" y="1373883"/>
            <a:ext cx="10515600" cy="4351338"/>
          </a:xfrm>
        </p:spPr>
        <p:txBody>
          <a:bodyPr/>
          <a:lstStyle/>
          <a:p>
            <a:r>
              <a:rPr lang="en-US" dirty="0" smtClean="0"/>
              <a:t>J-Type Control Flow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4 MSB bits taken from the 4 MSBs of PC+4</a:t>
            </a:r>
          </a:p>
          <a:p>
            <a:pPr lvl="1"/>
            <a:r>
              <a:rPr lang="en-US" dirty="0" smtClean="0"/>
              <a:t>Next 26 bits taken from the “address” field</a:t>
            </a:r>
          </a:p>
          <a:p>
            <a:pPr lvl="1"/>
            <a:r>
              <a:rPr lang="en-US" dirty="0" smtClean="0"/>
              <a:t>Last 2 bits are set to zero? (why?)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9049" y="2335428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7450" y="19913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7917" y="1987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8058" y="2295953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993" y="19851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33137" y="2335428"/>
            <a:ext cx="9008238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30660" y="2318091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ddress</a:t>
            </a:r>
          </a:p>
          <a:p>
            <a:pPr algn="ctr"/>
            <a:r>
              <a:rPr lang="en-US" dirty="0" smtClean="0"/>
              <a:t>(26-bits)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186155" y="1985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8261" y="3085230"/>
            <a:ext cx="7515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 address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 PC  ← {PC+4[31:28], address, 00}, opcode=2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hex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57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51965" y="4200865"/>
            <a:ext cx="564641" cy="1153641"/>
            <a:chOff x="8052137" y="2718488"/>
            <a:chExt cx="564641" cy="1153641"/>
          </a:xfrm>
        </p:grpSpPr>
        <p:sp>
          <p:nvSpPr>
            <p:cNvPr id="37" name="Rectangle 36"/>
            <p:cNvSpPr/>
            <p:nvPr/>
          </p:nvSpPr>
          <p:spPr>
            <a:xfrm>
              <a:off x="8052137" y="2718488"/>
              <a:ext cx="564641" cy="1153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119975" y="3099107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</a:t>
              </a:r>
              <a:endParaRPr lang="en-US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2576881" y="4144316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576881" y="4595342"/>
            <a:ext cx="145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Address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472748" y="5389172"/>
            <a:ext cx="125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4727259" y="5530592"/>
            <a:ext cx="8955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622534" y="5896690"/>
            <a:ext cx="205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 Memory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37" idx="3"/>
            <a:endCxn id="42" idx="1"/>
          </p:cNvCxnSpPr>
          <p:nvPr/>
        </p:nvCxnSpPr>
        <p:spPr>
          <a:xfrm>
            <a:off x="1516606" y="4777686"/>
            <a:ext cx="1060275" cy="2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rapezoid 110"/>
          <p:cNvSpPr/>
          <p:nvPr/>
        </p:nvSpPr>
        <p:spPr>
          <a:xfrm rot="5400000">
            <a:off x="3647862" y="2695978"/>
            <a:ext cx="1429530" cy="760033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3980571" y="2891328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Adder</a:t>
            </a:r>
          </a:p>
          <a:p>
            <a:endParaRPr lang="en-US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737509" y="3075993"/>
            <a:ext cx="41614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680381" y="2714550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3673207" y="3454029"/>
            <a:ext cx="30222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/>
          <p:nvPr/>
        </p:nvCxnSpPr>
        <p:spPr>
          <a:xfrm rot="5400000" flipH="1" flipV="1">
            <a:off x="1744098" y="2841403"/>
            <a:ext cx="2063135" cy="1809431"/>
          </a:xfrm>
          <a:prstGeom prst="bentConnector3">
            <a:avLst>
              <a:gd name="adj1" fmla="val 10049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169601" y="326936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+4</a:t>
            </a:r>
            <a:endParaRPr lang="en-US" dirty="0"/>
          </a:p>
        </p:txBody>
      </p:sp>
      <p:cxnSp>
        <p:nvCxnSpPr>
          <p:cNvPr id="123" name="Elbow Connector 122"/>
          <p:cNvCxnSpPr/>
          <p:nvPr/>
        </p:nvCxnSpPr>
        <p:spPr>
          <a:xfrm rot="10800000">
            <a:off x="3238064" y="2076282"/>
            <a:ext cx="1896760" cy="1003589"/>
          </a:xfrm>
          <a:prstGeom prst="bentConnector3">
            <a:avLst>
              <a:gd name="adj1" fmla="val -6112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endCxn id="37" idx="1"/>
          </p:cNvCxnSpPr>
          <p:nvPr/>
        </p:nvCxnSpPr>
        <p:spPr>
          <a:xfrm rot="5400000">
            <a:off x="744313" y="2283933"/>
            <a:ext cx="2701405" cy="2286100"/>
          </a:xfrm>
          <a:prstGeom prst="bentConnector4">
            <a:avLst>
              <a:gd name="adj1" fmla="val -74"/>
              <a:gd name="adj2" fmla="val 11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7325207" y="184204"/>
            <a:ext cx="4459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J-Type Control Instruction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9749933" y="3515285"/>
            <a:ext cx="311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RF Onwards Not Shown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6392312" y="2213192"/>
            <a:ext cx="766352" cy="10539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376283" y="2549573"/>
            <a:ext cx="833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Concat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263976" y="2475036"/>
            <a:ext cx="11677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490202" y="212319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31:28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71759" y="274017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PC+4</a:t>
            </a:r>
            <a:endParaRPr lang="en-US" dirty="0"/>
          </a:p>
        </p:txBody>
      </p:sp>
      <p:cxnSp>
        <p:nvCxnSpPr>
          <p:cNvPr id="67" name="Elbow Connector 66"/>
          <p:cNvCxnSpPr/>
          <p:nvPr/>
        </p:nvCxnSpPr>
        <p:spPr>
          <a:xfrm rot="5400000" flipH="1" flipV="1">
            <a:off x="4648315" y="3781336"/>
            <a:ext cx="2682510" cy="79328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581703" y="400724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5920295" y="3154949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957579" y="2868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cxnSp>
        <p:nvCxnSpPr>
          <p:cNvPr id="81" name="Elbow Connector 80"/>
          <p:cNvCxnSpPr>
            <a:stCxn id="12" idx="6"/>
          </p:cNvCxnSpPr>
          <p:nvPr/>
        </p:nvCxnSpPr>
        <p:spPr>
          <a:xfrm flipH="1" flipV="1">
            <a:off x="3304486" y="1507059"/>
            <a:ext cx="3854178" cy="1233112"/>
          </a:xfrm>
          <a:prstGeom prst="bentConnector3">
            <a:avLst>
              <a:gd name="adj1" fmla="val -59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rapezoid 84"/>
          <p:cNvSpPr/>
          <p:nvPr/>
        </p:nvSpPr>
        <p:spPr>
          <a:xfrm rot="16200000">
            <a:off x="2732575" y="1713717"/>
            <a:ext cx="903043" cy="240762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3173389" y="916652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43335" y="584313"/>
            <a:ext cx="879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J-Type?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8" name="Elbow Connector 87"/>
          <p:cNvCxnSpPr>
            <a:endCxn id="37" idx="1"/>
          </p:cNvCxnSpPr>
          <p:nvPr/>
        </p:nvCxnSpPr>
        <p:spPr>
          <a:xfrm rot="5400000">
            <a:off x="500728" y="2233530"/>
            <a:ext cx="2995394" cy="2092919"/>
          </a:xfrm>
          <a:prstGeom prst="bentConnector4">
            <a:avLst>
              <a:gd name="adj1" fmla="val 563"/>
              <a:gd name="adj2" fmla="val 11092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7696740" y="3641901"/>
            <a:ext cx="2150076" cy="2180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7696740" y="3784006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d Reg. 1</a:t>
            </a:r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696740" y="4288657"/>
            <a:ext cx="105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Rd Reg. 2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7694460" y="4752981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Reg.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7713219" y="5212065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Data</a:t>
            </a:r>
            <a:endParaRPr lang="en-US" dirty="0"/>
          </a:p>
        </p:txBody>
      </p:sp>
      <p:cxnSp>
        <p:nvCxnSpPr>
          <p:cNvPr id="148" name="Straight Connector 147"/>
          <p:cNvCxnSpPr>
            <a:endCxn id="144" idx="1"/>
          </p:cNvCxnSpPr>
          <p:nvPr/>
        </p:nvCxnSpPr>
        <p:spPr>
          <a:xfrm>
            <a:off x="7412535" y="3968672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endCxn id="145" idx="1"/>
          </p:cNvCxnSpPr>
          <p:nvPr/>
        </p:nvCxnSpPr>
        <p:spPr>
          <a:xfrm>
            <a:off x="7412535" y="4473323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46" idx="1"/>
          </p:cNvCxnSpPr>
          <p:nvPr/>
        </p:nvCxnSpPr>
        <p:spPr>
          <a:xfrm>
            <a:off x="7410255" y="4937647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7412535" y="5427459"/>
            <a:ext cx="284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9059350" y="3916320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1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9051113" y="4754523"/>
            <a:ext cx="790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</a:t>
            </a:r>
          </a:p>
          <a:p>
            <a:r>
              <a:rPr lang="en-US" dirty="0" smtClean="0"/>
              <a:t>Data 2</a:t>
            </a:r>
            <a:endParaRPr lang="en-US" dirty="0"/>
          </a:p>
        </p:txBody>
      </p:sp>
      <p:cxnSp>
        <p:nvCxnSpPr>
          <p:cNvPr id="154" name="Straight Connector 153"/>
          <p:cNvCxnSpPr/>
          <p:nvPr/>
        </p:nvCxnSpPr>
        <p:spPr>
          <a:xfrm flipV="1">
            <a:off x="9849823" y="4239485"/>
            <a:ext cx="28119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53" idx="3"/>
          </p:cNvCxnSpPr>
          <p:nvPr/>
        </p:nvCxnSpPr>
        <p:spPr>
          <a:xfrm flipV="1">
            <a:off x="9841586" y="5076141"/>
            <a:ext cx="329904" cy="1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flipV="1">
            <a:off x="6504858" y="3983707"/>
            <a:ext cx="904671" cy="480707"/>
          </a:xfrm>
          <a:prstGeom prst="bentConnector3">
            <a:avLst>
              <a:gd name="adj1" fmla="val -122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433618" y="4487759"/>
            <a:ext cx="1015077" cy="2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6867801" y="360610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25:21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9" name="Elbow Connector 158"/>
          <p:cNvCxnSpPr/>
          <p:nvPr/>
        </p:nvCxnSpPr>
        <p:spPr>
          <a:xfrm>
            <a:off x="6479888" y="4480070"/>
            <a:ext cx="687401" cy="615026"/>
          </a:xfrm>
          <a:prstGeom prst="bentConnector3">
            <a:avLst>
              <a:gd name="adj1" fmla="val 3262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6474545" y="478937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15:11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1" name="Straight Connector 160"/>
          <p:cNvCxnSpPr/>
          <p:nvPr/>
        </p:nvCxnSpPr>
        <p:spPr>
          <a:xfrm>
            <a:off x="8738940" y="5822868"/>
            <a:ext cx="0" cy="516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698061" y="5777009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Wrt</a:t>
            </a:r>
            <a:r>
              <a:rPr lang="en-US" dirty="0" smtClean="0"/>
              <a:t> Enable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6847815" y="412419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20:16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5" name="Elbow Connector 164"/>
          <p:cNvCxnSpPr/>
          <p:nvPr/>
        </p:nvCxnSpPr>
        <p:spPr>
          <a:xfrm>
            <a:off x="6504858" y="4480070"/>
            <a:ext cx="2980857" cy="2080605"/>
          </a:xfrm>
          <a:prstGeom prst="bentConnector3">
            <a:avLst>
              <a:gd name="adj1" fmla="val -159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031830" y="621468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15:0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Trapezoid 166"/>
          <p:cNvSpPr/>
          <p:nvPr/>
        </p:nvSpPr>
        <p:spPr>
          <a:xfrm rot="5400000">
            <a:off x="7004998" y="4770112"/>
            <a:ext cx="599741" cy="258498"/>
          </a:xfrm>
          <a:prstGeom prst="trapezoid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Elbow Connector 167"/>
          <p:cNvCxnSpPr/>
          <p:nvPr/>
        </p:nvCxnSpPr>
        <p:spPr>
          <a:xfrm>
            <a:off x="6790956" y="4495297"/>
            <a:ext cx="392900" cy="237962"/>
          </a:xfrm>
          <a:prstGeom prst="bentConnector3">
            <a:avLst>
              <a:gd name="adj1" fmla="val -150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7267393" y="5158534"/>
            <a:ext cx="0" cy="5063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6839970" y="5603430"/>
            <a:ext cx="86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I-Type?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655041" y="5995263"/>
            <a:ext cx="115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!(</a:t>
            </a:r>
            <a:r>
              <a:rPr lang="en-US" dirty="0" err="1" smtClean="0">
                <a:solidFill>
                  <a:schemeClr val="accent2"/>
                </a:solidFill>
              </a:rPr>
              <a:t>IsStore</a:t>
            </a:r>
            <a:r>
              <a:rPr lang="en-US" dirty="0" smtClean="0">
                <a:solidFill>
                  <a:schemeClr val="accent2"/>
                </a:solidFill>
              </a:rPr>
              <a:t>?)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6844452" y="5425351"/>
            <a:ext cx="619762" cy="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5608990" y="5530937"/>
            <a:ext cx="892861" cy="161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432795" y="5854176"/>
            <a:ext cx="1352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about </a:t>
            </a:r>
            <a:r>
              <a:rPr lang="en-US" b="1" dirty="0" err="1" smtClean="0">
                <a:solidFill>
                  <a:srgbClr val="C00000"/>
                </a:solidFill>
              </a:rPr>
              <a:t>WrtEnable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9555145" y="6177342"/>
            <a:ext cx="812603" cy="8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76153" y="60069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572001" y="5995263"/>
            <a:ext cx="11135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!(J-Type?)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6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6" grpId="0"/>
      <p:bldP spid="43" grpId="0"/>
      <p:bldP spid="85" grpId="0" animBg="1"/>
      <p:bldP spid="87" grpId="0"/>
      <p:bldP spid="172" grpId="0"/>
      <p:bldP spid="57" grpId="0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9" y="48320"/>
            <a:ext cx="10515600" cy="1325563"/>
          </a:xfrm>
        </p:spPr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80" y="1250315"/>
            <a:ext cx="10515600" cy="5298766"/>
          </a:xfrm>
        </p:spPr>
        <p:txBody>
          <a:bodyPr>
            <a:normAutofit/>
          </a:bodyPr>
          <a:lstStyle/>
          <a:p>
            <a:r>
              <a:rPr lang="en-US" dirty="0" smtClean="0"/>
              <a:t>I-Type Branch Instruction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First 30 MSBs from sign extended immediate</a:t>
            </a:r>
          </a:p>
          <a:p>
            <a:pPr lvl="1"/>
            <a:r>
              <a:rPr lang="en-US" dirty="0" smtClean="0"/>
              <a:t>2 LSBs are always 0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84095" y="3047232"/>
            <a:ext cx="75656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beq</a:t>
            </a:r>
            <a:r>
              <a:rPr lang="en-US" sz="2400" dirty="0" smtClean="0"/>
              <a:t> </a:t>
            </a:r>
            <a:r>
              <a:rPr lang="en-US" sz="2400" dirty="0" err="1" smtClean="0"/>
              <a:t>rs</a:t>
            </a:r>
            <a:r>
              <a:rPr lang="en-US" sz="2400" dirty="0" smtClean="0"/>
              <a:t>, </a:t>
            </a:r>
            <a:r>
              <a:rPr lang="en-US" sz="2400" dirty="0" err="1" smtClean="0"/>
              <a:t>rt</a:t>
            </a:r>
            <a:r>
              <a:rPr lang="en-US" sz="2400" dirty="0" smtClean="0"/>
              <a:t>, </a:t>
            </a:r>
            <a:r>
              <a:rPr lang="en-US" sz="2400" dirty="0" err="1" smtClean="0"/>
              <a:t>imm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// If (R[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rs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]==R[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rt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])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//	PC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←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PC + 4 + {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SignExtendImm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}, 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// else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//	PC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←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PC + 4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// opcode=4</a:t>
            </a:r>
            <a:r>
              <a:rPr lang="en-US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hex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5227" y="2242751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3628" y="18986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31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84095" y="1894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74236" y="2203276"/>
            <a:ext cx="98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Op-code</a:t>
            </a:r>
          </a:p>
          <a:p>
            <a:r>
              <a:rPr lang="en-US" dirty="0" smtClean="0"/>
              <a:t>(6-bits)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530592" y="2242751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5171" y="1892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79460" y="1894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1490" y="2219407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Rs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39584" y="2242751"/>
            <a:ext cx="1804087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254163" y="1892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20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88452" y="18946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60482" y="2219407"/>
            <a:ext cx="854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Rt</a:t>
            </a:r>
            <a:endParaRPr lang="en-US" dirty="0" smtClean="0"/>
          </a:p>
          <a:p>
            <a:pPr algn="ctr"/>
            <a:r>
              <a:rPr lang="en-US" dirty="0" smtClean="0"/>
              <a:t>(5-bits)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058250" y="18925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3671" y="2242751"/>
            <a:ext cx="5403881" cy="611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916623" y="2219407"/>
            <a:ext cx="1199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Immediate</a:t>
            </a:r>
          </a:p>
          <a:p>
            <a:pPr algn="ctr"/>
            <a:r>
              <a:rPr lang="en-US" dirty="0" smtClean="0"/>
              <a:t>(16-bits)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192333" y="1892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410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11984</TotalTime>
  <Words>2300</Words>
  <Application>Microsoft Office PowerPoint</Application>
  <PresentationFormat>Widescreen</PresentationFormat>
  <Paragraphs>1047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Computer Architecture I</vt:lpstr>
      <vt:lpstr>PowerPoint Presentation</vt:lpstr>
      <vt:lpstr>PowerPoint Presentation</vt:lpstr>
      <vt:lpstr>PowerPoint Presentation</vt:lpstr>
      <vt:lpstr>PowerPoint Presentation</vt:lpstr>
      <vt:lpstr>MIPS Instructions: J-Type</vt:lpstr>
      <vt:lpstr>Control Flow</vt:lpstr>
      <vt:lpstr>PowerPoint Presentation</vt:lpstr>
      <vt:lpstr>Control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Synchronous Implementation</vt:lpstr>
      <vt:lpstr>Flip-flop Operation</vt:lpstr>
      <vt:lpstr>Synchronous Counter</vt:lpstr>
      <vt:lpstr>Synchronous Single-Cycle MIPS</vt:lpstr>
      <vt:lpstr>Fetch Stage Operation</vt:lpstr>
      <vt:lpstr>Execute/Write-Back Stage Operation</vt:lpstr>
      <vt:lpstr>PowerPoint Presentation</vt:lpstr>
      <vt:lpstr>PowerPoint Presentation</vt:lpstr>
      <vt:lpstr>PowerPoint Presentation</vt:lpstr>
      <vt:lpstr>Synchronous Counter Clock Period</vt:lpstr>
      <vt:lpstr>PowerPoint Presentation</vt:lpstr>
      <vt:lpstr>CPU Performance Metrics</vt:lpstr>
      <vt:lpstr>Improving Throughput: Pipelining</vt:lpstr>
      <vt:lpstr>Pipeline Operation</vt:lpstr>
      <vt:lpstr>Pipelining the Single-Cycle R-Type MIPS</vt:lpstr>
      <vt:lpstr>PowerPoint Presentation</vt:lpstr>
      <vt:lpstr>PowerPoint Presentation</vt:lpstr>
      <vt:lpstr>PowerPoint Presentation</vt:lpstr>
      <vt:lpstr>PowerPoint Presentation</vt:lpstr>
    </vt:vector>
  </TitlesOfParts>
  <Company>NYU Polytechnic School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I</dc:title>
  <dc:creator>siddharth garg</dc:creator>
  <cp:lastModifiedBy>Siddharth Garg</cp:lastModifiedBy>
  <cp:revision>446</cp:revision>
  <dcterms:created xsi:type="dcterms:W3CDTF">2016-08-18T21:23:19Z</dcterms:created>
  <dcterms:modified xsi:type="dcterms:W3CDTF">2019-09-26T15:42:58Z</dcterms:modified>
</cp:coreProperties>
</file>