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80" r:id="rId2"/>
    <p:sldId id="394" r:id="rId3"/>
    <p:sldId id="395" r:id="rId4"/>
    <p:sldId id="396" r:id="rId5"/>
    <p:sldId id="397" r:id="rId6"/>
    <p:sldId id="398" r:id="rId7"/>
    <p:sldId id="400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8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4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7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49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9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6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5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Control Flow and Pipelined MIPS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100121" y="112426"/>
            <a:ext cx="1961214" cy="652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463108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065799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6372443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581015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806133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496049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1" name="Rounded Rectangle 100"/>
          <p:cNvSpPr/>
          <p:nvPr/>
        </p:nvSpPr>
        <p:spPr>
          <a:xfrm>
            <a:off x="975022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184941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43490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69615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8176259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384831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86515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299865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6625" y="800115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Inst0</a:t>
            </a:r>
            <a:endParaRPr lang="en-US" sz="3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637594" y="2114246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Inst1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3175" y="340058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Inst2</a:t>
            </a:r>
            <a:endParaRPr lang="en-US" sz="3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238399" y="470222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2" grpId="0"/>
      <p:bldP spid="123" grpId="0"/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463108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065799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6372443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581015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806133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496049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1" name="Rounded Rectangle 100"/>
          <p:cNvSpPr/>
          <p:nvPr/>
        </p:nvSpPr>
        <p:spPr>
          <a:xfrm>
            <a:off x="975022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184941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43490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69615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8176259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384831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86515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299865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86840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0401" y="24670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$4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559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4651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0039" y="125750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5825" y="24932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4411" y="248983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41000" y="248525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08843" y="376991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$7, $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,$9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2876" y="37699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99317" y="376991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88263" y="3769919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23004" y="844751"/>
            <a:ext cx="817186" cy="48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419955" y="877243"/>
            <a:ext cx="804661" cy="25606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3771" y="685464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access RF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422876" y="506869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$6, $7 ,$9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236702" y="1911013"/>
            <a:ext cx="817186" cy="48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272128" y="1973703"/>
            <a:ext cx="822059" cy="27898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40190" y="5068694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52138" y="1491407"/>
            <a:ext cx="234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access RF</a:t>
            </a:r>
          </a:p>
          <a:p>
            <a:r>
              <a:rPr lang="en-US" sz="2400" dirty="0" smtClean="0"/>
              <a:t>(write happens before read)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0209" y="5719649"/>
            <a:ext cx="815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Structural Hazard: two (or more) instructions accessing the same hardware module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1" grpId="0"/>
      <p:bldP spid="45" grpId="0"/>
      <p:bldP spid="4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14" grpId="0"/>
      <p:bldP spid="67" grpId="0"/>
      <p:bldP spid="71" grpId="0"/>
      <p:bldP spid="7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86840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0401" y="24670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559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4651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0039" y="125750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5825" y="24932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4411" y="248983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41000" y="248525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92846" y="1626839"/>
            <a:ext cx="2029439" cy="720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2285" y="786984"/>
            <a:ext cx="3615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$3 has not been written back to the register file yet!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50850" y="3721988"/>
            <a:ext cx="815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Read-after-write (RAW) Hazard </a:t>
            </a:r>
          </a:p>
          <a:p>
            <a:r>
              <a:rPr lang="en-US" sz="3000" dirty="0" smtClean="0">
                <a:solidFill>
                  <a:schemeClr val="accent1"/>
                </a:solidFill>
              </a:rPr>
              <a:t>(RAW Hazard is an example of a Data Hazard)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1</a:t>
            </a:r>
          </a:p>
          <a:p>
            <a:pPr lvl="1"/>
            <a:r>
              <a:rPr lang="en-US" dirty="0" smtClean="0"/>
              <a:t>Detect and avoid in software: compiler inserts </a:t>
            </a:r>
            <a:r>
              <a:rPr lang="en-US" dirty="0" err="1" smtClean="0">
                <a:solidFill>
                  <a:srgbClr val="C00000"/>
                </a:solidFill>
              </a:rPr>
              <a:t>nops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(example: </a:t>
            </a:r>
            <a:r>
              <a:rPr lang="en-US" dirty="0" err="1" smtClean="0"/>
              <a:t>sll</a:t>
            </a:r>
            <a:r>
              <a:rPr lang="en-US" dirty="0" smtClean="0"/>
              <a:t> $0, $0, 0)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2814775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49489" y="450878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1" name="Rounded Rectangle 60"/>
          <p:cNvSpPr/>
          <p:nvPr/>
        </p:nvSpPr>
        <p:spPr>
          <a:xfrm>
            <a:off x="4556133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64705" y="450878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63" name="Rounded Rectangle 62"/>
          <p:cNvSpPr/>
          <p:nvPr/>
        </p:nvSpPr>
        <p:spPr>
          <a:xfrm>
            <a:off x="6245025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679739" y="450878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65" name="Rounded Rectangle 64"/>
          <p:cNvSpPr/>
          <p:nvPr/>
        </p:nvSpPr>
        <p:spPr>
          <a:xfrm>
            <a:off x="7933917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68631" y="450878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03001" y="48575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585913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020627" y="574857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6327271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535843" y="574857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8016163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450877" y="574857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9705055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139769" y="574857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41539" y="609171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6963" y="611790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75549" y="61144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12138" y="610991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55602" y="48678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63813" y="48781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73166" y="48699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2</a:t>
            </a:r>
          </a:p>
          <a:p>
            <a:pPr lvl="1"/>
            <a:r>
              <a:rPr lang="en-US" dirty="0" smtClean="0"/>
              <a:t>Detect and avoid in hardware: </a:t>
            </a:r>
            <a:r>
              <a:rPr lang="en-US" dirty="0" smtClean="0">
                <a:solidFill>
                  <a:srgbClr val="C00000"/>
                </a:solidFill>
              </a:rPr>
              <a:t>stall</a:t>
            </a:r>
            <a:r>
              <a:rPr lang="en-US" dirty="0" smtClean="0"/>
              <a:t> the pipeline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438315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6234591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443163" y="438315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7923483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358197" y="438315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9612375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047089" y="438315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47262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04283" y="475248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82869" y="474907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19458" y="47444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14938" y="423705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3510" y="438727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Rounded Rectangle 44"/>
          <p:cNvSpPr/>
          <p:nvPr/>
        </p:nvSpPr>
        <p:spPr>
          <a:xfrm>
            <a:off x="6234591" y="55145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669305" y="56647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6190217" y="600786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$7,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21118" y="5518633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55832" y="5668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8188" y="476576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00568" y="60484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$7, $8, $9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787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3455684" y="2808856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3051" y="306406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1099233" y="310633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3452855" y="2888384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500101" y="295174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500709" y="347088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897994" y="134835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390867" y="281763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92693" y="311868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3455410" y="2986963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406366" y="284976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595988" y="348448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538336" y="294367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1047" y="333769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20455" y="444156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0378986" y="11713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0105683" y="204999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46217" y="190591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8005544" y="559148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7998370" y="562378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10465347" y="560381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10493784" y="566992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11489504" y="50963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980708" y="639179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88169" y="2901274"/>
            <a:ext cx="198644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0: add  $1, $2, $3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</a:t>
            </a:r>
            <a:r>
              <a:rPr lang="en-US" sz="1600" b="1" dirty="0" smtClean="0">
                <a:solidFill>
                  <a:schemeClr val="accent1"/>
                </a:solidFill>
              </a:rPr>
              <a:t>: add $3, $5, $6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8</a:t>
            </a:r>
            <a:r>
              <a:rPr lang="en-US" sz="1600" b="1" dirty="0" smtClean="0">
                <a:solidFill>
                  <a:schemeClr val="accent1"/>
                </a:solidFill>
              </a:rPr>
              <a:t>: and $7, $8, $9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12: add $10, $11, $12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4917327" y="-23500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Stalls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2817" y="5823801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9710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6885847" y="265646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6201" y="334828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519588" y="4426525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345163" y="567568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175127" y="1141580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10174695" y="2067730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9372" y="5905057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89027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 rot="16200000">
            <a:off x="1026940" y="321589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 rot="16200000">
            <a:off x="3303133" y="2800406"/>
            <a:ext cx="16770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$10, $11, $12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4367919" y="288189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5575683" y="348520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5620774" y="296375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6767469" y="1912923"/>
            <a:ext cx="609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463767" y="3332236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552958" y="4437432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434500" y="56357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 rot="16200000">
            <a:off x="10249867" y="202133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10291047" y="116453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1502801" y="191953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1405448" y="5013576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028545" y="6435209"/>
            <a:ext cx="1295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</a:t>
            </a:r>
            <a:r>
              <a:rPr lang="en-US" b="1" dirty="0" err="1" smtClean="0">
                <a:solidFill>
                  <a:schemeClr val="accent1"/>
                </a:solidFill>
              </a:rPr>
              <a:t>op</a:t>
            </a:r>
            <a:r>
              <a:rPr lang="en-US" b="1" dirty="0" smtClean="0">
                <a:solidFill>
                  <a:schemeClr val="accent1"/>
                </a:solidFill>
              </a:rPr>
              <a:t>             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8062634" y="564917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54" grpId="0" animBg="1"/>
      <p:bldP spid="156" grpId="0" animBg="1"/>
      <p:bldP spid="174" grpId="0" animBg="1"/>
      <p:bldP spid="2" grpId="0"/>
      <p:bldP spid="119" grpId="0"/>
      <p:bldP spid="124" grpId="0" animBg="1"/>
      <p:bldP spid="3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Stalls: Details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Detect Stall in IF/ID stage by checking</a:t>
            </a:r>
          </a:p>
          <a:p>
            <a:pPr lvl="1"/>
            <a:r>
              <a:rPr lang="en-US" dirty="0" smtClean="0"/>
              <a:t>Destination register of previous inst.  == source register of current </a:t>
            </a:r>
            <a:r>
              <a:rPr lang="en-US" dirty="0" err="1" smtClean="0"/>
              <a:t>inst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Stall is detected</a:t>
            </a:r>
          </a:p>
          <a:p>
            <a:pPr lvl="1"/>
            <a:r>
              <a:rPr lang="en-US" dirty="0" smtClean="0"/>
              <a:t>PC flip-flop is “stalled” -&gt; outputs the same value as in previous clock cycle </a:t>
            </a:r>
          </a:p>
          <a:p>
            <a:pPr lvl="1"/>
            <a:r>
              <a:rPr lang="en-US" dirty="0" smtClean="0"/>
              <a:t>ID/RF flip-flop is stalled</a:t>
            </a:r>
          </a:p>
          <a:p>
            <a:pPr lvl="1"/>
            <a:r>
              <a:rPr lang="en-US" dirty="0" err="1" smtClean="0"/>
              <a:t>Nop</a:t>
            </a:r>
            <a:r>
              <a:rPr lang="en-US" dirty="0" smtClean="0"/>
              <a:t> inserted in EX flip-flop</a:t>
            </a:r>
          </a:p>
          <a:p>
            <a:pPr lvl="1"/>
            <a:endParaRPr lang="en-US" dirty="0"/>
          </a:p>
          <a:p>
            <a:r>
              <a:rPr lang="en-US" dirty="0" smtClean="0"/>
              <a:t>Stall clears in next clock cycle </a:t>
            </a:r>
          </a:p>
          <a:p>
            <a:endParaRPr lang="en-US" dirty="0"/>
          </a:p>
          <a:p>
            <a:r>
              <a:rPr lang="en-US" dirty="0" smtClean="0"/>
              <a:t>Impact on IPC? </a:t>
            </a:r>
          </a:p>
          <a:p>
            <a:pPr lvl="1"/>
            <a:r>
              <a:rPr lang="en-US" dirty="0" smtClean="0"/>
              <a:t>10% of instructions have RAW dependencies</a:t>
            </a:r>
          </a:p>
          <a:p>
            <a:pPr lvl="1"/>
            <a:r>
              <a:rPr lang="en-US" dirty="0" smtClean="0"/>
              <a:t>Worst case?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3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Forward</a:t>
            </a:r>
            <a:r>
              <a:rPr lang="en-US" dirty="0" smtClean="0"/>
              <a:t> data from the EX stage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438315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4479926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88498" y="438315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6168818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603532" y="438315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7857710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92424" y="438315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47262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49618" y="475248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8204" y="474907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64793" y="47444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8442511">
            <a:off x="5968162" y="3805882"/>
            <a:ext cx="370159" cy="67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9642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9642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9642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9619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9807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36800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36800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36777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6800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3268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3186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61173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61091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741428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23214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95080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929684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27140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1949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6006881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838424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38424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50729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824885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504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32569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927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921810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22181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0541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8948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22752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6081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63887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62073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66098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44700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5977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951017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4729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973775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6687577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36991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6682094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47617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9376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942777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943006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41674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801514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77712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1408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99287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37026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4917327" y="-23500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Forwarding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862486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628427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52" name="Trapezoid 151"/>
          <p:cNvSpPr/>
          <p:nvPr/>
        </p:nvSpPr>
        <p:spPr>
          <a:xfrm rot="5400000">
            <a:off x="7190411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7186583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930077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6499656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6627369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7619531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7599734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7516886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505861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01150" y="3071593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7604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 rot="16200000">
            <a:off x="2112005" y="2880783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6500389" y="1907369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705607" y="553824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657358" y="558739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768589" y="347910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43366" y="4593980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892848" y="6394165"/>
            <a:ext cx="1811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um=R[$1]+R[$2]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306023" y="281878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349587" y="40292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6500465" y="1865075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343397" y="280674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329561" y="404116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720385" y="555665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740561" y="514634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 rot="16200000">
            <a:off x="2149771" y="291160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823040" y="3446657"/>
            <a:ext cx="580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755301" y="4601768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523040" y="4206953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6396728" y="448131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 rot="16200000">
            <a:off x="6390378" y="340816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20" grpId="0" animBg="1"/>
      <p:bldP spid="221" grpId="0" animBg="1"/>
      <p:bldP spid="223" grpId="0" animBg="1"/>
      <p:bldP spid="226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94459" y="1600819"/>
            <a:ext cx="3107643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85468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585468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585468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583188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601947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2301263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2301263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2298983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301263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948078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939841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4738551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4730314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035476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6853342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7572000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550877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1335279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816191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4628074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7005437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005437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28486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6870049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671604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1878098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913920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7839299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839368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675315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516057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896419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229314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009971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4828500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5231075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091262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218916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5572210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094138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594968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5308770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2320316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5303287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3382911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1558804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5563970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8051261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2788667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636337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398313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762066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614063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2323835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Forwarding Control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83679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49620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52" name="Trapezoid 151"/>
          <p:cNvSpPr/>
          <p:nvPr/>
        </p:nvSpPr>
        <p:spPr>
          <a:xfrm rot="5400000">
            <a:off x="5811604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5807776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5551270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5120849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5248562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6240724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220927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6138079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127054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9204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0271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47635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9597" y="1711254"/>
            <a:ext cx="312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 = 1 if destination register (</a:t>
            </a:r>
            <a:r>
              <a:rPr lang="en-US" dirty="0" err="1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) for </a:t>
            </a:r>
            <a:r>
              <a:rPr lang="en-US" dirty="0" err="1" smtClean="0">
                <a:solidFill>
                  <a:srgbClr val="C00000"/>
                </a:solidFill>
              </a:rPr>
              <a:t>inst</a:t>
            </a:r>
            <a:r>
              <a:rPr lang="en-US" dirty="0" smtClean="0">
                <a:solidFill>
                  <a:srgbClr val="C00000"/>
                </a:solidFill>
              </a:rPr>
              <a:t> in WB stage is same as source register (</a:t>
            </a:r>
            <a:r>
              <a:rPr lang="en-US" dirty="0" err="1" smtClean="0">
                <a:solidFill>
                  <a:srgbClr val="C00000"/>
                </a:solidFill>
              </a:rPr>
              <a:t>rs</a:t>
            </a:r>
            <a:r>
              <a:rPr lang="en-US" dirty="0" smtClean="0">
                <a:solidFill>
                  <a:srgbClr val="C00000"/>
                </a:solidFill>
              </a:rPr>
              <a:t>) for instruction in EX stage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907159" y="4775819"/>
            <a:ext cx="3107643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972297" y="4886254"/>
            <a:ext cx="312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 = 1 if destination register (</a:t>
            </a:r>
            <a:r>
              <a:rPr lang="en-US" dirty="0" err="1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) for </a:t>
            </a:r>
            <a:r>
              <a:rPr lang="en-US" dirty="0" err="1" smtClean="0">
                <a:solidFill>
                  <a:srgbClr val="C00000"/>
                </a:solidFill>
              </a:rPr>
              <a:t>inst</a:t>
            </a:r>
            <a:r>
              <a:rPr lang="en-US" dirty="0" smtClean="0">
                <a:solidFill>
                  <a:srgbClr val="C00000"/>
                </a:solidFill>
              </a:rPr>
              <a:t> in WB stage is same as source register (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dirty="0" smtClean="0">
                <a:solidFill>
                  <a:srgbClr val="C00000"/>
                </a:solidFill>
              </a:rPr>
              <a:t>) for instruction in EX stage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6400" y="3390091"/>
            <a:ext cx="295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 we don’t know 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rt</a:t>
            </a:r>
            <a:r>
              <a:rPr lang="en-US" sz="2400" b="1" dirty="0" smtClean="0"/>
              <a:t> in EX stage!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4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94" grpId="0" animBg="1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33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Instructions Per Cycle (</a:t>
            </a:r>
            <a:r>
              <a:rPr lang="en-US" dirty="0" smtClean="0">
                <a:solidFill>
                  <a:srgbClr val="FF0000"/>
                </a:solidFill>
              </a:rPr>
              <a:t>IPC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IPC of the single-cycle MIPS: 1</a:t>
            </a:r>
          </a:p>
          <a:p>
            <a:pPr lvl="1"/>
            <a:r>
              <a:rPr lang="en-US" dirty="0" smtClean="0"/>
              <a:t>Can IPC be greater than 1? Yes: super-scalar processors</a:t>
            </a:r>
          </a:p>
          <a:p>
            <a:pPr lvl="1"/>
            <a:endParaRPr lang="en-US" dirty="0"/>
          </a:p>
          <a:p>
            <a:r>
              <a:rPr lang="en-US" dirty="0" smtClean="0"/>
              <a:t>Let’s say CPU1 and CPU2 have the same IPC, but CPU1 runs at a faster clock frequency (small clock period). Which is better?</a:t>
            </a:r>
          </a:p>
          <a:p>
            <a:endParaRPr lang="en-US" dirty="0"/>
          </a:p>
          <a:p>
            <a:r>
              <a:rPr lang="en-US" dirty="0" smtClean="0"/>
              <a:t>Instructions Per Second (</a:t>
            </a:r>
            <a:r>
              <a:rPr lang="en-US" dirty="0" smtClean="0">
                <a:solidFill>
                  <a:srgbClr val="FF0000"/>
                </a:solidFill>
              </a:rPr>
              <a:t>IPS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(Instructions/Cycles x Cycles/Second) = </a:t>
            </a:r>
            <a:r>
              <a:rPr lang="en-US" dirty="0"/>
              <a:t>(Instructions/Cycles x </a:t>
            </a:r>
            <a:r>
              <a:rPr lang="en-US" dirty="0" smtClean="0"/>
              <a:t>Clock Frequency)</a:t>
            </a:r>
          </a:p>
          <a:p>
            <a:pPr lvl="1"/>
            <a:r>
              <a:rPr lang="en-US" dirty="0" smtClean="0"/>
              <a:t>Single-Cycle MIPS IPS =  1 Inst/Cycle x (1 / 3 ns) = 0.33 Giga Instructions/second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18868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118868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18868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116588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135347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2834663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2834663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2832383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834663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81478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473241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271951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5263714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568876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7386742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105400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084277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1868679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349591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5161474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7538837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538837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61886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7403449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05004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2411498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447320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372699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1372768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208715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049457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1429819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762714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543371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361900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5764475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624662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752316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105610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627538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128368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5842170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2853716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5836687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3916311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092204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097370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8584661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3322067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169737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931713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295466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147463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2857235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Forwarding Control</a:t>
            </a:r>
            <a:endParaRPr lang="en-US" dirty="0"/>
          </a:p>
        </p:txBody>
      </p:sp>
      <p:sp>
        <p:nvSpPr>
          <p:cNvPr id="152" name="Trapezoid 151"/>
          <p:cNvSpPr/>
          <p:nvPr/>
        </p:nvSpPr>
        <p:spPr>
          <a:xfrm rot="5400000">
            <a:off x="6345004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6341176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084670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5654249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5781962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6774124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754327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6671479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660454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2604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937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281035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2066" y="5212453"/>
            <a:ext cx="5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>
            <a:off x="2090926" y="3899756"/>
            <a:ext cx="3433598" cy="1628485"/>
          </a:xfrm>
          <a:prstGeom prst="bentConnector3">
            <a:avLst>
              <a:gd name="adj1" fmla="val 311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21848" y="51669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 rt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43522" y="5142262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868007" y="5172404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WB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92890" y="5138182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rt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405321" y="1571143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87850" y="1681578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(rs</a:t>
            </a:r>
            <a:r>
              <a:rPr lang="en-US" baseline="-25000" dirty="0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671110" y="4123297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853639" y="4233732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baseline="-25000" dirty="0" err="1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  <p:bldP spid="89" grpId="0" animBg="1"/>
      <p:bldP spid="90" grpId="0"/>
      <p:bldP spid="91" grpId="0" animBg="1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3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Forward</a:t>
            </a:r>
            <a:r>
              <a:rPr lang="en-US" dirty="0" smtClean="0"/>
              <a:t> data from the EX stage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Impact on IPC (Instructions/cycle)?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Impact on IPS (Instructions/second)?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9371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4087371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410236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410236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4102361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3817227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374977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443724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449529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44716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4482625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522341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4479926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88498" y="522341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6168818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603532" y="522341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7857710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92424" y="5223414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55665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49618" y="5592746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8204" y="558933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64793" y="558474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8442511">
            <a:off x="5968162" y="4646141"/>
            <a:ext cx="370159" cy="67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74082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082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74082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73854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75730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345662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345662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345434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45662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0343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09519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89390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588567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71908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0086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7273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706234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249063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97154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5783431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81607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07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2838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80254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82696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303345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06927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9946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199472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83067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67141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205177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38467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616532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98385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638643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424661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37427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727567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24949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750325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6464127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347567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6458644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453826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71416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719327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92066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394402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7916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5536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91742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7694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347919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Impact on Cycle Time</a:t>
            </a:r>
            <a:endParaRPr lang="en-US" dirty="0"/>
          </a:p>
        </p:txBody>
      </p:sp>
      <p:sp>
        <p:nvSpPr>
          <p:cNvPr id="152" name="Trapezoid 151"/>
          <p:cNvSpPr/>
          <p:nvPr/>
        </p:nvSpPr>
        <p:spPr>
          <a:xfrm rot="5400000">
            <a:off x="6966961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6963133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706627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6276206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6403919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7396081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7376284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7293436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282411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4561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28211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902992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87380" y="2757816"/>
            <a:ext cx="923877" cy="28621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24130" y="2977693"/>
            <a:ext cx="2211848" cy="769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91880" y="1584768"/>
            <a:ext cx="2563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Muxes</a:t>
            </a:r>
            <a:r>
              <a:rPr lang="en-US" sz="3000" dirty="0" smtClean="0"/>
              <a:t> increase delay of EX stage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354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Load result from or store result to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memory (MEM)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55887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7750" y="465478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8006" y="452171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35677" y="475031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9285" y="451659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4791" y="452171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3515" y="4646551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4201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7310" y="475031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1563" y="465478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9732" y="428443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7210" y="535509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45284" y="463509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118" y="43442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9596" y="54148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7670" y="46949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34624" y="481108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8488" y="556922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097" y="56290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370" y="57187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6845" y="572066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2334" y="426128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9812" y="533194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7886" y="46119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7313" y="554607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586" y="56357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6302" y="474645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25792" y="474645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74408" y="425743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51886" y="532808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9960" y="460809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9387" y="554222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7660" y="56319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8376" y="474260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54884" y="474067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5693" y="425164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63171" y="532230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61245" y="46023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70672" y="553643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8945" y="56261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55049" y="473681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75790" y="44949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8899" y="47235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54506" y="46421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41321" y="42576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8799" y="53283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6873" y="46083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20077" y="55424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8434" y="56938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6638" y="47100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8255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193745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372173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36788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87389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536770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802423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056601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263769" y="20728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65178" y="62958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5803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3085" y="24670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$4 ,$5,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12547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8916" y="2493255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6941" y="2494480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=R[$4]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5340" y="2489212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7310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8812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12615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1362" y="1955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26076" y="2105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0" name="TextBox 69"/>
          <p:cNvSpPr txBox="1"/>
          <p:nvPr/>
        </p:nvSpPr>
        <p:spPr>
          <a:xfrm>
            <a:off x="9098445" y="246698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6105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74" name="Rounded Rectangle 73"/>
          <p:cNvSpPr/>
          <p:nvPr/>
        </p:nvSpPr>
        <p:spPr>
          <a:xfrm>
            <a:off x="370797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42691" y="359417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6" name="Rounded Rectangle 75"/>
          <p:cNvSpPr/>
          <p:nvPr/>
        </p:nvSpPr>
        <p:spPr>
          <a:xfrm>
            <a:off x="5449335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57907" y="359417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78" name="Rounded Rectangle 77"/>
          <p:cNvSpPr/>
          <p:nvPr/>
        </p:nvSpPr>
        <p:spPr>
          <a:xfrm>
            <a:off x="713822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572941" y="359417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0" name="Rounded Rectangle 79"/>
          <p:cNvSpPr/>
          <p:nvPr/>
        </p:nvSpPr>
        <p:spPr>
          <a:xfrm>
            <a:off x="8827119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9034287" y="354309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663603" y="393731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$6 ,$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2433" y="3959463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77459" y="3964731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=R[$6]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96838" y="3959463"/>
            <a:ext cx="128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 R[$7]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561880" y="342568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996594" y="357590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7348" y="39185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45" grpId="0"/>
      <p:bldP spid="49" grpId="0"/>
      <p:bldP spid="50" grpId="0"/>
      <p:bldP spid="52" grpId="0"/>
      <p:bldP spid="65" grpId="0" animBg="1"/>
      <p:bldP spid="66" grpId="0"/>
      <p:bldP spid="70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109" grpId="0"/>
      <p:bldP spid="110" grpId="0"/>
      <p:bldP spid="111" grpId="0"/>
      <p:bldP spid="112" grpId="0"/>
      <p:bldP spid="114" grpId="0"/>
      <p:bldP spid="115" grpId="0" animBg="1"/>
      <p:bldP spid="122" grpId="0"/>
      <p:bldP spid="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63568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40286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40131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863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 (same as 4-stage pipeline)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99867" y="42934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4581" y="44436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5161345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69917" y="44586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50237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84951" y="44586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2" name="Rounded Rectangle 51"/>
          <p:cNvSpPr/>
          <p:nvPr/>
        </p:nvSpPr>
        <p:spPr>
          <a:xfrm>
            <a:off x="8539129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14083" y="44069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70884" y="47935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9603" y="48515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8695" y="48279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41497" y="4836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286660" y="43124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21374" y="44626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61614" y="48429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forwarding paths</a:t>
            </a:r>
          </a:p>
          <a:p>
            <a:pPr lvl="1"/>
            <a:r>
              <a:rPr lang="en-US" dirty="0" smtClean="0"/>
              <a:t>Same destination register in both forwarding paths? Pick data from EX-EX forwarding path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600700" y="2887980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32964" y="2887979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593223" y="3522581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082739" y="3048830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015280" y="3573471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294945" y="3308860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84676" y="36060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29096" y="40131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4242" y="39900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356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69387" y="43696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004101" y="4519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130865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77256" y="45051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819757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54471" y="45348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508649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83603" y="44831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0404" y="48697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21676" y="491231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8215" y="490417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26822" y="488918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56180" y="43886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690894" y="45388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31134" y="49191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5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Throughput: Pipelining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1868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264061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9144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42795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34988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0071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73524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65717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0800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44451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636644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1727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63292" y="168411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340770" y="275477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938844" y="20347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678" y="17439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113156" y="28145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1230" y="20945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528184" y="2210765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442048" y="296890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20657" y="30287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930" y="31184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05" y="31203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29068" y="29731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09319" y="295776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09488" y="29596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51786" y="297320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08507" y="3373927"/>
            <a:ext cx="390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1/(t1+t2+t3+t4)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001847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29123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083966" y="4597064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081637" y="4825664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2471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00751" y="4597064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53200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850161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013270" y="4825664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77437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315692" y="435978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9493170" y="543044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9091244" y="47104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8078" y="441958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265556" y="549024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863630" y="477024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1680584" y="4886432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3" idx="3"/>
          </p:cNvCxnSpPr>
          <p:nvPr/>
        </p:nvCxnSpPr>
        <p:spPr>
          <a:xfrm flipV="1">
            <a:off x="9594448" y="564457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73057" y="570437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31330" y="57940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62805" y="57960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0332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61719" y="56334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1888" y="56353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0418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43109" y="6118948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</a:t>
            </a:r>
            <a:r>
              <a:rPr lang="en-US" sz="24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18294" y="43366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395772" y="54072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4993846" y="46873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03273" y="56214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61546" y="57111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5762262" y="4821807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3171752" y="4821808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20368" y="433278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3597846" y="540343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195920" y="468344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705347" y="561757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63620" y="57072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3964336" y="4817951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6900844" y="4816020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031653" y="432699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09131" y="539765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807205" y="467765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316632" y="561178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74905" y="57014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>
            <a:off x="7601009" y="4812163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70831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580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54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306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2653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91055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2259175">
            <a:off x="4902986" y="3357362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646" y="5159290"/>
            <a:ext cx="304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Will this work?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7214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963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237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9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9036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438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294040">
            <a:off x="6598263" y="3376961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87738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22452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6196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896445" y="48094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31159" y="495964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457923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66495" y="497463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146815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581529" y="497463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835707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10661" y="492296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67462" y="530952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36181" y="536757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25273" y="53439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38075" y="53521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583238" y="482844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1017952" y="497866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858192" y="535892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152211" y="3947742"/>
            <a:ext cx="2215711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463" y="42800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7555" y="42564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0357" y="42646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2455" y="6032031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7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 smtClean="0"/>
              <a:t>Pipeline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667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53786" y="35258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37544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0571" y="35258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9981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3754482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5512" y="32886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43592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36392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7898" y="3348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4419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3699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50404" y="3815250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45733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4633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4722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2625" y="47248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7314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1539" y="45622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1708" y="456418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7400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6497" y="1239390"/>
            <a:ext cx="397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 Period = max(t1,t2,t3,t4)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488114" y="32654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43361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36161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45502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46399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032082" y="37506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3750626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32615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43322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36122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45463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46360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234156" y="37467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37448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3255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4326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3606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4540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4630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870829" y="374098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>
            <a:off x="1057004" y="2899770"/>
            <a:ext cx="161614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2779243" y="2850862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1057004" y="2675453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Down Arrow 52"/>
          <p:cNvSpPr/>
          <p:nvPr/>
        </p:nvSpPr>
        <p:spPr>
          <a:xfrm>
            <a:off x="4692019" y="2808679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842380" y="2588136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>
            <a:off x="1044153" y="2297408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>
            <a:off x="6718592" y="2803235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>
            <a:off x="4766417" y="2475775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>
            <a:off x="2814242" y="2269956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1057004" y="1910761"/>
            <a:ext cx="1616142" cy="354296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331" y="5738453"/>
            <a:ext cx="124300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 steady state, each module processes data in parallel -&gt; Throughput = 1 / max(t1,t2,t3,t4)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227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Pipelining the Single-Cycle </a:t>
            </a:r>
            <a:r>
              <a:rPr lang="en-US" dirty="0" smtClean="0">
                <a:solidFill>
                  <a:srgbClr val="FF0000"/>
                </a:solidFill>
              </a:rPr>
              <a:t>R-Type</a:t>
            </a:r>
            <a:r>
              <a:rPr lang="en-US" dirty="0" smtClean="0"/>
              <a:t> MIPS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1747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610" y="43335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33866" y="42004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31537" y="44290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5145" y="41953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50651" y="42004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9375" y="43252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000061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63170" y="44290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8777" y="43476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65592" y="3963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643070" y="5033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41144" y="4313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37978" y="40229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415456" y="50936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13530" y="43736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830484" y="44898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744348" y="5247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22957" y="53077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1230" y="53974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2705" y="539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68194" y="39400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5545672" y="50106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43746" y="42906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53173" y="52248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1446" y="53145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912162" y="44251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21652" y="44251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0268" y="39361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747746" y="50068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345820" y="42868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55247" y="52209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3520" y="5310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4114236" y="44213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050744" y="44193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81553" y="39303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7359031" y="50010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957105" y="42810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466532" y="52151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4805" y="53048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750909" y="44155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5975" y="6144866"/>
            <a:ext cx="73949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For now we will ignore </a:t>
            </a:r>
            <a:r>
              <a:rPr lang="en-US" sz="3400" dirty="0" err="1" smtClean="0"/>
              <a:t>ld</a:t>
            </a:r>
            <a:r>
              <a:rPr lang="en-US" sz="3400" dirty="0" smtClean="0"/>
              <a:t>/</a:t>
            </a:r>
            <a:r>
              <a:rPr lang="en-US" sz="3400" dirty="0" err="1" smtClean="0"/>
              <a:t>st</a:t>
            </a:r>
            <a:r>
              <a:rPr lang="en-US" sz="3400" dirty="0" smtClean="0"/>
              <a:t> instructions!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886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  <p:bldP spid="129" grpId="0"/>
      <p:bldP spid="130" grpId="0"/>
      <p:bldP spid="131" grpId="0"/>
      <p:bldP spid="136" grpId="0"/>
      <p:bldP spid="137" grpId="0"/>
      <p:bldP spid="140" grpId="0" animBg="1"/>
      <p:bldP spid="141" grpId="0"/>
      <p:bldP spid="145" grpId="0"/>
      <p:bldP spid="146" grpId="0"/>
      <p:bldP spid="148" grpId="0"/>
      <p:bldP spid="157" grpId="0" animBg="1"/>
      <p:bldP spid="158" grpId="0"/>
      <p:bldP spid="163" grpId="0"/>
      <p:bldP spid="167" grpId="0"/>
      <p:bldP spid="168" grpId="0"/>
      <p:bldP spid="170" grpId="0"/>
      <p:bldP spid="171" grpId="0" animBg="1"/>
      <p:bldP spid="172" grpId="0"/>
      <p:bldP spid="173" grpId="0" animBg="1"/>
      <p:bldP spid="175" grpId="0" animBg="1"/>
      <p:bldP spid="176" grpId="0"/>
      <p:bldP spid="189" grpId="0" animBg="1"/>
      <p:bldP spid="205" grpId="0" animBg="1"/>
      <p:bldP spid="206" grpId="0"/>
      <p:bldP spid="207" grpId="0" animBg="1"/>
      <p:bldP spid="217" grpId="0" animBg="1"/>
      <p:bldP spid="218" grpId="0"/>
      <p:bldP spid="219" grpId="0" animBg="1"/>
      <p:bldP spid="224" grpId="0"/>
      <p:bldP spid="286" grpId="0" animBg="1"/>
      <p:bldP spid="287" grpId="0"/>
      <p:bldP spid="288" grpId="0"/>
      <p:bldP spid="289" grpId="0"/>
      <p:bldP spid="290" grpId="0"/>
      <p:bldP spid="291" grpId="0"/>
      <p:bldP spid="292" grpId="0"/>
      <p:bldP spid="2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102" y="321002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10694" y="267106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38134" y="197499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383820" y="1940539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6954" y="3139057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87132" y="67518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10162" y="3809664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51201" y="12803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80394" y="202466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36815" y="103999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033405" y="498439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84744" y="339996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748" y="6057526"/>
            <a:ext cx="3854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Clock Period: 1 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7517" y="35477"/>
            <a:ext cx="5315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Pipelined Control Signals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3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787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3455684" y="2808856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3051" y="306406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1073780" y="31076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3462020" y="2880172"/>
            <a:ext cx="13468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sub $4,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500101" y="295174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499609" y="348058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802966" y="129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390256" y="2909007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112250" y="315542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3456534" y="2871709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410828" y="2937968"/>
            <a:ext cx="13468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sub $4,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518232" y="346457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500607" y="293781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1047" y="333769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20455" y="444156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0378986" y="11713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0035833" y="204999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46217" y="190591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6761397" y="1897678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8005544" y="559148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8023113" y="560368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10483830" y="560351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1093952" y="319545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3273811" y="2804202"/>
            <a:ext cx="172354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 $10, $11, $12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4392828" y="295425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5504228" y="293572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5528891" y="349454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8003204" y="563213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6706338" y="1911142"/>
            <a:ext cx="609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78306" y="1998642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413017" y="3371742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441046" y="4438903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10493784" y="566992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11489504" y="50963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980708" y="639179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6905120" y="262886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88169" y="2901274"/>
            <a:ext cx="198644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0: add  $1, $2, $3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</a:t>
            </a:r>
            <a:r>
              <a:rPr lang="en-US" sz="1600" b="1" dirty="0" smtClean="0">
                <a:solidFill>
                  <a:schemeClr val="accent1"/>
                </a:solidFill>
              </a:rPr>
              <a:t>: sub $4, $5, $6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8</a:t>
            </a:r>
            <a:r>
              <a:rPr lang="en-US" sz="1600" b="1" dirty="0" smtClean="0">
                <a:solidFill>
                  <a:schemeClr val="accent1"/>
                </a:solidFill>
              </a:rPr>
              <a:t>: and $7, $8, $9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12: add $10, $11, $12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52" grpId="0" animBg="1"/>
      <p:bldP spid="153" grpId="0" animBg="1"/>
      <p:bldP spid="154" grpId="0" animBg="1"/>
      <p:bldP spid="156" grpId="0" animBg="1"/>
      <p:bldP spid="174" grpId="0" animBg="1"/>
      <p:bldP spid="1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14795</TotalTime>
  <Words>2954</Words>
  <Application>Microsoft Office PowerPoint</Application>
  <PresentationFormat>Widescreen</PresentationFormat>
  <Paragraphs>1071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Computer Architecture I</vt:lpstr>
      <vt:lpstr>CPU Performance Metrics</vt:lpstr>
      <vt:lpstr>Improving Throughput: Pipelining</vt:lpstr>
      <vt:lpstr>Pipeline Operation</vt:lpstr>
      <vt:lpstr>Pipelining the Single-Cycle R-Type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RAW Hazards</vt:lpstr>
      <vt:lpstr>Handling RAW Hazards</vt:lpstr>
      <vt:lpstr>Implementing Stalls</vt:lpstr>
      <vt:lpstr>Implementing Stalls: Details</vt:lpstr>
      <vt:lpstr>Handling RAW Hazards</vt:lpstr>
      <vt:lpstr>Implementing Forwarding</vt:lpstr>
      <vt:lpstr>Forwarding Control</vt:lpstr>
      <vt:lpstr>Forwarding Control</vt:lpstr>
      <vt:lpstr>Handling RAW Hazards</vt:lpstr>
      <vt:lpstr>Impact on Cycle Time</vt:lpstr>
      <vt:lpstr>5 Stage Pipeline (with support for load/store)</vt:lpstr>
      <vt:lpstr>PowerPoint Presentation</vt:lpstr>
      <vt:lpstr>RAW Hazards: Add-Add Dependency</vt:lpstr>
      <vt:lpstr>RAW Hazards: Add-Add Dependency</vt:lpstr>
      <vt:lpstr>5 Stage Pipeline (with support for load/store)</vt:lpstr>
      <vt:lpstr>RAW Hazards: Add-Load Dependency</vt:lpstr>
      <vt:lpstr>RAW Hazards: Add-Load Dependency</vt:lpstr>
      <vt:lpstr>RAW Hazards: Load-Add Dependency</vt:lpstr>
      <vt:lpstr>RAW Hazards: Load-Add Dependency</vt:lpstr>
      <vt:lpstr>RAW Hazards: Load-Add Dependency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569</cp:revision>
  <dcterms:created xsi:type="dcterms:W3CDTF">2016-08-18T21:23:19Z</dcterms:created>
  <dcterms:modified xsi:type="dcterms:W3CDTF">2019-10-03T15:02:28Z</dcterms:modified>
</cp:coreProperties>
</file>