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80" r:id="rId2"/>
    <p:sldId id="479" r:id="rId3"/>
    <p:sldId id="478" r:id="rId4"/>
    <p:sldId id="418" r:id="rId5"/>
    <p:sldId id="420" r:id="rId6"/>
    <p:sldId id="419" r:id="rId7"/>
    <p:sldId id="421" r:id="rId8"/>
    <p:sldId id="422" r:id="rId9"/>
    <p:sldId id="455" r:id="rId10"/>
    <p:sldId id="423" r:id="rId11"/>
    <p:sldId id="424" r:id="rId12"/>
    <p:sldId id="425" r:id="rId13"/>
    <p:sldId id="426" r:id="rId14"/>
    <p:sldId id="427" r:id="rId15"/>
    <p:sldId id="431" r:id="rId16"/>
    <p:sldId id="432" r:id="rId17"/>
    <p:sldId id="433" r:id="rId18"/>
    <p:sldId id="436" r:id="rId19"/>
    <p:sldId id="437" r:id="rId20"/>
    <p:sldId id="456" r:id="rId21"/>
    <p:sldId id="457" r:id="rId22"/>
    <p:sldId id="469" r:id="rId23"/>
    <p:sldId id="458" r:id="rId24"/>
    <p:sldId id="470" r:id="rId25"/>
    <p:sldId id="459" r:id="rId26"/>
    <p:sldId id="460" r:id="rId27"/>
    <p:sldId id="461" r:id="rId28"/>
    <p:sldId id="462" r:id="rId29"/>
    <p:sldId id="463" r:id="rId30"/>
    <p:sldId id="464" r:id="rId31"/>
    <p:sldId id="477" r:id="rId32"/>
    <p:sldId id="466" r:id="rId33"/>
    <p:sldId id="468" r:id="rId34"/>
    <p:sldId id="472" r:id="rId35"/>
    <p:sldId id="473" r:id="rId36"/>
    <p:sldId id="474" r:id="rId37"/>
    <p:sldId id="475" r:id="rId38"/>
    <p:sldId id="4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3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9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7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2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2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3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21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79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5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0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68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0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9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Pipelined MIPS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Add-Load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84676" y="36060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29096" y="40131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34242" y="39900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59175">
            <a:off x="4756146" y="310700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356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18474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19976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0126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0126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196095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172748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72748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29341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60985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2042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1854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2023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17349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34751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40555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38195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3900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1866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016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39691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19643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Add-Load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0361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1863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2013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2013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14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5362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35942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35706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35788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0551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2053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35856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4156784">
            <a:off x="5911247" y="3279451"/>
            <a:ext cx="2002564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113" y="5540807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569387" y="43696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004101" y="45198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5130865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77256" y="45051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819757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254471" y="45348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508649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783603" y="44831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0404" y="486973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21676" y="491231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98215" y="490417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26822" y="488918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256180" y="43886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690894" y="45388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31134" y="49191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879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403000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404499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8929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7083107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358061" y="399332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3798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43793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2673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85475" y="4422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30638" y="389880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265352" y="404902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9105592" y="442928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2259175">
            <a:off x="4902986" y="3357362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593646" y="5159290"/>
            <a:ext cx="304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Will this work?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8559" y="5851266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1842705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842705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408631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725070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31943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300699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31756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28870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311648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1607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310969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17573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296279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17573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32595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17573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274292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660846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2703426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2695291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680301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17976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329985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2710249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5606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371088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575652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372587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57565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609073" y="368904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721407" y="357565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996361" y="3674205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06075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11880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23775" y="410333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468938" y="3579678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903652" y="3729898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43892" y="4110162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294040">
            <a:off x="6598263" y="305783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565994" y="718912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087738" y="357565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22452" y="372587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7166196" y="409520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34485" y="4643258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40415" y="4778788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0" name="Rounded Rectangle 49"/>
          <p:cNvSpPr/>
          <p:nvPr/>
        </p:nvSpPr>
        <p:spPr>
          <a:xfrm>
            <a:off x="5369607" y="4658248"/>
            <a:ext cx="1469036" cy="8544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771035" y="4778788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033951" y="4658248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32932" y="4808468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54" name="Rounded Rectangle 53"/>
          <p:cNvSpPr/>
          <p:nvPr/>
        </p:nvSpPr>
        <p:spPr>
          <a:xfrm>
            <a:off x="8722843" y="4658248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188827" y="4778788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60" name="Rounded Rectangle 59"/>
          <p:cNvSpPr/>
          <p:nvPr/>
        </p:nvSpPr>
        <p:spPr>
          <a:xfrm>
            <a:off x="10470374" y="466227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699358" y="4808468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91" name="TextBox 90"/>
          <p:cNvSpPr txBox="1"/>
          <p:nvPr/>
        </p:nvSpPr>
        <p:spPr>
          <a:xfrm>
            <a:off x="5481103" y="4099230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755294" y="48094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190008" y="495964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5408827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17399" y="497463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005664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440378" y="497463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841844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116798" y="492296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3726311" y="530952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7085" y="536757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84122" y="53439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44212" y="53521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589375" y="482844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1024089" y="497866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864329" y="535892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300440">
            <a:off x="6152211" y="3947742"/>
            <a:ext cx="2215711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098727" y="37219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33441" y="38721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Rounded Rectangle 46"/>
          <p:cNvSpPr/>
          <p:nvPr/>
        </p:nvSpPr>
        <p:spPr>
          <a:xfrm>
            <a:off x="3660205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8777" y="38871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349097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83811" y="38871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7037989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12943" y="38354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069744" y="42220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8463" y="42800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7555" y="42564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40357" y="42646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785520" y="37409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220234" y="38911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9060474" y="42714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06359" y="827418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Load-Store Dependency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29718" y="3014415"/>
            <a:ext cx="167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= Mem[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300440">
            <a:off x="6644963" y="3338793"/>
            <a:ext cx="801099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098727" y="37219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33441" y="38721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Rounded Rectangle 46"/>
          <p:cNvSpPr/>
          <p:nvPr/>
        </p:nvSpPr>
        <p:spPr>
          <a:xfrm>
            <a:off x="3684753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93325" y="38871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367507" y="374306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802221" y="3893280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7056399" y="374306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31353" y="3841613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069744" y="4222030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sw</a:t>
            </a:r>
            <a:r>
              <a:rPr lang="en-US" dirty="0" smtClean="0">
                <a:solidFill>
                  <a:srgbClr val="FF0000"/>
                </a:solidFill>
              </a:rPr>
              <a:t> $5,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97921" y="4280079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8570" y="4253560"/>
            <a:ext cx="131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Mem[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] =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803930" y="37470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238644" y="3897306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9078884" y="4277570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41815" y="5482238"/>
            <a:ext cx="4899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MEM-&gt;MEM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38685" y="4242152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R[$5]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5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07382" y="2984735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beq</a:t>
            </a:r>
            <a:r>
              <a:rPr lang="en-US" dirty="0" smtClean="0">
                <a:solidFill>
                  <a:srgbClr val="FF0000"/>
                </a:solidFill>
              </a:rPr>
              <a:t> $3, $4,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29725" y="3015606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025058" y="3382415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28655" y="2976215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638253" y="30137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6678" y="3783398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251392" y="3933618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1702370" y="4929372"/>
            <a:ext cx="959095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solidFill>
                  <a:srgbClr val="FF0000"/>
                </a:solidFill>
              </a:rPr>
              <a:t>Assume that the branch condition is checked in ID/RF</a:t>
            </a:r>
          </a:p>
          <a:p>
            <a:r>
              <a:rPr lang="en-US" sz="3400" dirty="0" smtClean="0">
                <a:solidFill>
                  <a:srgbClr val="FF0000"/>
                </a:solidFill>
              </a:rPr>
              <a:t>Outcome of branch not known till cycle t2!</a:t>
            </a:r>
            <a:endParaRPr lang="en-US" sz="3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1873390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873390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439316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755755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35012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331384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348248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31939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34233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Solution 1: </a:t>
            </a:r>
            <a:r>
              <a:rPr lang="en-US" dirty="0" err="1" smtClean="0"/>
              <a:t>Stall+Quash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19143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341654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20642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326964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20642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35664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20642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304977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07382" y="2696296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beq</a:t>
            </a:r>
            <a:r>
              <a:rPr lang="en-US" dirty="0" smtClean="0">
                <a:solidFill>
                  <a:srgbClr val="FF0000"/>
                </a:solidFill>
              </a:rPr>
              <a:t> $3, $4,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29725" y="272716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007336" y="2961212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28655" y="2687776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21045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360670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638253" y="272533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0617" y="657401"/>
            <a:ext cx="49628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solidFill>
                  <a:srgbClr val="FF0000"/>
                </a:solidFill>
              </a:rPr>
              <a:t>Fetch from PC+4 by default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63038" y="37676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97752" y="3917849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9" name="Rounded Rectangle 48"/>
          <p:cNvSpPr/>
          <p:nvPr/>
        </p:nvSpPr>
        <p:spPr>
          <a:xfrm>
            <a:off x="3667475" y="378261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913866" y="3903159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313408" y="378261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748122" y="39328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7002300" y="378261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77254" y="3881172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5" name="Rounded Rectangle 54"/>
          <p:cNvSpPr/>
          <p:nvPr/>
        </p:nvSpPr>
        <p:spPr>
          <a:xfrm>
            <a:off x="8749831" y="378664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184545" y="3936865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4364" y="3988572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PC+4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1995612" y="2089564"/>
            <a:ext cx="1506274" cy="1265387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6892" y="1778092"/>
            <a:ext cx="90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Taken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40008" y="3980525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61559" y="3979005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19119" y="3964015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158384" y="3995492"/>
            <a:ext cx="7457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61007" y="50591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095721" y="52093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8" name="TextBox 67"/>
          <p:cNvSpPr txBox="1"/>
          <p:nvPr/>
        </p:nvSpPr>
        <p:spPr>
          <a:xfrm>
            <a:off x="2404185" y="5301706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32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/>
      <p:bldP spid="4" grpId="0" animBg="1"/>
      <p:bldP spid="6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1873390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873390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439316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755755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35012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331384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348248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31939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34233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What About RAW Dependencies? 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2002479" y="314879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37193" y="329901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63957" y="3163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810348" y="328432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52849" y="3163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87563" y="331400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41741" y="3163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216695" y="326233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872294" y="365365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94637" y="368452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597843" y="4003235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393567" y="3645138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89272" y="316781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123986" y="331803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9203165" y="368269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72848" y="3675776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44644" y="203013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9358" y="218035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1906122" y="20451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114694" y="219534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595014" y="20451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029728" y="219534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5" name="Rounded Rectangle 54"/>
          <p:cNvSpPr/>
          <p:nvPr/>
        </p:nvSpPr>
        <p:spPr>
          <a:xfrm>
            <a:off x="5283906" y="20451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558860" y="214367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7" name="TextBox 56"/>
          <p:cNvSpPr txBox="1"/>
          <p:nvPr/>
        </p:nvSpPr>
        <p:spPr>
          <a:xfrm>
            <a:off x="315661" y="253023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4380" y="258828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73472" y="256467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6274" y="257281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031437" y="204915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466151" y="219937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5" name="TextBox 64"/>
          <p:cNvSpPr txBox="1"/>
          <p:nvPr/>
        </p:nvSpPr>
        <p:spPr>
          <a:xfrm>
            <a:off x="7306391" y="257963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093321" y="2846886"/>
            <a:ext cx="457875" cy="429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0416" y="4853919"/>
            <a:ext cx="5533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Result needed in ID/RF stage at the same time it is being computed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473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1873390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873390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439316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755755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35012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331384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348248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31939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34233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What About RAW Dependencies? 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2002479" y="314879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37193" y="329901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63957" y="3163786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810348" y="328432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7143020" y="3163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577734" y="331400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8831912" y="3163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9106866" y="326233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872294" y="365365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beq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94637" y="368452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597843" y="4003235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283738" y="3645138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10579443" y="316781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11014157" y="331803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1093336" y="368269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63019" y="3675776"/>
            <a:ext cx="167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44644" y="203013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9358" y="218035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1906122" y="20451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114694" y="219534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595014" y="20451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029728" y="219534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5" name="Rounded Rectangle 54"/>
          <p:cNvSpPr/>
          <p:nvPr/>
        </p:nvSpPr>
        <p:spPr>
          <a:xfrm>
            <a:off x="5283906" y="20451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558860" y="214367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7" name="TextBox 56"/>
          <p:cNvSpPr txBox="1"/>
          <p:nvPr/>
        </p:nvSpPr>
        <p:spPr>
          <a:xfrm>
            <a:off x="315661" y="253023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4380" y="258828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73472" y="256467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6274" y="257281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031437" y="204915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466151" y="219937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5" name="TextBox 64"/>
          <p:cNvSpPr txBox="1"/>
          <p:nvPr/>
        </p:nvSpPr>
        <p:spPr>
          <a:xfrm>
            <a:off x="7306391" y="257963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 rot="18633480">
            <a:off x="5036347" y="2745326"/>
            <a:ext cx="457875" cy="633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0416" y="4853919"/>
            <a:ext cx="5533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New EX-&gt;ID/RF Forwarding Path</a:t>
            </a:r>
            <a:endParaRPr lang="en-US" sz="3000" dirty="0"/>
          </a:p>
        </p:txBody>
      </p:sp>
      <p:sp>
        <p:nvSpPr>
          <p:cNvPr id="45" name="Rounded Rectangle 44"/>
          <p:cNvSpPr/>
          <p:nvPr/>
        </p:nvSpPr>
        <p:spPr>
          <a:xfrm>
            <a:off x="5292638" y="316781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539029" y="328835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23318" y="3688555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26524" y="4007261"/>
            <a:ext cx="151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R[$3]==R[$4]?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0754" y="5314784"/>
            <a:ext cx="8942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FOR LAB1 YOU CAN ASSUME THAT THIS CASE NEVER ARISES! PROGRAMS WILL NOT HAVE BEQS WITH RAW DEPENDENCIES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 in 4 stage Pipeline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Forwarding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09689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324711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326210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326210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326210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2976968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2909512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359698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365503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36314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364236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50932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185646" y="438315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4479926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688498" y="438315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6168818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603532" y="438315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7857710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92424" y="4383155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6558" y="472629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49618" y="475248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28204" y="474907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64793" y="4744488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8442511">
            <a:off x="5968162" y="3805882"/>
            <a:ext cx="370159" cy="678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35" y="152182"/>
            <a:ext cx="10515600" cy="1325563"/>
          </a:xfrm>
        </p:spPr>
        <p:txBody>
          <a:bodyPr/>
          <a:lstStyle/>
          <a:p>
            <a:r>
              <a:rPr lang="en-US" dirty="0" smtClean="0"/>
              <a:t>Lab 1 Discussion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742" y="1621795"/>
            <a:ext cx="11325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this Lab assignment, you will implement an cycle-accurate simulator for a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5-stage pipelined MIPS processor in C++.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simulator supports a subset of the MIPS instruction set and should model the execution of each instruction with cycle accuracy.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69446"/>
              </p:ext>
            </p:extLst>
          </p:nvPr>
        </p:nvGraphicFramePr>
        <p:xfrm>
          <a:off x="763044" y="2781835"/>
          <a:ext cx="7591816" cy="36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954">
                  <a:extLst>
                    <a:ext uri="{9D8B030D-6E8A-4147-A177-3AD203B41FA5}">
                      <a16:colId xmlns:a16="http://schemas.microsoft.com/office/drawing/2014/main" val="650974121"/>
                    </a:ext>
                  </a:extLst>
                </a:gridCol>
                <a:gridCol w="1897954">
                  <a:extLst>
                    <a:ext uri="{9D8B030D-6E8A-4147-A177-3AD203B41FA5}">
                      <a16:colId xmlns:a16="http://schemas.microsoft.com/office/drawing/2014/main" val="2315281040"/>
                    </a:ext>
                  </a:extLst>
                </a:gridCol>
                <a:gridCol w="1897954">
                  <a:extLst>
                    <a:ext uri="{9D8B030D-6E8A-4147-A177-3AD203B41FA5}">
                      <a16:colId xmlns:a16="http://schemas.microsoft.com/office/drawing/2014/main" val="2949710820"/>
                    </a:ext>
                  </a:extLst>
                </a:gridCol>
                <a:gridCol w="1897954">
                  <a:extLst>
                    <a:ext uri="{9D8B030D-6E8A-4147-A177-3AD203B41FA5}">
                      <a16:colId xmlns:a16="http://schemas.microsoft.com/office/drawing/2014/main" val="4028844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Instruction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Format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OpCode</a:t>
                      </a:r>
                      <a:r>
                        <a:rPr lang="en-US" sz="2000" b="1" dirty="0">
                          <a:effectLst/>
                        </a:rPr>
                        <a:t> (hex)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Funct</a:t>
                      </a:r>
                      <a:r>
                        <a:rPr lang="en-US" sz="2000" b="1" dirty="0">
                          <a:effectLst/>
                        </a:rPr>
                        <a:t>. (hex)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78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addu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R-Type (ALU)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8478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subu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R-Type (ALU)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44783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I-Type (Memory)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25016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I-Type (Memory)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2B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2929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beq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I-Type (Control)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04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0488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/>
                          </a:solidFill>
                          <a:effectLst/>
                        </a:rPr>
                        <a:t>halt</a:t>
                      </a:r>
                      <a:endParaRPr lang="en-US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/>
                          </a:solidFill>
                          <a:effectLst/>
                        </a:rPr>
                        <a:t>Custom instruction</a:t>
                      </a:r>
                      <a:endParaRPr lang="en-US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/>
                          </a:solidFill>
                          <a:effectLst/>
                        </a:rPr>
                        <a:t>FF</a:t>
                      </a:r>
                      <a:endParaRPr lang="en-US" sz="2000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627979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8544628" y="3959542"/>
            <a:ext cx="320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only need to support 6 instructions!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36" y="114604"/>
            <a:ext cx="10515600" cy="1325563"/>
          </a:xfrm>
        </p:spPr>
        <p:txBody>
          <a:bodyPr/>
          <a:lstStyle/>
          <a:p>
            <a:r>
              <a:rPr lang="en-US" b="1" dirty="0" smtClean="0"/>
              <a:t>Pipeline Structure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280939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2802" y="1843309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63058" y="1710238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60729" y="1938838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4337" y="1705117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79843" y="1710238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67" y="1835074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29253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292362" y="1938838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86615" y="184330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94784" y="147295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8772262" y="254361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370336" y="182362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7170" y="153276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44648" y="260341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2722" y="188342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959676" y="1999606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8873540" y="275774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2149" y="281754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0422" y="29072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41897" y="29091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7386" y="1449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674864" y="2520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272938" y="1800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82365" y="2734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0638" y="2824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041354" y="1934981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50844" y="1934982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9460" y="14459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876938" y="25166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475012" y="17966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984439" y="27307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2712" y="28204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3243428" y="1931125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179936" y="1929194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10745" y="144016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6488223" y="251082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086297" y="179083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595724" y="272495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3997" y="281466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6880101" y="1925337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400842" y="168346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679558" y="1830669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9151690" y="189856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ular Callout 53"/>
          <p:cNvSpPr/>
          <p:nvPr/>
        </p:nvSpPr>
        <p:spPr>
          <a:xfrm>
            <a:off x="3848178" y="4784943"/>
            <a:ext cx="2437131" cy="1622120"/>
          </a:xfrm>
          <a:prstGeom prst="wedgeRectCallout">
            <a:avLst>
              <a:gd name="adj1" fmla="val -47302"/>
              <a:gd name="adj2" fmla="val -173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33716" y="4837403"/>
            <a:ext cx="1997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 RF class from Lab 0</a:t>
            </a:r>
            <a:endParaRPr lang="en-US" sz="3200" dirty="0"/>
          </a:p>
        </p:txBody>
      </p:sp>
      <p:sp>
        <p:nvSpPr>
          <p:cNvPr id="56" name="Rectangular Callout 55"/>
          <p:cNvSpPr/>
          <p:nvPr/>
        </p:nvSpPr>
        <p:spPr>
          <a:xfrm>
            <a:off x="512426" y="4510372"/>
            <a:ext cx="2437131" cy="1622120"/>
          </a:xfrm>
          <a:prstGeom prst="wedgeRectCallout">
            <a:avLst>
              <a:gd name="adj1" fmla="val 4351"/>
              <a:gd name="adj2" fmla="val -1560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ular Callout 56"/>
          <p:cNvSpPr/>
          <p:nvPr/>
        </p:nvSpPr>
        <p:spPr>
          <a:xfrm>
            <a:off x="7423331" y="4841175"/>
            <a:ext cx="2437131" cy="1622120"/>
          </a:xfrm>
          <a:prstGeom prst="wedgeRectCallout">
            <a:avLst>
              <a:gd name="adj1" fmla="val -41392"/>
              <a:gd name="adj2" fmla="val -1772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630733" y="4837403"/>
            <a:ext cx="210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 </a:t>
            </a:r>
            <a:r>
              <a:rPr lang="en-US" sz="3200" dirty="0" err="1" smtClean="0"/>
              <a:t>Dmem</a:t>
            </a:r>
            <a:r>
              <a:rPr lang="en-US" sz="3200" dirty="0" smtClean="0"/>
              <a:t> class from Lab 0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661980" y="4570061"/>
            <a:ext cx="210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 </a:t>
            </a:r>
            <a:r>
              <a:rPr lang="en-US" sz="3200" dirty="0" err="1"/>
              <a:t>I</a:t>
            </a:r>
            <a:r>
              <a:rPr lang="en-US" sz="3200" dirty="0" err="1" smtClean="0"/>
              <a:t>mem</a:t>
            </a:r>
            <a:r>
              <a:rPr lang="en-US" sz="3200" dirty="0" smtClean="0"/>
              <a:t> class from Lab 0</a:t>
            </a:r>
            <a:endParaRPr lang="en-US" sz="3200" dirty="0"/>
          </a:p>
        </p:txBody>
      </p:sp>
      <p:sp>
        <p:nvSpPr>
          <p:cNvPr id="60" name="Rectangular Callout 59"/>
          <p:cNvSpPr/>
          <p:nvPr/>
        </p:nvSpPr>
        <p:spPr>
          <a:xfrm>
            <a:off x="3844003" y="4793294"/>
            <a:ext cx="2437131" cy="1622120"/>
          </a:xfrm>
          <a:prstGeom prst="wedgeRectCallout">
            <a:avLst>
              <a:gd name="adj1" fmla="val 198374"/>
              <a:gd name="adj2" fmla="val -1772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ular Callout 60"/>
          <p:cNvSpPr/>
          <p:nvPr/>
        </p:nvSpPr>
        <p:spPr>
          <a:xfrm>
            <a:off x="5194148" y="46762"/>
            <a:ext cx="4945969" cy="1115649"/>
          </a:xfrm>
          <a:prstGeom prst="wedgeRectCallout">
            <a:avLst>
              <a:gd name="adj1" fmla="val -41834"/>
              <a:gd name="adj2" fmla="val 804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238619" y="-7127"/>
            <a:ext cx="5175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ALU class is overkill since we only need adds/subs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26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5" y="148882"/>
            <a:ext cx="10515600" cy="1325563"/>
          </a:xfrm>
        </p:spPr>
        <p:txBody>
          <a:bodyPr/>
          <a:lstStyle/>
          <a:p>
            <a:r>
              <a:rPr lang="en-US" dirty="0" smtClean="0"/>
              <a:t>Simulating a Pipeline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71667" y="199144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8943" y="226687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53786" y="1991447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351457" y="2220047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2291" y="226687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70571" y="1991447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23020" y="226687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19981" y="199144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283090" y="2220047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47257" y="226687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85512" y="175416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762990" y="282482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361064" y="210483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7898" y="181396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1535376" y="288462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33450" y="216463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950404" y="2280815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9864268" y="303895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42877" y="309875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1150" y="318846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32625" y="319039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88114" y="173102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665592" y="280167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263666" y="208168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773093" y="301580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1366" y="310551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6032082" y="2216190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441572" y="2216191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90188" y="172716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867666" y="279782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65740" y="207782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975167" y="301195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33440" y="310165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4234156" y="2212334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170664" y="2210403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01473" y="172137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7478951" y="279203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077025" y="207203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586452" y="300616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44725" y="309586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7870829" y="2206546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423664" y="1260399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M3(r2) = r3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2511972" y="1244303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M2(r1) = r2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6123020" y="1258648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M4(r2) = r4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8374006" y="1252663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M5(r4) = r5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1340629" y="124430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390069" y="3831494"/>
            <a:ext cx="44449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</a:t>
            </a:r>
            <a:r>
              <a:rPr lang="en-US" sz="3000" dirty="0" smtClean="0"/>
              <a:t>or (</a:t>
            </a:r>
            <a:r>
              <a:rPr lang="en-US" sz="3000" dirty="0" err="1" smtClean="0"/>
              <a:t>clk</a:t>
            </a:r>
            <a:r>
              <a:rPr lang="en-US" sz="3000" dirty="0" smtClean="0"/>
              <a:t>=1; </a:t>
            </a:r>
            <a:r>
              <a:rPr lang="en-US" sz="3000" dirty="0" err="1" smtClean="0"/>
              <a:t>clk</a:t>
            </a:r>
            <a:r>
              <a:rPr lang="en-US" sz="3000" dirty="0" smtClean="0"/>
              <a:t>&lt;MAX; </a:t>
            </a:r>
            <a:r>
              <a:rPr lang="en-US" sz="3000" dirty="0" err="1" smtClean="0"/>
              <a:t>clk</a:t>
            </a:r>
            <a:r>
              <a:rPr lang="en-US" sz="3000" dirty="0" smtClean="0"/>
              <a:t>++){</a:t>
            </a:r>
          </a:p>
          <a:p>
            <a:r>
              <a:rPr lang="en-US" sz="3000" dirty="0" smtClean="0"/>
              <a:t>	r1 = </a:t>
            </a:r>
            <a:r>
              <a:rPr lang="en-US" sz="3000" dirty="0" err="1" smtClean="0"/>
              <a:t>getnew</a:t>
            </a:r>
            <a:r>
              <a:rPr lang="en-US" sz="3000" dirty="0" smtClean="0"/>
              <a:t>();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r2 = M2(r1);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r3 = M3(r2);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r4 = M4(r3);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r5 = M5(r4);}</a:t>
            </a:r>
            <a:r>
              <a:rPr lang="en-US" sz="3000" dirty="0"/>
              <a:t>	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08487" y="4828914"/>
            <a:ext cx="26721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Does this work?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11537" y="3851582"/>
            <a:ext cx="444499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</a:t>
            </a:r>
            <a:r>
              <a:rPr lang="en-US" sz="3000" dirty="0" smtClean="0"/>
              <a:t>or (</a:t>
            </a:r>
            <a:r>
              <a:rPr lang="en-US" sz="3000" dirty="0" err="1" smtClean="0"/>
              <a:t>clk</a:t>
            </a:r>
            <a:r>
              <a:rPr lang="en-US" sz="3000" dirty="0" smtClean="0"/>
              <a:t>=1; </a:t>
            </a:r>
            <a:r>
              <a:rPr lang="en-US" sz="3000" dirty="0" err="1" smtClean="0"/>
              <a:t>clk</a:t>
            </a:r>
            <a:r>
              <a:rPr lang="en-US" sz="3000" dirty="0" smtClean="0"/>
              <a:t>&lt;MAX; </a:t>
            </a:r>
            <a:r>
              <a:rPr lang="en-US" sz="3000" dirty="0" err="1" smtClean="0"/>
              <a:t>clk</a:t>
            </a:r>
            <a:r>
              <a:rPr lang="en-US" sz="3000" dirty="0" smtClean="0"/>
              <a:t>++){</a:t>
            </a:r>
          </a:p>
          <a:p>
            <a:r>
              <a:rPr lang="en-US" sz="3000" dirty="0" smtClean="0"/>
              <a:t>	r5 </a:t>
            </a:r>
            <a:r>
              <a:rPr lang="en-US" sz="3000" dirty="0"/>
              <a:t>= M5(r4</a:t>
            </a:r>
            <a:r>
              <a:rPr lang="en-US" sz="3000" dirty="0" smtClean="0"/>
              <a:t>);</a:t>
            </a:r>
          </a:p>
          <a:p>
            <a:r>
              <a:rPr lang="en-US" sz="3000" dirty="0"/>
              <a:t>	r4 = M4(r3</a:t>
            </a:r>
            <a:r>
              <a:rPr lang="en-US" sz="3000" dirty="0" smtClean="0"/>
              <a:t>);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r3 </a:t>
            </a:r>
            <a:r>
              <a:rPr lang="en-US" sz="3000" dirty="0"/>
              <a:t>= </a:t>
            </a:r>
            <a:r>
              <a:rPr lang="en-US" sz="3000" dirty="0" smtClean="0"/>
              <a:t>M3(r2);</a:t>
            </a:r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 smtClean="0"/>
              <a:t>r2 = M2(r1);</a:t>
            </a:r>
          </a:p>
          <a:p>
            <a:r>
              <a:rPr lang="en-US" sz="3000" dirty="0"/>
              <a:t>	r1 = </a:t>
            </a:r>
            <a:r>
              <a:rPr lang="en-US" sz="3000" dirty="0" err="1"/>
              <a:t>getnew</a:t>
            </a:r>
            <a:r>
              <a:rPr lang="en-US" sz="3000" dirty="0" smtClean="0"/>
              <a:t>();}</a:t>
            </a:r>
          </a:p>
          <a:p>
            <a:r>
              <a:rPr lang="en-US" sz="3000" dirty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9909987" y="4584526"/>
            <a:ext cx="2096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Simulate in reverse order!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9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36" y="114604"/>
            <a:ext cx="10515600" cy="1325563"/>
          </a:xfrm>
        </p:spPr>
        <p:txBody>
          <a:bodyPr/>
          <a:lstStyle/>
          <a:p>
            <a:r>
              <a:rPr lang="en-US" b="1" dirty="0" smtClean="0"/>
              <a:t>Flip-flops: IF and ID/RF Stage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280939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2802" y="1843309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63058" y="1710238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60729" y="1938838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4337" y="1705117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79843" y="1710238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67" y="1835074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29253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292362" y="1938838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86615" y="184330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94784" y="147295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8772262" y="254361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370336" y="182362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7170" y="153276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44648" y="260341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2722" y="188342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959676" y="1999606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8873540" y="275774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2149" y="281754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0422" y="29072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41897" y="29091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7386" y="1449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674864" y="2520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272938" y="1800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82365" y="2734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0638" y="2824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041354" y="1934981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50844" y="1934982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9460" y="14459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876938" y="25166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475012" y="17966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984439" y="27307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2712" y="28204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3243428" y="1931125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179936" y="1929194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10745" y="144016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6488223" y="251082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086297" y="179083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595724" y="272495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3997" y="281466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6880101" y="1925337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400842" y="168346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679558" y="1830669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9151690" y="189856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ular Callout 55"/>
          <p:cNvSpPr/>
          <p:nvPr/>
        </p:nvSpPr>
        <p:spPr>
          <a:xfrm>
            <a:off x="6397119" y="4193975"/>
            <a:ext cx="5684234" cy="2278966"/>
          </a:xfrm>
          <a:prstGeom prst="wedgeRectCallout">
            <a:avLst>
              <a:gd name="adj1" fmla="val -105161"/>
              <a:gd name="adj2" fmla="val -1142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90676"/>
              </p:ext>
            </p:extLst>
          </p:nvPr>
        </p:nvGraphicFramePr>
        <p:xfrm>
          <a:off x="515320" y="4830069"/>
          <a:ext cx="4723235" cy="1642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412">
                  <a:extLst>
                    <a:ext uri="{9D8B030D-6E8A-4147-A177-3AD203B41FA5}">
                      <a16:colId xmlns:a16="http://schemas.microsoft.com/office/drawing/2014/main" val="216462726"/>
                    </a:ext>
                  </a:extLst>
                </a:gridCol>
                <a:gridCol w="1069538">
                  <a:extLst>
                    <a:ext uri="{9D8B030D-6E8A-4147-A177-3AD203B41FA5}">
                      <a16:colId xmlns:a16="http://schemas.microsoft.com/office/drawing/2014/main" val="114724030"/>
                    </a:ext>
                  </a:extLst>
                </a:gridCol>
                <a:gridCol w="2079285">
                  <a:extLst>
                    <a:ext uri="{9D8B030D-6E8A-4147-A177-3AD203B41FA5}">
                      <a16:colId xmlns:a16="http://schemas.microsoft.com/office/drawing/2014/main" val="180827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Flip-Flop Name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Bit-width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Functionality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68807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Current value of PC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66328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nop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If set, IF stage performs a </a:t>
                      </a:r>
                      <a:r>
                        <a:rPr lang="en-US" sz="1800" dirty="0" err="1">
                          <a:effectLst/>
                        </a:rPr>
                        <a:t>nop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61853411"/>
                  </a:ext>
                </a:extLst>
              </a:tr>
            </a:tbl>
          </a:graphicData>
        </a:graphic>
      </p:graphicFrame>
      <p:sp>
        <p:nvSpPr>
          <p:cNvPr id="63" name="Rectangular Callout 62"/>
          <p:cNvSpPr/>
          <p:nvPr/>
        </p:nvSpPr>
        <p:spPr>
          <a:xfrm>
            <a:off x="338619" y="4743189"/>
            <a:ext cx="5080976" cy="1791222"/>
          </a:xfrm>
          <a:prstGeom prst="wedgeRectCallout">
            <a:avLst>
              <a:gd name="adj1" fmla="val -39183"/>
              <a:gd name="adj2" fmla="val -1595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59784"/>
              </p:ext>
            </p:extLst>
          </p:nvPr>
        </p:nvGraphicFramePr>
        <p:xfrm>
          <a:off x="6493613" y="4346990"/>
          <a:ext cx="5475075" cy="1958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025">
                  <a:extLst>
                    <a:ext uri="{9D8B030D-6E8A-4147-A177-3AD203B41FA5}">
                      <a16:colId xmlns:a16="http://schemas.microsoft.com/office/drawing/2014/main" val="3399815109"/>
                    </a:ext>
                  </a:extLst>
                </a:gridCol>
                <a:gridCol w="1066361">
                  <a:extLst>
                    <a:ext uri="{9D8B030D-6E8A-4147-A177-3AD203B41FA5}">
                      <a16:colId xmlns:a16="http://schemas.microsoft.com/office/drawing/2014/main" val="827613762"/>
                    </a:ext>
                  </a:extLst>
                </a:gridCol>
                <a:gridCol w="2583689">
                  <a:extLst>
                    <a:ext uri="{9D8B030D-6E8A-4147-A177-3AD203B41FA5}">
                      <a16:colId xmlns:a16="http://schemas.microsoft.com/office/drawing/2014/main" val="1683566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Flip-Flop Name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Bit-width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Functionality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8099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Instr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32-bit instruction read from IMEM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22596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nop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If set, ID/RF stage performs a </a:t>
                      </a:r>
                      <a:r>
                        <a:rPr lang="en-US" sz="1800" dirty="0" err="1">
                          <a:effectLst/>
                        </a:rPr>
                        <a:t>nop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34809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6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69413" y="3772617"/>
            <a:ext cx="4941194" cy="24488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820601" y="3984469"/>
            <a:ext cx="3287210" cy="15411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28354" y="3739019"/>
            <a:ext cx="3287210" cy="24488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80" y="-248650"/>
            <a:ext cx="10515600" cy="1325563"/>
          </a:xfrm>
        </p:spPr>
        <p:txBody>
          <a:bodyPr/>
          <a:lstStyle/>
          <a:p>
            <a:r>
              <a:rPr lang="en-US" b="1" dirty="0" smtClean="0"/>
              <a:t>Digging Into the Skeleton Code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698763" y="20705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0626" y="2203668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80882" y="2070597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778553" y="2299197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42161" y="2065476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97667" y="2070597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46391" y="2195433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547077" y="20705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710186" y="2299197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04439" y="2203668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012608" y="183331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509499" y="290397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788160" y="218398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84994" y="18931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962472" y="29637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60546" y="22437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377500" y="2359965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69973" y="31779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8246" y="32676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915210" y="181017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412101" y="288082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690762" y="216083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519602" y="309495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77875" y="318466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459178" y="2295340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868668" y="2295341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17284" y="180631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3294762" y="287697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892836" y="215697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402263" y="309110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66591" y="318080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3661252" y="2291484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597760" y="2289553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28569" y="180052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7225460" y="287118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504121" y="215118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7297925" y="2285696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818666" y="2043821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097382" y="2191028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9569514" y="2258920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966301" y="4145746"/>
            <a:ext cx="3197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IFStruct</a:t>
            </a:r>
            <a:r>
              <a:rPr lang="en-US" dirty="0"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bitset</a:t>
            </a:r>
            <a:r>
              <a:rPr lang="en-US" dirty="0">
                <a:latin typeface="Courier New" panose="02070309020205020404" pitchFamily="49" charset="0"/>
              </a:rPr>
              <a:t>&lt;32&gt;  PC;</a:t>
            </a:r>
          </a:p>
          <a:p>
            <a:r>
              <a:rPr lang="en-US" dirty="0">
                <a:latin typeface="Courier New" panose="02070309020205020404" pitchFamily="49" charset="0"/>
              </a:rPr>
              <a:t>    bool        </a:t>
            </a:r>
            <a:r>
              <a:rPr lang="en-US" dirty="0" err="1">
                <a:latin typeface="Courier New" panose="02070309020205020404" pitchFamily="49" charset="0"/>
              </a:rPr>
              <a:t>nop</a:t>
            </a:r>
            <a:r>
              <a:rPr lang="en-US" dirty="0">
                <a:latin typeface="Courier New" panose="02070309020205020404" pitchFamily="49" charset="0"/>
              </a:rPr>
              <a:t>;  </a:t>
            </a:r>
          </a:p>
          <a:p>
            <a:r>
              <a:rPr lang="en-US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304934" y="394809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stateStruct</a:t>
            </a:r>
            <a:r>
              <a:rPr lang="en-US" dirty="0"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IFStruct</a:t>
            </a:r>
            <a:r>
              <a:rPr lang="en-US" dirty="0">
                <a:latin typeface="Courier New" panose="02070309020205020404" pitchFamily="49" charset="0"/>
              </a:rPr>
              <a:t>    IF;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IDStruct</a:t>
            </a:r>
            <a:r>
              <a:rPr lang="en-US" dirty="0">
                <a:latin typeface="Courier New" panose="02070309020205020404" pitchFamily="49" charset="0"/>
              </a:rPr>
              <a:t>    ID;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EXStruct</a:t>
            </a:r>
            <a:r>
              <a:rPr lang="en-US" dirty="0">
                <a:latin typeface="Courier New" panose="02070309020205020404" pitchFamily="49" charset="0"/>
              </a:rPr>
              <a:t>    EX;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MEMStruct</a:t>
            </a:r>
            <a:r>
              <a:rPr lang="en-US" dirty="0">
                <a:latin typeface="Courier New" panose="02070309020205020404" pitchFamily="49" charset="0"/>
              </a:rPr>
              <a:t>   MEM;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WBStruct</a:t>
            </a:r>
            <a:r>
              <a:rPr lang="en-US" dirty="0">
                <a:latin typeface="Courier New" panose="02070309020205020404" pitchFamily="49" charset="0"/>
              </a:rPr>
              <a:t>    WB;</a:t>
            </a:r>
          </a:p>
          <a:p>
            <a:r>
              <a:rPr lang="en-US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48185" y="6242316"/>
            <a:ext cx="344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Contains the state of ALL flip-flops</a:t>
            </a:r>
            <a:endParaRPr lang="en-US" b="1" dirty="0"/>
          </a:p>
        </p:txBody>
      </p:sp>
      <p:sp>
        <p:nvSpPr>
          <p:cNvPr id="52" name="Right Arrow 51"/>
          <p:cNvSpPr/>
          <p:nvPr/>
        </p:nvSpPr>
        <p:spPr>
          <a:xfrm>
            <a:off x="8334459" y="4275905"/>
            <a:ext cx="486142" cy="21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765085" y="5487228"/>
            <a:ext cx="331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Contains the state of IF Flip-flops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49636" y="3944569"/>
            <a:ext cx="500970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main(){ 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</a:rPr>
              <a:t>stateStruct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state</a:t>
            </a:r>
            <a:r>
              <a:rPr lang="en-US" b="1" dirty="0" smtClean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newState</a:t>
            </a:r>
            <a:r>
              <a:rPr lang="en-US" b="1" dirty="0">
                <a:latin typeface="Courier New" panose="02070309020205020404" pitchFamily="49" charset="0"/>
              </a:rPr>
              <a:t>; </a:t>
            </a:r>
            <a:endParaRPr lang="en-US" b="1" dirty="0" smtClean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//Compute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</a:rPr>
              <a:t>newState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 based on state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//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</a:rPr>
              <a:t>newState.IF.pc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 = state.IF.pc+4;</a:t>
            </a:r>
          </a:p>
          <a:p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</a:rPr>
              <a:t>state = </a:t>
            </a:r>
            <a:r>
              <a:rPr lang="en-US" b="1" dirty="0" err="1" smtClean="0">
                <a:latin typeface="Courier New" panose="02070309020205020404" pitchFamily="49" charset="0"/>
              </a:rPr>
              <a:t>newState</a:t>
            </a:r>
            <a:r>
              <a:rPr lang="en-US" b="1" dirty="0" smtClean="0"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 rot="16200000">
            <a:off x="9095588" y="1275227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</a:rPr>
              <a:t>State.WB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 rot="16200000">
            <a:off x="4970892" y="1238607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</a:rPr>
              <a:t>State.EX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 rot="16200000">
            <a:off x="6757366" y="126687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</a:rPr>
              <a:t>State.MEM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 rot="16200000">
            <a:off x="839034" y="1403487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</a:rPr>
              <a:t>State.IF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 rot="16200000">
            <a:off x="3283732" y="138111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State.ID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 rot="16200000">
            <a:off x="7926387" y="125852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newState.WB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6200000">
            <a:off x="3901899" y="124069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newState.EX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 rot="16200000">
            <a:off x="5669584" y="124391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newState.MEM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-330167" y="138678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newState.IF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 rot="16200000">
            <a:off x="2114531" y="1320576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newState.ID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4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  <p:bldP spid="77" grpId="0"/>
      <p:bldP spid="80" grpId="0"/>
      <p:bldP spid="81" grpId="0"/>
      <p:bldP spid="82" grpId="0"/>
      <p:bldP spid="83" grpId="0"/>
      <p:bldP spid="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36" y="114604"/>
            <a:ext cx="10515600" cy="1325563"/>
          </a:xfrm>
        </p:spPr>
        <p:txBody>
          <a:bodyPr/>
          <a:lstStyle/>
          <a:p>
            <a:r>
              <a:rPr lang="en-US" b="1" dirty="0" smtClean="0"/>
              <a:t>Flip-flops: EX Stage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280939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2802" y="1843309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63058" y="1710238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60729" y="1938838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4337" y="1705117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79843" y="1710238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67" y="1835074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29253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292362" y="1938838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86615" y="184330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94784" y="147295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8772262" y="254361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370336" y="182362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7170" y="153276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44648" y="260341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2722" y="188342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959676" y="1999606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8873540" y="275774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2149" y="281754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0422" y="29072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41897" y="29091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7386" y="1449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674864" y="2520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272938" y="1800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82365" y="2734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0638" y="2824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041354" y="1934981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50844" y="1934982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9460" y="14459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876938" y="25166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475012" y="17966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984439" y="27307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2712" y="28204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3243428" y="1931125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179936" y="1929194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10745" y="144016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6488223" y="251082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086297" y="179083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595724" y="272495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3997" y="281466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6880101" y="1925337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400842" y="168346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679558" y="1830669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9151690" y="189856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56501"/>
              </p:ext>
            </p:extLst>
          </p:nvPr>
        </p:nvGraphicFramePr>
        <p:xfrm>
          <a:off x="205636" y="3330699"/>
          <a:ext cx="11623692" cy="3439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4564">
                  <a:extLst>
                    <a:ext uri="{9D8B030D-6E8A-4147-A177-3AD203B41FA5}">
                      <a16:colId xmlns:a16="http://schemas.microsoft.com/office/drawing/2014/main" val="1771073465"/>
                    </a:ext>
                  </a:extLst>
                </a:gridCol>
                <a:gridCol w="3874564">
                  <a:extLst>
                    <a:ext uri="{9D8B030D-6E8A-4147-A177-3AD203B41FA5}">
                      <a16:colId xmlns:a16="http://schemas.microsoft.com/office/drawing/2014/main" val="2675071247"/>
                    </a:ext>
                  </a:extLst>
                </a:gridCol>
                <a:gridCol w="3874564">
                  <a:extLst>
                    <a:ext uri="{9D8B030D-6E8A-4147-A177-3AD203B41FA5}">
                      <a16:colId xmlns:a16="http://schemas.microsoft.com/office/drawing/2014/main" val="257259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Flip-Flop Name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Bit-width 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Functionality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6738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Read_data1, Read_data2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32-bit data values read from RF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52742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Imm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16-bit immediate for I-Type instructions. Don’t care for R-type instructions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27402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Rs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Rt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Addresses of source registers </a:t>
                      </a:r>
                      <a:r>
                        <a:rPr lang="en-US" sz="1600" dirty="0" err="1">
                          <a:effectLst/>
                        </a:rPr>
                        <a:t>rs</a:t>
                      </a:r>
                      <a:r>
                        <a:rPr lang="en-US" sz="1600" dirty="0">
                          <a:effectLst/>
                        </a:rPr>
                        <a:t>, rt. Note that these are defined for both R-type and I-type instructions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86895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accent2"/>
                          </a:solidFill>
                          <a:effectLst/>
                        </a:rPr>
                        <a:t>Wrt_reg_addr</a:t>
                      </a:r>
                      <a:endParaRPr lang="en-US" sz="1600" b="1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2"/>
                          </a:solidFill>
                          <a:effectLst/>
                        </a:rPr>
                        <a:t>Address of the instruction’s destination register. Don’t care if the instruction does not update RF</a:t>
                      </a:r>
                      <a:endParaRPr lang="en-US" sz="16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8969"/>
                  </a:ext>
                </a:extLst>
              </a:tr>
            </a:tbl>
          </a:graphicData>
        </a:graphic>
      </p:graphicFrame>
      <p:sp>
        <p:nvSpPr>
          <p:cNvPr id="59" name="Rectangular Callout 58"/>
          <p:cNvSpPr/>
          <p:nvPr/>
        </p:nvSpPr>
        <p:spPr>
          <a:xfrm>
            <a:off x="134386" y="3239028"/>
            <a:ext cx="11839623" cy="3618972"/>
          </a:xfrm>
          <a:prstGeom prst="wedgeRectCallout">
            <a:avLst>
              <a:gd name="adj1" fmla="val -12983"/>
              <a:gd name="adj2" fmla="val -620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36" y="114604"/>
            <a:ext cx="10515600" cy="1325563"/>
          </a:xfrm>
        </p:spPr>
        <p:txBody>
          <a:bodyPr/>
          <a:lstStyle/>
          <a:p>
            <a:r>
              <a:rPr lang="en-US" b="1" dirty="0" smtClean="0"/>
              <a:t>Flip-flops: EX Stage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280939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2802" y="1843309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63058" y="1710238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60729" y="1938838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4337" y="1705117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79843" y="1710238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67" y="1835074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29253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292362" y="1938838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86615" y="184330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94784" y="147295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8772262" y="254361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370336" y="182362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7170" y="153276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44648" y="260341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2722" y="188342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959676" y="1999606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8873540" y="275774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2149" y="281754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0422" y="29072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41897" y="29091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7386" y="1449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674864" y="2520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272938" y="1800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82365" y="2734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0638" y="2824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041354" y="1934981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50844" y="1934982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9460" y="14459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876938" y="25166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475012" y="17966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984439" y="27307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2712" y="28204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3243428" y="1931125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179936" y="1929194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10745" y="144016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6488223" y="251082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086297" y="179083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595724" y="272495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3997" y="281466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6880101" y="1925337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400842" y="168346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679558" y="1830669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9151690" y="189856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38504"/>
              </p:ext>
            </p:extLst>
          </p:nvPr>
        </p:nvGraphicFramePr>
        <p:xfrm>
          <a:off x="1063807" y="3609350"/>
          <a:ext cx="10375785" cy="3005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8595">
                  <a:extLst>
                    <a:ext uri="{9D8B030D-6E8A-4147-A177-3AD203B41FA5}">
                      <a16:colId xmlns:a16="http://schemas.microsoft.com/office/drawing/2014/main" val="1771073465"/>
                    </a:ext>
                  </a:extLst>
                </a:gridCol>
                <a:gridCol w="3458595">
                  <a:extLst>
                    <a:ext uri="{9D8B030D-6E8A-4147-A177-3AD203B41FA5}">
                      <a16:colId xmlns:a16="http://schemas.microsoft.com/office/drawing/2014/main" val="2675071247"/>
                    </a:ext>
                  </a:extLst>
                </a:gridCol>
                <a:gridCol w="3458595">
                  <a:extLst>
                    <a:ext uri="{9D8B030D-6E8A-4147-A177-3AD203B41FA5}">
                      <a16:colId xmlns:a16="http://schemas.microsoft.com/office/drawing/2014/main" val="257259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Flip-Flop Name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Bit-width 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Functionality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6738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alu_op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 for addu, lw, sw; unset for subu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52742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is_I_type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Set if the instruction is an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-type </a:t>
                      </a:r>
                      <a:r>
                        <a:rPr lang="en-US" sz="1600" dirty="0" smtClean="0">
                          <a:effectLst/>
                        </a:rPr>
                        <a:t>instruction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27402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wrt_enable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 if the instruction updates RF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86895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rd_mem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wrt_mem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rd_mem</a:t>
                      </a:r>
                      <a:r>
                        <a:rPr lang="en-US" sz="1600" dirty="0">
                          <a:effectLst/>
                        </a:rPr>
                        <a:t> is set for </a:t>
                      </a:r>
                      <a:r>
                        <a:rPr lang="en-US" sz="1600" dirty="0" err="1">
                          <a:effectLst/>
                        </a:rPr>
                        <a:t>lw</a:t>
                      </a:r>
                      <a:r>
                        <a:rPr lang="en-US" sz="1600" dirty="0">
                          <a:effectLst/>
                        </a:rPr>
                        <a:t> instruction and </a:t>
                      </a:r>
                      <a:r>
                        <a:rPr lang="en-US" sz="1600" dirty="0" err="1">
                          <a:effectLst/>
                        </a:rPr>
                        <a:t>wrt_mem</a:t>
                      </a:r>
                      <a:r>
                        <a:rPr lang="en-US" sz="1600" dirty="0">
                          <a:effectLst/>
                        </a:rPr>
                        <a:t> for </a:t>
                      </a:r>
                      <a:r>
                        <a:rPr lang="en-US" sz="1600" dirty="0" err="1">
                          <a:effectLst/>
                        </a:rPr>
                        <a:t>sw</a:t>
                      </a:r>
                      <a:r>
                        <a:rPr lang="en-US" sz="1600" dirty="0">
                          <a:effectLst/>
                        </a:rPr>
                        <a:t> instructions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nop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If set, EX stage performs a </a:t>
                      </a:r>
                      <a:r>
                        <a:rPr lang="en-US" sz="1600" dirty="0" err="1">
                          <a:effectLst/>
                        </a:rPr>
                        <a:t>nop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62844541"/>
                  </a:ext>
                </a:extLst>
              </a:tr>
            </a:tbl>
          </a:graphicData>
        </a:graphic>
      </p:graphicFrame>
      <p:sp>
        <p:nvSpPr>
          <p:cNvPr id="55" name="Rectangular Callout 54"/>
          <p:cNvSpPr/>
          <p:nvPr/>
        </p:nvSpPr>
        <p:spPr>
          <a:xfrm>
            <a:off x="936529" y="3330698"/>
            <a:ext cx="10649730" cy="3371044"/>
          </a:xfrm>
          <a:prstGeom prst="wedgeRectCallout">
            <a:avLst>
              <a:gd name="adj1" fmla="val -15799"/>
              <a:gd name="adj2" fmla="val -646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36" y="114604"/>
            <a:ext cx="10515600" cy="1325563"/>
          </a:xfrm>
        </p:spPr>
        <p:txBody>
          <a:bodyPr/>
          <a:lstStyle/>
          <a:p>
            <a:r>
              <a:rPr lang="en-US" b="1" dirty="0" smtClean="0"/>
              <a:t>In Class Exercise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280939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2802" y="1843309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63058" y="1710238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60729" y="1938838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4337" y="1705117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79843" y="1710238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67" y="1835074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29253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292362" y="1938838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86615" y="184330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94784" y="147295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8772262" y="254361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370336" y="182362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7170" y="153276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44648" y="260341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2722" y="188342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959676" y="1999606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8873540" y="275774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2149" y="281754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0422" y="29072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41897" y="29091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7386" y="1449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674864" y="2520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272938" y="1800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82365" y="2734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0638" y="2824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041354" y="1934981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50844" y="1934982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9460" y="14459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876938" y="25166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475012" y="17966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984439" y="27307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2712" y="28204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3243428" y="1931125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179936" y="1929194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10745" y="144016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6488223" y="251082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086297" y="179083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595724" y="272495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3997" y="281466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6880101" y="1925337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400842" y="168346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679558" y="1830669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9151690" y="189856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48188"/>
              </p:ext>
            </p:extLst>
          </p:nvPr>
        </p:nvGraphicFramePr>
        <p:xfrm>
          <a:off x="5152566" y="3330699"/>
          <a:ext cx="6676761" cy="1375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5587">
                  <a:extLst>
                    <a:ext uri="{9D8B030D-6E8A-4147-A177-3AD203B41FA5}">
                      <a16:colId xmlns:a16="http://schemas.microsoft.com/office/drawing/2014/main" val="1771073465"/>
                    </a:ext>
                  </a:extLst>
                </a:gridCol>
                <a:gridCol w="1152389">
                  <a:extLst>
                    <a:ext uri="{9D8B030D-6E8A-4147-A177-3AD203B41FA5}">
                      <a16:colId xmlns:a16="http://schemas.microsoft.com/office/drawing/2014/main" val="2675071247"/>
                    </a:ext>
                  </a:extLst>
                </a:gridCol>
                <a:gridCol w="3298785">
                  <a:extLst>
                    <a:ext uri="{9D8B030D-6E8A-4147-A177-3AD203B41FA5}">
                      <a16:colId xmlns:a16="http://schemas.microsoft.com/office/drawing/2014/main" val="257259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Flip-Flop Name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Bit-width 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Functionality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6738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accent2"/>
                          </a:solidFill>
                          <a:effectLst/>
                        </a:rPr>
                        <a:t>Wrt_reg_addr</a:t>
                      </a:r>
                      <a:endParaRPr lang="en-US" sz="16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6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2"/>
                          </a:solidFill>
                          <a:effectLst/>
                        </a:rPr>
                        <a:t>Address of the instruction’s destination register. Don’t care if the instruction does not update RF</a:t>
                      </a:r>
                      <a:endParaRPr lang="en-US" sz="16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22438969"/>
                  </a:ext>
                </a:extLst>
              </a:tr>
            </a:tbl>
          </a:graphicData>
        </a:graphic>
      </p:graphicFrame>
      <p:sp>
        <p:nvSpPr>
          <p:cNvPr id="59" name="Rectangular Callout 58"/>
          <p:cNvSpPr/>
          <p:nvPr/>
        </p:nvSpPr>
        <p:spPr>
          <a:xfrm>
            <a:off x="5012271" y="3239028"/>
            <a:ext cx="6961738" cy="1504658"/>
          </a:xfrm>
          <a:prstGeom prst="wedgeRectCallout">
            <a:avLst>
              <a:gd name="adj1" fmla="val -49893"/>
              <a:gd name="adj2" fmla="val -843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84687" y="4822698"/>
            <a:ext cx="74239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If (</a:t>
            </a:r>
            <a:r>
              <a:rPr lang="en-US" sz="2400" b="1" dirty="0" err="1" smtClean="0">
                <a:solidFill>
                  <a:schemeClr val="accent6"/>
                </a:solidFill>
              </a:rPr>
              <a:t>state.ID.Instr</a:t>
            </a:r>
            <a:r>
              <a:rPr lang="en-US" sz="2400" b="1" dirty="0" smtClean="0">
                <a:solidFill>
                  <a:schemeClr val="accent6"/>
                </a:solidFill>
              </a:rPr>
              <a:t>[31:26]==000000)</a:t>
            </a:r>
          </a:p>
          <a:p>
            <a:r>
              <a:rPr lang="en-US" sz="2400" b="1" dirty="0" smtClean="0">
                <a:solidFill>
                  <a:schemeClr val="accent6"/>
                </a:solidFill>
              </a:rPr>
              <a:t>	</a:t>
            </a:r>
            <a:r>
              <a:rPr lang="en-US" sz="2400" b="1" dirty="0" err="1" smtClean="0">
                <a:solidFill>
                  <a:schemeClr val="accent6"/>
                </a:solidFill>
              </a:rPr>
              <a:t>newState.EX.Wrt_reg_addr</a:t>
            </a:r>
            <a:r>
              <a:rPr lang="en-US" sz="2400" b="1" dirty="0" smtClean="0">
                <a:solidFill>
                  <a:schemeClr val="accent6"/>
                </a:solidFill>
              </a:rPr>
              <a:t> = </a:t>
            </a:r>
            <a:r>
              <a:rPr lang="en-US" sz="2400" b="1" dirty="0" err="1" smtClean="0">
                <a:solidFill>
                  <a:schemeClr val="accent6"/>
                </a:solidFill>
              </a:rPr>
              <a:t>state.ID.Instr</a:t>
            </a:r>
            <a:r>
              <a:rPr lang="en-US" sz="2400" b="1" dirty="0" smtClean="0">
                <a:solidFill>
                  <a:schemeClr val="accent6"/>
                </a:solidFill>
              </a:rPr>
              <a:t>[15:11]</a:t>
            </a:r>
          </a:p>
          <a:p>
            <a:r>
              <a:rPr lang="en-US" sz="2400" b="1" dirty="0" smtClean="0">
                <a:solidFill>
                  <a:schemeClr val="accent6"/>
                </a:solidFill>
              </a:rPr>
              <a:t>Else 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	</a:t>
            </a:r>
            <a:r>
              <a:rPr lang="en-US" sz="2400" b="1" dirty="0" err="1" smtClean="0">
                <a:solidFill>
                  <a:schemeClr val="accent6"/>
                </a:solidFill>
              </a:rPr>
              <a:t>newState.EX.Wrt_reg_addr</a:t>
            </a:r>
            <a:r>
              <a:rPr lang="en-US" sz="2400" b="1" dirty="0" smtClean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= </a:t>
            </a:r>
            <a:r>
              <a:rPr lang="en-US" sz="2400" b="1" dirty="0" err="1" smtClean="0">
                <a:solidFill>
                  <a:schemeClr val="accent6"/>
                </a:solidFill>
              </a:rPr>
              <a:t>state.ID.Instr</a:t>
            </a:r>
            <a:r>
              <a:rPr lang="en-US" sz="2400" b="1" dirty="0" smtClean="0">
                <a:solidFill>
                  <a:schemeClr val="accent6"/>
                </a:solidFill>
              </a:rPr>
              <a:t>[20:16]</a:t>
            </a:r>
            <a:endParaRPr lang="en-US" sz="2400" b="1" dirty="0">
              <a:solidFill>
                <a:schemeClr val="accent6"/>
              </a:solidFill>
            </a:endParaRPr>
          </a:p>
          <a:p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56" name="Rectangular Callout 55"/>
          <p:cNvSpPr/>
          <p:nvPr/>
        </p:nvSpPr>
        <p:spPr>
          <a:xfrm>
            <a:off x="205635" y="3679122"/>
            <a:ext cx="4231243" cy="2524908"/>
          </a:xfrm>
          <a:prstGeom prst="wedgeRectCallout">
            <a:avLst>
              <a:gd name="adj1" fmla="val 17065"/>
              <a:gd name="adj2" fmla="val -730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78834"/>
              </p:ext>
            </p:extLst>
          </p:nvPr>
        </p:nvGraphicFramePr>
        <p:xfrm>
          <a:off x="412350" y="3829504"/>
          <a:ext cx="3922992" cy="2273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664">
                  <a:extLst>
                    <a:ext uri="{9D8B030D-6E8A-4147-A177-3AD203B41FA5}">
                      <a16:colId xmlns:a16="http://schemas.microsoft.com/office/drawing/2014/main" val="3399815109"/>
                    </a:ext>
                  </a:extLst>
                </a:gridCol>
                <a:gridCol w="764067">
                  <a:extLst>
                    <a:ext uri="{9D8B030D-6E8A-4147-A177-3AD203B41FA5}">
                      <a16:colId xmlns:a16="http://schemas.microsoft.com/office/drawing/2014/main" val="827613762"/>
                    </a:ext>
                  </a:extLst>
                </a:gridCol>
                <a:gridCol w="1851261">
                  <a:extLst>
                    <a:ext uri="{9D8B030D-6E8A-4147-A177-3AD203B41FA5}">
                      <a16:colId xmlns:a16="http://schemas.microsoft.com/office/drawing/2014/main" val="1683566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Flip-Flop Name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Bit-width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Functionality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8099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Instr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32-bit instruction read from IMEM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22596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nop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If set, ID/RF stage performs a </a:t>
                      </a:r>
                      <a:r>
                        <a:rPr lang="en-US" sz="1800" dirty="0" err="1">
                          <a:effectLst/>
                        </a:rPr>
                        <a:t>nop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34809128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 flipH="1">
            <a:off x="4159874" y="266507"/>
            <a:ext cx="7078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 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newState.EX.Write_reg_addr</a:t>
            </a:r>
            <a:r>
              <a:rPr lang="en-US" sz="2800" dirty="0" smtClean="0"/>
              <a:t> = f(</a:t>
            </a:r>
            <a:r>
              <a:rPr lang="en-US" sz="2800" dirty="0" err="1" smtClean="0"/>
              <a:t>state.ID.Instr</a:t>
            </a:r>
            <a:r>
              <a:rPr lang="en-US" sz="2800" dirty="0" smtClean="0"/>
              <a:t>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41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36" y="114604"/>
            <a:ext cx="10515600" cy="1325563"/>
          </a:xfrm>
        </p:spPr>
        <p:txBody>
          <a:bodyPr/>
          <a:lstStyle/>
          <a:p>
            <a:r>
              <a:rPr lang="en-US" b="1" dirty="0" smtClean="0"/>
              <a:t>Flip-flops: MEM Stage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280939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2802" y="1843309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63058" y="1710238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60729" y="1938838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4337" y="1705117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79843" y="1710238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67" y="1835074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29253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292362" y="1938838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86615" y="184330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94784" y="147295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8772262" y="254361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370336" y="182362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7170" y="153276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44648" y="260341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2722" y="188342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959676" y="1999606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8873540" y="275774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2149" y="281754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0422" y="29072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41897" y="29091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7386" y="1449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674864" y="2520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272938" y="1800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82365" y="2734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0638" y="2824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041354" y="1934981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50844" y="1934982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9460" y="14459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876938" y="25166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475012" y="17966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984439" y="27307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2712" y="28204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3243428" y="1931125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179936" y="1929194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10745" y="144016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6488223" y="251082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086297" y="179083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595724" y="272495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3997" y="281466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6880101" y="1925337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400842" y="168346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679558" y="1830669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9151690" y="189856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ular Callout 58"/>
          <p:cNvSpPr/>
          <p:nvPr/>
        </p:nvSpPr>
        <p:spPr>
          <a:xfrm>
            <a:off x="134386" y="3239028"/>
            <a:ext cx="11839623" cy="3618972"/>
          </a:xfrm>
          <a:prstGeom prst="wedgeRectCallout">
            <a:avLst>
              <a:gd name="adj1" fmla="val 7058"/>
              <a:gd name="adj2" fmla="val -629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21178"/>
              </p:ext>
            </p:extLst>
          </p:nvPr>
        </p:nvGraphicFramePr>
        <p:xfrm>
          <a:off x="251937" y="3350919"/>
          <a:ext cx="11577391" cy="3539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0301">
                  <a:extLst>
                    <a:ext uri="{9D8B030D-6E8A-4147-A177-3AD203B41FA5}">
                      <a16:colId xmlns:a16="http://schemas.microsoft.com/office/drawing/2014/main" val="1846575425"/>
                    </a:ext>
                  </a:extLst>
                </a:gridCol>
                <a:gridCol w="1151699">
                  <a:extLst>
                    <a:ext uri="{9D8B030D-6E8A-4147-A177-3AD203B41FA5}">
                      <a16:colId xmlns:a16="http://schemas.microsoft.com/office/drawing/2014/main" val="2780061570"/>
                    </a:ext>
                  </a:extLst>
                </a:gridCol>
                <a:gridCol w="8755391">
                  <a:extLst>
                    <a:ext uri="{9D8B030D-6E8A-4147-A177-3AD203B41FA5}">
                      <a16:colId xmlns:a16="http://schemas.microsoft.com/office/drawing/2014/main" val="1805910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Flip-Flop Name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Bit-width 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Functionality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47116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ALUresult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32-bit ALU result. Don’t care for </a:t>
                      </a:r>
                      <a:r>
                        <a:rPr lang="en-US" sz="1600" dirty="0" err="1">
                          <a:effectLst/>
                        </a:rPr>
                        <a:t>beq</a:t>
                      </a:r>
                      <a:r>
                        <a:rPr lang="en-US" sz="1600" dirty="0">
                          <a:effectLst/>
                        </a:rPr>
                        <a:t> instructions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38356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accent2"/>
                          </a:solidFill>
                          <a:effectLst/>
                        </a:rPr>
                        <a:t>Store_data</a:t>
                      </a:r>
                      <a:endParaRPr lang="en-US" sz="16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2"/>
                          </a:solidFill>
                          <a:effectLst/>
                        </a:rPr>
                        <a:t>32</a:t>
                      </a:r>
                      <a:endParaRPr lang="en-US" sz="16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2"/>
                          </a:solidFill>
                          <a:effectLst/>
                        </a:rPr>
                        <a:t>32-bit value to be stored in DMEM for </a:t>
                      </a:r>
                      <a:r>
                        <a:rPr lang="en-US" sz="1600" b="1" dirty="0" err="1">
                          <a:solidFill>
                            <a:schemeClr val="accent2"/>
                          </a:solidFill>
                          <a:effectLst/>
                        </a:rPr>
                        <a:t>sw</a:t>
                      </a:r>
                      <a:r>
                        <a:rPr lang="en-US" sz="1600" b="1" dirty="0">
                          <a:solidFill>
                            <a:schemeClr val="accent2"/>
                          </a:solidFill>
                          <a:effectLst/>
                        </a:rPr>
                        <a:t> instruction. Don’t care otherwise</a:t>
                      </a:r>
                      <a:endParaRPr lang="en-US" sz="16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6689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Rs, Rt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Addresses of source registers </a:t>
                      </a:r>
                      <a:r>
                        <a:rPr lang="en-US" sz="1600" dirty="0" err="1">
                          <a:effectLst/>
                        </a:rPr>
                        <a:t>rs</a:t>
                      </a:r>
                      <a:r>
                        <a:rPr lang="en-US" sz="1600" dirty="0">
                          <a:effectLst/>
                        </a:rPr>
                        <a:t>, rt. Note that these are defined for both R-type and I-type instructions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2191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Wrt_reg_addr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Address of the instruction’s destination register. Don’t care if the instruction does not update RF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0076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wrt_enable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Set if the instruction updates RF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9020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rd_mem, wrt_mem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rd_mem is set for lw instruction and wrt_mem for sw instructions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4198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nop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If set, MEM stage performs a </a:t>
                      </a:r>
                      <a:r>
                        <a:rPr lang="en-US" sz="1600" dirty="0" err="1">
                          <a:effectLst/>
                        </a:rPr>
                        <a:t>nop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321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1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36" y="114604"/>
            <a:ext cx="10515600" cy="1325563"/>
          </a:xfrm>
        </p:spPr>
        <p:txBody>
          <a:bodyPr/>
          <a:lstStyle/>
          <a:p>
            <a:r>
              <a:rPr lang="en-US" b="1" dirty="0" smtClean="0"/>
              <a:t>Flip-flops: WB Stage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280939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2802" y="1843309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63058" y="1710238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60729" y="1938838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4337" y="1705117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79843" y="1710238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67" y="1835074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29253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292362" y="1938838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86615" y="184330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94784" y="147295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8772262" y="254361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370336" y="182362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7170" y="153276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44648" y="260341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2722" y="188342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959676" y="1999606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8873540" y="275774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2149" y="281754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0422" y="29072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41897" y="29091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7386" y="1449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674864" y="2520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272938" y="1800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82365" y="2734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0638" y="2824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041354" y="1934981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50844" y="1934982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9460" y="14459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876938" y="25166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475012" y="17966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984439" y="27307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2712" y="28204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3243428" y="1931125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179936" y="1929194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10745" y="144016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6488223" y="251082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086297" y="179083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595724" y="272495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3997" y="281466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6880101" y="1925337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400842" y="168346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679558" y="1830669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9151690" y="189856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ular Callout 58"/>
          <p:cNvSpPr/>
          <p:nvPr/>
        </p:nvSpPr>
        <p:spPr>
          <a:xfrm>
            <a:off x="134386" y="3239028"/>
            <a:ext cx="11839623" cy="3491649"/>
          </a:xfrm>
          <a:prstGeom prst="wedgeRectCallout">
            <a:avLst>
              <a:gd name="adj1" fmla="val 24118"/>
              <a:gd name="adj2" fmla="val -670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36198"/>
              </p:ext>
            </p:extLst>
          </p:nvPr>
        </p:nvGraphicFramePr>
        <p:xfrm>
          <a:off x="251937" y="3350919"/>
          <a:ext cx="11577391" cy="3285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0301">
                  <a:extLst>
                    <a:ext uri="{9D8B030D-6E8A-4147-A177-3AD203B41FA5}">
                      <a16:colId xmlns:a16="http://schemas.microsoft.com/office/drawing/2014/main" val="1846575425"/>
                    </a:ext>
                  </a:extLst>
                </a:gridCol>
                <a:gridCol w="1151699">
                  <a:extLst>
                    <a:ext uri="{9D8B030D-6E8A-4147-A177-3AD203B41FA5}">
                      <a16:colId xmlns:a16="http://schemas.microsoft.com/office/drawing/2014/main" val="2780061570"/>
                    </a:ext>
                  </a:extLst>
                </a:gridCol>
                <a:gridCol w="8755391">
                  <a:extLst>
                    <a:ext uri="{9D8B030D-6E8A-4147-A177-3AD203B41FA5}">
                      <a16:colId xmlns:a16="http://schemas.microsoft.com/office/drawing/2014/main" val="1805910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Flip-Flop Name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Bit-width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Functionality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47116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Wrt_data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32-bit data to be written back to RF. Don’t care for sw and beq instructions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6689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Rs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Addresses of source registers rs, rt. Note that these are defined for both R-type and I-type instructions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2191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Wrt_reg_addr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Address of the instruction’s destination register. Don’t care if the instruction does not update RF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0076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wrt_enable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Set if the instruction updates RF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90202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nop</a:t>
                      </a:r>
                      <a:endParaRPr lang="en-US" sz="18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If set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, </a:t>
                      </a:r>
                      <a:r>
                        <a:rPr lang="en-US" sz="1800" b="1" smtClean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WB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stage performs a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nop</a:t>
                      </a:r>
                      <a:endParaRPr lang="en-US" sz="18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419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6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118868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118868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118868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116588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135347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2834663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2834663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2832383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834663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481478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473241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5271951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5263714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6568876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7386742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8105400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6084277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1868679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349591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5161474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7538837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538837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661886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7403449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205004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2411498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2447320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8372699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1372768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1208715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1049457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1429819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1762714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5543371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5361900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5764475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3624662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752316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6105610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627538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6128368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5842170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2853716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5836687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3916311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2092204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6097370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8584661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3322067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169737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931713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295466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147463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2857235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Forwarding Control</a:t>
            </a:r>
            <a:endParaRPr lang="en-US" dirty="0"/>
          </a:p>
        </p:txBody>
      </p:sp>
      <p:sp>
        <p:nvSpPr>
          <p:cNvPr id="152" name="Trapezoid 151"/>
          <p:cNvSpPr/>
          <p:nvPr/>
        </p:nvSpPr>
        <p:spPr>
          <a:xfrm rot="5400000">
            <a:off x="6345004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6341176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084670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5654249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5781962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6774124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754327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6671479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6660454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72604" y="2805078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93746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281035" y="4004761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2066" y="5212453"/>
            <a:ext cx="52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rd</a:t>
            </a:r>
            <a:r>
              <a:rPr lang="en-US" b="1" baseline="-25000" dirty="0" smtClean="0">
                <a:solidFill>
                  <a:schemeClr val="accent2"/>
                </a:solidFill>
              </a:rPr>
              <a:t>ID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cxnSp>
        <p:nvCxnSpPr>
          <p:cNvPr id="81" name="Elbow Connector 80"/>
          <p:cNvCxnSpPr/>
          <p:nvPr/>
        </p:nvCxnSpPr>
        <p:spPr>
          <a:xfrm>
            <a:off x="2090926" y="3899756"/>
            <a:ext cx="3433598" cy="1628485"/>
          </a:xfrm>
          <a:prstGeom prst="bentConnector3">
            <a:avLst>
              <a:gd name="adj1" fmla="val 311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21848" y="516695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rs</a:t>
            </a:r>
            <a:r>
              <a:rPr lang="en-US" b="1" baseline="-25000" dirty="0" smtClean="0">
                <a:solidFill>
                  <a:schemeClr val="accent2"/>
                </a:solidFill>
              </a:rPr>
              <a:t>ID</a:t>
            </a:r>
            <a:r>
              <a:rPr lang="en-US" b="1" dirty="0" smtClean="0">
                <a:solidFill>
                  <a:schemeClr val="accent2"/>
                </a:solidFill>
              </a:rPr>
              <a:t>, rt</a:t>
            </a:r>
            <a:r>
              <a:rPr lang="en-US" b="1" baseline="-25000" dirty="0" smtClean="0">
                <a:solidFill>
                  <a:schemeClr val="accent2"/>
                </a:solidFill>
              </a:rPr>
              <a:t>ID</a:t>
            </a:r>
            <a:r>
              <a:rPr lang="en-US" b="1" dirty="0" smtClean="0">
                <a:solidFill>
                  <a:schemeClr val="accent2"/>
                </a:solidFill>
              </a:rPr>
              <a:t>,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43522" y="5142262"/>
            <a:ext cx="5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rd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EX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868007" y="5172404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rd</a:t>
            </a:r>
            <a:r>
              <a:rPr lang="en-US" b="1" baseline="-25000" dirty="0" smtClean="0">
                <a:solidFill>
                  <a:schemeClr val="accent2"/>
                </a:solidFill>
              </a:rPr>
              <a:t>WB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92890" y="5138182"/>
            <a:ext cx="10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rs</a:t>
            </a:r>
            <a:r>
              <a:rPr lang="en-US" b="1" baseline="-25000" dirty="0" smtClean="0">
                <a:solidFill>
                  <a:schemeClr val="accent2"/>
                </a:solidFill>
              </a:rPr>
              <a:t>EX</a:t>
            </a:r>
            <a:r>
              <a:rPr lang="en-US" b="1" dirty="0" smtClean="0">
                <a:solidFill>
                  <a:schemeClr val="accent2"/>
                </a:solidFill>
              </a:rPr>
              <a:t>, </a:t>
            </a:r>
            <a:r>
              <a:rPr lang="en-US" b="1" dirty="0" err="1" smtClean="0">
                <a:solidFill>
                  <a:schemeClr val="accent2"/>
                </a:solidFill>
              </a:rPr>
              <a:t>rt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EX</a:t>
            </a:r>
            <a:r>
              <a:rPr lang="en-US" b="1" dirty="0" smtClean="0">
                <a:solidFill>
                  <a:schemeClr val="accent2"/>
                </a:solidFill>
              </a:rPr>
              <a:t>,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9405321" y="1571143"/>
            <a:ext cx="2413917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587850" y="1681578"/>
            <a:ext cx="215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(rs</a:t>
            </a:r>
            <a:r>
              <a:rPr lang="en-US" baseline="-25000" dirty="0" smtClean="0">
                <a:solidFill>
                  <a:srgbClr val="C00000"/>
                </a:solidFill>
              </a:rPr>
              <a:t>EX</a:t>
            </a:r>
            <a:r>
              <a:rPr lang="en-US" dirty="0" smtClean="0">
                <a:solidFill>
                  <a:srgbClr val="C00000"/>
                </a:solidFill>
              </a:rPr>
              <a:t>==rd</a:t>
            </a:r>
            <a:r>
              <a:rPr lang="en-US" baseline="-25000" dirty="0" smtClean="0">
                <a:solidFill>
                  <a:srgbClr val="C00000"/>
                </a:solidFill>
              </a:rPr>
              <a:t>WB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FwdRs</a:t>
            </a:r>
            <a:r>
              <a:rPr lang="en-US" dirty="0" smtClean="0">
                <a:solidFill>
                  <a:srgbClr val="C00000"/>
                </a:solidFill>
              </a:rPr>
              <a:t>?=1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FwdRs</a:t>
            </a:r>
            <a:r>
              <a:rPr lang="en-US" dirty="0" smtClean="0">
                <a:solidFill>
                  <a:srgbClr val="C00000"/>
                </a:solidFill>
              </a:rPr>
              <a:t>?=0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671110" y="4123297"/>
            <a:ext cx="2413917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853639" y="4233732"/>
            <a:ext cx="215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(</a:t>
            </a:r>
            <a:r>
              <a:rPr lang="en-US" dirty="0" err="1" smtClean="0">
                <a:solidFill>
                  <a:srgbClr val="C00000"/>
                </a:solidFill>
              </a:rPr>
              <a:t>rt</a:t>
            </a:r>
            <a:r>
              <a:rPr lang="en-US" baseline="-25000" dirty="0" err="1" smtClean="0">
                <a:solidFill>
                  <a:srgbClr val="C00000"/>
                </a:solidFill>
              </a:rPr>
              <a:t>EX</a:t>
            </a:r>
            <a:r>
              <a:rPr lang="en-US" dirty="0" smtClean="0">
                <a:solidFill>
                  <a:srgbClr val="C00000"/>
                </a:solidFill>
              </a:rPr>
              <a:t>==rd</a:t>
            </a:r>
            <a:r>
              <a:rPr lang="en-US" baseline="-25000" dirty="0" smtClean="0">
                <a:solidFill>
                  <a:srgbClr val="C00000"/>
                </a:solidFill>
              </a:rPr>
              <a:t>WB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FwdRt</a:t>
            </a:r>
            <a:r>
              <a:rPr lang="en-US" dirty="0" smtClean="0">
                <a:solidFill>
                  <a:srgbClr val="C00000"/>
                </a:solidFill>
              </a:rPr>
              <a:t>?=1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FwdRt</a:t>
            </a:r>
            <a:r>
              <a:rPr lang="en-US" dirty="0" smtClean="0">
                <a:solidFill>
                  <a:srgbClr val="C00000"/>
                </a:solidFill>
              </a:rPr>
              <a:t>?=0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8" grpId="0"/>
      <p:bldP spid="89" grpId="0" animBg="1"/>
      <p:bldP spid="90" grpId="0"/>
      <p:bldP spid="91" grpId="0" animBg="1"/>
      <p:bldP spid="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36" y="114604"/>
            <a:ext cx="10515600" cy="1325563"/>
          </a:xfrm>
        </p:spPr>
        <p:txBody>
          <a:bodyPr/>
          <a:lstStyle/>
          <a:p>
            <a:r>
              <a:rPr lang="en-US" b="1" dirty="0" err="1"/>
              <a:t>n</a:t>
            </a:r>
            <a:r>
              <a:rPr lang="en-US" b="1" dirty="0" err="1" smtClean="0"/>
              <a:t>op</a:t>
            </a:r>
            <a:r>
              <a:rPr lang="en-US" b="1" dirty="0" smtClean="0"/>
              <a:t> bit function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280939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2802" y="1843309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63058" y="1710238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60729" y="1938838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4337" y="1705117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79843" y="1710238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67" y="1835074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29253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292362" y="1938838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86615" y="184330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94784" y="147295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8772262" y="254361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370336" y="182362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7170" y="153276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44648" y="260341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2722" y="188342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959676" y="1999606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8873540" y="275774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2149" y="281754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0422" y="29072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41897" y="29091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7386" y="1449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674864" y="2520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272938" y="1800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82365" y="2734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0638" y="2824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041354" y="1934981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50844" y="1934982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9460" y="14459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876938" y="25166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475012" y="17966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984439" y="27307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2712" y="28204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3243428" y="1931125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179936" y="1929194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10745" y="144016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6488223" y="251082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086297" y="179083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595724" y="272495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3997" y="281466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6880101" y="1925337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400842" y="168346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679558" y="1830669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9151690" y="189856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ular Callout 58"/>
          <p:cNvSpPr/>
          <p:nvPr/>
        </p:nvSpPr>
        <p:spPr>
          <a:xfrm>
            <a:off x="134386" y="3239028"/>
            <a:ext cx="11839623" cy="3491649"/>
          </a:xfrm>
          <a:prstGeom prst="wedgeRectCallout">
            <a:avLst>
              <a:gd name="adj1" fmla="val 24118"/>
              <a:gd name="adj2" fmla="val -670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1937" y="3350919"/>
          <a:ext cx="11577391" cy="884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0301">
                  <a:extLst>
                    <a:ext uri="{9D8B030D-6E8A-4147-A177-3AD203B41FA5}">
                      <a16:colId xmlns:a16="http://schemas.microsoft.com/office/drawing/2014/main" val="1846575425"/>
                    </a:ext>
                  </a:extLst>
                </a:gridCol>
                <a:gridCol w="1151699">
                  <a:extLst>
                    <a:ext uri="{9D8B030D-6E8A-4147-A177-3AD203B41FA5}">
                      <a16:colId xmlns:a16="http://schemas.microsoft.com/office/drawing/2014/main" val="2780061570"/>
                    </a:ext>
                  </a:extLst>
                </a:gridCol>
                <a:gridCol w="8755391">
                  <a:extLst>
                    <a:ext uri="{9D8B030D-6E8A-4147-A177-3AD203B41FA5}">
                      <a16:colId xmlns:a16="http://schemas.microsoft.com/office/drawing/2014/main" val="1805910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Flip-Flop Name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Bit-width 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Functionality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47116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nop</a:t>
                      </a:r>
                      <a:endParaRPr lang="en-US" sz="18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If set, MEM stage performs a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nop</a:t>
                      </a:r>
                      <a:endParaRPr lang="en-US" sz="18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84198102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488223" y="4534876"/>
            <a:ext cx="37240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If (</a:t>
            </a:r>
            <a:r>
              <a:rPr lang="en-US" sz="2400" b="1" dirty="0" err="1" smtClean="0">
                <a:solidFill>
                  <a:schemeClr val="accent6"/>
                </a:solidFill>
              </a:rPr>
              <a:t>state.WB.nop</a:t>
            </a:r>
            <a:r>
              <a:rPr lang="en-US" sz="2400" b="1" dirty="0" smtClean="0">
                <a:solidFill>
                  <a:schemeClr val="accent6"/>
                </a:solidFill>
              </a:rPr>
              <a:t>) </a:t>
            </a:r>
          </a:p>
          <a:p>
            <a:r>
              <a:rPr lang="en-US" sz="2400" b="1" dirty="0" smtClean="0">
                <a:solidFill>
                  <a:schemeClr val="accent6"/>
                </a:solidFill>
              </a:rPr>
              <a:t>	break; //</a:t>
            </a:r>
            <a:r>
              <a:rPr lang="en-US" sz="2400" b="1" dirty="0" err="1" smtClean="0">
                <a:solidFill>
                  <a:schemeClr val="accent6"/>
                </a:solidFill>
              </a:rPr>
              <a:t>doNothing</a:t>
            </a:r>
            <a:endParaRPr lang="en-US" sz="2400" b="1" dirty="0" smtClean="0">
              <a:solidFill>
                <a:schemeClr val="accent6"/>
              </a:solidFill>
            </a:endParaRPr>
          </a:p>
          <a:p>
            <a:r>
              <a:rPr lang="en-US" sz="2400" b="1" dirty="0" smtClean="0">
                <a:solidFill>
                  <a:schemeClr val="accent6"/>
                </a:solidFill>
              </a:rPr>
              <a:t>Else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	</a:t>
            </a:r>
            <a:r>
              <a:rPr lang="en-US" sz="2400" b="1" dirty="0" smtClean="0">
                <a:solidFill>
                  <a:schemeClr val="accent6"/>
                </a:solidFill>
              </a:rPr>
              <a:t>//Code for WB stage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2551" y="4316585"/>
            <a:ext cx="48603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the </a:t>
            </a:r>
            <a:r>
              <a:rPr lang="en-US" sz="2400" b="1" dirty="0" err="1" smtClean="0"/>
              <a:t>nop</a:t>
            </a:r>
            <a:r>
              <a:rPr lang="en-US" sz="2400" b="1" dirty="0" smtClean="0"/>
              <a:t> bit is set for any stage, the stage does not update architectural state.  Importantly: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IF does not update PC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MEM does not perform stores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WB does not update RF</a:t>
            </a:r>
          </a:p>
        </p:txBody>
      </p:sp>
    </p:spTree>
    <p:extLst>
      <p:ext uri="{BB962C8B-B14F-4D97-AF65-F5344CB8AC3E}">
        <p14:creationId xmlns:p14="http://schemas.microsoft.com/office/powerpoint/2010/main" val="352410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636" y="114604"/>
            <a:ext cx="10515600" cy="1325563"/>
          </a:xfrm>
        </p:spPr>
        <p:txBody>
          <a:bodyPr/>
          <a:lstStyle/>
          <a:p>
            <a:r>
              <a:rPr lang="en-US" b="1" dirty="0" err="1"/>
              <a:t>n</a:t>
            </a:r>
            <a:r>
              <a:rPr lang="en-US" b="1" dirty="0" err="1" smtClean="0"/>
              <a:t>op</a:t>
            </a:r>
            <a:r>
              <a:rPr lang="en-US" b="1" dirty="0" smtClean="0"/>
              <a:t> bit propagation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280939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2802" y="1843309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63058" y="1710238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360729" y="1938838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4337" y="1705117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79843" y="1710238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67" y="1835074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29253" y="171023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292362" y="1938838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86615" y="184330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94784" y="147295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8772262" y="254361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370336" y="182362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67170" y="153276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44648" y="260341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42722" y="188342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959676" y="1999606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8873540" y="275774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2149" y="281754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0422" y="29072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41897" y="29091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97386" y="1449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674864" y="2520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272938" y="1800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82365" y="2734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0638" y="2824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041354" y="1934981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450844" y="1934982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99460" y="14459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2876938" y="25166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475012" y="17966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984439" y="27307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2712" y="28204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3243428" y="1931125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179936" y="1929194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10745" y="144016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6488223" y="251082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6086297" y="179083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595724" y="272495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3997" y="281466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6880101" y="1925337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9400842" y="168346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679558" y="1830669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9151690" y="189856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ular Callout 58"/>
          <p:cNvSpPr/>
          <p:nvPr/>
        </p:nvSpPr>
        <p:spPr>
          <a:xfrm>
            <a:off x="134386" y="3239028"/>
            <a:ext cx="11839623" cy="3491649"/>
          </a:xfrm>
          <a:prstGeom prst="wedgeRectCallout">
            <a:avLst>
              <a:gd name="adj1" fmla="val 24118"/>
              <a:gd name="adj2" fmla="val -670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38210" y="4992497"/>
            <a:ext cx="112646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if(</a:t>
            </a:r>
            <a:r>
              <a:rPr lang="en-US" sz="2400" b="1" dirty="0" err="1" smtClean="0">
                <a:solidFill>
                  <a:schemeClr val="accent6"/>
                </a:solidFill>
              </a:rPr>
              <a:t>state.ID.nop</a:t>
            </a:r>
            <a:r>
              <a:rPr lang="en-US" sz="2400" b="1" dirty="0" smtClean="0">
                <a:solidFill>
                  <a:schemeClr val="accent6"/>
                </a:solidFill>
              </a:rPr>
              <a:t>==1)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	</a:t>
            </a:r>
            <a:r>
              <a:rPr lang="en-US" sz="2400" b="1" dirty="0" err="1" smtClean="0">
                <a:solidFill>
                  <a:schemeClr val="accent6"/>
                </a:solidFill>
              </a:rPr>
              <a:t>nextState.EX.nop</a:t>
            </a:r>
            <a:r>
              <a:rPr lang="en-US" sz="2400" b="1" dirty="0" smtClean="0">
                <a:solidFill>
                  <a:schemeClr val="accent6"/>
                </a:solidFill>
              </a:rPr>
              <a:t>=1;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e</a:t>
            </a:r>
            <a:r>
              <a:rPr lang="en-US" sz="2400" b="1" dirty="0" smtClean="0">
                <a:solidFill>
                  <a:schemeClr val="accent6"/>
                </a:solidFill>
              </a:rPr>
              <a:t>lse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	</a:t>
            </a:r>
            <a:r>
              <a:rPr lang="en-US" sz="2400" b="1" dirty="0" smtClean="0">
                <a:solidFill>
                  <a:schemeClr val="accent6"/>
                </a:solidFill>
              </a:rPr>
              <a:t>//We might still want to set </a:t>
            </a:r>
            <a:r>
              <a:rPr lang="en-US" sz="2400" b="1" dirty="0" err="1" smtClean="0">
                <a:solidFill>
                  <a:schemeClr val="accent6"/>
                </a:solidFill>
              </a:rPr>
              <a:t>nextState.EX.nop</a:t>
            </a:r>
            <a:r>
              <a:rPr lang="en-US" sz="2400" b="1" dirty="0" smtClean="0">
                <a:solidFill>
                  <a:schemeClr val="accent6"/>
                </a:solidFill>
              </a:rPr>
              <a:t> to 1 in case the ID stage stalls </a:t>
            </a:r>
            <a:r>
              <a:rPr lang="en-US" sz="2400" b="1" dirty="0">
                <a:solidFill>
                  <a:schemeClr val="accent6"/>
                </a:solidFill>
              </a:rPr>
              <a:t>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6777" y="3426151"/>
            <a:ext cx="11189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the </a:t>
            </a:r>
            <a:r>
              <a:rPr lang="en-US" sz="2400" b="1" dirty="0" err="1" smtClean="0"/>
              <a:t>nop</a:t>
            </a:r>
            <a:r>
              <a:rPr lang="en-US" sz="2400" b="1" dirty="0" smtClean="0"/>
              <a:t> bit for a stage is set, the </a:t>
            </a:r>
            <a:r>
              <a:rPr lang="en-US" sz="2400" b="1" dirty="0" err="1" smtClean="0"/>
              <a:t>nop</a:t>
            </a:r>
            <a:r>
              <a:rPr lang="en-US" sz="2400" b="1" dirty="0" smtClean="0"/>
              <a:t> bit for the subsequent stage should be set in the next clock cycle. </a:t>
            </a:r>
          </a:p>
          <a:p>
            <a:endParaRPr lang="en-US" sz="2400" b="1" dirty="0"/>
          </a:p>
          <a:p>
            <a:r>
              <a:rPr lang="en-US" sz="2400" b="1" dirty="0" smtClean="0"/>
              <a:t>Example: determine </a:t>
            </a:r>
            <a:r>
              <a:rPr lang="en-US" sz="2400" b="1" dirty="0" err="1" smtClean="0"/>
              <a:t>nextState.EX.nop</a:t>
            </a:r>
            <a:r>
              <a:rPr lang="en-US" sz="2400" b="1" dirty="0" smtClean="0"/>
              <a:t> as a function of </a:t>
            </a:r>
            <a:r>
              <a:rPr lang="en-US" sz="2400" b="1" dirty="0" err="1" smtClean="0"/>
              <a:t>state.ID.nop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824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In Class Exercise: Implement Forwarding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002" y="968263"/>
            <a:ext cx="109933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1580358" y="225909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42221" y="2392169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662477" y="2259098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4660148" y="2487698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623756" y="2253977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479262" y="2259098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628509" y="2355749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7428672" y="2259098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8591781" y="2487698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486034" y="2392169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894203" y="202181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9071681" y="309247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8669755" y="237248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66589" y="2081620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844067" y="3152277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442141" y="243228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>
            <a:off x="1259095" y="2548466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endCxn id="100" idx="3"/>
          </p:cNvCxnSpPr>
          <p:nvPr/>
        </p:nvCxnSpPr>
        <p:spPr>
          <a:xfrm flipV="1">
            <a:off x="9172959" y="330660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951568" y="3366409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9841" y="345611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941316" y="345804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796805" y="199867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4974283" y="306932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4572357" y="234933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5081784" y="328346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840057" y="337316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5340773" y="2483841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2750263" y="2483842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998879" y="199481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3176357" y="306547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2774431" y="234547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3283858" y="327960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42131" y="336930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2" name="Right Arrow 121"/>
          <p:cNvSpPr/>
          <p:nvPr/>
        </p:nvSpPr>
        <p:spPr>
          <a:xfrm>
            <a:off x="3542847" y="2479985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479355" y="2478054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610164" y="198902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6787642" y="305968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385716" y="233969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895143" y="327381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653416" y="336352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9" name="Right Arrow 128"/>
          <p:cNvSpPr/>
          <p:nvPr/>
        </p:nvSpPr>
        <p:spPr>
          <a:xfrm>
            <a:off x="7179520" y="2474197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9700261" y="223232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9978977" y="2379529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38" name="Right Arrow 137"/>
          <p:cNvSpPr/>
          <p:nvPr/>
        </p:nvSpPr>
        <p:spPr>
          <a:xfrm>
            <a:off x="9451109" y="244742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925171" y="1021603"/>
            <a:ext cx="1503501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857435" y="1021602"/>
            <a:ext cx="15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Forwarding Control Logic</a:t>
            </a:r>
            <a:endParaRPr lang="en-US" dirty="0"/>
          </a:p>
        </p:txBody>
      </p:sp>
      <p:cxnSp>
        <p:nvCxnSpPr>
          <p:cNvPr id="141" name="Elbow Connector 140"/>
          <p:cNvCxnSpPr/>
          <p:nvPr/>
        </p:nvCxnSpPr>
        <p:spPr>
          <a:xfrm rot="5400000" flipH="1" flipV="1">
            <a:off x="6917694" y="1656204"/>
            <a:ext cx="776009" cy="276428"/>
          </a:xfrm>
          <a:prstGeom prst="bentConnector4">
            <a:avLst>
              <a:gd name="adj1" fmla="val 3603"/>
              <a:gd name="adj2" fmla="val 18269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>
            <a:off x="7407210" y="1182453"/>
            <a:ext cx="2055375" cy="953160"/>
          </a:xfrm>
          <a:prstGeom prst="bentConnector3">
            <a:avLst>
              <a:gd name="adj1" fmla="val -12654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5400000">
            <a:off x="5339751" y="1707094"/>
            <a:ext cx="921687" cy="172080"/>
          </a:xfrm>
          <a:prstGeom prst="bentConnector3">
            <a:avLst>
              <a:gd name="adj1" fmla="val -43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619416" y="1442483"/>
            <a:ext cx="173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instruction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751591" y="1163038"/>
            <a:ext cx="173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to prior instruction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64" y="3965515"/>
            <a:ext cx="5426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 the ALU operands be Op1 and Op2. Write code to determine Op1 in terms of the current state of flip-flop registers. Assume all </a:t>
            </a:r>
            <a:r>
              <a:rPr lang="en-US" b="1" dirty="0" err="1" smtClean="0"/>
              <a:t>nop</a:t>
            </a:r>
            <a:r>
              <a:rPr lang="en-US" b="1" dirty="0" smtClean="0"/>
              <a:t> bits are 1. You might need: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tate.EX.Rs</a:t>
            </a:r>
            <a:r>
              <a:rPr lang="en-US" dirty="0" smtClean="0"/>
              <a:t>, state.EX.Read_data1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tate.MEM.Write_reg_addr</a:t>
            </a:r>
            <a:r>
              <a:rPr lang="en-US" dirty="0" smtClean="0"/>
              <a:t>, </a:t>
            </a:r>
            <a:r>
              <a:rPr lang="en-US" dirty="0" err="1" smtClean="0"/>
              <a:t>state.MEM.Write_reg_enable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tate.MEM.ALUresult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tate.WB.Write_reg_addr</a:t>
            </a:r>
            <a:r>
              <a:rPr lang="en-US" dirty="0"/>
              <a:t>, </a:t>
            </a:r>
            <a:r>
              <a:rPr lang="en-US" dirty="0" err="1" smtClean="0"/>
              <a:t>stateWB.Write_reg_enable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State.WB.Wrt_data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57435" y="3884820"/>
            <a:ext cx="575311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Op1 = state.EX.Read_data1;</a:t>
            </a:r>
          </a:p>
          <a:p>
            <a:endParaRPr lang="en-US" sz="2000" b="1" dirty="0" smtClean="0">
              <a:solidFill>
                <a:schemeClr val="accent6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If (</a:t>
            </a:r>
            <a:r>
              <a:rPr lang="en-US" sz="2000" b="1" dirty="0" err="1">
                <a:solidFill>
                  <a:schemeClr val="accent6"/>
                </a:solidFill>
              </a:rPr>
              <a:t>state.WB.Write_reg_enable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	if(</a:t>
            </a:r>
            <a:r>
              <a:rPr lang="en-US" sz="2000" b="1" dirty="0" err="1">
                <a:solidFill>
                  <a:schemeClr val="accent6"/>
                </a:solidFill>
              </a:rPr>
              <a:t>state.WB.Write_reg_addr</a:t>
            </a:r>
            <a:r>
              <a:rPr lang="en-US" sz="2000" b="1" dirty="0">
                <a:solidFill>
                  <a:schemeClr val="accent6"/>
                </a:solidFill>
              </a:rPr>
              <a:t>==</a:t>
            </a:r>
            <a:r>
              <a:rPr lang="en-US" sz="2000" b="1" dirty="0" err="1">
                <a:solidFill>
                  <a:schemeClr val="accent6"/>
                </a:solidFill>
              </a:rPr>
              <a:t>state.EX.Rs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		Op1 = </a:t>
            </a:r>
            <a:r>
              <a:rPr lang="en-US" sz="2000" b="1" dirty="0" err="1" smtClean="0">
                <a:solidFill>
                  <a:schemeClr val="accent6"/>
                </a:solidFill>
              </a:rPr>
              <a:t>state.WB.Wrt_data</a:t>
            </a:r>
            <a:r>
              <a:rPr lang="en-US" sz="2000" b="1" dirty="0" smtClean="0">
                <a:solidFill>
                  <a:schemeClr val="accent6"/>
                </a:solidFill>
              </a:rPr>
              <a:t>;</a:t>
            </a:r>
            <a:endParaRPr lang="en-US" sz="2000" b="1" dirty="0">
              <a:solidFill>
                <a:schemeClr val="accent6"/>
              </a:solidFill>
            </a:endParaRPr>
          </a:p>
          <a:p>
            <a:endParaRPr lang="en-US" sz="2000" b="1" dirty="0" smtClean="0">
              <a:solidFill>
                <a:schemeClr val="accent6"/>
              </a:solidFill>
            </a:endParaRPr>
          </a:p>
          <a:p>
            <a:r>
              <a:rPr lang="en-US" sz="2000" b="1" dirty="0" smtClean="0">
                <a:solidFill>
                  <a:schemeClr val="accent6"/>
                </a:solidFill>
              </a:rPr>
              <a:t>If (</a:t>
            </a:r>
            <a:r>
              <a:rPr lang="en-US" sz="2000" b="1" dirty="0" err="1" smtClean="0">
                <a:solidFill>
                  <a:schemeClr val="accent6"/>
                </a:solidFill>
              </a:rPr>
              <a:t>state.MEM.Write_reg_enable</a:t>
            </a:r>
            <a:r>
              <a:rPr lang="en-US" sz="2000" b="1" dirty="0" smtClean="0">
                <a:solidFill>
                  <a:schemeClr val="accent6"/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	</a:t>
            </a:r>
            <a:r>
              <a:rPr lang="en-US" sz="2000" b="1" dirty="0" smtClean="0">
                <a:solidFill>
                  <a:schemeClr val="accent6"/>
                </a:solidFill>
              </a:rPr>
              <a:t>if(</a:t>
            </a:r>
            <a:r>
              <a:rPr lang="en-US" sz="2000" b="1" dirty="0" err="1" smtClean="0">
                <a:solidFill>
                  <a:schemeClr val="accent6"/>
                </a:solidFill>
              </a:rPr>
              <a:t>state.MEM.Write_reg_addr</a:t>
            </a:r>
            <a:r>
              <a:rPr lang="en-US" sz="2000" b="1" dirty="0" smtClean="0">
                <a:solidFill>
                  <a:schemeClr val="accent6"/>
                </a:solidFill>
              </a:rPr>
              <a:t>==</a:t>
            </a:r>
            <a:r>
              <a:rPr lang="en-US" sz="2000" b="1" dirty="0" err="1" smtClean="0">
                <a:solidFill>
                  <a:schemeClr val="accent6"/>
                </a:solidFill>
              </a:rPr>
              <a:t>state.EX.Rs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	</a:t>
            </a:r>
            <a:r>
              <a:rPr lang="en-US" sz="2000" b="1" dirty="0" smtClean="0">
                <a:solidFill>
                  <a:schemeClr val="accent6"/>
                </a:solidFill>
              </a:rPr>
              <a:t>	Op1 </a:t>
            </a:r>
            <a:r>
              <a:rPr lang="en-US" sz="2000" b="1" dirty="0">
                <a:solidFill>
                  <a:schemeClr val="accent6"/>
                </a:solidFill>
              </a:rPr>
              <a:t>= </a:t>
            </a:r>
            <a:r>
              <a:rPr lang="en-US" sz="2000" b="1" dirty="0" err="1" smtClean="0">
                <a:solidFill>
                  <a:schemeClr val="accent6"/>
                </a:solidFill>
              </a:rPr>
              <a:t>state.MEM.ALUresult</a:t>
            </a:r>
            <a:r>
              <a:rPr lang="en-US" sz="2000" b="1" dirty="0" smtClean="0">
                <a:solidFill>
                  <a:schemeClr val="accent6"/>
                </a:solidFill>
              </a:rPr>
              <a:t>;</a:t>
            </a:r>
          </a:p>
          <a:p>
            <a:endParaRPr lang="en-US" sz="2000" b="1" dirty="0" smtClean="0">
              <a:solidFill>
                <a:schemeClr val="accent6"/>
              </a:solidFill>
            </a:endParaRPr>
          </a:p>
          <a:p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7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Load-Store Dependency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230887" y="91412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665601" y="1064340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792365" y="92911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038756" y="1049650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481257" y="92911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3915971" y="1079330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170149" y="92911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445103" y="1027663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01904" y="141421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83176" y="1456797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559715" y="1448662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323038" y="1448662"/>
            <a:ext cx="1676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= Mem[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917680" y="93313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352394" y="1083356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192634" y="1463620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300440">
            <a:off x="6438283" y="1773040"/>
            <a:ext cx="801099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892047" y="215618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326761" y="2306400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Rounded Rectangle 46"/>
          <p:cNvSpPr/>
          <p:nvPr/>
        </p:nvSpPr>
        <p:spPr>
          <a:xfrm>
            <a:off x="3478073" y="217117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686645" y="2321390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928258" y="217117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362972" y="2321390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8617150" y="217117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892104" y="2269723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1863064" y="2656277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sw</a:t>
            </a:r>
            <a:r>
              <a:rPr lang="en-US" dirty="0" smtClean="0">
                <a:solidFill>
                  <a:srgbClr val="FF0000"/>
                </a:solidFill>
              </a:rPr>
              <a:t> $5,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91241" y="2714326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89321" y="2681670"/>
            <a:ext cx="131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Mem[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] =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364681" y="217519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799395" y="2325416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10639635" y="2705680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9944" y="3219320"/>
            <a:ext cx="538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Stall + 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99436" y="2670262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R[$5]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208070" y="2182551"/>
            <a:ext cx="1469036" cy="85443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416642" y="2332771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21238" y="2725707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1145" y="5030986"/>
            <a:ext cx="4941194" cy="1682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1904" y="4032336"/>
            <a:ext cx="5967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 1: Stall the IF and ID/RF Flip-flops</a:t>
            </a:r>
          </a:p>
          <a:p>
            <a:r>
              <a:rPr lang="en-US" sz="2400" b="1" dirty="0"/>
              <a:t>b</a:t>
            </a:r>
            <a:r>
              <a:rPr lang="en-US" sz="2400" b="1" dirty="0" smtClean="0"/>
              <a:t>y making sure they don’t update their state</a:t>
            </a:r>
            <a:endParaRPr lang="en-US" sz="2400" b="1" dirty="0"/>
          </a:p>
        </p:txBody>
      </p:sp>
      <p:sp>
        <p:nvSpPr>
          <p:cNvPr id="69" name="Rectangle 68"/>
          <p:cNvSpPr/>
          <p:nvPr/>
        </p:nvSpPr>
        <p:spPr>
          <a:xfrm>
            <a:off x="782374" y="5302614"/>
            <a:ext cx="42787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</a:rPr>
              <a:t>f(stall){</a:t>
            </a:r>
            <a:endParaRPr lang="en-US" b="1" dirty="0" smtClean="0"/>
          </a:p>
          <a:p>
            <a:r>
              <a:rPr lang="en-US" b="1" dirty="0" smtClean="0"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</a:rPr>
              <a:t>newState.IF</a:t>
            </a:r>
            <a:r>
              <a:rPr lang="en-US" b="1" dirty="0" smtClean="0">
                <a:latin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</a:rPr>
              <a:t>state.IF</a:t>
            </a:r>
            <a:r>
              <a:rPr lang="en-US" b="1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newState.ID = state.ID;</a:t>
            </a:r>
          </a:p>
          <a:p>
            <a:r>
              <a:rPr lang="en-US" b="1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537230" y="4183876"/>
            <a:ext cx="450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Step 2: Push a </a:t>
            </a:r>
            <a:r>
              <a:rPr lang="en-US" sz="2400" b="1" dirty="0" err="1" smtClean="0"/>
              <a:t>nop</a:t>
            </a:r>
            <a:r>
              <a:rPr lang="en-US" sz="2400" b="1" dirty="0" smtClean="0"/>
              <a:t> to the EX stage</a:t>
            </a:r>
            <a:endParaRPr lang="en-US" sz="2400" b="1" dirty="0"/>
          </a:p>
        </p:txBody>
      </p:sp>
      <p:sp>
        <p:nvSpPr>
          <p:cNvPr id="71" name="Rectangle 70"/>
          <p:cNvSpPr/>
          <p:nvPr/>
        </p:nvSpPr>
        <p:spPr>
          <a:xfrm>
            <a:off x="6595903" y="4919880"/>
            <a:ext cx="4941194" cy="16824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17680" y="5248854"/>
            <a:ext cx="38651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</a:rPr>
              <a:t>f(stall){</a:t>
            </a:r>
            <a:endParaRPr lang="en-US" b="1" dirty="0" smtClean="0"/>
          </a:p>
          <a:p>
            <a:r>
              <a:rPr lang="en-US" b="1" dirty="0" smtClean="0"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</a:rPr>
              <a:t>newState.EX.nop</a:t>
            </a:r>
            <a:r>
              <a:rPr lang="en-US" b="1" dirty="0" smtClean="0">
                <a:latin typeface="Courier New" panose="02070309020205020404" pitchFamily="49" charset="0"/>
              </a:rPr>
              <a:t> = 1;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}</a:t>
            </a:r>
            <a:endParaRPr lang="en-US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4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Halt Instruction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647" y="2953975"/>
            <a:ext cx="105447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Assume the halt instruction is fetched at PC = N. The halt instruction signals the end of your simulation, once it has made its way through the pipeline.</a:t>
            </a:r>
          </a:p>
          <a:p>
            <a:endParaRPr lang="en-US" sz="2400" b="1" dirty="0"/>
          </a:p>
          <a:p>
            <a:r>
              <a:rPr lang="en-US" sz="2400" b="1" dirty="0" smtClean="0"/>
              <a:t>When an halt instruction is fetched in the IF stage, your code must: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Set the </a:t>
            </a:r>
            <a:r>
              <a:rPr lang="en-US" sz="2400" b="1" dirty="0" err="1" smtClean="0"/>
              <a:t>nop</a:t>
            </a:r>
            <a:r>
              <a:rPr lang="en-US" sz="2400" b="1" dirty="0" smtClean="0"/>
              <a:t> bit of the IF stage to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Must NOT update the PC</a:t>
            </a:r>
          </a:p>
          <a:p>
            <a:pPr lvl="1"/>
            <a:endParaRPr lang="en-US" sz="2400" b="1" dirty="0" smtClean="0"/>
          </a:p>
          <a:p>
            <a:r>
              <a:rPr lang="en-US" sz="2400" b="1" dirty="0" smtClean="0"/>
              <a:t>This means that the we will check for the opcode of the halt instruction in the IF stage, not in the ID/RF stage. 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1625404" y="130258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87267" y="1435657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3707523" y="1302586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4705194" y="1531186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668802" y="1297465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5524308" y="1302586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673032" y="1427422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473718" y="130258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8636827" y="1531186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531080" y="1435657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939249" y="106530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9116727" y="213596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8714801" y="141596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11635" y="112510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889113" y="219576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487187" y="147577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85" name="Right Arrow 84"/>
          <p:cNvSpPr/>
          <p:nvPr/>
        </p:nvSpPr>
        <p:spPr>
          <a:xfrm>
            <a:off x="1304141" y="1591954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79" idx="3"/>
          </p:cNvCxnSpPr>
          <p:nvPr/>
        </p:nvCxnSpPr>
        <p:spPr>
          <a:xfrm flipV="1">
            <a:off x="9218005" y="235009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996614" y="240989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4887" y="24996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986362" y="25015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841851" y="10421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>
            <a:off x="5019329" y="21128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4617403" y="13928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5126830" y="23269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885103" y="24166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5" name="Right Arrow 94"/>
          <p:cNvSpPr/>
          <p:nvPr/>
        </p:nvSpPr>
        <p:spPr>
          <a:xfrm>
            <a:off x="5385819" y="1527329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2795309" y="1527330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043925" y="103830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>
            <a:off x="3221403" y="210896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819477" y="13889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328904" y="232309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087177" y="24127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2" name="Right Arrow 101"/>
          <p:cNvSpPr/>
          <p:nvPr/>
        </p:nvSpPr>
        <p:spPr>
          <a:xfrm>
            <a:off x="3587893" y="1523473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>
            <a:off x="6524401" y="1521542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655210" y="103251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832688" y="210317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6430762" y="138317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6940189" y="231730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698462" y="240700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Right Arrow 108"/>
          <p:cNvSpPr/>
          <p:nvPr/>
        </p:nvSpPr>
        <p:spPr>
          <a:xfrm>
            <a:off x="7224566" y="1517685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9745307" y="1275810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024023" y="1423017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12" name="Right Arrow 111"/>
          <p:cNvSpPr/>
          <p:nvPr/>
        </p:nvSpPr>
        <p:spPr>
          <a:xfrm>
            <a:off x="9496155" y="1490909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96860" y="98495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halt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40920" y="21935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48528" y="9404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PC=N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Halt Instruction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647" y="2953975"/>
            <a:ext cx="105447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Assume the halt instruction is fetched at PC = N. The halt instruction signals the end of your simulation, once it has made its way through the pipeline.</a:t>
            </a:r>
          </a:p>
          <a:p>
            <a:endParaRPr lang="en-US" sz="2400" b="1" dirty="0"/>
          </a:p>
          <a:p>
            <a:r>
              <a:rPr lang="en-US" sz="2400" b="1" dirty="0" smtClean="0"/>
              <a:t>When an halt instruction is fetched in the IF stage, your code must: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Set the </a:t>
            </a:r>
            <a:r>
              <a:rPr lang="en-US" sz="2400" b="1" dirty="0" err="1" smtClean="0"/>
              <a:t>nop</a:t>
            </a:r>
            <a:r>
              <a:rPr lang="en-US" sz="2400" b="1" dirty="0" smtClean="0"/>
              <a:t> bit of the IF stage to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Must NOT update the PC</a:t>
            </a:r>
          </a:p>
          <a:p>
            <a:pPr lvl="1"/>
            <a:endParaRPr lang="en-US" sz="2400" b="1" dirty="0" smtClean="0"/>
          </a:p>
          <a:p>
            <a:r>
              <a:rPr lang="en-US" sz="2400" b="1" dirty="0" smtClean="0"/>
              <a:t>This means that the we will check for the opcode of the halt instruction in the IF stage, not in the ID/RF stage. 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1625404" y="130258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87267" y="1435657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3707523" y="1302586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4705194" y="1531186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668802" y="1297465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5524308" y="1302586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673032" y="1427422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473718" y="130258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8636827" y="1531186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531080" y="1435657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939249" y="106530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9116727" y="213596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8714801" y="141596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11635" y="112510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889113" y="219576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487187" y="147577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85" name="Right Arrow 84"/>
          <p:cNvSpPr/>
          <p:nvPr/>
        </p:nvSpPr>
        <p:spPr>
          <a:xfrm>
            <a:off x="1304141" y="1591954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79" idx="3"/>
          </p:cNvCxnSpPr>
          <p:nvPr/>
        </p:nvCxnSpPr>
        <p:spPr>
          <a:xfrm flipV="1">
            <a:off x="9218005" y="235009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996614" y="240989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4887" y="24996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986362" y="25015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841851" y="10421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>
            <a:off x="5019329" y="21128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4617403" y="13928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5126830" y="23269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885103" y="24166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5" name="Right Arrow 94"/>
          <p:cNvSpPr/>
          <p:nvPr/>
        </p:nvSpPr>
        <p:spPr>
          <a:xfrm>
            <a:off x="5385819" y="1527329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2795309" y="1527330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043925" y="103830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>
            <a:off x="3221403" y="210896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819477" y="13889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328904" y="232309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087177" y="24127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2" name="Right Arrow 101"/>
          <p:cNvSpPr/>
          <p:nvPr/>
        </p:nvSpPr>
        <p:spPr>
          <a:xfrm>
            <a:off x="3587893" y="1523473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>
            <a:off x="6524401" y="1521542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655210" y="103251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832688" y="210317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6430762" y="138317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6940189" y="231730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698462" y="240700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Right Arrow 108"/>
          <p:cNvSpPr/>
          <p:nvPr/>
        </p:nvSpPr>
        <p:spPr>
          <a:xfrm>
            <a:off x="7224566" y="1517685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9745307" y="1275810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024023" y="1423017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12" name="Right Arrow 111"/>
          <p:cNvSpPr/>
          <p:nvPr/>
        </p:nvSpPr>
        <p:spPr>
          <a:xfrm>
            <a:off x="9496155" y="1490909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96860" y="98495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halt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40920" y="21935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48528" y="9404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PC=N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68802" y="22160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Halt Instruction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647" y="2953975"/>
            <a:ext cx="105447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Assume the halt instruction is fetched at PC = N. The halt instruction signals the end of your simulation, once it has made its way through the pipeline.</a:t>
            </a:r>
          </a:p>
          <a:p>
            <a:endParaRPr lang="en-US" sz="2400" b="1" dirty="0"/>
          </a:p>
          <a:p>
            <a:r>
              <a:rPr lang="en-US" sz="2400" b="1" dirty="0" smtClean="0"/>
              <a:t>When an halt instruction is fetched in the IF stage, your code must: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Set the </a:t>
            </a:r>
            <a:r>
              <a:rPr lang="en-US" sz="2400" b="1" dirty="0" err="1" smtClean="0"/>
              <a:t>nop</a:t>
            </a:r>
            <a:r>
              <a:rPr lang="en-US" sz="2400" b="1" dirty="0" smtClean="0"/>
              <a:t> bit of the IF stage to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Must NOT update the PC</a:t>
            </a:r>
          </a:p>
          <a:p>
            <a:pPr lvl="1"/>
            <a:endParaRPr lang="en-US" sz="2400" b="1" dirty="0" smtClean="0"/>
          </a:p>
          <a:p>
            <a:r>
              <a:rPr lang="en-US" sz="2400" b="1" dirty="0" smtClean="0"/>
              <a:t>This means that the we will check for the opcode of the halt instruction in the IF stage, not in the ID/RF stage. 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1625404" y="130258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87267" y="1435657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3707523" y="1302586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4705194" y="1531186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668802" y="1297465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5524308" y="1302586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673032" y="1427422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473718" y="130258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8636827" y="1531186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531080" y="1435657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939249" y="106530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9116727" y="213596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8714801" y="141596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11635" y="112510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889113" y="219576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487187" y="147577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85" name="Right Arrow 84"/>
          <p:cNvSpPr/>
          <p:nvPr/>
        </p:nvSpPr>
        <p:spPr>
          <a:xfrm>
            <a:off x="1304141" y="1591954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79" idx="3"/>
          </p:cNvCxnSpPr>
          <p:nvPr/>
        </p:nvCxnSpPr>
        <p:spPr>
          <a:xfrm flipV="1">
            <a:off x="9218005" y="235009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996614" y="240989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4887" y="24996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986362" y="25015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841851" y="10421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>
            <a:off x="5019329" y="21128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4617403" y="13928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5126830" y="23269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885103" y="24166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5" name="Right Arrow 94"/>
          <p:cNvSpPr/>
          <p:nvPr/>
        </p:nvSpPr>
        <p:spPr>
          <a:xfrm>
            <a:off x="5385819" y="1527329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2795309" y="1527330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043925" y="103830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>
            <a:off x="3221403" y="210896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819477" y="13889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328904" y="232309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087177" y="24127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2" name="Right Arrow 101"/>
          <p:cNvSpPr/>
          <p:nvPr/>
        </p:nvSpPr>
        <p:spPr>
          <a:xfrm>
            <a:off x="3587893" y="1523473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>
            <a:off x="6524401" y="1521542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655210" y="103251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832688" y="210317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6430762" y="138317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6940189" y="231730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698462" y="240700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Right Arrow 108"/>
          <p:cNvSpPr/>
          <p:nvPr/>
        </p:nvSpPr>
        <p:spPr>
          <a:xfrm>
            <a:off x="7224566" y="1517685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9745307" y="1275810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024023" y="1423017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12" name="Right Arrow 111"/>
          <p:cNvSpPr/>
          <p:nvPr/>
        </p:nvSpPr>
        <p:spPr>
          <a:xfrm>
            <a:off x="9496155" y="1490909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96860" y="98495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halt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40920" y="21935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48528" y="9404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PC=N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68802" y="22160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62263" y="21935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Halt Instruction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0647" y="2953975"/>
            <a:ext cx="105447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Assume the halt instruction is fetched at PC = N. The halt instruction signals the end of your simulation, once it has made its way through the pipeline.</a:t>
            </a:r>
          </a:p>
          <a:p>
            <a:endParaRPr lang="en-US" sz="2400" b="1" dirty="0"/>
          </a:p>
          <a:p>
            <a:r>
              <a:rPr lang="en-US" sz="2400" b="1" dirty="0" smtClean="0"/>
              <a:t>When an halt instruction is fetched in the IF stage, your code must: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Set the </a:t>
            </a:r>
            <a:r>
              <a:rPr lang="en-US" sz="2400" b="1" dirty="0" err="1" smtClean="0"/>
              <a:t>nop</a:t>
            </a:r>
            <a:r>
              <a:rPr lang="en-US" sz="2400" b="1" dirty="0" smtClean="0"/>
              <a:t> bit of the IF stage to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Must NOT update the PC</a:t>
            </a:r>
          </a:p>
          <a:p>
            <a:pPr lvl="1"/>
            <a:endParaRPr lang="en-US" sz="2400" b="1" dirty="0" smtClean="0"/>
          </a:p>
          <a:p>
            <a:r>
              <a:rPr lang="en-US" sz="2400" b="1" dirty="0" smtClean="0"/>
              <a:t>This means that the we will check for the opcode of the halt instruction in the IF stage, not in the ID/RF stage. 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1625404" y="130258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87267" y="1435657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3707523" y="1302586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4705194" y="1531186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668802" y="1297465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5524308" y="1302586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673032" y="1427422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473718" y="130258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8636827" y="1531186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531080" y="1435657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939249" y="106530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9116727" y="213596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8714801" y="141596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11635" y="112510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889113" y="219576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487187" y="147577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85" name="Right Arrow 84"/>
          <p:cNvSpPr/>
          <p:nvPr/>
        </p:nvSpPr>
        <p:spPr>
          <a:xfrm>
            <a:off x="1304141" y="1591954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79" idx="3"/>
          </p:cNvCxnSpPr>
          <p:nvPr/>
        </p:nvCxnSpPr>
        <p:spPr>
          <a:xfrm flipV="1">
            <a:off x="9218005" y="235009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996614" y="240989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4887" y="24996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986362" y="25015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841851" y="10421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>
            <a:off x="5019329" y="21128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4617403" y="13928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5126830" y="23269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885103" y="24166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5" name="Right Arrow 94"/>
          <p:cNvSpPr/>
          <p:nvPr/>
        </p:nvSpPr>
        <p:spPr>
          <a:xfrm>
            <a:off x="5385819" y="1527329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2795309" y="1527330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043925" y="103830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>
            <a:off x="3221403" y="210896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819477" y="13889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328904" y="232309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087177" y="24127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2" name="Right Arrow 101"/>
          <p:cNvSpPr/>
          <p:nvPr/>
        </p:nvSpPr>
        <p:spPr>
          <a:xfrm>
            <a:off x="3587893" y="1523473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>
            <a:off x="6524401" y="1521542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655210" y="103251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832688" y="210317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6430762" y="138317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6940189" y="231730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698462" y="240700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Right Arrow 108"/>
          <p:cNvSpPr/>
          <p:nvPr/>
        </p:nvSpPr>
        <p:spPr>
          <a:xfrm>
            <a:off x="7224566" y="1517685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9745307" y="1275810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024023" y="1423017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12" name="Right Arrow 111"/>
          <p:cNvSpPr/>
          <p:nvPr/>
        </p:nvSpPr>
        <p:spPr>
          <a:xfrm>
            <a:off x="9496155" y="1490909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96860" y="98495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halt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40920" y="21935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48528" y="9404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PC=N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68802" y="22160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62263" y="21935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3955" y="218711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136115" y="108143"/>
            <a:ext cx="10515600" cy="1325563"/>
          </a:xfrm>
        </p:spPr>
        <p:txBody>
          <a:bodyPr/>
          <a:lstStyle/>
          <a:p>
            <a:r>
              <a:rPr lang="en-US" dirty="0" smtClean="0"/>
              <a:t>Halt Instruction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6561" y="3363665"/>
            <a:ext cx="10544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Once all </a:t>
            </a:r>
            <a:r>
              <a:rPr lang="en-US" sz="2400" b="1" dirty="0" err="1" smtClean="0"/>
              <a:t>nop</a:t>
            </a:r>
            <a:r>
              <a:rPr lang="en-US" sz="2400" b="1" dirty="0" smtClean="0"/>
              <a:t> bits are 1, you can quit the simulation!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1625404" y="130258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87267" y="1435657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3707523" y="1302586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4705194" y="1531186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668802" y="1297465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5524308" y="1302586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673032" y="1427422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473718" y="1302586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8636827" y="1531186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531080" y="1435657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939249" y="106530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9116727" y="213596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8714801" y="141596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11635" y="112510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>
            <a:off x="889113" y="219576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487187" y="147577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85" name="Right Arrow 84"/>
          <p:cNvSpPr/>
          <p:nvPr/>
        </p:nvSpPr>
        <p:spPr>
          <a:xfrm>
            <a:off x="1304141" y="1591954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79" idx="3"/>
          </p:cNvCxnSpPr>
          <p:nvPr/>
        </p:nvCxnSpPr>
        <p:spPr>
          <a:xfrm flipV="1">
            <a:off x="9218005" y="235009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996614" y="240989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54887" y="24996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8986362" y="25015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841851" y="10421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>
            <a:off x="5019329" y="21128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4617403" y="13928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5126830" y="23269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885103" y="241665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5" name="Right Arrow 94"/>
          <p:cNvSpPr/>
          <p:nvPr/>
        </p:nvSpPr>
        <p:spPr>
          <a:xfrm>
            <a:off x="5385819" y="1527329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2795309" y="1527330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043925" y="103830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>
            <a:off x="3221403" y="210896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819477" y="13889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328904" y="232309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087177" y="24127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2" name="Right Arrow 101"/>
          <p:cNvSpPr/>
          <p:nvPr/>
        </p:nvSpPr>
        <p:spPr>
          <a:xfrm>
            <a:off x="3587893" y="1523473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>
            <a:off x="6524401" y="1521542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655210" y="103251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>
            <a:off x="6832688" y="210317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6430762" y="138317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6940189" y="231730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698462" y="240700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Right Arrow 108"/>
          <p:cNvSpPr/>
          <p:nvPr/>
        </p:nvSpPr>
        <p:spPr>
          <a:xfrm>
            <a:off x="7224566" y="1517685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9745307" y="1275810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024023" y="1423017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12" name="Right Arrow 111"/>
          <p:cNvSpPr/>
          <p:nvPr/>
        </p:nvSpPr>
        <p:spPr>
          <a:xfrm>
            <a:off x="9496155" y="1490909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96860" y="98495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halt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40920" y="21935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48528" y="9404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PC=N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68802" y="22160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62263" y="21935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3955" y="218711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47602" y="218711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nop</a:t>
            </a:r>
            <a:r>
              <a:rPr lang="en-US" b="1" dirty="0" smtClean="0">
                <a:solidFill>
                  <a:srgbClr val="C00000"/>
                </a:solidFill>
              </a:rPr>
              <a:t>=1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 in executing an R-type instruction</a:t>
            </a:r>
          </a:p>
          <a:p>
            <a:pPr lvl="1"/>
            <a:r>
              <a:rPr lang="en-US" dirty="0" smtClean="0"/>
              <a:t>Instruction fetch (IF)</a:t>
            </a:r>
          </a:p>
          <a:p>
            <a:pPr lvl="1"/>
            <a:r>
              <a:rPr lang="en-US" dirty="0" smtClean="0"/>
              <a:t>Instruction Decode/Register File Read (ID/RF)</a:t>
            </a:r>
          </a:p>
          <a:p>
            <a:pPr lvl="1"/>
            <a:r>
              <a:rPr lang="en-US" dirty="0" smtClean="0"/>
              <a:t>Execute in ALU (EX)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Load result from or store result to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ata memory (MEM)</a:t>
            </a:r>
          </a:p>
          <a:p>
            <a:pPr lvl="1"/>
            <a:r>
              <a:rPr lang="en-US" dirty="0" smtClean="0"/>
              <a:t>Write-back Result to RF (WB)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55887" y="452171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7750" y="465478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8006" y="452171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35677" y="475031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9285" y="451659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54791" y="452171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3515" y="4646551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04201" y="452171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267310" y="475031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1563" y="465478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9732" y="428443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7210" y="535509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45284" y="463509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2118" y="434423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9596" y="541489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7670" y="46949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934624" y="481108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8488" y="556922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7097" y="562902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5370" y="57187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6845" y="572066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72334" y="426128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9812" y="533194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7886" y="461195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7313" y="554607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15586" y="563578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6302" y="474645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425792" y="474645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74408" y="425743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51886" y="532808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9960" y="460809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9387" y="554222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7660" y="563192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8376" y="474260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54884" y="474067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5693" y="425164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63171" y="532230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61245" y="460230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70672" y="553643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8945" y="56261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6855049" y="473681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375790" y="44949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8899" y="47235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54506" y="464214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41321" y="42576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8799" y="53283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6873" y="46083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20077" y="55424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8434" y="56938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6638" y="47100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8255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193745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372173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36788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87389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536770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802423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056601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263769" y="2072841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65178" y="629584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5803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12121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93085" y="246705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$4 ,$5,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12701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12465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12547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78916" y="2493255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6941" y="2494480"/>
            <a:ext cx="13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=R[$4]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5340" y="2489212"/>
            <a:ext cx="17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7310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8812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12615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91362" y="1955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226076" y="2105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0" name="TextBox 69"/>
          <p:cNvSpPr txBox="1"/>
          <p:nvPr/>
        </p:nvSpPr>
        <p:spPr>
          <a:xfrm>
            <a:off x="9098445" y="2466982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6105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74" name="Rounded Rectangle 73"/>
          <p:cNvSpPr/>
          <p:nvPr/>
        </p:nvSpPr>
        <p:spPr>
          <a:xfrm>
            <a:off x="3707977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42691" y="3594174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6" name="Rounded Rectangle 75"/>
          <p:cNvSpPr/>
          <p:nvPr/>
        </p:nvSpPr>
        <p:spPr>
          <a:xfrm>
            <a:off x="5449335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657907" y="3594174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78" name="Rounded Rectangle 77"/>
          <p:cNvSpPr/>
          <p:nvPr/>
        </p:nvSpPr>
        <p:spPr>
          <a:xfrm>
            <a:off x="7138227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572941" y="359417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0" name="Rounded Rectangle 79"/>
          <p:cNvSpPr/>
          <p:nvPr/>
        </p:nvSpPr>
        <p:spPr>
          <a:xfrm>
            <a:off x="8827119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9034287" y="3543092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663603" y="3937310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 $6 ,$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12433" y="3959463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$6, 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77459" y="3964731"/>
            <a:ext cx="13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=R[$6]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996838" y="3959463"/>
            <a:ext cx="1285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Store R[$7]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0561880" y="342568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996594" y="3575900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27348" y="39185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45" grpId="0"/>
      <p:bldP spid="49" grpId="0"/>
      <p:bldP spid="50" grpId="0"/>
      <p:bldP spid="52" grpId="0"/>
      <p:bldP spid="65" grpId="0" animBg="1"/>
      <p:bldP spid="66" grpId="0"/>
      <p:bldP spid="70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109" grpId="0"/>
      <p:bldP spid="110" grpId="0"/>
      <p:bldP spid="111" grpId="0"/>
      <p:bldP spid="112" grpId="0"/>
      <p:bldP spid="114" grpId="0"/>
      <p:bldP spid="115" grpId="0" animBg="1"/>
      <p:bldP spid="122" grpId="0"/>
      <p:bldP spid="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63568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402861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40131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59175">
            <a:off x="4756146" y="310700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8638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EX-EX Forwarding (same as 4-stage pipeline)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3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18474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19976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0126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0126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196095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172748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72748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29341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60985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2042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1854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2023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17349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34751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40555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38195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3900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1866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016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39691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19643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0361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1863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2013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2013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14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5362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35942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35706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35788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0551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2053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35856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4156784">
            <a:off x="5911247" y="3279451"/>
            <a:ext cx="2002564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113" y="5540807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99867" y="42934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34581" y="44436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6" name="Rounded Rectangle 45"/>
          <p:cNvSpPr/>
          <p:nvPr/>
        </p:nvSpPr>
        <p:spPr>
          <a:xfrm>
            <a:off x="5161345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69917" y="44586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50237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84951" y="44586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2" name="Rounded Rectangle 51"/>
          <p:cNvSpPr/>
          <p:nvPr/>
        </p:nvSpPr>
        <p:spPr>
          <a:xfrm>
            <a:off x="8539129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814083" y="44069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4" name="TextBox 53"/>
          <p:cNvSpPr txBox="1"/>
          <p:nvPr/>
        </p:nvSpPr>
        <p:spPr>
          <a:xfrm>
            <a:off x="3570884" y="47935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39603" y="48515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8695" y="48279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 + 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41497" y="48361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0286660" y="43124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721374" y="44626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0" name="TextBox 59"/>
          <p:cNvSpPr txBox="1"/>
          <p:nvPr/>
        </p:nvSpPr>
        <p:spPr>
          <a:xfrm>
            <a:off x="10561614" y="48429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Two forwarding paths</a:t>
            </a:r>
          </a:p>
          <a:p>
            <a:pPr lvl="1"/>
            <a:r>
              <a:rPr lang="en-US" dirty="0" smtClean="0"/>
              <a:t>Same destination register in both forwarding paths? Pick data from EX-EX forwarding path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1255887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217750" y="425854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338006" y="412547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4335677" y="435407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299285" y="412035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154791" y="412547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304038" y="4222126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7104201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8267310" y="435407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161563" y="425854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569732" y="388819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8747210" y="495885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8345284" y="42388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42118" y="394799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19596" y="501865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117670" y="42986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>
            <a:off x="934624" y="441484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endCxn id="100" idx="3"/>
          </p:cNvCxnSpPr>
          <p:nvPr/>
        </p:nvCxnSpPr>
        <p:spPr>
          <a:xfrm flipV="1">
            <a:off x="8848488" y="517298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27097" y="523278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5370" y="53224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616845" y="532442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472334" y="386504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4649812" y="493570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4247886" y="421571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4757313" y="514983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515586" y="52395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5016302" y="435021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2425792" y="435021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674408" y="386119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2851886" y="493184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2449960" y="421185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959387" y="514598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17660" y="52356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2" name="Right Arrow 121"/>
          <p:cNvSpPr/>
          <p:nvPr/>
        </p:nvSpPr>
        <p:spPr>
          <a:xfrm>
            <a:off x="3218376" y="434636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154884" y="434443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285693" y="3855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6463171" y="4926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061245" y="4206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570672" y="5140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328945" y="5229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9" name="Right Arrow 128"/>
          <p:cNvSpPr/>
          <p:nvPr/>
        </p:nvSpPr>
        <p:spPr>
          <a:xfrm>
            <a:off x="6855049" y="434057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9375790" y="409869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10538899" y="432729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9654506" y="424590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0841321" y="38614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/>
          <p:nvPr/>
        </p:nvSpPr>
        <p:spPr>
          <a:xfrm>
            <a:off x="11018799" y="49320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10616873" y="42120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36" name="Straight Connector 135"/>
          <p:cNvCxnSpPr>
            <a:endCxn id="134" idx="3"/>
          </p:cNvCxnSpPr>
          <p:nvPr/>
        </p:nvCxnSpPr>
        <p:spPr>
          <a:xfrm flipV="1">
            <a:off x="11120077" y="51462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888434" y="52976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38" name="Right Arrow 137"/>
          <p:cNvSpPr/>
          <p:nvPr/>
        </p:nvSpPr>
        <p:spPr>
          <a:xfrm>
            <a:off x="9126638" y="431379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600700" y="2887980"/>
            <a:ext cx="1503501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32964" y="2887979"/>
            <a:ext cx="15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Forwarding Control Logic</a:t>
            </a:r>
            <a:endParaRPr lang="en-US" dirty="0"/>
          </a:p>
        </p:txBody>
      </p:sp>
      <p:cxnSp>
        <p:nvCxnSpPr>
          <p:cNvPr id="141" name="Elbow Connector 140"/>
          <p:cNvCxnSpPr/>
          <p:nvPr/>
        </p:nvCxnSpPr>
        <p:spPr>
          <a:xfrm rot="5400000" flipH="1" flipV="1">
            <a:off x="6593223" y="3522581"/>
            <a:ext cx="776009" cy="276428"/>
          </a:xfrm>
          <a:prstGeom prst="bentConnector4">
            <a:avLst>
              <a:gd name="adj1" fmla="val 3603"/>
              <a:gd name="adj2" fmla="val 18269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>
            <a:off x="7082739" y="3048830"/>
            <a:ext cx="2055375" cy="953160"/>
          </a:xfrm>
          <a:prstGeom prst="bentConnector3">
            <a:avLst>
              <a:gd name="adj1" fmla="val -12654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5400000">
            <a:off x="5015280" y="3573471"/>
            <a:ext cx="921687" cy="172080"/>
          </a:xfrm>
          <a:prstGeom prst="bentConnector3">
            <a:avLst>
              <a:gd name="adj1" fmla="val -43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294945" y="3308860"/>
            <a:ext cx="173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instruction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427120" y="3029415"/>
            <a:ext cx="173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to prior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Two forwarding paths</a:t>
            </a:r>
          </a:p>
          <a:p>
            <a:pPr lvl="1"/>
            <a:r>
              <a:rPr lang="en-US" dirty="0" smtClean="0"/>
              <a:t>Same destination register in both forwarding paths? Pick data from EX-EX forwarding path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1255887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217750" y="425854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338006" y="412547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4335677" y="435407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299285" y="412035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154791" y="412547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304038" y="4222126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7104201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8267310" y="435407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161563" y="425854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569732" y="388819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8747210" y="495885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8345284" y="42388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42118" y="394799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19596" y="501865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117670" y="42986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>
            <a:off x="934624" y="441484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endCxn id="100" idx="3"/>
          </p:cNvCxnSpPr>
          <p:nvPr/>
        </p:nvCxnSpPr>
        <p:spPr>
          <a:xfrm flipV="1">
            <a:off x="8848488" y="517298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27097" y="523278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5370" y="53224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616845" y="532442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472334" y="386504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4649812" y="493570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4247886" y="421571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4757313" y="514983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515586" y="52395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5016302" y="435021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2425792" y="435021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674408" y="386119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2851886" y="493184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2449960" y="421185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959387" y="514598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17660" y="52356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2" name="Right Arrow 121"/>
          <p:cNvSpPr/>
          <p:nvPr/>
        </p:nvSpPr>
        <p:spPr>
          <a:xfrm>
            <a:off x="3218376" y="434636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154884" y="434443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285693" y="3855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6463171" y="4926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061245" y="4206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570672" y="5140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328945" y="5229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9" name="Right Arrow 128"/>
          <p:cNvSpPr/>
          <p:nvPr/>
        </p:nvSpPr>
        <p:spPr>
          <a:xfrm>
            <a:off x="6855049" y="434057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9375790" y="409869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10538899" y="432729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9654506" y="424590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0841321" y="38614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/>
          <p:nvPr/>
        </p:nvSpPr>
        <p:spPr>
          <a:xfrm>
            <a:off x="11018799" y="49320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10616873" y="42120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36" name="Straight Connector 135"/>
          <p:cNvCxnSpPr>
            <a:endCxn id="134" idx="3"/>
          </p:cNvCxnSpPr>
          <p:nvPr/>
        </p:nvCxnSpPr>
        <p:spPr>
          <a:xfrm flipV="1">
            <a:off x="11120077" y="51462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888434" y="52976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38" name="Right Arrow 137"/>
          <p:cNvSpPr/>
          <p:nvPr/>
        </p:nvSpPr>
        <p:spPr>
          <a:xfrm>
            <a:off x="9126638" y="431379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600700" y="2887980"/>
            <a:ext cx="1503501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32964" y="2887979"/>
            <a:ext cx="15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Forwarding Control Logic</a:t>
            </a:r>
            <a:endParaRPr lang="en-US" dirty="0"/>
          </a:p>
        </p:txBody>
      </p:sp>
      <p:cxnSp>
        <p:nvCxnSpPr>
          <p:cNvPr id="141" name="Elbow Connector 140"/>
          <p:cNvCxnSpPr/>
          <p:nvPr/>
        </p:nvCxnSpPr>
        <p:spPr>
          <a:xfrm rot="5400000" flipH="1" flipV="1">
            <a:off x="6593223" y="3522581"/>
            <a:ext cx="776009" cy="276428"/>
          </a:xfrm>
          <a:prstGeom prst="bentConnector4">
            <a:avLst>
              <a:gd name="adj1" fmla="val 3603"/>
              <a:gd name="adj2" fmla="val 18269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>
            <a:off x="7082739" y="3048830"/>
            <a:ext cx="2055375" cy="953160"/>
          </a:xfrm>
          <a:prstGeom prst="bentConnector3">
            <a:avLst>
              <a:gd name="adj1" fmla="val -12654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5400000">
            <a:off x="5015280" y="3573471"/>
            <a:ext cx="921687" cy="172080"/>
          </a:xfrm>
          <a:prstGeom prst="bentConnector3">
            <a:avLst>
              <a:gd name="adj1" fmla="val -43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294945" y="3308860"/>
            <a:ext cx="173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instruction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427120" y="3029415"/>
            <a:ext cx="173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to prior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20123</TotalTime>
  <Words>3530</Words>
  <Application>Microsoft Office PowerPoint</Application>
  <PresentationFormat>Widescreen</PresentationFormat>
  <Paragraphs>1275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Computer Architecture I</vt:lpstr>
      <vt:lpstr>Handling RAW Hazards in 4 stage Pipeline</vt:lpstr>
      <vt:lpstr>Forwarding Control</vt:lpstr>
      <vt:lpstr>5 Stage Pipeline (with support for load/store)</vt:lpstr>
      <vt:lpstr>PowerPoint Presentation</vt:lpstr>
      <vt:lpstr>RAW Hazards: Add-Add Dependency</vt:lpstr>
      <vt:lpstr>RAW Hazards: Add-Add Dependency</vt:lpstr>
      <vt:lpstr>5 Stage Pipeline (with support for load/store)</vt:lpstr>
      <vt:lpstr>5 Stage Pipeline (with support for load/store)</vt:lpstr>
      <vt:lpstr>RAW Hazards: Add-Load Dependency</vt:lpstr>
      <vt:lpstr>RAW Hazards: Add-Load Dependency</vt:lpstr>
      <vt:lpstr>RAW Hazards: Load-Add Dependency</vt:lpstr>
      <vt:lpstr>RAW Hazards: Load-Add Dependency</vt:lpstr>
      <vt:lpstr>RAW Hazards: Load-Add Dependency</vt:lpstr>
      <vt:lpstr>RAW Hazards: Load-Store Dependency </vt:lpstr>
      <vt:lpstr>Branch Instructions</vt:lpstr>
      <vt:lpstr>Solution 1: Stall+Quash</vt:lpstr>
      <vt:lpstr>What About RAW Dependencies? </vt:lpstr>
      <vt:lpstr>What About RAW Dependencies? </vt:lpstr>
      <vt:lpstr>Lab 1 Discussion</vt:lpstr>
      <vt:lpstr>Pipeline Structure</vt:lpstr>
      <vt:lpstr>Simulating a Pipeline</vt:lpstr>
      <vt:lpstr>Flip-flops: IF and ID/RF Stage</vt:lpstr>
      <vt:lpstr>Digging Into the Skeleton Code</vt:lpstr>
      <vt:lpstr>Flip-flops: EX Stage</vt:lpstr>
      <vt:lpstr>Flip-flops: EX Stage</vt:lpstr>
      <vt:lpstr>In Class Exercise</vt:lpstr>
      <vt:lpstr>Flip-flops: MEM Stage</vt:lpstr>
      <vt:lpstr>Flip-flops: WB Stage</vt:lpstr>
      <vt:lpstr>nop bit function</vt:lpstr>
      <vt:lpstr>nop bit propagation</vt:lpstr>
      <vt:lpstr>In Class Exercise: Implement Forwarding</vt:lpstr>
      <vt:lpstr>RAW Hazards: Load-Store Dependency </vt:lpstr>
      <vt:lpstr>Halt Instruction </vt:lpstr>
      <vt:lpstr>Halt Instruction </vt:lpstr>
      <vt:lpstr>Halt Instruction </vt:lpstr>
      <vt:lpstr>Halt Instruction </vt:lpstr>
      <vt:lpstr>Halt Instruction 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Lectern</cp:lastModifiedBy>
  <cp:revision>825</cp:revision>
  <dcterms:created xsi:type="dcterms:W3CDTF">2016-08-18T21:23:19Z</dcterms:created>
  <dcterms:modified xsi:type="dcterms:W3CDTF">2018-10-12T18:56:07Z</dcterms:modified>
</cp:coreProperties>
</file>