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80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4" r:id="rId35"/>
    <p:sldId id="473" r:id="rId36"/>
    <p:sldId id="472" r:id="rId37"/>
    <p:sldId id="475" r:id="rId38"/>
    <p:sldId id="476" r:id="rId39"/>
    <p:sldId id="477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487" r:id="rId49"/>
    <p:sldId id="48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5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1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4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1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2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Caches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9780" y="825419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32 </a:t>
            </a:r>
            <a:r>
              <a:rPr lang="en-US" dirty="0" err="1" smtClean="0"/>
              <a:t>KByte</a:t>
            </a:r>
            <a:r>
              <a:rPr lang="en-US" dirty="0" smtClean="0"/>
              <a:t> cache with a 1 Byte cache block</a:t>
            </a:r>
          </a:p>
          <a:p>
            <a:pPr lvl="1"/>
            <a:r>
              <a:rPr lang="en-US" dirty="0" smtClean="0"/>
              <a:t>Note that 32KB = 2</a:t>
            </a:r>
            <a:r>
              <a:rPr lang="en-US" baseline="30000" dirty="0" smtClean="0"/>
              <a:t>15</a:t>
            </a:r>
            <a:r>
              <a:rPr lang="en-US" dirty="0" smtClean="0"/>
              <a:t> Bytes = 32768 Bytes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69026" y="4195558"/>
            <a:ext cx="908221" cy="58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1806" y="3927878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3976106" y="2162066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6105" y="2162066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7098" y="2203356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974048" y="2703702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85041" y="2744992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978166" y="3251518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89159" y="329280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980224" y="6159190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13190" y="6197869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02920" y="2174218"/>
            <a:ext cx="39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32768, 2*32768, …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08573" y="2434188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63790" y="2783819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1, 32769, 2*32768+1, …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69443" y="3043789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92625" y="3337813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2, 32770, 2*32768+2, …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798278" y="3597783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16426" y="6177814"/>
            <a:ext cx="331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32767, 65535, …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722079" y="6437784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28305" y="2089316"/>
            <a:ext cx="2959444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3798" y="1712553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 = 8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Placement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block in the cache has a log</a:t>
            </a:r>
            <a:r>
              <a:rPr lang="en-US" baseline="-25000" dirty="0" smtClean="0"/>
              <a:t>2</a:t>
            </a:r>
            <a:r>
              <a:rPr lang="en-US" dirty="0" smtClean="0"/>
              <a:t>(32768) = 15 bit “index”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9800" y="2763737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8977" y="2205315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8976" y="2205315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9969" y="2246605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696919" y="2746951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7912" y="2788241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701037" y="3294767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12030" y="33360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703095" y="6202439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6061" y="6241118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31444" y="2477437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92314" y="3087038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521149" y="3641032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444950" y="6481033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1630" y="3953641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89865" y="2236002"/>
            <a:ext cx="394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32768, 2*32768, …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050735" y="2845603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1, 32769, 2*32768+1, …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079570" y="3399597"/>
            <a:ext cx="4233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2, 32770, 2*32768+2, …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003371" y="6239598"/>
            <a:ext cx="331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32767, 65535, …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6376087" y="2230579"/>
            <a:ext cx="330266" cy="4773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6353" y="1982138"/>
            <a:ext cx="664762" cy="420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1113" y="1492292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662881" y="395364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6195" y="4550502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02711" y="4502113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0500" y="3713205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778" y="5546357"/>
            <a:ext cx="394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15 LSBs of address are used to look up (index) into the cache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Identification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0340" y="2230028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60339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6770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958282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34712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962400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38830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964458" y="622715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97219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914507" y="249148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55758" y="249148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97103" y="158667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29072" y="232325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4337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29352" y="247667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943377" y="245860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33163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32768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900092" y="3354396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41343" y="335439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14937" y="333959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928962" y="3321525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74" y="5730025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Addr</a:t>
            </a:r>
            <a:r>
              <a:rPr lang="en-US" sz="2400" dirty="0" smtClean="0"/>
              <a:t> ….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904212" y="5768087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45463" y="5768087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19057" y="5753281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1933082" y="5735216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…………………….11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58282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18555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3" idx="3"/>
          </p:cNvCxnSpPr>
          <p:nvPr/>
        </p:nvCxnSpPr>
        <p:spPr>
          <a:xfrm flipV="1">
            <a:off x="5708166" y="2471957"/>
            <a:ext cx="1434039" cy="230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08165" y="2599493"/>
            <a:ext cx="1434040" cy="947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08165" y="2640411"/>
            <a:ext cx="1589054" cy="3346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24216" y="4083672"/>
            <a:ext cx="26258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</a:rPr>
              <a:t>How do we know which block of data is stored?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33522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633521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109952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9631464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107894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9635582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112012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9637640" y="622509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970401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31464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172560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539861" y="158562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947639" y="232325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Replacement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8135" y="2230028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18134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94565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516077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92507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520195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96625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522253" y="622715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5014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20237" y="249148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61488" y="249148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02833" y="158667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34802" y="232325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910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35082" y="247667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449107" y="245860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4465513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3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405822" y="4503575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47073" y="4503575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20667" y="448876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34692" y="4470704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516077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76350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9191317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91316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667747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9189259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665689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9193377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669807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9195435" y="622509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528196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189259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730355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045591" y="158562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453369" y="232325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94564" y="2259899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Data[0]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01841" y="3478005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Hit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16417" y="2264034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770078" y="2267517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Data[32768]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438223" y="2283373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405825" y="3484139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847076" y="3484139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20670" y="34693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434695" y="345126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69747" y="346461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271601" y="4464530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35702" y="2471956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89" y="579463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4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355857" y="5832701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797108" y="583270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970702" y="581789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0….01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384727" y="5799830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5199481" y="5802104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62177" y="2804064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Data[1]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9416417" y="2816251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9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1" grpId="0"/>
      <p:bldP spid="5" grpId="0"/>
      <p:bldP spid="32" grpId="0"/>
      <p:bldP spid="9" grpId="0"/>
      <p:bldP spid="40" grpId="0"/>
      <p:bldP spid="43" grpId="0" animBg="1"/>
      <p:bldP spid="44" grpId="0" animBg="1"/>
      <p:bldP spid="45" grpId="0"/>
      <p:bldP spid="46" grpId="0"/>
      <p:bldP spid="69" grpId="0"/>
      <p:bldP spid="54" grpId="0" animBg="1"/>
      <p:bldP spid="55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90" grpId="0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Direct Mapped Cache: Replacement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2509" y="1082689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32 bit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8373" y="2229782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58374" y="223002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4805" y="227131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156317" y="2771664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32747" y="2812954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160435" y="3319480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6865" y="3360770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154998" y="623464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95254" y="626583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55347" y="2536450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96598" y="2536450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37943" y="163164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9912" y="236822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449107" y="1474357"/>
            <a:ext cx="3779726" cy="8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70192" y="2521644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84217" y="250357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59" y="247195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854" y="4465513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3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240932" y="4548545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82183" y="4548545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55777" y="453373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269802" y="4515674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0…………………….01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156317" y="2009903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16590" y="1215743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8764102" y="2227966"/>
            <a:ext cx="242185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64101" y="222796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240532" y="2269256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8762044" y="2769602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238474" y="2810892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8766162" y="3317418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242592" y="3358708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8760725" y="623258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100981" y="6263769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762044" y="2007841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303140" y="12136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1880701" y="1630593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288479" y="2368224"/>
            <a:ext cx="2303085" cy="4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34804" y="2259899"/>
            <a:ext cx="1192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Data[0]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136951" y="3522975"/>
            <a:ext cx="6562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Hit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09689" y="2286550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6410318" y="2267517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Data[32768]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8957109" y="2828186"/>
            <a:ext cx="1923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   01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1240935" y="3529109"/>
            <a:ext cx="3793659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682186" y="3529109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855780" y="351430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0….00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1269805" y="3496238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0…………………….00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69747" y="346461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2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5106711" y="4509500"/>
            <a:ext cx="7962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59334" y="2516927"/>
            <a:ext cx="8234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Miss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328367" y="2215476"/>
            <a:ext cx="692034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1328366" y="22154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1467080" y="229366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1326309" y="27571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330427" y="330492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1480387" y="279840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1324990" y="622009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497877" y="6233651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1250034" y="122801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500546" y="225676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481707" y="2807875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57171" y="2814738"/>
            <a:ext cx="18121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Data[32769]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77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1" grpId="0"/>
      <p:bldP spid="5" grpId="0"/>
      <p:bldP spid="32" grpId="0"/>
      <p:bldP spid="9" grpId="0"/>
      <p:bldP spid="40" grpId="0"/>
      <p:bldP spid="43" grpId="0" animBg="1"/>
      <p:bldP spid="44" grpId="0" animBg="1"/>
      <p:bldP spid="45" grpId="0"/>
      <p:bldP spid="46" grpId="0"/>
      <p:bldP spid="69" grpId="0"/>
      <p:bldP spid="54" grpId="0" animBg="1"/>
      <p:bldP spid="55" grpId="0" animBg="1"/>
      <p:bldP spid="71" grpId="0" animBg="1"/>
      <p:bldP spid="72" grpId="0" animBg="1"/>
      <p:bldP spid="73" grpId="0" animBg="1"/>
      <p:bldP spid="83" grpId="0" animBg="1"/>
      <p:bldP spid="84" grpId="0" animBg="1"/>
      <p:bldP spid="85" grpId="0"/>
      <p:bldP spid="86" grpId="0"/>
      <p:bldP spid="87" grpId="0"/>
      <p:bldP spid="88" grpId="0" animBg="1"/>
      <p:bldP spid="89" grpId="0" animBg="1"/>
      <p:bldP spid="100" grpId="0" animBg="1"/>
      <p:bldP spid="101" grpId="0" animBg="1"/>
      <p:bldP spid="1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715"/>
            <a:ext cx="10515600" cy="1325563"/>
          </a:xfrm>
        </p:spPr>
        <p:txBody>
          <a:bodyPr/>
          <a:lstStyle/>
          <a:p>
            <a:r>
              <a:rPr lang="en-US" dirty="0" smtClean="0"/>
              <a:t>Cache 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92286" y="57251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249641" cy="3127373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602542" y="6134362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10470" y="1693774"/>
            <a:ext cx="5201582" cy="4710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Alternative Placement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Assume 32 </a:t>
            </a:r>
            <a:r>
              <a:rPr lang="en-US" dirty="0" err="1" smtClean="0"/>
              <a:t>KByte</a:t>
            </a:r>
            <a:r>
              <a:rPr lang="en-US" dirty="0" smtClean="0"/>
              <a:t> cache with a 1 Byte cache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8372" y="2212567"/>
            <a:ext cx="3089189" cy="454728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8371" y="2212567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9364" y="22538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26314" y="2754203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37307" y="279549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30432" y="3302019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1425" y="3343309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32490" y="6209691"/>
            <a:ext cx="308918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456" y="624837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07703" y="2253857"/>
            <a:ext cx="282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0, 1, 2, 3, …..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60839" y="2484689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49437" y="2832399"/>
            <a:ext cx="2466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</a:t>
            </a:r>
            <a:r>
              <a:rPr lang="en-US" sz="2400" dirty="0" smtClean="0"/>
              <a:t>32768, </a:t>
            </a:r>
            <a:r>
              <a:rPr lang="en-US" sz="2400" dirty="0" smtClean="0"/>
              <a:t>….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321709" y="3094290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350544" y="3648284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74345" y="6488285"/>
            <a:ext cx="531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0571" y="2014586"/>
            <a:ext cx="2959444" cy="1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6672" y="1537892"/>
            <a:ext cx="193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 = 8 bits</a:t>
            </a:r>
            <a:endParaRPr lang="en-US" sz="2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133090" y="1850898"/>
            <a:ext cx="4904012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15 MSBs of address to determine index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Consider following stream of accesses: </a:t>
            </a:r>
          </a:p>
          <a:p>
            <a:pPr marL="0" indent="0">
              <a:buNone/>
            </a:pPr>
            <a:r>
              <a:rPr lang="en-US" dirty="0" err="1" smtClean="0"/>
              <a:t>Addr</a:t>
            </a:r>
            <a:r>
              <a:rPr lang="en-US" dirty="0" smtClean="0"/>
              <a:t> 0, </a:t>
            </a:r>
            <a:r>
              <a:rPr lang="en-US" dirty="0" err="1" smtClean="0"/>
              <a:t>Addr</a:t>
            </a:r>
            <a:r>
              <a:rPr lang="en-US" dirty="0" smtClean="0"/>
              <a:t> 1, </a:t>
            </a:r>
            <a:r>
              <a:rPr lang="en-US" dirty="0" err="1" smtClean="0"/>
              <a:t>Addr</a:t>
            </a:r>
            <a:r>
              <a:rPr lang="en-US" dirty="0" smtClean="0"/>
              <a:t> 0, </a:t>
            </a:r>
            <a:r>
              <a:rPr lang="en-US" dirty="0" err="1" smtClean="0"/>
              <a:t>Addr</a:t>
            </a:r>
            <a:r>
              <a:rPr lang="en-US" dirty="0" smtClean="0"/>
              <a:t> 1,..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227802">
            <a:off x="3805155" y="4079619"/>
            <a:ext cx="3150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Bad Idea!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084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mapped caches can have miss rate due to </a:t>
            </a:r>
            <a:r>
              <a:rPr lang="en-US" dirty="0" smtClean="0">
                <a:solidFill>
                  <a:srgbClr val="FF0000"/>
                </a:solidFill>
              </a:rPr>
              <a:t>conflicts</a:t>
            </a:r>
            <a:endParaRPr lang="en-US" dirty="0" smtClean="0"/>
          </a:p>
          <a:p>
            <a:pPr lvl="1"/>
            <a:r>
              <a:rPr lang="en-US" dirty="0" smtClean="0"/>
              <a:t>Each address maps to a unique location in the cache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Assume addresses A and B with same index bits</a:t>
            </a:r>
          </a:p>
          <a:p>
            <a:pPr lvl="1"/>
            <a:r>
              <a:rPr lang="en-US" dirty="0" smtClean="0"/>
              <a:t>Sequence: A, B, A, B, A….. results in 100% cache miss rate!</a:t>
            </a:r>
          </a:p>
          <a:p>
            <a:pPr lvl="1"/>
            <a:endParaRPr lang="en-US" dirty="0"/>
          </a:p>
          <a:p>
            <a:r>
              <a:rPr lang="en-US" dirty="0" smtClean="0"/>
              <a:t>Set-associative cache: each address can map to N different locations in the cache!</a:t>
            </a:r>
          </a:p>
          <a:p>
            <a:pPr lvl="1"/>
            <a:r>
              <a:rPr lang="en-US" dirty="0" smtClean="0"/>
              <a:t>“N-way” set associative cache</a:t>
            </a:r>
          </a:p>
          <a:p>
            <a:pPr lvl="1"/>
            <a:r>
              <a:rPr lang="en-US" dirty="0" smtClean="0"/>
              <a:t>2-way set associate cache has ~0% cache miss rate for sequence A, B, A, B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6949969" y="2008668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26433" y="1978675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543986" y="1776334"/>
            <a:ext cx="10538085" cy="49767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2-Way Set 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94" y="100116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2-way set-associative 32 KB cache with 1 Byte blocks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3733" y="3091709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3734" y="3091955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9172" y="363359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795" y="418140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1671" y="5543228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34" y="3147814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0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1677" y="2931791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859" y="2131005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766514" y="3082955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66513" y="308295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4456" y="362459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79" y="417240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64456" y="553614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61079" y="2895968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5937" y="2083468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665744" y="3082955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65743" y="308295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63686" y="362459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7804" y="417240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64031" y="55285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87411" y="2095489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165206" y="3086714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65207" y="3086960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645" y="3628596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67268" y="4176412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63144" y="55382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163150" y="2926796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30332" y="2126010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157987" y="3077960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57986" y="307796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155929" y="3619596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52552" y="4167412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55929" y="553115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152552" y="2890973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057217" y="3077960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057216" y="3077960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055159" y="361959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059277" y="41674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055504" y="55235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8884" y="2090494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64176" y="203303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8454" y="364391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17534" y="557244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16383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32487" y="6034390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6908" y="6056099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66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  <p:bldP spid="22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4" grpId="0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013241" y="2015528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26433" y="1978675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1543986" y="1776334"/>
            <a:ext cx="10538085" cy="497673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3733" y="3091709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3734" y="3091955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9172" y="3633591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5795" y="418140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71671" y="5543228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34" y="3147814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0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1677" y="2931791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859" y="2131005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766514" y="3082955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66513" y="308295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64456" y="362459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61079" y="417240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64456" y="5536145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61079" y="2895968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5937" y="2083468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665744" y="3082955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65743" y="308295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63686" y="362459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67804" y="417240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64031" y="552857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87411" y="2095489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165206" y="3086714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65207" y="3086960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170645" y="3628596"/>
            <a:ext cx="1724402" cy="54424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67268" y="4176412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63144" y="55382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163150" y="2926796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30332" y="2126010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157987" y="3077960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57986" y="307796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155929" y="3619596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52552" y="4167412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155929" y="5531150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152552" y="2890973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057217" y="3077960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057216" y="3077960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055159" y="361959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059277" y="416741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055504" y="55235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8884" y="2090494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264176" y="203303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618454" y="3643911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75405" y="5556326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16383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32487" y="6034390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6908" y="6056099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53" name="Rectangle 52"/>
          <p:cNvSpPr/>
          <p:nvPr/>
        </p:nvSpPr>
        <p:spPr>
          <a:xfrm>
            <a:off x="8004767" y="1153237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016744" y="1153237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142247" y="248433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0090058" y="1052466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85005" y="217400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(? bits)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004767" y="1059961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6374" y="576304"/>
            <a:ext cx="505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 mapped to a unique set but can be placed in either way</a:t>
            </a:r>
            <a:endParaRPr lang="en-US" sz="3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088760" y="1503285"/>
            <a:ext cx="1196119" cy="2388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563455" y="1551124"/>
            <a:ext cx="2160846" cy="2453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035616" y="159636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(14 bits)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8200846" y="221120"/>
            <a:ext cx="120577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252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7" grpId="0"/>
      <p:bldP spid="8" grpId="0"/>
      <p:bldP spid="91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5-Stage Pipeline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49709" y="16858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1572" y="1818910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1828" y="1685839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9499" y="1914439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107" y="1680718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8613" y="1685839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337" y="1810675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98023" y="16858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61132" y="19144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55385" y="1818910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3554" y="14485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1032" y="25192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39106" y="17992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940" y="150836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3418" y="257901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1492" y="1859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28446" y="1975207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2310" y="27333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0919" y="279315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192" y="28828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0667" y="28847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66156" y="142541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3634" y="249606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1708" y="17760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1135" y="271020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9408" y="27999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0124" y="1910582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19614" y="1910583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68230" y="142155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45708" y="249221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3782" y="17722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3209" y="270634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1482" y="27960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2198" y="1906726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48706" y="1904795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9515" y="141576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56993" y="248642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55067" y="176643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64494" y="270055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2767" y="27902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6848871" y="19009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369612" y="1659063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2721" y="1887663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48328" y="1806270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35143" y="142178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2621" y="249244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0695" y="177244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13899" y="270657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2256" y="28580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0460" y="1874162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66357" y="8761754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" y="3728956"/>
            <a:ext cx="1955451" cy="2798797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H="1">
            <a:off x="513418" y="3252186"/>
            <a:ext cx="560541" cy="62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11023" y="3255896"/>
            <a:ext cx="526565" cy="655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5479" y="6425514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simplified pictures of IF and MEM stages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6295091" y="3218776"/>
            <a:ext cx="560541" cy="627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492696" y="3281309"/>
            <a:ext cx="526565" cy="655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07" y="3707230"/>
            <a:ext cx="1933085" cy="2615774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1283244" y="4477719"/>
            <a:ext cx="1774732" cy="18399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053362" y="4063151"/>
            <a:ext cx="1774732" cy="18399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450069" y="3648047"/>
            <a:ext cx="3337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are </a:t>
            </a:r>
            <a:r>
              <a:rPr lang="en-US" sz="3600" dirty="0" err="1" smtClean="0"/>
              <a:t>Imem</a:t>
            </a:r>
            <a:r>
              <a:rPr lang="en-US" sz="3600" dirty="0" smtClean="0"/>
              <a:t> and </a:t>
            </a:r>
            <a:r>
              <a:rPr lang="en-US" sz="3600" dirty="0" err="1" smtClean="0"/>
              <a:t>Dmem</a:t>
            </a:r>
            <a:r>
              <a:rPr lang="en-US" sz="3600" dirty="0" smtClean="0"/>
              <a:t> implemented?</a:t>
            </a:r>
            <a:endParaRPr lang="en-US" sz="3600" dirty="0"/>
          </a:p>
        </p:txBody>
      </p:sp>
      <p:cxnSp>
        <p:nvCxnSpPr>
          <p:cNvPr id="97" name="Straight Arrow Connector 96"/>
          <p:cNvCxnSpPr>
            <a:stCxn id="95" idx="1"/>
            <a:endCxn id="5" idx="3"/>
          </p:cNvCxnSpPr>
          <p:nvPr/>
        </p:nvCxnSpPr>
        <p:spPr>
          <a:xfrm flipH="1">
            <a:off x="2824044" y="4525210"/>
            <a:ext cx="626025" cy="603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163084" y="4468459"/>
            <a:ext cx="1039734" cy="678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710318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91824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353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353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897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559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147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7147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3865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06631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631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6425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6087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6425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6087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573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596554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6554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6348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6760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6383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8721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25514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25514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6058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25720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5308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25309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2027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924792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4792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24586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4249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24586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24249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14715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114715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114509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114921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114544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06882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935411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76986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897748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37" y="2243744"/>
            <a:ext cx="1154122" cy="282063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633928" y="3252866"/>
            <a:ext cx="10364959" cy="764498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endCxn id="21" idx="1"/>
          </p:cNvCxnSpPr>
          <p:nvPr/>
        </p:nvCxnSpPr>
        <p:spPr>
          <a:xfrm>
            <a:off x="801066" y="2839119"/>
            <a:ext cx="832862" cy="795996"/>
          </a:xfrm>
          <a:prstGeom prst="bentConnector3">
            <a:avLst>
              <a:gd name="adj1" fmla="val 6889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5" idx="0"/>
          </p:cNvCxnSpPr>
          <p:nvPr/>
        </p:nvCxnSpPr>
        <p:spPr>
          <a:xfrm>
            <a:off x="4677255" y="3752648"/>
            <a:ext cx="36570" cy="24929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04" idx="0"/>
          </p:cNvCxnSpPr>
          <p:nvPr/>
        </p:nvCxnSpPr>
        <p:spPr>
          <a:xfrm>
            <a:off x="10031883" y="3589470"/>
            <a:ext cx="43425" cy="228387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5" idx="2"/>
          </p:cNvCxnSpPr>
          <p:nvPr/>
        </p:nvCxnSpPr>
        <p:spPr>
          <a:xfrm>
            <a:off x="908147" y="4572151"/>
            <a:ext cx="3529202" cy="1940586"/>
          </a:xfrm>
          <a:prstGeom prst="bentConnector3">
            <a:avLst>
              <a:gd name="adj1" fmla="val 2154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437349" y="6245598"/>
            <a:ext cx="552951" cy="5342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542667" y="6306955"/>
            <a:ext cx="26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97" name="Oval 96"/>
          <p:cNvSpPr/>
          <p:nvPr/>
        </p:nvSpPr>
        <p:spPr>
          <a:xfrm>
            <a:off x="6086006" y="6257921"/>
            <a:ext cx="491080" cy="508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176060" y="6311611"/>
            <a:ext cx="2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01" name="Straight Arrow Connector 100"/>
          <p:cNvCxnSpPr>
            <a:endCxn id="97" idx="0"/>
          </p:cNvCxnSpPr>
          <p:nvPr/>
        </p:nvCxnSpPr>
        <p:spPr>
          <a:xfrm>
            <a:off x="6316374" y="3725728"/>
            <a:ext cx="15172" cy="25321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5" idx="6"/>
            <a:endCxn id="97" idx="2"/>
          </p:cNvCxnSpPr>
          <p:nvPr/>
        </p:nvCxnSpPr>
        <p:spPr>
          <a:xfrm flipV="1">
            <a:off x="4990300" y="6512283"/>
            <a:ext cx="1095706" cy="4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599249" y="6512283"/>
            <a:ext cx="38476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44043" y="6219432"/>
            <a:ext cx="89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</a:rPr>
              <a:t>HIT?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798832" y="5873348"/>
            <a:ext cx="552951" cy="5342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9904150" y="5934705"/>
            <a:ext cx="26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106" name="Oval 105"/>
          <p:cNvSpPr/>
          <p:nvPr/>
        </p:nvSpPr>
        <p:spPr>
          <a:xfrm>
            <a:off x="11290094" y="5885671"/>
            <a:ext cx="491080" cy="508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1380148" y="5939361"/>
            <a:ext cx="27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08" name="Straight Arrow Connector 107"/>
          <p:cNvCxnSpPr>
            <a:stCxn id="104" idx="6"/>
            <a:endCxn id="106" idx="2"/>
          </p:cNvCxnSpPr>
          <p:nvPr/>
        </p:nvCxnSpPr>
        <p:spPr>
          <a:xfrm flipV="1">
            <a:off x="10351783" y="6140033"/>
            <a:ext cx="938311" cy="4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576512" y="6284758"/>
            <a:ext cx="89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</a:rPr>
              <a:t>HIT?</a:t>
            </a:r>
            <a:endParaRPr lang="en-US" sz="3000" b="1" dirty="0">
              <a:solidFill>
                <a:srgbClr val="C00000"/>
              </a:solidFill>
            </a:endParaRPr>
          </a:p>
        </p:txBody>
      </p:sp>
      <p:cxnSp>
        <p:nvCxnSpPr>
          <p:cNvPr id="111" name="Straight Arrow Connector 110"/>
          <p:cNvCxnSpPr>
            <a:endCxn id="106" idx="0"/>
          </p:cNvCxnSpPr>
          <p:nvPr/>
        </p:nvCxnSpPr>
        <p:spPr>
          <a:xfrm>
            <a:off x="11502985" y="3643071"/>
            <a:ext cx="32649" cy="22426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1564744" y="6414527"/>
            <a:ext cx="3848" cy="2433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>
            <a:off x="1311736" y="4570331"/>
            <a:ext cx="8479740" cy="1592781"/>
          </a:xfrm>
          <a:prstGeom prst="bentConnector3">
            <a:avLst>
              <a:gd name="adj1" fmla="val 412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4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5" grpId="0" animBg="1"/>
      <p:bldP spid="96" grpId="0"/>
      <p:bldP spid="97" grpId="0" animBg="1"/>
      <p:bldP spid="98" grpId="0"/>
      <p:bldP spid="46" grpId="0"/>
      <p:bldP spid="104" grpId="0" animBg="1"/>
      <p:bldP spid="105" grpId="0"/>
      <p:bldP spid="106" grpId="0" animBg="1"/>
      <p:bldP spid="107" grpId="0"/>
      <p:bldP spid="1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586649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8155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Replacement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84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84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28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0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78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78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96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2962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62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756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418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756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418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04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72885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885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679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3091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714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52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01845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1845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2389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2051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1639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1640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358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801123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123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0917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580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0917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00580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91046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1046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840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1252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90875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3213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11742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53317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079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30" y="5882163"/>
            <a:ext cx="7438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Sequence:     A      B     </a:t>
            </a:r>
            <a:r>
              <a:rPr lang="en-US" sz="3000" dirty="0" err="1" smtClean="0"/>
              <a:t>B</a:t>
            </a:r>
            <a:r>
              <a:rPr lang="en-US" sz="3000" dirty="0" smtClean="0"/>
              <a:t>     A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C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98579" y="630400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969" y="2786896"/>
            <a:ext cx="1370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</a:t>
            </a:r>
            <a:r>
              <a:rPr lang="en-US" sz="3000" dirty="0" smtClean="0">
                <a:solidFill>
                  <a:srgbClr val="C00000"/>
                </a:solidFill>
              </a:rPr>
              <a:t>ata[A]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3855" y="2813852"/>
            <a:ext cx="116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8483" y="283844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23663" y="631899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0471" y="278872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03411" y="2779681"/>
            <a:ext cx="115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93951" y="27796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7868" y="6318992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70965" y="6317270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12302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53639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88904" y="6301087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84008" y="6293236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701" y="6046523"/>
            <a:ext cx="33633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Where should C go?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464663" y="83302"/>
            <a:ext cx="5727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(Addresses A, B, C map to same set)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1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3" grpId="0"/>
      <p:bldP spid="84" grpId="0"/>
      <p:bldP spid="85" grpId="0"/>
      <p:bldP spid="86" grpId="0"/>
      <p:bldP spid="91" grpId="0"/>
      <p:bldP spid="92" grpId="0"/>
      <p:bldP spid="99" grpId="0"/>
      <p:bldP spid="100" grpId="0"/>
      <p:bldP spid="109" grpId="0"/>
      <p:bldP spid="113" grpId="0"/>
      <p:bldP spid="114" grpId="0"/>
      <p:bldP spid="116" grpId="0"/>
      <p:bldP spid="1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586649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8155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Least Recently Used (LRU)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84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84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28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0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78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78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96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2962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62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756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418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756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418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04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72885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885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679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3091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714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52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01845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1845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2389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2051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1639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1640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358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801123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123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0917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580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0917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00580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91046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1046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840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1252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90875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3213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11742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53317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079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30" y="5882163"/>
            <a:ext cx="7438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Sequence:     A      B     </a:t>
            </a:r>
            <a:r>
              <a:rPr lang="en-US" sz="3000" dirty="0" err="1" smtClean="0"/>
              <a:t>B</a:t>
            </a:r>
            <a:r>
              <a:rPr lang="en-US" sz="3000" dirty="0" smtClean="0"/>
              <a:t>     A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C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91084" y="622905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969" y="2786896"/>
            <a:ext cx="1370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</a:t>
            </a:r>
            <a:r>
              <a:rPr lang="en-US" sz="3000" dirty="0" smtClean="0">
                <a:solidFill>
                  <a:srgbClr val="C00000"/>
                </a:solidFill>
              </a:rPr>
              <a:t>ata[A]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3855" y="2813852"/>
            <a:ext cx="116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8483" y="283844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16168" y="624404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0471" y="278872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03411" y="2779681"/>
            <a:ext cx="115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93951" y="27796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0373" y="6244042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63470" y="6242320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04807" y="624207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46144" y="624207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81409" y="6226137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76513" y="6218286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1597" y="5746952"/>
            <a:ext cx="4117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Replace least recently used block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13945" y="5807213"/>
            <a:ext cx="570875" cy="95540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72883" y="2791062"/>
            <a:ext cx="1352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Data[C]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12228" y="2791062"/>
            <a:ext cx="11500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Tag[C]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93" y="5403143"/>
            <a:ext cx="1428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Evicted!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8174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10" grpId="0" animBg="1"/>
      <p:bldP spid="93" grpId="0"/>
      <p:bldP spid="94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5866491" y="1183579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681557" y="1177922"/>
            <a:ext cx="4991724" cy="45120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7046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LRU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6843" y="229723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844" y="229748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282" y="283911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05" y="338693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781" y="474875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4787" y="213731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969" y="133653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829624" y="228848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29623" y="228848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27566" y="283011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4189" y="337793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7566" y="474167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24189" y="210149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9047" y="1288994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728854" y="228848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8853" y="228848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26796" y="283011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30914" y="337793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7141" y="473410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0521" y="130101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018456" y="2254765"/>
            <a:ext cx="172440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18457" y="2255011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23895" y="2796647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20518" y="3344463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016394" y="4706284"/>
            <a:ext cx="172440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16400" y="2094847"/>
            <a:ext cx="17318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83582" y="1294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8011237" y="2246011"/>
            <a:ext cx="1726963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1236" y="224601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09179" y="2787647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005802" y="3335463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09179" y="4699201"/>
            <a:ext cx="1726963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005802" y="2059024"/>
            <a:ext cx="1726963" cy="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910467" y="22460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910466" y="22460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908409" y="27876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912527" y="33354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908754" y="46916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32134" y="12585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8117426" y="120108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(18 bits)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533178" y="699733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0</a:t>
            </a:r>
            <a:endParaRPr lang="en-US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7740796" y="680226"/>
            <a:ext cx="197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Way 1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30" y="5882163"/>
            <a:ext cx="7438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Sequence:     A      B     </a:t>
            </a:r>
            <a:r>
              <a:rPr lang="en-US" sz="3000" dirty="0" err="1" smtClean="0"/>
              <a:t>B</a:t>
            </a:r>
            <a:r>
              <a:rPr lang="en-US" sz="3000" dirty="0" smtClean="0"/>
              <a:t>     A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</a:t>
            </a:r>
            <a:r>
              <a:rPr lang="en-US" sz="3000" dirty="0" err="1" smtClean="0"/>
              <a:t>A</a:t>
            </a:r>
            <a:r>
              <a:rPr lang="en-US" sz="3000" dirty="0" smtClean="0"/>
              <a:t>      C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198579" y="630400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969" y="2786896"/>
            <a:ext cx="1370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D</a:t>
            </a:r>
            <a:r>
              <a:rPr lang="en-US" sz="3000" dirty="0" smtClean="0">
                <a:solidFill>
                  <a:srgbClr val="C00000"/>
                </a:solidFill>
              </a:rPr>
              <a:t>ata[A]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63855" y="2813852"/>
            <a:ext cx="11676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Tag[A]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8483" y="283844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23663" y="6318992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00471" y="278872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Data[B]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203411" y="2779681"/>
            <a:ext cx="115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Tag[B]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093951" y="27796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97868" y="6318992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70965" y="6317270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12302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53639" y="6317025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88904" y="6301087"/>
            <a:ext cx="425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84008" y="6293236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082201" y="2248511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082200" y="2248511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080143" y="279014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1084261" y="333796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1080488" y="469413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1003868" y="1261045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MRU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265685" y="278218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263625" y="2779681"/>
            <a:ext cx="38023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236044" y="2787527"/>
            <a:ext cx="38023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9711" y="6112468"/>
            <a:ext cx="2766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</a:rPr>
              <a:t>LRU = NOT MRU</a:t>
            </a:r>
            <a:endParaRPr lang="en-US" sz="3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3" grpId="0"/>
      <p:bldP spid="84" grpId="0"/>
      <p:bldP spid="85" grpId="0"/>
      <p:bldP spid="86" grpId="0"/>
      <p:bldP spid="91" grpId="0"/>
      <p:bldP spid="92" grpId="0"/>
      <p:bldP spid="99" grpId="0"/>
      <p:bldP spid="100" grpId="0"/>
      <p:bldP spid="109" grpId="0"/>
      <p:bldP spid="113" grpId="0"/>
      <p:bldP spid="114" grpId="0"/>
      <p:bldP spid="116" grpId="0"/>
      <p:bldP spid="117" grpId="0"/>
      <p:bldP spid="101" grpId="0"/>
      <p:bldP spid="102" grpId="0" animBg="1"/>
      <p:bldP spid="103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LRU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LRU is hard to implement in hardware for N&gt;2</a:t>
            </a:r>
          </a:p>
          <a:p>
            <a:pPr lvl="1"/>
            <a:r>
              <a:rPr lang="en-US" sz="2800" dirty="0" smtClean="0"/>
              <a:t>Keep track of all possible N! orderings of N ways</a:t>
            </a:r>
          </a:p>
          <a:p>
            <a:pPr lvl="1"/>
            <a:r>
              <a:rPr lang="en-US" sz="2800" dirty="0" smtClean="0"/>
              <a:t>A linked list in which the head points to MRU and tail points to LRU</a:t>
            </a:r>
          </a:p>
          <a:p>
            <a:pPr lvl="1"/>
            <a:r>
              <a:rPr lang="en-US" sz="2800" dirty="0" smtClean="0"/>
              <a:t>Example: N=4; 4 x 2 bits = 8 bits per cache set and extra logic to update list on every access</a:t>
            </a:r>
          </a:p>
          <a:p>
            <a:pPr lvl="1"/>
            <a:endParaRPr lang="en-US" sz="2800" dirty="0"/>
          </a:p>
          <a:p>
            <a:r>
              <a:rPr lang="en-US" dirty="0" smtClean="0"/>
              <a:t>Alternative policies that are more hardware friendly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NOT MRU:</a:t>
            </a:r>
            <a:r>
              <a:rPr lang="en-US" dirty="0" smtClean="0"/>
              <a:t> same as LRU for N=2, requires only log(N) bits, easy update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Hierarchical</a:t>
            </a:r>
            <a:r>
              <a:rPr lang="en-US" dirty="0" smtClean="0"/>
              <a:t>: for N=4, divide ways into 2 groups of 2 ways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55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878051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0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2" y="21801"/>
            <a:ext cx="10515600" cy="1325563"/>
          </a:xfrm>
        </p:spPr>
        <p:txBody>
          <a:bodyPr/>
          <a:lstStyle/>
          <a:p>
            <a:r>
              <a:rPr lang="en-US" dirty="0" smtClean="0"/>
              <a:t>Hierarchical LRU Implementation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2" y="1791326"/>
            <a:ext cx="2541425" cy="229806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791326"/>
            <a:ext cx="2541425" cy="229806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4" y="1791326"/>
            <a:ext cx="2541425" cy="229806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01" y="1791326"/>
            <a:ext cx="2541425" cy="22980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38200" y="140158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29662" y="1329661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1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75755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17180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3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2737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0</a:t>
            </a:r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26" y="2368446"/>
            <a:ext cx="360887" cy="15042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278" y="2351144"/>
            <a:ext cx="360887" cy="15042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8326174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1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51829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43291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76170" y="256879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010506" y="25826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834" y="2368446"/>
            <a:ext cx="360887" cy="15042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 rot="16200000">
            <a:off x="11379717" y="1574649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Grp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0510725" y="1119956"/>
            <a:ext cx="178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(G1)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4914136" y="1212241"/>
            <a:ext cx="1277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</a:t>
            </a:r>
          </a:p>
          <a:p>
            <a:r>
              <a:rPr lang="en-US" sz="2000" dirty="0" smtClean="0"/>
              <a:t>(G0)</a:t>
            </a:r>
            <a:endParaRPr lang="en-US" sz="2000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/>
          </p:nvPr>
        </p:nvGraphicFramePr>
        <p:xfrm>
          <a:off x="1616234" y="4802352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Grp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Way (G0)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MRU Way (G1)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9744234" y="5318339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Which block is evicted?</a:t>
            </a:r>
            <a:endParaRPr lang="en-US" sz="3000" dirty="0"/>
          </a:p>
        </p:txBody>
      </p:sp>
      <p:sp>
        <p:nvSpPr>
          <p:cNvPr id="135" name="Oval 134"/>
          <p:cNvSpPr/>
          <p:nvPr/>
        </p:nvSpPr>
        <p:spPr>
          <a:xfrm>
            <a:off x="4483449" y="4676931"/>
            <a:ext cx="508276" cy="206864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878051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0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2" y="21801"/>
            <a:ext cx="10515600" cy="1325563"/>
          </a:xfrm>
        </p:spPr>
        <p:txBody>
          <a:bodyPr/>
          <a:lstStyle/>
          <a:p>
            <a:r>
              <a:rPr lang="en-US" dirty="0" smtClean="0"/>
              <a:t>Hierarchical LRU Implementation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2" y="1791326"/>
            <a:ext cx="2541425" cy="229806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791326"/>
            <a:ext cx="2541425" cy="229806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4" y="1791326"/>
            <a:ext cx="2541425" cy="229806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01" y="1791326"/>
            <a:ext cx="2541425" cy="22980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38200" y="140158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29662" y="1329661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1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75755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17180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3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2737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0</a:t>
            </a:r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26" y="2368446"/>
            <a:ext cx="360887" cy="15042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278" y="2351144"/>
            <a:ext cx="360887" cy="15042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8326174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1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51829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43291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76170" y="256879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010506" y="25826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834" y="2368446"/>
            <a:ext cx="360887" cy="15042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 rot="16200000">
            <a:off x="11379717" y="1574649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Grp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0510725" y="1119956"/>
            <a:ext cx="178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(G1)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4914136" y="1212241"/>
            <a:ext cx="1277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</a:t>
            </a:r>
          </a:p>
          <a:p>
            <a:r>
              <a:rPr lang="en-US" sz="2000" dirty="0" smtClean="0"/>
              <a:t>(G0)</a:t>
            </a:r>
            <a:endParaRPr lang="en-US" sz="2000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/>
          </p:nvPr>
        </p:nvGraphicFramePr>
        <p:xfrm>
          <a:off x="1616234" y="4802352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Grp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Way (G0)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MRU Way (G1)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9744234" y="4768809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Which block is evicted?</a:t>
            </a:r>
            <a:endParaRPr lang="en-US" sz="3000" dirty="0"/>
          </a:p>
        </p:txBody>
      </p:sp>
      <p:sp>
        <p:nvSpPr>
          <p:cNvPr id="135" name="Oval 134"/>
          <p:cNvSpPr/>
          <p:nvPr/>
        </p:nvSpPr>
        <p:spPr>
          <a:xfrm>
            <a:off x="5841966" y="4682430"/>
            <a:ext cx="508276" cy="206864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694073" y="5781703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Not the true LRU block!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254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Exploiting Spatial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10" y="1514767"/>
            <a:ext cx="5793582" cy="4351338"/>
          </a:xfrm>
        </p:spPr>
        <p:txBody>
          <a:bodyPr/>
          <a:lstStyle/>
          <a:p>
            <a:r>
              <a:rPr lang="en-US" dirty="0" smtClean="0"/>
              <a:t>Recall that if the byte from address </a:t>
            </a:r>
            <a:r>
              <a:rPr lang="en-US" dirty="0" err="1" smtClean="0"/>
              <a:t>i</a:t>
            </a:r>
            <a:r>
              <a:rPr lang="en-US" dirty="0" smtClean="0"/>
              <a:t> is accessed, then byte from address i+1 is likely to be accessed</a:t>
            </a:r>
          </a:p>
          <a:p>
            <a:pPr lvl="1"/>
            <a:r>
              <a:rPr lang="en-US" dirty="0" smtClean="0"/>
              <a:t>Pull in </a:t>
            </a:r>
            <a:r>
              <a:rPr lang="en-US" i="1" dirty="0" smtClean="0"/>
              <a:t>multiple </a:t>
            </a:r>
            <a:r>
              <a:rPr lang="en-US" dirty="0" smtClean="0"/>
              <a:t>contiguous bytes of data in each access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Use larger block size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 smtClean="0"/>
              <a:t>Example: 32KB direct mapped cache with 8 Byte (64 bit) blocks</a:t>
            </a:r>
          </a:p>
          <a:p>
            <a:pPr lvl="1"/>
            <a:r>
              <a:rPr lang="en-US" dirty="0" smtClean="0"/>
              <a:t>i.e., cache has 4096 Byte blocks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7688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688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817026" y="280963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7482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7894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7482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05486" y="5237471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4071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84055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08228" y="6009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bytes)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35375" y="3389314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733459" y="1042431"/>
            <a:ext cx="3614501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37220" y="1042431"/>
            <a:ext cx="1470660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09719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757310" y="904669"/>
            <a:ext cx="564132" cy="2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15498" y="40199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Offset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722917" y="1359720"/>
            <a:ext cx="221183" cy="27724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61170" y="1514767"/>
            <a:ext cx="161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byte from the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7330244" y="2542750"/>
            <a:ext cx="2629670" cy="466787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91901" y="1706216"/>
            <a:ext cx="161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108998" y="383105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346348" y="385715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01431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823848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079514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16063" y="386127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530246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265021" y="904669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3180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3180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2974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3386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32974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9547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3971" y="600906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703644" y="279256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0417" y="5254749"/>
            <a:ext cx="141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4095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239074" y="1489714"/>
            <a:ext cx="110592" cy="12200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46776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772732" y="905135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909618" y="2775377"/>
            <a:ext cx="35938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09619" y="2781801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07556" y="3319868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911680" y="3871253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07556" y="5233074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55651" y="5818288"/>
            <a:ext cx="79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0323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3" y="-351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Cache Operation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4095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bytes)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Tag 4095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72388" y="11255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7542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endCxn id="12" idx="1"/>
          </p:cNvCxnSpPr>
          <p:nvPr/>
        </p:nvCxnSpPr>
        <p:spPr>
          <a:xfrm>
            <a:off x="2400303" y="2848457"/>
            <a:ext cx="1677023" cy="162427"/>
          </a:xfrm>
          <a:prstGeom prst="bentConnector3">
            <a:avLst>
              <a:gd name="adj1" fmla="val -43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7720" y="2848455"/>
            <a:ext cx="8886408" cy="2589334"/>
          </a:xfrm>
          <a:prstGeom prst="bentConnector3">
            <a:avLst>
              <a:gd name="adj1" fmla="val 18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115007" cy="283217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905959" y="6234700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2159" y="2429271"/>
            <a:ext cx="3614501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45920" y="2429271"/>
            <a:ext cx="1470660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718419" y="143890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166010" y="2291509"/>
            <a:ext cx="564132" cy="2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24198" y="1427039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Offset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673721" y="2291509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5476" y="143890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1432" y="2291975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8518" y="4813237"/>
            <a:ext cx="108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 Bytes</a:t>
            </a:r>
            <a:endParaRPr lang="en-US" sz="2400" dirty="0"/>
          </a:p>
        </p:txBody>
      </p:sp>
      <p:sp>
        <p:nvSpPr>
          <p:cNvPr id="11" name="Flowchart: Manual Operation 10"/>
          <p:cNvSpPr/>
          <p:nvPr/>
        </p:nvSpPr>
        <p:spPr>
          <a:xfrm>
            <a:off x="5913394" y="5853535"/>
            <a:ext cx="1599487" cy="36679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5127" y="586825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8:1 MUX</a:t>
            </a:r>
            <a:endParaRPr lang="en-US" b="1" dirty="0"/>
          </a:p>
        </p:txBody>
      </p:sp>
      <p:cxnSp>
        <p:nvCxnSpPr>
          <p:cNvPr id="85" name="Elbow Connector 84"/>
          <p:cNvCxnSpPr>
            <a:endCxn id="11" idx="1"/>
          </p:cNvCxnSpPr>
          <p:nvPr/>
        </p:nvCxnSpPr>
        <p:spPr>
          <a:xfrm rot="16200000" flipH="1">
            <a:off x="3128742" y="3092328"/>
            <a:ext cx="3203199" cy="268600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 flipH="1">
            <a:off x="6708518" y="6237588"/>
            <a:ext cx="4120" cy="538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08518" y="6262252"/>
            <a:ext cx="108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1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  <p:bldP spid="10" grpId="0"/>
      <p:bldP spid="11" grpId="0" animBg="1"/>
      <p:bldP spid="14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Impact of 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8" y="1229568"/>
            <a:ext cx="5777688" cy="5337175"/>
          </a:xfrm>
        </p:spPr>
        <p:txBody>
          <a:bodyPr/>
          <a:lstStyle/>
          <a:p>
            <a:r>
              <a:rPr lang="en-US" dirty="0"/>
              <a:t>Sequence of addresses: A, A+1, A+2, A+3 …</a:t>
            </a:r>
          </a:p>
          <a:p>
            <a:pPr lvl="1"/>
            <a:r>
              <a:rPr lang="en-US" dirty="0"/>
              <a:t>4 consecutive </a:t>
            </a:r>
            <a:r>
              <a:rPr lang="en-US" dirty="0" smtClean="0"/>
              <a:t>misses for 1 byte block size</a:t>
            </a:r>
          </a:p>
          <a:p>
            <a:pPr lvl="1"/>
            <a:r>
              <a:rPr lang="en-US" dirty="0" smtClean="0"/>
              <a:t>1 miss and 3 hits for 4 byte block size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block sizes don’t exploit any spatial locality</a:t>
            </a:r>
          </a:p>
          <a:p>
            <a:endParaRPr lang="en-US" dirty="0"/>
          </a:p>
          <a:p>
            <a:r>
              <a:rPr lang="en-US" dirty="0" smtClean="0"/>
              <a:t>What happens if the block size increases for the same cache size</a:t>
            </a:r>
          </a:p>
          <a:p>
            <a:pPr lvl="1"/>
            <a:r>
              <a:rPr lang="en-US" dirty="0" smtClean="0"/>
              <a:t>Fewer number of larger blocks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59" y="1676305"/>
            <a:ext cx="6610141" cy="3371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7184" y="5253241"/>
            <a:ext cx="29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[Source: D Brooks CS146 </a:t>
            </a:r>
            <a:r>
              <a:rPr lang="en-US" dirty="0" err="1" smtClean="0"/>
              <a:t>Lecs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41" y="1180069"/>
            <a:ext cx="11918091" cy="299651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1828" y="16734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9499" y="19020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107" y="1668361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8613" y="16734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337" y="1798318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3554" y="14362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1032" y="25068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39106" y="17868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940" y="14960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3418" y="25666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1492" y="18466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2310" y="27209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0919" y="27807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192" y="28704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0667" y="2872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66156" y="14130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3634" y="24837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1708" y="17637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1135" y="26978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9408" y="2787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0124" y="18982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68230" y="14091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45708" y="24798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3782" y="17598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3209" y="26939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1482" y="27836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2198" y="18943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48706" y="18924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9515" y="14034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56993" y="24740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55067" y="17540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64494" y="26882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2767" y="27779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9369612" y="164670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2721" y="187530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48328" y="1793913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35143" y="140942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2621" y="248008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0695" y="176008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13899" y="269421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2256" y="28456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0460" y="186180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66357" y="8761754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4140" y="4625785"/>
            <a:ext cx="11918091" cy="195744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6042883" y="4095397"/>
            <a:ext cx="559766" cy="755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751135" y="3583215"/>
            <a:ext cx="2866806" cy="50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331085" y="3642506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 Controller</a:t>
            </a:r>
            <a:endParaRPr lang="en-US" dirty="0"/>
          </a:p>
        </p:txBody>
      </p:sp>
      <p:cxnSp>
        <p:nvCxnSpPr>
          <p:cNvPr id="60" name="Elbow Connector 59"/>
          <p:cNvCxnSpPr/>
          <p:nvPr/>
        </p:nvCxnSpPr>
        <p:spPr>
          <a:xfrm>
            <a:off x="890376" y="2194001"/>
            <a:ext cx="3851701" cy="1785841"/>
          </a:xfrm>
          <a:prstGeom prst="bentConnector3">
            <a:avLst>
              <a:gd name="adj1" fmla="val 156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2649608" y="1953466"/>
            <a:ext cx="2084087" cy="1772097"/>
          </a:xfrm>
          <a:prstGeom prst="bentConnector3">
            <a:avLst>
              <a:gd name="adj1" fmla="val 115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6821595" y="1940780"/>
            <a:ext cx="796346" cy="1790166"/>
          </a:xfrm>
          <a:prstGeom prst="bentConnector3">
            <a:avLst>
              <a:gd name="adj1" fmla="val 1356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flipV="1">
            <a:off x="7617941" y="2226875"/>
            <a:ext cx="945613" cy="17573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504187" y="500981"/>
            <a:ext cx="20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Processor</a:t>
            </a:r>
            <a:endParaRPr lang="en-US" sz="3600" dirty="0"/>
          </a:p>
        </p:txBody>
      </p:sp>
      <p:sp>
        <p:nvSpPr>
          <p:cNvPr id="96" name="TextBox 95"/>
          <p:cNvSpPr txBox="1"/>
          <p:nvPr/>
        </p:nvSpPr>
        <p:spPr>
          <a:xfrm>
            <a:off x="8743668" y="4097324"/>
            <a:ext cx="285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Main Memory</a:t>
            </a:r>
            <a:endParaRPr lang="en-US" sz="3600" dirty="0"/>
          </a:p>
        </p:txBody>
      </p:sp>
      <p:sp>
        <p:nvSpPr>
          <p:cNvPr id="99" name="TextBox 98"/>
          <p:cNvSpPr txBox="1"/>
          <p:nvPr/>
        </p:nvSpPr>
        <p:spPr>
          <a:xfrm>
            <a:off x="2142098" y="5055483"/>
            <a:ext cx="812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Dynamic Random Access Memory (DRAM)</a:t>
            </a:r>
          </a:p>
          <a:p>
            <a:pPr algn="ctr"/>
            <a:r>
              <a:rPr lang="en-US" sz="3600" dirty="0" smtClean="0"/>
              <a:t>(Unified instruction and data memory)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19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In 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44" y="1222447"/>
            <a:ext cx="10532708" cy="1798071"/>
          </a:xfrm>
        </p:spPr>
        <p:txBody>
          <a:bodyPr/>
          <a:lstStyle/>
          <a:p>
            <a:r>
              <a:rPr lang="en-US" dirty="0" smtClean="0"/>
              <a:t>Determine the number of offset bits, index bits and tag bits for a 4-way, 8KB cache with 8 Byte blocks. Assume that the cache is Byte addressable with a 32 bit address.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7" y="3623371"/>
            <a:ext cx="11527057" cy="179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Offset: 3 bits </a:t>
            </a:r>
            <a:r>
              <a:rPr lang="en-US" dirty="0" smtClean="0"/>
              <a:t>(8 byte blocks that are byte addressable)</a:t>
            </a:r>
          </a:p>
          <a:p>
            <a:pPr marL="457200" lvl="1" indent="0">
              <a:buNone/>
            </a:pPr>
            <a:r>
              <a:rPr lang="en-US" dirty="0" smtClean="0"/>
              <a:t>Number of sets: 2</a:t>
            </a:r>
            <a:r>
              <a:rPr lang="en-US" baseline="30000" dirty="0" smtClean="0"/>
              <a:t>13</a:t>
            </a:r>
            <a:r>
              <a:rPr lang="en-US" dirty="0" smtClean="0"/>
              <a:t> bytes / ( 4 ways x 8 bytes per way) = </a:t>
            </a:r>
            <a:r>
              <a:rPr lang="en-US" dirty="0"/>
              <a:t>: 2</a:t>
            </a:r>
            <a:r>
              <a:rPr lang="en-US" baseline="30000" dirty="0"/>
              <a:t>13</a:t>
            </a:r>
            <a:r>
              <a:rPr lang="en-US" dirty="0"/>
              <a:t> bytes </a:t>
            </a:r>
            <a:r>
              <a:rPr lang="en-US" dirty="0" smtClean="0"/>
              <a:t>/ 2</a:t>
            </a:r>
            <a:r>
              <a:rPr lang="en-US" baseline="30000" dirty="0"/>
              <a:t>5</a:t>
            </a:r>
            <a:r>
              <a:rPr lang="en-US" dirty="0" smtClean="0"/>
              <a:t> bytes = 2</a:t>
            </a:r>
            <a:r>
              <a:rPr lang="en-US" baseline="30000" dirty="0"/>
              <a:t>8</a:t>
            </a:r>
            <a:r>
              <a:rPr lang="en-US" dirty="0" smtClean="0"/>
              <a:t> sets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Index: 8 bits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Tag: 32 – 8 – 3 = 21 bits  </a:t>
            </a:r>
          </a:p>
        </p:txBody>
      </p:sp>
    </p:spTree>
    <p:extLst>
      <p:ext uri="{BB962C8B-B14F-4D97-AF65-F5344CB8AC3E}">
        <p14:creationId xmlns:p14="http://schemas.microsoft.com/office/powerpoint/2010/main" val="11314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26" y="1520824"/>
            <a:ext cx="11094594" cy="5337175"/>
          </a:xfrm>
        </p:spPr>
        <p:txBody>
          <a:bodyPr>
            <a:normAutofit/>
          </a:bodyPr>
          <a:lstStyle/>
          <a:p>
            <a:r>
              <a:rPr lang="en-US" dirty="0" smtClean="0"/>
              <a:t>What should we do on a cache store/write access</a:t>
            </a:r>
          </a:p>
          <a:p>
            <a:pPr lvl="1"/>
            <a:r>
              <a:rPr lang="en-US" dirty="0" smtClean="0"/>
              <a:t>Cannot perform tag look-up and write to the data array in parallel (why?)</a:t>
            </a:r>
          </a:p>
          <a:p>
            <a:pPr lvl="1"/>
            <a:r>
              <a:rPr lang="en-US" dirty="0" smtClean="0"/>
              <a:t>First access tag array and if there is a write hit, write to the data array</a:t>
            </a:r>
          </a:p>
          <a:p>
            <a:pPr lvl="1"/>
            <a:r>
              <a:rPr lang="en-US" dirty="0" smtClean="0"/>
              <a:t>Increases the delay of a cache access (recall: period is determined by the worst-case)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on a write hit? </a:t>
            </a:r>
          </a:p>
          <a:p>
            <a:pPr lvl="1"/>
            <a:r>
              <a:rPr lang="en-US" dirty="0" smtClean="0"/>
              <a:t>When there is a tag match (i.e., block exists in cache)</a:t>
            </a:r>
          </a:p>
          <a:p>
            <a:pPr lvl="1"/>
            <a:endParaRPr lang="en-US" dirty="0"/>
          </a:p>
          <a:p>
            <a:r>
              <a:rPr lang="en-US" dirty="0" smtClean="0"/>
              <a:t>What to do on a write miss?</a:t>
            </a:r>
          </a:p>
          <a:p>
            <a:pPr lvl="1"/>
            <a:r>
              <a:rPr lang="en-US" dirty="0" smtClean="0"/>
              <a:t>When the data block is not in the cache?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48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Hit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to propagate new (“dirty”) values to lower levels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Write-back policy</a:t>
            </a:r>
            <a:r>
              <a:rPr lang="en-US" dirty="0" smtClean="0"/>
              <a:t>:  lazy, take care of it later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Write-through policy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update lower levels immediately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Write-back policy</a:t>
            </a:r>
          </a:p>
          <a:p>
            <a:pPr lvl="1"/>
            <a:r>
              <a:rPr lang="en-US" dirty="0" smtClean="0"/>
              <a:t>Modify the data in the current cache level only</a:t>
            </a:r>
          </a:p>
          <a:p>
            <a:pPr lvl="1"/>
            <a:r>
              <a:rPr lang="en-US" dirty="0" smtClean="0"/>
              <a:t>When to update the data in the lower level? When cache block is evicted</a:t>
            </a:r>
          </a:p>
          <a:p>
            <a:pPr lvl="1"/>
            <a:r>
              <a:rPr lang="en-US" dirty="0" smtClean="0"/>
              <a:t>Dirty bit per cache block to keep track of blocks that have been updated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Write happens at speed of current cache level</a:t>
            </a:r>
          </a:p>
          <a:p>
            <a:pPr lvl="1"/>
            <a:r>
              <a:rPr lang="en-US" dirty="0" smtClean="0"/>
              <a:t>multiple writes to the same block result in only one write back to main memory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Evictions take more time</a:t>
            </a:r>
          </a:p>
          <a:p>
            <a:pPr lvl="1"/>
            <a:r>
              <a:rPr lang="en-US" dirty="0" smtClean="0"/>
              <a:t>Data inconsistency between cache and lower levels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6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96985" y="2784088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56368" y="5984791"/>
            <a:ext cx="4459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“Write Hit on Clean Data”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8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34383" y="2755125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956368" y="5984791"/>
            <a:ext cx="4342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“Write Hit on Dirty Data”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0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249698" y="6083901"/>
            <a:ext cx="25319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WRITE-BACK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89" name="Elbow Connector 88"/>
          <p:cNvCxnSpPr>
            <a:stCxn id="18" idx="2"/>
          </p:cNvCxnSpPr>
          <p:nvPr/>
        </p:nvCxnSpPr>
        <p:spPr>
          <a:xfrm rot="5400000">
            <a:off x="3769720" y="4706078"/>
            <a:ext cx="293651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7251" y="5619282"/>
            <a:ext cx="4522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“Read Miss on Dirty Data”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814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388212" y="2765323"/>
            <a:ext cx="20544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DISCARD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6368" y="5984791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“Read Miss on Clean Data”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59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Hit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to propagate new (“dirty”) values to lower levels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Write-back policy</a:t>
            </a:r>
            <a:r>
              <a:rPr lang="en-US" dirty="0" smtClean="0"/>
              <a:t>:  lazy, take care of it later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Write-through policy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update lower levels immediately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Write-Through policy</a:t>
            </a:r>
          </a:p>
          <a:p>
            <a:pPr lvl="1"/>
            <a:r>
              <a:rPr lang="en-US" dirty="0" smtClean="0"/>
              <a:t>Update lower levels of cache/memory on every write</a:t>
            </a:r>
          </a:p>
          <a:p>
            <a:pPr lvl="1"/>
            <a:r>
              <a:rPr lang="en-US" dirty="0" smtClean="0"/>
              <a:t>No need for a dirty bit in the cache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Reduces complexity of cache (no dirty bit)</a:t>
            </a:r>
          </a:p>
          <a:p>
            <a:pPr lvl="1"/>
            <a:r>
              <a:rPr lang="en-US" dirty="0" smtClean="0"/>
              <a:t>Reads never cause write-backs</a:t>
            </a:r>
          </a:p>
          <a:p>
            <a:pPr lvl="1"/>
            <a:r>
              <a:rPr lang="en-US" dirty="0" smtClean="0"/>
              <a:t>Consistency across levels of memory hierarchy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Increased write bandwidth (multiple writes to same block)</a:t>
            </a:r>
          </a:p>
          <a:p>
            <a:pPr lvl="1"/>
            <a:r>
              <a:rPr lang="en-US" dirty="0" smtClean="0"/>
              <a:t>Potentially Increased write latency (wait for write to propagate to lower levels?)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3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Through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9" idx="3"/>
          </p:cNvCxnSpPr>
          <p:nvPr/>
        </p:nvCxnSpPr>
        <p:spPr>
          <a:xfrm>
            <a:off x="2882417" y="4103966"/>
            <a:ext cx="977429" cy="183405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88933" y="6050795"/>
            <a:ext cx="3976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Write-Through to Lower Level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53130" y="3160799"/>
            <a:ext cx="286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Update data in cache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7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6" grpId="0"/>
      <p:bldP spid="10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Through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30246" y="2808316"/>
            <a:ext cx="20544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DISCARD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3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141" y="1180069"/>
            <a:ext cx="11918091" cy="299651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DRAM Details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1828" y="16734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9499" y="19020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3107" y="1668361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48613" y="16734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337" y="1798318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3554" y="14362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1032" y="25068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39106" y="17868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940" y="14960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3418" y="25666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1492" y="18466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2310" y="27209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0919" y="27807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192" y="28704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0667" y="28724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66156" y="14130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3634" y="24837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1708" y="17637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1135" y="26978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9408" y="2787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0124" y="18982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68230" y="14091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45708" y="24798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3782" y="17598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3209" y="26939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1482" y="27836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2198" y="18943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48706" y="18924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79515" y="14034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56993" y="24740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55067" y="17540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64494" y="26882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2767" y="27779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9369612" y="164670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2721" y="187530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48328" y="1793913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35143" y="140942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2621" y="248008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0695" y="176008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13899" y="269421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2256" y="28456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0460" y="186180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666357" y="8761754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4140" y="4625785"/>
            <a:ext cx="11918091" cy="1957445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>
            <a:off x="6042883" y="4095397"/>
            <a:ext cx="559766" cy="755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751135" y="3583215"/>
            <a:ext cx="2866806" cy="50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331085" y="3642506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Memory Controller</a:t>
            </a:r>
            <a:endParaRPr lang="en-US" dirty="0"/>
          </a:p>
        </p:txBody>
      </p:sp>
      <p:cxnSp>
        <p:nvCxnSpPr>
          <p:cNvPr id="60" name="Elbow Connector 59"/>
          <p:cNvCxnSpPr/>
          <p:nvPr/>
        </p:nvCxnSpPr>
        <p:spPr>
          <a:xfrm>
            <a:off x="890376" y="2194001"/>
            <a:ext cx="3851701" cy="1785841"/>
          </a:xfrm>
          <a:prstGeom prst="bentConnector3">
            <a:avLst>
              <a:gd name="adj1" fmla="val 156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2649608" y="1953466"/>
            <a:ext cx="2084087" cy="1772097"/>
          </a:xfrm>
          <a:prstGeom prst="bentConnector3">
            <a:avLst>
              <a:gd name="adj1" fmla="val 115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6821595" y="1940780"/>
            <a:ext cx="796346" cy="1790166"/>
          </a:xfrm>
          <a:prstGeom prst="bentConnector3">
            <a:avLst>
              <a:gd name="adj1" fmla="val 1356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flipV="1">
            <a:off x="7617941" y="2226875"/>
            <a:ext cx="945613" cy="17573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052089" y="549212"/>
            <a:ext cx="374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3.6 GHz Pentium 4 </a:t>
            </a:r>
            <a:endParaRPr lang="en-US" sz="3600" dirty="0"/>
          </a:p>
        </p:txBody>
      </p:sp>
      <p:sp>
        <p:nvSpPr>
          <p:cNvPr id="96" name="TextBox 95"/>
          <p:cNvSpPr txBox="1"/>
          <p:nvPr/>
        </p:nvSpPr>
        <p:spPr>
          <a:xfrm>
            <a:off x="8743668" y="4097324"/>
            <a:ext cx="285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Main Memory</a:t>
            </a:r>
            <a:endParaRPr lang="en-US" sz="3600" dirty="0"/>
          </a:p>
        </p:txBody>
      </p:sp>
      <p:sp>
        <p:nvSpPr>
          <p:cNvPr id="99" name="TextBox 98"/>
          <p:cNvSpPr txBox="1"/>
          <p:nvPr/>
        </p:nvSpPr>
        <p:spPr>
          <a:xfrm>
            <a:off x="233856" y="4712826"/>
            <a:ext cx="12187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Memory capacity: 4GB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Access Latency: 50 ns/word = ?? Clock cycles/word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						   = 50 ns / (1/3.6) ns = 180 cycles	</a:t>
            </a:r>
          </a:p>
        </p:txBody>
      </p:sp>
    </p:spTree>
    <p:extLst>
      <p:ext uri="{BB962C8B-B14F-4D97-AF65-F5344CB8AC3E}">
        <p14:creationId xmlns:p14="http://schemas.microsoft.com/office/powerpoint/2010/main" val="16647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Miss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/>
          </a:bodyPr>
          <a:lstStyle/>
          <a:p>
            <a:r>
              <a:rPr lang="en-US" dirty="0" smtClean="0"/>
              <a:t>What to do if a write access misses in the cache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allocate policy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no-allocate policy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Write-allocate Policy</a:t>
            </a:r>
          </a:p>
          <a:p>
            <a:pPr lvl="1"/>
            <a:r>
              <a:rPr lang="en-US" dirty="0" smtClean="0"/>
              <a:t>Treat like a read miss, allocate block in cache for data</a:t>
            </a:r>
          </a:p>
          <a:p>
            <a:pPr lvl="1"/>
            <a:r>
              <a:rPr lang="en-US" dirty="0" smtClean="0"/>
              <a:t>Standard write hit actions follow</a:t>
            </a:r>
          </a:p>
          <a:p>
            <a:pPr lvl="1"/>
            <a:r>
              <a:rPr lang="en-US" dirty="0" smtClean="0"/>
              <a:t>Good match for write-back caches </a:t>
            </a:r>
            <a:endParaRPr lang="en-US" dirty="0"/>
          </a:p>
          <a:p>
            <a:r>
              <a:rPr lang="en-US" u="sng" dirty="0" smtClean="0">
                <a:solidFill>
                  <a:srgbClr val="FF0000"/>
                </a:solidFill>
              </a:rPr>
              <a:t>Write no allocate Policy</a:t>
            </a:r>
          </a:p>
          <a:p>
            <a:pPr lvl="1"/>
            <a:r>
              <a:rPr lang="en-US" dirty="0" smtClean="0"/>
              <a:t>Do not allocate a cache block for the write, instead forward write to the next level </a:t>
            </a:r>
          </a:p>
          <a:p>
            <a:pPr lvl="1"/>
            <a:r>
              <a:rPr lang="en-US" dirty="0" smtClean="0"/>
              <a:t>This implies that only a read access will result in allocations</a:t>
            </a:r>
            <a:endParaRPr lang="en-US" dirty="0"/>
          </a:p>
          <a:p>
            <a:pPr lvl="1"/>
            <a:r>
              <a:rPr lang="en-US" dirty="0" smtClean="0"/>
              <a:t>Goes well with write through policy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83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190" y="0"/>
            <a:ext cx="10515600" cy="1325563"/>
          </a:xfrm>
        </p:spPr>
        <p:txBody>
          <a:bodyPr/>
          <a:lstStyle/>
          <a:p>
            <a:r>
              <a:rPr lang="en-US" dirty="0" smtClean="0"/>
              <a:t>Summary of Write Policies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4294"/>
              </p:ext>
            </p:extLst>
          </p:nvPr>
        </p:nvGraphicFramePr>
        <p:xfrm>
          <a:off x="1507344" y="1004479"/>
          <a:ext cx="812799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Policy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Hit</a:t>
                      </a:r>
                      <a:r>
                        <a:rPr lang="en-US" sz="2400" baseline="0" dirty="0" smtClean="0"/>
                        <a:t> or </a:t>
                      </a:r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r>
                        <a:rPr lang="en-US" sz="2400" baseline="0" dirty="0" smtClean="0"/>
                        <a:t> is Update Performed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</a:t>
                      </a:r>
                      <a:r>
                        <a:rPr lang="en-US" sz="2400" baseline="0" dirty="0" smtClean="0"/>
                        <a:t>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Through,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Through,</a:t>
                      </a:r>
                      <a:r>
                        <a:rPr lang="en-US" sz="2400" baseline="0" dirty="0" smtClean="0"/>
                        <a:t>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</a:t>
                      </a:r>
                      <a:r>
                        <a:rPr lang="en-US" sz="2400" baseline="0" dirty="0" smtClean="0"/>
                        <a:t> Through,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5437" y="25033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55437" y="333031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55437" y="4142814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 and L2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55437" y="495531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 and L2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55437" y="572636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8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04" y="982205"/>
            <a:ext cx="11094594" cy="533717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Compulsory</a:t>
            </a:r>
            <a:r>
              <a:rPr lang="en-US" dirty="0" smtClean="0"/>
              <a:t> or “cold’’ misses: miss occurs on </a:t>
            </a:r>
            <a:r>
              <a:rPr lang="en-US" b="1" i="1" dirty="0" smtClean="0">
                <a:solidFill>
                  <a:srgbClr val="C00000"/>
                </a:solidFill>
              </a:rPr>
              <a:t>first</a:t>
            </a:r>
            <a:r>
              <a:rPr lang="en-US" dirty="0" smtClean="0"/>
              <a:t> access to a memory address </a:t>
            </a:r>
          </a:p>
          <a:p>
            <a:pPr lvl="1"/>
            <a:r>
              <a:rPr lang="en-US" dirty="0" smtClean="0"/>
              <a:t>All the misses that would be incurred by a fully-associative, infinitely sized cache </a:t>
            </a:r>
          </a:p>
          <a:p>
            <a:pPr lvl="1"/>
            <a:r>
              <a:rPr lang="en-US" dirty="0" smtClean="0"/>
              <a:t>What is a fully-associate cache: any block can go anywhere! Impractical to implement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Capacity misses</a:t>
            </a:r>
            <a:r>
              <a:rPr lang="en-US" dirty="0"/>
              <a:t>: Misses that result as a consequence of finite cache size</a:t>
            </a:r>
          </a:p>
          <a:p>
            <a:pPr lvl="1"/>
            <a:r>
              <a:rPr lang="en-US" dirty="0" smtClean="0"/>
              <a:t>Misses incurred by finite sized, fully associative cache minus compulsory misses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Conflict misses</a:t>
            </a:r>
            <a:r>
              <a:rPr lang="en-US" dirty="0" smtClean="0"/>
              <a:t>: Misses that result as a consequence of limited associativity</a:t>
            </a:r>
          </a:p>
          <a:p>
            <a:pPr lvl="1"/>
            <a:r>
              <a:rPr lang="en-US" dirty="0"/>
              <a:t>Misses incurred by finite sized, </a:t>
            </a:r>
            <a:r>
              <a:rPr lang="en-US" dirty="0" smtClean="0"/>
              <a:t>associative </a:t>
            </a:r>
            <a:r>
              <a:rPr lang="en-US" dirty="0"/>
              <a:t>cache minus </a:t>
            </a:r>
            <a:r>
              <a:rPr lang="en-US" dirty="0" smtClean="0"/>
              <a:t>compulsory and capacity misses 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55" y="1690688"/>
            <a:ext cx="7543329" cy="4767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973" y="2261286"/>
            <a:ext cx="1643449" cy="8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4681" y="3865043"/>
            <a:ext cx="1258330" cy="31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9317" y="6108320"/>
            <a:ext cx="1423087" cy="35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91" y="1229568"/>
            <a:ext cx="9545485" cy="53371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Average Memory Access Time (AMAT)</a:t>
            </a:r>
          </a:p>
          <a:p>
            <a:endParaRPr lang="en-US" dirty="0"/>
          </a:p>
          <a:p>
            <a:r>
              <a:rPr lang="en-US" dirty="0" smtClean="0"/>
              <a:t>AMAT</a:t>
            </a:r>
            <a:r>
              <a:rPr lang="en-US" baseline="-25000" dirty="0" smtClean="0"/>
              <a:t>L1</a:t>
            </a:r>
            <a:r>
              <a:rPr lang="en-US" dirty="0" smtClean="0"/>
              <a:t> = Hit Access Time</a:t>
            </a:r>
            <a:r>
              <a:rPr lang="en-US" baseline="-25000" dirty="0" smtClean="0"/>
              <a:t>L1</a:t>
            </a:r>
            <a:r>
              <a:rPr lang="en-US" dirty="0" smtClean="0"/>
              <a:t> + Miss Rate</a:t>
            </a:r>
            <a:r>
              <a:rPr lang="en-US" baseline="-25000" dirty="0" smtClean="0"/>
              <a:t>L1</a:t>
            </a:r>
            <a:r>
              <a:rPr lang="en-US" dirty="0" smtClean="0"/>
              <a:t> * Miss Access Time</a:t>
            </a:r>
            <a:r>
              <a:rPr lang="en-US" baseline="-25000" dirty="0" smtClean="0"/>
              <a:t>L1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Miss Access Time</a:t>
            </a:r>
            <a:r>
              <a:rPr lang="en-US" baseline="-25000" dirty="0" smtClean="0"/>
              <a:t>L1</a:t>
            </a:r>
            <a:r>
              <a:rPr lang="en-US" dirty="0" smtClean="0"/>
              <a:t> = AMAT</a:t>
            </a:r>
            <a:r>
              <a:rPr lang="en-US" baseline="-25000" dirty="0" smtClean="0"/>
              <a:t>L2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AMAT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= Hit 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+ Miss </a:t>
            </a:r>
            <a:r>
              <a:rPr lang="en-US" dirty="0" smtClean="0"/>
              <a:t>Rate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* Miss 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</a:p>
          <a:p>
            <a:endParaRPr lang="en-US" dirty="0" smtClean="0"/>
          </a:p>
          <a:p>
            <a:r>
              <a:rPr lang="en-US" dirty="0" smtClean="0"/>
              <a:t>Miss </a:t>
            </a:r>
            <a:r>
              <a:rPr lang="en-US" dirty="0"/>
              <a:t>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Main Memory Access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Compute the AMAT of this memory hierarchy.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AMATL2 = 10 + 0.005*100 = 10.5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6"/>
                </a:solidFill>
              </a:rPr>
              <a:t>AMATL1 = 1 + 0.05*10.5 = 1.525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pPr marL="0" indent="0">
              <a:buNone/>
            </a:pPr>
            <a:endParaRPr lang="en-US" baseline="-25000" dirty="0" smtClean="0"/>
          </a:p>
          <a:p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9968011" y="577121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68011" y="499565"/>
            <a:ext cx="20183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L1</a:t>
            </a:r>
          </a:p>
          <a:p>
            <a:pPr algn="ctr"/>
            <a:r>
              <a:rPr lang="en-US" sz="2800" dirty="0" smtClean="0"/>
              <a:t>1 Cycle, </a:t>
            </a:r>
          </a:p>
          <a:p>
            <a:pPr algn="ctr"/>
            <a:r>
              <a:rPr lang="en-US" sz="2800" dirty="0" smtClean="0"/>
              <a:t>5% miss rate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9758149" y="2465130"/>
            <a:ext cx="2322586" cy="203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10719895" y="1910763"/>
            <a:ext cx="374754" cy="5543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30953" y="2705618"/>
            <a:ext cx="2292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L2</a:t>
            </a:r>
          </a:p>
          <a:p>
            <a:pPr algn="ctr"/>
            <a:r>
              <a:rPr lang="en-US" sz="2800" dirty="0" smtClean="0"/>
              <a:t>10 Cycles, </a:t>
            </a:r>
          </a:p>
          <a:p>
            <a:pPr algn="ctr"/>
            <a:r>
              <a:rPr lang="en-US" sz="2800" dirty="0" smtClean="0"/>
              <a:t>0.5% miss rate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8539630" y="5416176"/>
            <a:ext cx="3583810" cy="758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34700" y="5533772"/>
            <a:ext cx="379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Main Memory (100 </a:t>
            </a:r>
            <a:r>
              <a:rPr lang="en-US" sz="2800" dirty="0" err="1" smtClean="0"/>
              <a:t>cycs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5" name="Up-Down Arrow 14"/>
          <p:cNvSpPr/>
          <p:nvPr/>
        </p:nvSpPr>
        <p:spPr>
          <a:xfrm>
            <a:off x="10611865" y="4497512"/>
            <a:ext cx="482784" cy="91866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Miss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27" y="1578489"/>
            <a:ext cx="10515600" cy="477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Increase cache size, associativity</a:t>
            </a:r>
          </a:p>
          <a:p>
            <a:pPr lvl="1"/>
            <a:r>
              <a:rPr lang="en-US" dirty="0" smtClean="0"/>
              <a:t>Affects cache access time, so AMAT may actually increase!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Increase cache block size</a:t>
            </a:r>
          </a:p>
          <a:p>
            <a:pPr lvl="1"/>
            <a:r>
              <a:rPr lang="en-US" dirty="0" smtClean="0"/>
              <a:t>Trade-off between compulsory and conflict misses</a:t>
            </a:r>
          </a:p>
          <a:p>
            <a:pPr lvl="1"/>
            <a:r>
              <a:rPr lang="en-US" dirty="0" smtClean="0"/>
              <a:t>Pick optimal block size</a:t>
            </a:r>
          </a:p>
          <a:p>
            <a:endParaRPr lang="en-US" dirty="0" smtClean="0"/>
          </a:p>
          <a:p>
            <a:r>
              <a:rPr lang="en-US" dirty="0" smtClean="0"/>
              <a:t>Multi-level caches (more later)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commonly used optimizations</a:t>
            </a:r>
          </a:p>
          <a:p>
            <a:pPr lvl="1"/>
            <a:r>
              <a:rPr lang="en-US" dirty="0" smtClean="0"/>
              <a:t>Victim caches</a:t>
            </a:r>
          </a:p>
          <a:p>
            <a:pPr lvl="1"/>
            <a:r>
              <a:rPr lang="en-US" dirty="0" smtClean="0"/>
              <a:t>Critical word first</a:t>
            </a:r>
          </a:p>
        </p:txBody>
      </p:sp>
    </p:spTree>
    <p:extLst>
      <p:ext uri="{BB962C8B-B14F-4D97-AF65-F5344CB8AC3E}">
        <p14:creationId xmlns:p14="http://schemas.microsoft.com/office/powerpoint/2010/main" val="4065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mapped caches are “cheap” but result in high conflict miss rate</a:t>
            </a:r>
          </a:p>
          <a:p>
            <a:endParaRPr lang="en-US" dirty="0" smtClean="0"/>
          </a:p>
          <a:p>
            <a:r>
              <a:rPr lang="en-US" dirty="0" smtClean="0"/>
              <a:t>A fully associative cache is expensive, but has low conflict miss rate</a:t>
            </a:r>
          </a:p>
          <a:p>
            <a:endParaRPr lang="en-US" dirty="0" smtClean="0"/>
          </a:p>
          <a:p>
            <a:r>
              <a:rPr lang="en-US" dirty="0" smtClean="0"/>
              <a:t>A victim cache is a small (4-8 entry) fully associative cache that holds blocks evicted due to conflict misses</a:t>
            </a:r>
          </a:p>
          <a:p>
            <a:pPr lvl="1"/>
            <a:r>
              <a:rPr lang="en-US" dirty="0" smtClean="0"/>
              <a:t>On path between L1 and L2</a:t>
            </a:r>
          </a:p>
          <a:p>
            <a:pPr lvl="1"/>
            <a:r>
              <a:rPr lang="en-US" dirty="0" smtClean="0"/>
              <a:t>Checked on L1 miss</a:t>
            </a:r>
          </a:p>
          <a:p>
            <a:pPr lvl="1"/>
            <a:r>
              <a:rPr lang="en-US" dirty="0" smtClean="0"/>
              <a:t>Hit in victim cache -&gt; swap with block in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Blocks + Victim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B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82238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2500311" y="4307290"/>
            <a:ext cx="2693902" cy="412333"/>
          </a:xfrm>
          <a:prstGeom prst="bentConnector3">
            <a:avLst>
              <a:gd name="adj1" fmla="val 75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88317" y="5903530"/>
            <a:ext cx="4847512" cy="60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9884" y="6483246"/>
            <a:ext cx="334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Entry Victim Cache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962026" y="5970953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398375" y="5976511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99605" y="2774093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646" y="27761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824402" y="597095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9801" y="5976599"/>
            <a:ext cx="317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3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  <p:bldP spid="85" grpId="0" animBg="1"/>
      <p:bldP spid="86" grpId="0" animBg="1"/>
      <p:bldP spid="8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Blocks + Victim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A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82238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2500311" y="4307290"/>
            <a:ext cx="2693902" cy="412333"/>
          </a:xfrm>
          <a:prstGeom prst="bentConnector3">
            <a:avLst>
              <a:gd name="adj1" fmla="val 75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88317" y="5903530"/>
            <a:ext cx="4847512" cy="60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9884" y="6483246"/>
            <a:ext cx="334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Entry Victim Cache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962026" y="5970953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398375" y="5976511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99605" y="2774093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646" y="27761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824402" y="597095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9801" y="5976599"/>
            <a:ext cx="317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69" name="Elbow Connector 68"/>
          <p:cNvCxnSpPr>
            <a:endCxn id="4" idx="1"/>
          </p:cNvCxnSpPr>
          <p:nvPr/>
        </p:nvCxnSpPr>
        <p:spPr>
          <a:xfrm rot="16200000" flipH="1">
            <a:off x="-426495" y="4189818"/>
            <a:ext cx="3465083" cy="56454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</p:cNvCxnSpPr>
          <p:nvPr/>
        </p:nvCxnSpPr>
        <p:spPr>
          <a:xfrm flipV="1">
            <a:off x="6435829" y="6201784"/>
            <a:ext cx="452151" cy="284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70049" y="592265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HIT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11247" y="2775938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7815594" y="2793914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776845" y="5963542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3265741" y="59718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4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93" grpId="0" animBg="1"/>
      <p:bldP spid="94" grpId="0" animBg="1"/>
      <p:bldP spid="9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994518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8977" y="1984120"/>
            <a:ext cx="216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L1-I</a:t>
            </a:r>
          </a:p>
          <a:p>
            <a:pPr algn="ctr"/>
            <a:r>
              <a:rPr lang="en-US" sz="2800" dirty="0" smtClean="0"/>
              <a:t>Instructions only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65828" y="4218980"/>
            <a:ext cx="2322586" cy="203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770" y="4327230"/>
            <a:ext cx="2598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Unified L2</a:t>
            </a:r>
          </a:p>
          <a:p>
            <a:pPr algn="ctr"/>
            <a:r>
              <a:rPr lang="en-US" sz="2800" dirty="0" smtClean="0"/>
              <a:t>Both instructions and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90771" y="1916962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93329" y="1839406"/>
            <a:ext cx="1613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L1-D</a:t>
            </a:r>
          </a:p>
          <a:p>
            <a:pPr algn="ctr"/>
            <a:r>
              <a:rPr lang="en-US" sz="2800" dirty="0" smtClean="0"/>
              <a:t>Data Only</a:t>
            </a:r>
            <a:endParaRPr lang="en-US" sz="2800" dirty="0"/>
          </a:p>
        </p:txBody>
      </p:sp>
      <p:sp>
        <p:nvSpPr>
          <p:cNvPr id="18" name="Left-Right-Up Arrow 17"/>
          <p:cNvSpPr/>
          <p:nvPr/>
        </p:nvSpPr>
        <p:spPr>
          <a:xfrm rot="10800000">
            <a:off x="2237515" y="3596155"/>
            <a:ext cx="1579210" cy="629363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2093904" y="3285361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3716442" y="323123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4153816" y="138125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1399603" y="139297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46226" y="1109692"/>
            <a:ext cx="5793582" cy="5297286"/>
          </a:xfrm>
        </p:spPr>
        <p:txBody>
          <a:bodyPr>
            <a:normAutofit/>
          </a:bodyPr>
          <a:lstStyle/>
          <a:p>
            <a:r>
              <a:rPr lang="en-US" dirty="0" smtClean="0"/>
              <a:t>Partitioned L1-I and L1-D cache</a:t>
            </a:r>
          </a:p>
          <a:p>
            <a:pPr lvl="1"/>
            <a:r>
              <a:rPr lang="en-US" dirty="0" smtClean="0"/>
              <a:t>Reminiscent of Harvard architecture</a:t>
            </a:r>
          </a:p>
          <a:p>
            <a:pPr lvl="1"/>
            <a:r>
              <a:rPr lang="en-US" dirty="0" smtClean="0"/>
              <a:t>Why is this useful?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Inclusive vs. exclusive cache hierarchy</a:t>
            </a:r>
          </a:p>
          <a:p>
            <a:pPr lvl="1"/>
            <a:r>
              <a:rPr lang="en-US" dirty="0" smtClean="0"/>
              <a:t>Inclusive: everything in the L1-I and L1-D caches is also in the L2 cache, but not vice-versa</a:t>
            </a:r>
          </a:p>
          <a:p>
            <a:pPr lvl="2"/>
            <a:r>
              <a:rPr lang="en-US" dirty="0" smtClean="0"/>
              <a:t>Miss in L1 fetches data into both L2 and L1</a:t>
            </a:r>
          </a:p>
          <a:p>
            <a:pPr lvl="2"/>
            <a:r>
              <a:rPr lang="en-US" dirty="0" smtClean="0"/>
              <a:t>Eviction from L1 need not evict from L2</a:t>
            </a:r>
          </a:p>
          <a:p>
            <a:pPr lvl="2"/>
            <a:r>
              <a:rPr lang="en-US" dirty="0" smtClean="0"/>
              <a:t>Eviction from L2 must also evict from L1 </a:t>
            </a:r>
          </a:p>
          <a:p>
            <a:pPr lvl="2"/>
            <a:r>
              <a:rPr lang="en-US" dirty="0" smtClean="0"/>
              <a:t>What if L2 block size is larger than L1 block size?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7630" y="4327230"/>
            <a:ext cx="1795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Larger, higher associativity, larger block size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" y="119699"/>
            <a:ext cx="10515600" cy="1325563"/>
          </a:xfrm>
        </p:spPr>
        <p:txBody>
          <a:bodyPr/>
          <a:lstStyle/>
          <a:p>
            <a:r>
              <a:rPr lang="en-US" dirty="0" smtClean="0"/>
              <a:t>Memory Technologies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9056" y="1374575"/>
          <a:ext cx="1149796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4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SRAM (512 KB)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SRAM  (4 MB)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Cell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Transistor, 1 Capacitor (1T-1C)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6</a:t>
                      </a:r>
                      <a:r>
                        <a:rPr lang="en-US" sz="2400" baseline="0" dirty="0" smtClean="0"/>
                        <a:t> Transistor (6T)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6 Transistor (6T)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Density (bits/um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Access Latency (ns)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Large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Medium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40" y="1980782"/>
            <a:ext cx="1714286" cy="1561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49" y="1980782"/>
            <a:ext cx="2590476" cy="17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784" y="1980782"/>
            <a:ext cx="2590476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929" y="817706"/>
            <a:ext cx="4189721" cy="461525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278065" y="894351"/>
            <a:ext cx="1909119" cy="1323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464271" y="1228572"/>
            <a:ext cx="15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Decoder, RF, EX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727884" y="2585789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17674" y="2830521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076567" y="273818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58" name="Rounded Rectangle 57"/>
          <p:cNvSpPr/>
          <p:nvPr/>
        </p:nvSpPr>
        <p:spPr>
          <a:xfrm>
            <a:off x="1278065" y="3812992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65989" y="4354727"/>
            <a:ext cx="93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</a:p>
          <a:p>
            <a:pPr algn="ctr"/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9102" y="435472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61" name="Up-Down Arrow 60"/>
          <p:cNvSpPr/>
          <p:nvPr/>
        </p:nvSpPr>
        <p:spPr>
          <a:xfrm>
            <a:off x="2106092" y="2093474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2115705" y="3356906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77945" y="1136238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29928" y="570684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/>
          <p:cNvSpPr/>
          <p:nvPr/>
        </p:nvSpPr>
        <p:spPr>
          <a:xfrm>
            <a:off x="2133212" y="5107916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20293" y="6031958"/>
            <a:ext cx="283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DRAM Main Memory</a:t>
            </a:r>
            <a:endParaRPr lang="en-US" sz="2400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5515169" y="438932"/>
            <a:ext cx="6153150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Cache = “temporary storage space”</a:t>
            </a:r>
          </a:p>
          <a:p>
            <a:endParaRPr lang="en-US" dirty="0"/>
          </a:p>
          <a:p>
            <a:r>
              <a:rPr lang="en-US" dirty="0" smtClean="0"/>
              <a:t>Instead of slow off-chip access to large DRAM, store frequently used data in on-chip SRAM cache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Hierarchy: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smtClean="0"/>
              <a:t>L1 Cache: small (32 KB), very fast (typically 1 clock cycle)</a:t>
            </a:r>
            <a:endParaRPr lang="en-US" dirty="0"/>
          </a:p>
          <a:p>
            <a:r>
              <a:rPr lang="en-US" dirty="0" smtClean="0"/>
              <a:t>L2 Cache: larger (1 MB), slower (10s of </a:t>
            </a:r>
            <a:r>
              <a:rPr lang="en-US" dirty="0" err="1" smtClean="0"/>
              <a:t>nsecs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L3 Cache: even larger ….</a:t>
            </a:r>
          </a:p>
          <a:p>
            <a:r>
              <a:rPr lang="en-US" dirty="0" smtClean="0"/>
              <a:t>Main Memory: 4GB, 100s of </a:t>
            </a:r>
            <a:r>
              <a:rPr lang="en-US" dirty="0" err="1" smtClean="0"/>
              <a:t>nsecs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929" y="817706"/>
            <a:ext cx="4189721" cy="461525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278065" y="894351"/>
            <a:ext cx="1909119" cy="1323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464271" y="1228572"/>
            <a:ext cx="15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Decoder, RF, EX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727884" y="2585789"/>
            <a:ext cx="1112850" cy="858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17674" y="2830521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3076567" y="273818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L1 Cache</a:t>
            </a:r>
            <a:endParaRPr lang="en-US" sz="2400" dirty="0"/>
          </a:p>
        </p:txBody>
      </p:sp>
      <p:sp>
        <p:nvSpPr>
          <p:cNvPr id="58" name="Rounded Rectangle 57"/>
          <p:cNvSpPr/>
          <p:nvPr/>
        </p:nvSpPr>
        <p:spPr>
          <a:xfrm>
            <a:off x="1278065" y="3812992"/>
            <a:ext cx="2075155" cy="145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65989" y="4354727"/>
            <a:ext cx="93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SRAM</a:t>
            </a:r>
          </a:p>
          <a:p>
            <a:pPr algn="ctr"/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9102" y="4354727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L2 Cache</a:t>
            </a:r>
            <a:endParaRPr lang="en-US" sz="2400" dirty="0"/>
          </a:p>
        </p:txBody>
      </p:sp>
      <p:sp>
        <p:nvSpPr>
          <p:cNvPr id="61" name="Up-Down Arrow 60"/>
          <p:cNvSpPr/>
          <p:nvPr/>
        </p:nvSpPr>
        <p:spPr>
          <a:xfrm>
            <a:off x="2106092" y="2093474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2115705" y="3356906"/>
            <a:ext cx="381000" cy="57785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77945" y="1136238"/>
            <a:ext cx="15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CPU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29928" y="5706846"/>
            <a:ext cx="4189721" cy="100204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/>
          <p:cNvSpPr/>
          <p:nvPr/>
        </p:nvSpPr>
        <p:spPr>
          <a:xfrm>
            <a:off x="2133212" y="5107916"/>
            <a:ext cx="381000" cy="771018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20293" y="6031958"/>
            <a:ext cx="283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DRAM Main Memory</a:t>
            </a:r>
            <a:endParaRPr lang="en-US" sz="2400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5581650" y="1308358"/>
            <a:ext cx="6153150" cy="52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Temporal locality: </a:t>
            </a:r>
            <a:r>
              <a:rPr lang="en-US" dirty="0" smtClean="0"/>
              <a:t>if you’ve accessed some data, you’ll likely access it again in the near future</a:t>
            </a:r>
          </a:p>
          <a:p>
            <a:pPr lvl="1"/>
            <a:r>
              <a:rPr lang="en-US" dirty="0" smtClean="0"/>
              <a:t>Same instructions are repeatedly accessed within loops</a:t>
            </a:r>
          </a:p>
          <a:p>
            <a:pPr lvl="1"/>
            <a:r>
              <a:rPr lang="en-US" dirty="0" smtClean="0"/>
              <a:t>For example the loop counter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Spatial locality</a:t>
            </a:r>
            <a:r>
              <a:rPr lang="en-US" dirty="0" smtClean="0"/>
              <a:t>: if you’ve accessed some data, you’ll likely access nearby data</a:t>
            </a:r>
          </a:p>
          <a:p>
            <a:pPr lvl="1"/>
            <a:r>
              <a:rPr lang="en-US" dirty="0" smtClean="0"/>
              <a:t>Array accesses </a:t>
            </a:r>
          </a:p>
          <a:p>
            <a:pPr lvl="1"/>
            <a:r>
              <a:rPr lang="en-US" dirty="0" smtClean="0"/>
              <a:t>Instruction are accessed in sequential order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0514" y="5878934"/>
            <a:ext cx="364525" cy="210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77737" y="5878934"/>
            <a:ext cx="364525" cy="2100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183621" y="2701444"/>
            <a:ext cx="364525" cy="210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4" idx="0"/>
          </p:cNvCxnSpPr>
          <p:nvPr/>
        </p:nvCxnSpPr>
        <p:spPr>
          <a:xfrm flipV="1">
            <a:off x="2365884" y="1997753"/>
            <a:ext cx="209156" cy="7036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</p:cNvCxnSpPr>
          <p:nvPr/>
        </p:nvCxnSpPr>
        <p:spPr>
          <a:xfrm flipV="1">
            <a:off x="2365884" y="2008225"/>
            <a:ext cx="321315" cy="69321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</p:cNvCxnSpPr>
          <p:nvPr/>
        </p:nvCxnSpPr>
        <p:spPr>
          <a:xfrm flipV="1">
            <a:off x="2365884" y="2038869"/>
            <a:ext cx="437012" cy="6625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183621" y="3182957"/>
            <a:ext cx="364525" cy="21006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Access Pattern Exhibiting Locality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7" y="970391"/>
            <a:ext cx="7753479" cy="51417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9315" y="6259383"/>
            <a:ext cx="5670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http://www.eetimes.com/document.asp?doc_id=1275470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1286" y="1909119"/>
            <a:ext cx="188440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15597" y="1437503"/>
            <a:ext cx="188440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3105"/>
            <a:ext cx="10515600" cy="1325563"/>
          </a:xfrm>
        </p:spPr>
        <p:txBody>
          <a:bodyPr/>
          <a:lstStyle/>
          <a:p>
            <a:r>
              <a:rPr lang="en-US" dirty="0" smtClean="0"/>
              <a:t>Cache Organization</a:t>
            </a:r>
            <a:endParaRPr 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95813" y="1308358"/>
            <a:ext cx="4960038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98081" y="2873623"/>
            <a:ext cx="3558746" cy="332396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04291" y="985334"/>
            <a:ext cx="10746323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Caches store data in chunks of “</a:t>
            </a:r>
            <a:r>
              <a:rPr lang="en-US" dirty="0" smtClean="0">
                <a:solidFill>
                  <a:srgbClr val="C00000"/>
                </a:solidFill>
              </a:rPr>
              <a:t>cache blocks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Access to a cache returns an entire cache block</a:t>
            </a:r>
          </a:p>
          <a:p>
            <a:pPr lvl="1"/>
            <a:r>
              <a:rPr lang="en-US" dirty="0" smtClean="0"/>
              <a:t>A block can be as small as 1 byte, but can be larger (example: 4 bytes)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4628" y="3347797"/>
            <a:ext cx="30656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KB cache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1 Byte cache block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i.e., 32768 blocks</a:t>
            </a:r>
            <a:endParaRPr lang="en-US" sz="3000" dirty="0"/>
          </a:p>
        </p:txBody>
      </p:sp>
      <p:sp>
        <p:nvSpPr>
          <p:cNvPr id="9" name="Right Arrow 8"/>
          <p:cNvSpPr/>
          <p:nvPr/>
        </p:nvSpPr>
        <p:spPr>
          <a:xfrm>
            <a:off x="2666585" y="4288472"/>
            <a:ext cx="908221" cy="58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7630" y="4074113"/>
            <a:ext cx="2377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32 bit address</a:t>
            </a:r>
          </a:p>
          <a:p>
            <a:pPr algn="ctr"/>
            <a:r>
              <a:rPr lang="en-US" sz="3000" dirty="0" smtClean="0"/>
              <a:t>from CPU</a:t>
            </a:r>
            <a:endParaRPr lang="en-US" sz="30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503376" y="2394699"/>
            <a:ext cx="4328219" cy="55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</a:t>
            </a:r>
            <a:r>
              <a:rPr lang="en-US" dirty="0" smtClean="0"/>
              <a:t>here does a block go when it is fetched into cache? (</a:t>
            </a:r>
            <a:r>
              <a:rPr lang="en-US" dirty="0" smtClean="0">
                <a:solidFill>
                  <a:srgbClr val="C00000"/>
                </a:solidFill>
              </a:rPr>
              <a:t>Placement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How do we know if a block already exists in the cache? (</a:t>
            </a:r>
            <a:r>
              <a:rPr lang="en-US" dirty="0" smtClean="0">
                <a:solidFill>
                  <a:srgbClr val="C00000"/>
                </a:solidFill>
              </a:rPr>
              <a:t>Identification)</a:t>
            </a:r>
            <a:endParaRPr lang="en-US" dirty="0"/>
          </a:p>
          <a:p>
            <a:r>
              <a:rPr lang="en-US" dirty="0" smtClean="0"/>
              <a:t>Which block should we kick out if there isn’t enough room? (</a:t>
            </a:r>
            <a:r>
              <a:rPr lang="en-US" dirty="0" smtClean="0">
                <a:solidFill>
                  <a:srgbClr val="C00000"/>
                </a:solidFill>
              </a:rPr>
              <a:t>Replacement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19465</TotalTime>
  <Words>3796</Words>
  <Application>Microsoft Office PowerPoint</Application>
  <PresentationFormat>Widescreen</PresentationFormat>
  <Paragraphs>1206</Paragraphs>
  <Slides>49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Computer Architecture I</vt:lpstr>
      <vt:lpstr>5-Stage Pipeline</vt:lpstr>
      <vt:lpstr>Memory System</vt:lpstr>
      <vt:lpstr>DRAM Details</vt:lpstr>
      <vt:lpstr>Memory Technologies</vt:lpstr>
      <vt:lpstr>Memory Hierarchy</vt:lpstr>
      <vt:lpstr>Locality</vt:lpstr>
      <vt:lpstr>Access Pattern Exhibiting Locality</vt:lpstr>
      <vt:lpstr>Cache Organization</vt:lpstr>
      <vt:lpstr>Direct Mapped Cache</vt:lpstr>
      <vt:lpstr>Direct Mapped Cache: Placement</vt:lpstr>
      <vt:lpstr>Direct Mapped Cache: Identification</vt:lpstr>
      <vt:lpstr>Direct Mapped Cache: Replacement</vt:lpstr>
      <vt:lpstr>Direct Mapped Cache: Replacement</vt:lpstr>
      <vt:lpstr>Cache Operation</vt:lpstr>
      <vt:lpstr>Alternative Placement</vt:lpstr>
      <vt:lpstr>Set Associative Caches</vt:lpstr>
      <vt:lpstr>2-Way Set Associative Cache</vt:lpstr>
      <vt:lpstr>Placement</vt:lpstr>
      <vt:lpstr>Identification</vt:lpstr>
      <vt:lpstr>Replacement</vt:lpstr>
      <vt:lpstr>Least Recently Used (LRU)</vt:lpstr>
      <vt:lpstr>Implementing LRU</vt:lpstr>
      <vt:lpstr>Practical LRU Implementation</vt:lpstr>
      <vt:lpstr>Hierarchical LRU Implementation</vt:lpstr>
      <vt:lpstr>Hierarchical LRU Implementation</vt:lpstr>
      <vt:lpstr>Exploiting Spatial Locality</vt:lpstr>
      <vt:lpstr>Cache Operation</vt:lpstr>
      <vt:lpstr>Impact of Block Size</vt:lpstr>
      <vt:lpstr>In Class Exercise 1</vt:lpstr>
      <vt:lpstr>Write Policies</vt:lpstr>
      <vt:lpstr>Write Hit Policies</vt:lpstr>
      <vt:lpstr>Write Back Cache (32 KB, Direct Mapped, 1 Byte Block)</vt:lpstr>
      <vt:lpstr>Write Back Cache (32 KB, Direct Mapped, 1 Byte Block)</vt:lpstr>
      <vt:lpstr>Write Back Cache (32 KB, Direct Mapped, 1 Byte Block)</vt:lpstr>
      <vt:lpstr>Write Back Cache (32 KB, Direct Mapped, 1 Byte Block)</vt:lpstr>
      <vt:lpstr>Write Hit Policies</vt:lpstr>
      <vt:lpstr>Write Through Cache (32 KB, Direct Mapped, 1 Byte Block)</vt:lpstr>
      <vt:lpstr>Write Through Cache (32 KB, Direct Mapped, 1 Byte Block)</vt:lpstr>
      <vt:lpstr>Write Miss Policies</vt:lpstr>
      <vt:lpstr>Summary of Write Policies</vt:lpstr>
      <vt:lpstr>Types of Cache Misses</vt:lpstr>
      <vt:lpstr>Miss Types</vt:lpstr>
      <vt:lpstr>Cache Performance</vt:lpstr>
      <vt:lpstr>Minimizing Miss Rate</vt:lpstr>
      <vt:lpstr>Victim Cache</vt:lpstr>
      <vt:lpstr>32 KB Direct Mapped Cache with 1 Byte Blocks + Victim Cache</vt:lpstr>
      <vt:lpstr>32 KB Direct Mapped Cache with 1 Byte Blocks + Victim Cache</vt:lpstr>
      <vt:lpstr>Multi-Level Caches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Lectern</cp:lastModifiedBy>
  <cp:revision>791</cp:revision>
  <dcterms:created xsi:type="dcterms:W3CDTF">2016-08-18T21:23:19Z</dcterms:created>
  <dcterms:modified xsi:type="dcterms:W3CDTF">2018-10-18T18:52:51Z</dcterms:modified>
</cp:coreProperties>
</file>