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0" r:id="rId3"/>
    <p:sldId id="281" r:id="rId4"/>
    <p:sldId id="282" r:id="rId5"/>
    <p:sldId id="283" r:id="rId6"/>
    <p:sldId id="285" r:id="rId7"/>
    <p:sldId id="286" r:id="rId8"/>
    <p:sldId id="287" r:id="rId9"/>
    <p:sldId id="288" r:id="rId10"/>
    <p:sldId id="299" r:id="rId11"/>
    <p:sldId id="290" r:id="rId12"/>
    <p:sldId id="291" r:id="rId13"/>
    <p:sldId id="292" r:id="rId14"/>
    <p:sldId id="298" r:id="rId15"/>
    <p:sldId id="300" r:id="rId16"/>
    <p:sldId id="301" r:id="rId17"/>
    <p:sldId id="302" r:id="rId18"/>
    <p:sldId id="303" r:id="rId19"/>
    <p:sldId id="317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1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2T22:00:25.626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1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r>
              <a:rPr lang="en-US" baseline="0" dirty="0" smtClean="0"/>
              <a:t> a book written without spaces. Would it be useful if each word had the same length?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2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5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Introduction and Instruction Set Architectures (ISA)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30" y="-31953"/>
            <a:ext cx="10515600" cy="1325563"/>
          </a:xfrm>
        </p:spPr>
        <p:txBody>
          <a:bodyPr/>
          <a:lstStyle/>
          <a:p>
            <a:r>
              <a:rPr lang="en-US" dirty="0" smtClean="0"/>
              <a:t>How is Memory Accessed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95" y="5737383"/>
            <a:ext cx="10911679" cy="820863"/>
          </a:xfrm>
        </p:spPr>
        <p:txBody>
          <a:bodyPr/>
          <a:lstStyle/>
          <a:p>
            <a:r>
              <a:rPr lang="en-US" dirty="0" smtClean="0"/>
              <a:t>Can also be bit-addressable, 32-bit addressable, 64-bit addressable,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8652" y="455294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803492" y="171940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3086" y="204724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02883" y="236639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2477" y="269422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5260" y="1235299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795224" y="1648087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02844" y="1998607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9115" y="2603492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2110072" y="4201562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04464" y="4174683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2484335" y="2834325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</p:cNvCxnSpPr>
          <p:nvPr/>
        </p:nvCxnSpPr>
        <p:spPr>
          <a:xfrm>
            <a:off x="3748359" y="2229440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2"/>
            <a:endCxn id="5" idx="1"/>
          </p:cNvCxnSpPr>
          <p:nvPr/>
        </p:nvCxnSpPr>
        <p:spPr>
          <a:xfrm rot="5400000" flipH="1">
            <a:off x="1495516" y="3186956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454754" y="1266757"/>
            <a:ext cx="3391596" cy="40242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564089" y="1918276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852118" y="3755129"/>
            <a:ext cx="1653192" cy="6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44486" y="2854178"/>
            <a:ext cx="1660824" cy="10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67494" y="212337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67088" y="245121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66885" y="277035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66479" y="309819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59226" y="2052054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066846" y="2402574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059874" y="341115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59468" y="373899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59265" y="405813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58859" y="438597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024902" y="4309817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832063" y="3133665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05821" y="1478219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140198" y="2370248"/>
            <a:ext cx="8194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Addr</a:t>
            </a:r>
            <a:endParaRPr lang="en-US" sz="2500" dirty="0"/>
          </a:p>
        </p:txBody>
      </p:sp>
      <p:sp>
        <p:nvSpPr>
          <p:cNvPr id="39" name="TextBox 38"/>
          <p:cNvSpPr txBox="1"/>
          <p:nvPr/>
        </p:nvSpPr>
        <p:spPr>
          <a:xfrm>
            <a:off x="4861983" y="3273103"/>
            <a:ext cx="1705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Mem[</a:t>
            </a:r>
            <a:r>
              <a:rPr lang="en-US" sz="2500" dirty="0" err="1" smtClean="0"/>
              <a:t>Addr</a:t>
            </a:r>
            <a:r>
              <a:rPr lang="en-US" sz="2500" dirty="0" smtClean="0"/>
              <a:t>]</a:t>
            </a:r>
            <a:endParaRPr lang="en-US" sz="25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037355" y="2591159"/>
            <a:ext cx="1047754" cy="677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457064" y="2110032"/>
            <a:ext cx="2372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“Byte addressable”</a:t>
            </a:r>
          </a:p>
          <a:p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520145" y="1486168"/>
            <a:ext cx="217849" cy="877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17524" y="1040827"/>
            <a:ext cx="4075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How many bits should </a:t>
            </a:r>
            <a:r>
              <a:rPr lang="en-US" sz="2200" dirty="0" err="1" smtClean="0">
                <a:solidFill>
                  <a:srgbClr val="C00000"/>
                </a:solidFill>
              </a:rPr>
              <a:t>Addr</a:t>
            </a:r>
            <a:r>
              <a:rPr lang="en-US" sz="2200" dirty="0" smtClean="0">
                <a:solidFill>
                  <a:srgbClr val="C00000"/>
                </a:solidFill>
              </a:rPr>
              <a:t> have?</a:t>
            </a:r>
          </a:p>
          <a:p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384982" y="3908150"/>
            <a:ext cx="634148" cy="1128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86976" y="5024849"/>
            <a:ext cx="6963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{Mem[</a:t>
            </a:r>
            <a:r>
              <a:rPr lang="en-US" sz="2200" dirty="0" err="1" smtClean="0">
                <a:solidFill>
                  <a:srgbClr val="C00000"/>
                </a:solidFill>
              </a:rPr>
              <a:t>Addr</a:t>
            </a:r>
            <a:r>
              <a:rPr lang="en-US" sz="2200" dirty="0" smtClean="0">
                <a:solidFill>
                  <a:srgbClr val="C00000"/>
                </a:solidFill>
              </a:rPr>
              <a:t>], Mem[Addr+1], Mem[Addr+2], Mem[Addr+3]}</a:t>
            </a:r>
          </a:p>
          <a:p>
            <a:endParaRPr 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0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9" y="23040"/>
            <a:ext cx="10515600" cy="1325563"/>
          </a:xfrm>
        </p:spPr>
        <p:txBody>
          <a:bodyPr/>
          <a:lstStyle/>
          <a:p>
            <a:r>
              <a:rPr lang="en-US" dirty="0" smtClean="0"/>
              <a:t>Load-Store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23" y="1008415"/>
            <a:ext cx="11537091" cy="4351338"/>
          </a:xfrm>
        </p:spPr>
        <p:txBody>
          <a:bodyPr/>
          <a:lstStyle/>
          <a:p>
            <a:r>
              <a:rPr lang="en-US" dirty="0" smtClean="0"/>
              <a:t>Instructions like </a:t>
            </a:r>
            <a:r>
              <a:rPr lang="en-US" i="1" dirty="0" smtClean="0"/>
              <a:t>add</a:t>
            </a:r>
            <a:r>
              <a:rPr lang="en-US" dirty="0" smtClean="0"/>
              <a:t>, </a:t>
            </a:r>
            <a:r>
              <a:rPr lang="en-US" i="1" dirty="0" smtClean="0"/>
              <a:t>sub</a:t>
            </a:r>
            <a:r>
              <a:rPr lang="en-US" dirty="0" smtClean="0"/>
              <a:t> etc. operate </a:t>
            </a:r>
            <a:r>
              <a:rPr lang="en-US" i="1" dirty="0" smtClean="0"/>
              <a:t>only</a:t>
            </a:r>
            <a:r>
              <a:rPr lang="en-US" dirty="0" smtClean="0"/>
              <a:t> on registers (examples: MIPS, ARM, 3/2/1/0-Address ISAs we have seen so far)</a:t>
            </a:r>
          </a:p>
          <a:p>
            <a:pPr lvl="1"/>
            <a:r>
              <a:rPr lang="en-US" dirty="0" smtClean="0"/>
              <a:t>Separate Load/Store instructions to fetch data from memory into registers and to write data back from registers to memory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1925" y="601448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6765" y="318094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6359" y="350878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6156" y="382793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5750" y="415577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8533" y="269684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18497" y="3109628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26117" y="3460148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2388" y="4065033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933345" y="5663103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7737" y="5636224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1307608" y="4295866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</p:cNvCxnSpPr>
          <p:nvPr/>
        </p:nvCxnSpPr>
        <p:spPr>
          <a:xfrm>
            <a:off x="2571632" y="3690981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2"/>
            <a:endCxn id="5" idx="1"/>
          </p:cNvCxnSpPr>
          <p:nvPr/>
        </p:nvCxnSpPr>
        <p:spPr>
          <a:xfrm rot="5400000" flipH="1">
            <a:off x="318789" y="4648497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78027" y="2728298"/>
            <a:ext cx="3391596" cy="40242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05514" y="3379817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651068" y="5247582"/>
            <a:ext cx="7848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67759" y="4315719"/>
            <a:ext cx="7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08919" y="358491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08513" y="391275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08310" y="423189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07904" y="455973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00651" y="351359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08271" y="386411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4901299" y="487269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00893" y="520053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00690" y="551967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00284" y="584751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6327" y="5771358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3673488" y="4595206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347246" y="2939760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35" name="Rounded Rectangle 34"/>
          <p:cNvSpPr/>
          <p:nvPr/>
        </p:nvSpPr>
        <p:spPr>
          <a:xfrm>
            <a:off x="7111374" y="3000320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232470" y="3043566"/>
            <a:ext cx="217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rs</a:t>
            </a:r>
            <a:r>
              <a:rPr lang="en-US" sz="2400" dirty="0" smtClean="0"/>
              <a:t> + $</a:t>
            </a:r>
            <a:r>
              <a:rPr lang="en-US" sz="2400" dirty="0" err="1" smtClean="0"/>
              <a:t>rt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39" name="Rounded Rectangle 38"/>
          <p:cNvSpPr/>
          <p:nvPr/>
        </p:nvSpPr>
        <p:spPr>
          <a:xfrm>
            <a:off x="7090780" y="4159797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11876" y="4203043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M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←Mem[M])</a:t>
            </a:r>
            <a:endParaRPr lang="en-US" sz="24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7070185" y="5405771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191281" y="5449017"/>
            <a:ext cx="23358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store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/>
              <a:t>M</a:t>
            </a:r>
            <a:endParaRPr lang="en-US" sz="2400" dirty="0" smtClean="0"/>
          </a:p>
          <a:p>
            <a:r>
              <a:rPr lang="en-US" sz="2400" dirty="0" smtClean="0"/>
              <a:t>( Mem[M] ←$</a:t>
            </a:r>
            <a:r>
              <a:rPr lang="en-US" sz="2400" dirty="0" err="1" smtClean="0"/>
              <a:t>rt</a:t>
            </a:r>
            <a:r>
              <a:rPr lang="en-US" sz="2400" dirty="0" smtClean="0"/>
              <a:t> )</a:t>
            </a:r>
            <a:endParaRPr lang="en-US" sz="24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9859540" y="4145026"/>
            <a:ext cx="216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data at memory location M</a:t>
            </a:r>
          </a:p>
          <a:p>
            <a:r>
              <a:rPr lang="en-US" dirty="0" smtClean="0"/>
              <a:t>into register </a:t>
            </a:r>
            <a:r>
              <a:rPr lang="en-US" dirty="0" err="1" smtClean="0"/>
              <a:t>rt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857481" y="5415714"/>
            <a:ext cx="216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data in register </a:t>
            </a:r>
            <a:r>
              <a:rPr lang="en-US" dirty="0" err="1" smtClean="0"/>
              <a:t>rt</a:t>
            </a:r>
            <a:r>
              <a:rPr lang="en-US" dirty="0" smtClean="0"/>
              <a:t> to memory location M</a:t>
            </a:r>
          </a:p>
        </p:txBody>
      </p:sp>
    </p:spTree>
    <p:extLst>
      <p:ext uri="{BB962C8B-B14F-4D97-AF65-F5344CB8AC3E}">
        <p14:creationId xmlns:p14="http://schemas.microsoft.com/office/powerpoint/2010/main" val="7181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Memory-Memory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Allow instructions like add/sub to operate </a:t>
            </a:r>
            <a:r>
              <a:rPr lang="en-US" i="1" dirty="0" smtClean="0"/>
              <a:t>directly</a:t>
            </a:r>
            <a:r>
              <a:rPr lang="en-US" dirty="0" smtClean="0"/>
              <a:t> on data in memory (Examples include: x86, VAX etc.)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 generally, each of the two operands and the result can be read-from/written-to either memory or register file</a:t>
            </a:r>
          </a:p>
          <a:p>
            <a:pPr lvl="1"/>
            <a:r>
              <a:rPr lang="en-US" dirty="0" smtClean="0"/>
              <a:t>Pros?</a:t>
            </a:r>
          </a:p>
          <a:p>
            <a:pPr lvl="1"/>
            <a:r>
              <a:rPr lang="en-US" dirty="0" smtClean="0"/>
              <a:t>Cons?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620591" y="2858217"/>
            <a:ext cx="4858290" cy="10094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741687" y="2901463"/>
            <a:ext cx="4737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/>
              <a:t>M</a:t>
            </a:r>
            <a:r>
              <a:rPr lang="en-US" sz="2400" i="1" dirty="0" err="1" smtClean="0"/>
              <a:t>s</a:t>
            </a:r>
            <a:r>
              <a:rPr lang="en-US" sz="2400" i="1" dirty="0" smtClean="0"/>
              <a:t>, </a:t>
            </a:r>
            <a:r>
              <a:rPr lang="en-US" sz="2400" i="1" dirty="0"/>
              <a:t>M</a:t>
            </a:r>
            <a:r>
              <a:rPr lang="en-US" sz="2400" i="1" dirty="0" smtClean="0"/>
              <a:t>t, </a:t>
            </a:r>
            <a:r>
              <a:rPr lang="en-US" sz="2400" i="1" dirty="0" err="1"/>
              <a:t>M</a:t>
            </a:r>
            <a:r>
              <a:rPr lang="en-US" sz="2400" i="1" dirty="0" err="1" smtClean="0"/>
              <a:t>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(Mem[</a:t>
            </a:r>
            <a:r>
              <a:rPr lang="en-US" sz="2400" dirty="0" err="1" smtClean="0"/>
              <a:t>Md</a:t>
            </a:r>
            <a:r>
              <a:rPr lang="en-US" sz="2400" dirty="0" smtClean="0"/>
              <a:t>] ←Mem[</a:t>
            </a:r>
            <a:r>
              <a:rPr lang="en-US" sz="2400" dirty="0" err="1" smtClean="0"/>
              <a:t>Ms</a:t>
            </a:r>
            <a:r>
              <a:rPr lang="en-US" sz="2400" dirty="0" smtClean="0"/>
              <a:t>] + Mem[</a:t>
            </a:r>
            <a:r>
              <a:rPr lang="en-US" sz="2400" dirty="0"/>
              <a:t>M</a:t>
            </a:r>
            <a:r>
              <a:rPr lang="en-US" sz="2400" dirty="0" smtClean="0"/>
              <a:t>t])</a:t>
            </a:r>
            <a:endParaRPr lang="en-US" sz="2400" i="1" dirty="0"/>
          </a:p>
        </p:txBody>
      </p:sp>
      <p:sp>
        <p:nvSpPr>
          <p:cNvPr id="45" name="Oval 44"/>
          <p:cNvSpPr/>
          <p:nvPr/>
        </p:nvSpPr>
        <p:spPr>
          <a:xfrm>
            <a:off x="5331810" y="2957644"/>
            <a:ext cx="611660" cy="3593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785778" y="2549853"/>
            <a:ext cx="263958" cy="4328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96075" y="2172813"/>
            <a:ext cx="215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13418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9" y="-95291"/>
            <a:ext cx="10515600" cy="1325563"/>
          </a:xfrm>
        </p:spPr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29" y="909326"/>
            <a:ext cx="10515600" cy="6196012"/>
          </a:xfrm>
        </p:spPr>
        <p:txBody>
          <a:bodyPr>
            <a:normAutofit/>
          </a:bodyPr>
          <a:lstStyle/>
          <a:p>
            <a:r>
              <a:rPr lang="en-US" dirty="0" smtClean="0"/>
              <a:t>How to specify where to read from/write to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Orthogonal ISA</a:t>
            </a:r>
            <a:r>
              <a:rPr lang="en-US" dirty="0" smtClean="0"/>
              <a:t>: each op supports every addressing mode (ex: VAX)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60" y="1724610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156" y="1767856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M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←Mem[M])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40000" y="1375577"/>
            <a:ext cx="132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Absolute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59" y="3215178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155" y="3258424"/>
            <a:ext cx="2313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2187" y="2855789"/>
            <a:ext cx="227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Register Indirect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4542" y="4862743"/>
            <a:ext cx="3303313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638" y="4905989"/>
            <a:ext cx="325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offset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←Mem[offset+$</a:t>
            </a:r>
            <a:r>
              <a:rPr lang="en-US" sz="2400" dirty="0" err="1" smtClean="0"/>
              <a:t>rs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6956" y="4505803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Displaced/Based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0526" y="184137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Directly provide memory address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0526" y="3331629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 address from register </a:t>
            </a:r>
            <a:r>
              <a:rPr lang="en-US" sz="2000" dirty="0" err="1" smtClean="0"/>
              <a:t>rs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38214" y="482010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 an offset to address stored in register </a:t>
            </a:r>
            <a:r>
              <a:rPr lang="en-US" sz="2000" dirty="0" err="1" smtClean="0"/>
              <a:t>rs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6503109" y="1353983"/>
            <a:ext cx="3146411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4205" y="1397229"/>
            <a:ext cx="3025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 + $</a:t>
            </a:r>
            <a:r>
              <a:rPr lang="en-US" sz="2400" dirty="0" err="1" smtClean="0"/>
              <a:t>rt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28027" y="922118"/>
            <a:ext cx="120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Indexed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7887" y="2924869"/>
            <a:ext cx="3290938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983" y="2968115"/>
            <a:ext cx="3071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]]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59304" y="2529935"/>
            <a:ext cx="2333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Memory Indirect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67868" y="4590969"/>
            <a:ext cx="3303313" cy="132914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8964" y="4634215"/>
            <a:ext cx="2448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rs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$</a:t>
            </a:r>
            <a:r>
              <a:rPr lang="en-US" sz="2400" dirty="0" err="1" smtClean="0"/>
              <a:t>rs</a:t>
            </a:r>
            <a:r>
              <a:rPr lang="en-US" sz="2400" dirty="0"/>
              <a:t> </a:t>
            </a:r>
            <a:r>
              <a:rPr lang="en-US" sz="2400" dirty="0" smtClean="0"/>
              <a:t>←$</a:t>
            </a:r>
            <a:r>
              <a:rPr lang="en-US" sz="2400" dirty="0" err="1" smtClean="0"/>
              <a:t>rs</a:t>
            </a:r>
            <a:r>
              <a:rPr lang="en-US" sz="2400" dirty="0" smtClean="0"/>
              <a:t> + 1)        </a:t>
            </a:r>
            <a:endParaRPr lang="en-US" sz="2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30282" y="4234029"/>
            <a:ext cx="220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Auto-increment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93042" y="1300772"/>
            <a:ext cx="2406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Base memory address and offset from registers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61865" y="279295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value at Mem[$</a:t>
            </a:r>
            <a:r>
              <a:rPr lang="en-US" sz="2000" dirty="0" err="1" smtClean="0"/>
              <a:t>rs</a:t>
            </a:r>
            <a:r>
              <a:rPr lang="en-US" sz="2000" dirty="0" smtClean="0"/>
              <a:t>] as address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81540" y="4548331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Same as Register indirect + value in </a:t>
            </a:r>
            <a:r>
              <a:rPr lang="en-US" sz="2000" dirty="0" err="1" smtClean="0"/>
              <a:t>rs</a:t>
            </a:r>
            <a:r>
              <a:rPr lang="en-US" sz="2000" dirty="0" smtClean="0"/>
              <a:t> is automatically incremented</a:t>
            </a:r>
            <a:endParaRPr lang="en-US" sz="2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681218" y="1577273"/>
            <a:ext cx="10234" cy="4193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64" y="147767"/>
            <a:ext cx="10515600" cy="1325563"/>
          </a:xfrm>
        </p:spPr>
        <p:txBody>
          <a:bodyPr/>
          <a:lstStyle/>
          <a:p>
            <a:r>
              <a:rPr lang="en-US" dirty="0" smtClean="0"/>
              <a:t>What Makes a Good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93" y="1615762"/>
            <a:ext cx="10515600" cy="4942434"/>
          </a:xfrm>
        </p:spPr>
        <p:txBody>
          <a:bodyPr/>
          <a:lstStyle/>
          <a:p>
            <a:r>
              <a:rPr lang="en-US" dirty="0" smtClean="0"/>
              <a:t>Ease of hardware implementations</a:t>
            </a:r>
          </a:p>
          <a:p>
            <a:pPr lvl="1"/>
            <a:r>
              <a:rPr lang="en-US" dirty="0" smtClean="0"/>
              <a:t>Decoder for fixed vs. variable instruction lengths </a:t>
            </a:r>
          </a:p>
          <a:p>
            <a:pPr lvl="1"/>
            <a:r>
              <a:rPr lang="en-US" dirty="0" smtClean="0"/>
              <a:t>Simple vs. </a:t>
            </a:r>
            <a:r>
              <a:rPr lang="en-US" dirty="0"/>
              <a:t>c</a:t>
            </a:r>
            <a:r>
              <a:rPr lang="en-US" dirty="0" smtClean="0"/>
              <a:t>omplex addressing modes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Ease of software implementation</a:t>
            </a:r>
          </a:p>
          <a:p>
            <a:pPr lvl="1"/>
            <a:r>
              <a:rPr lang="en-US" dirty="0" smtClean="0"/>
              <a:t>Can the programmer/compiler use the ISA easily? </a:t>
            </a:r>
            <a:endParaRPr lang="en-US" dirty="0"/>
          </a:p>
          <a:p>
            <a:pPr lvl="1"/>
            <a:r>
              <a:rPr lang="en-US" dirty="0" smtClean="0"/>
              <a:t>How many assembly instructions to represent a single line of code in a high-level language? “semantic gap”</a:t>
            </a:r>
          </a:p>
          <a:p>
            <a:pPr lvl="1"/>
            <a:endParaRPr lang="en-US" dirty="0"/>
          </a:p>
          <a:p>
            <a:r>
              <a:rPr lang="en-US" dirty="0" smtClean="0"/>
              <a:t>Backwards compatibility</a:t>
            </a:r>
          </a:p>
          <a:p>
            <a:pPr lvl="1"/>
            <a:r>
              <a:rPr lang="en-US" dirty="0" smtClean="0"/>
              <a:t>ISA will have to be supported into the future; new instructions can be added but existing instructions cannot be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Vs.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CISC: “Complex” Instruction Set Computer</a:t>
            </a:r>
          </a:p>
          <a:p>
            <a:r>
              <a:rPr lang="en-US" dirty="0" smtClean="0"/>
              <a:t>RISC: “Reduced” Instruction Set Computer</a:t>
            </a:r>
          </a:p>
          <a:p>
            <a:pPr lvl="1"/>
            <a:r>
              <a:rPr lang="en-US" dirty="0" smtClean="0"/>
              <a:t>Each CISC instruction = multiple RISC instructions</a:t>
            </a:r>
          </a:p>
          <a:p>
            <a:endParaRPr lang="en-US" dirty="0"/>
          </a:p>
          <a:p>
            <a:r>
              <a:rPr lang="en-US" dirty="0" smtClean="0"/>
              <a:t>CISC vs. RISC debate dominated the 80s/early 90s but is largely resolved now</a:t>
            </a:r>
          </a:p>
          <a:p>
            <a:pPr lvl="1"/>
            <a:r>
              <a:rPr lang="en-US" dirty="0" smtClean="0"/>
              <a:t>CISC ISAs like x86 are “broken down” internally into simpler RISC-like instructions (microcode)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86 is “externally CISC but internally RISC”</a:t>
            </a:r>
          </a:p>
          <a:p>
            <a:pPr lvl="1"/>
            <a:r>
              <a:rPr lang="en-US" dirty="0" smtClean="0"/>
              <a:t>Other popular ISAs like ARM and MIPS are RISC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50298"/>
              </p:ext>
            </p:extLst>
          </p:nvPr>
        </p:nvGraphicFramePr>
        <p:xfrm>
          <a:off x="2844800" y="1439193"/>
          <a:ext cx="65024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x86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MIPS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ISA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CISC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CISC (but internally</a:t>
                      </a:r>
                      <a:r>
                        <a:rPr lang="en-US" sz="2400" baseline="0" dirty="0" smtClean="0"/>
                        <a:t> RISC)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RISC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Instruction</a:t>
                      </a:r>
                      <a:r>
                        <a:rPr lang="en-US" sz="2400" baseline="0" dirty="0" smtClean="0"/>
                        <a:t> Length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Fixed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Addressing Modes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3-Address; memory-memory; orthogonal addressing modes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2-Address; register-memory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3-Address; load/store</a:t>
                      </a:r>
                      <a:r>
                        <a:rPr lang="en-US" sz="2400" baseline="0" dirty="0" smtClean="0"/>
                        <a:t> ISA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6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7" y="79932"/>
            <a:ext cx="10515600" cy="1325563"/>
          </a:xfrm>
        </p:spPr>
        <p:txBody>
          <a:bodyPr/>
          <a:lstStyle/>
          <a:p>
            <a:r>
              <a:rPr lang="en-US" dirty="0" smtClean="0"/>
              <a:t>MIPS ISA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" y="1405495"/>
            <a:ext cx="10515600" cy="5378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32-bit ISA (what does this mean?)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Instruction length</a:t>
            </a:r>
            <a:r>
              <a:rPr lang="en-US" dirty="0" smtClean="0"/>
              <a:t>: 32 bits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Data word length</a:t>
            </a:r>
            <a:r>
              <a:rPr lang="en-US" dirty="0" smtClean="0"/>
              <a:t>: 32 bits </a:t>
            </a:r>
          </a:p>
          <a:p>
            <a:pPr lvl="1"/>
            <a:endParaRPr lang="en-US" dirty="0"/>
          </a:p>
          <a:p>
            <a:r>
              <a:rPr lang="en-US" dirty="0" smtClean="0"/>
              <a:t>32 general purpose registers ($0, $1, $2, … $31); 32-bits each</a:t>
            </a:r>
          </a:p>
          <a:p>
            <a:pPr lvl="1"/>
            <a:r>
              <a:rPr lang="en-US" dirty="0" smtClean="0"/>
              <a:t>Register $0 is hard-wired to 0 (constant)</a:t>
            </a:r>
          </a:p>
          <a:p>
            <a:pPr lvl="1"/>
            <a:r>
              <a:rPr lang="en-US" dirty="0" smtClean="0"/>
              <a:t>All other registers can be used as read/write</a:t>
            </a:r>
          </a:p>
          <a:p>
            <a:pPr lvl="1"/>
            <a:r>
              <a:rPr lang="en-US" dirty="0" smtClean="0"/>
              <a:t>But, certain registers dedicated for specific purposes by compiler</a:t>
            </a:r>
          </a:p>
          <a:p>
            <a:pPr lvl="2"/>
            <a:r>
              <a:rPr lang="en-US" dirty="0" smtClean="0"/>
              <a:t>Global pointer ($28), Stack pointer ($29), Frame pointer ($30), Return Address ($31)</a:t>
            </a:r>
          </a:p>
          <a:p>
            <a:pPr lvl="2"/>
            <a:r>
              <a:rPr lang="en-US" dirty="0" smtClean="0"/>
              <a:t>We wont worry about these conventions in this class!</a:t>
            </a:r>
          </a:p>
          <a:p>
            <a:pPr lvl="1"/>
            <a:endParaRPr lang="en-US" dirty="0"/>
          </a:p>
          <a:p>
            <a:r>
              <a:rPr lang="en-US" dirty="0" smtClean="0"/>
              <a:t>Two dedicated 32-bit registers </a:t>
            </a:r>
            <a:r>
              <a:rPr lang="en-US" i="1" dirty="0" smtClean="0"/>
              <a:t>hi</a:t>
            </a:r>
            <a:r>
              <a:rPr lang="en-US" dirty="0" smtClean="0"/>
              <a:t> and </a:t>
            </a:r>
            <a:r>
              <a:rPr lang="en-US" i="1" dirty="0" smtClean="0"/>
              <a:t>lo </a:t>
            </a:r>
            <a:r>
              <a:rPr lang="en-US" dirty="0" smtClean="0"/>
              <a:t>for multiplication ops</a:t>
            </a:r>
          </a:p>
          <a:p>
            <a:r>
              <a:rPr lang="en-US" dirty="0" smtClean="0"/>
              <a:t>Separate </a:t>
            </a:r>
            <a:r>
              <a:rPr lang="en-US" dirty="0" err="1" smtClean="0"/>
              <a:t>regs</a:t>
            </a:r>
            <a:r>
              <a:rPr lang="en-US" dirty="0" smtClean="0"/>
              <a:t>/unit for floating point ops (discussed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R-Type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038" y="4794422"/>
            <a:ext cx="11165803" cy="26503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add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]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+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]; signed addition; </a:t>
            </a:r>
            <a:r>
              <a:rPr lang="en-US" dirty="0" smtClean="0">
                <a:solidFill>
                  <a:srgbClr val="C00000"/>
                </a:solidFill>
              </a:rPr>
              <a:t>trap on overflow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sub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    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-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]; </a:t>
            </a:r>
            <a:r>
              <a:rPr lang="en-US" dirty="0">
                <a:solidFill>
                  <a:schemeClr val="accent1"/>
                </a:solidFill>
              </a:rPr>
              <a:t>signed </a:t>
            </a:r>
            <a:r>
              <a:rPr lang="en-US" dirty="0" smtClean="0">
                <a:solidFill>
                  <a:schemeClr val="accent1"/>
                </a:solidFill>
              </a:rPr>
              <a:t>subtraction; </a:t>
            </a:r>
            <a:r>
              <a:rPr lang="en-US" dirty="0">
                <a:solidFill>
                  <a:srgbClr val="C00000"/>
                </a:solidFill>
              </a:rPr>
              <a:t>trap on </a:t>
            </a:r>
            <a:r>
              <a:rPr lang="en-US" dirty="0" smtClean="0">
                <a:solidFill>
                  <a:srgbClr val="C00000"/>
                </a:solidFill>
              </a:rPr>
              <a:t>overflow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>
                <a:solidFill>
                  <a:schemeClr val="accent1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| </a:t>
            </a:r>
            <a:r>
              <a:rPr lang="en-US" dirty="0">
                <a:solidFill>
                  <a:schemeClr val="accent1"/>
                </a:solidFill>
              </a:rPr>
              <a:t>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>
                <a:solidFill>
                  <a:schemeClr val="accent1"/>
                </a:solidFill>
              </a:rPr>
              <a:t>]; </a:t>
            </a:r>
            <a:r>
              <a:rPr lang="en-US" dirty="0" smtClean="0">
                <a:solidFill>
                  <a:schemeClr val="accent1"/>
                </a:solidFill>
              </a:rPr>
              <a:t>bit-wise Boolean OR operation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sll</a:t>
            </a:r>
            <a:r>
              <a:rPr lang="en-US" dirty="0" smtClean="0"/>
              <a:t>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, </a:t>
            </a:r>
            <a:r>
              <a:rPr lang="en-US" dirty="0" err="1" smtClean="0"/>
              <a:t>shamt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</a:t>
            </a:r>
            <a:r>
              <a:rPr lang="en-US" dirty="0" smtClean="0">
                <a:solidFill>
                  <a:schemeClr val="accent1"/>
                </a:solidFill>
              </a:rPr>
              <a:t>← </a:t>
            </a:r>
            <a:r>
              <a:rPr lang="en-US" dirty="0">
                <a:solidFill>
                  <a:schemeClr val="accent1"/>
                </a:solidFill>
              </a:rPr>
              <a:t>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&lt;&lt; </a:t>
            </a:r>
            <a:r>
              <a:rPr lang="en-US" dirty="0" err="1" smtClean="0">
                <a:solidFill>
                  <a:schemeClr val="accent1"/>
                </a:solidFill>
              </a:rPr>
              <a:t>shamt</a:t>
            </a:r>
            <a:r>
              <a:rPr lang="en-US" dirty="0" smtClean="0">
                <a:solidFill>
                  <a:schemeClr val="accent1"/>
                </a:solidFill>
              </a:rPr>
              <a:t>; logical shift left</a:t>
            </a:r>
          </a:p>
          <a:p>
            <a:pPr marL="0" indent="0">
              <a:buNone/>
            </a:pPr>
            <a:r>
              <a:rPr lang="en-US" dirty="0" smtClean="0"/>
              <a:t>…..(many others)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493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953913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7728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92307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6596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8626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Rs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86720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01299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35588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7618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90807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05386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9675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1705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Rd</a:t>
            </a:r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94894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09473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5792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Shamt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643762" y="1643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90601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05180" y="164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11499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funct</a:t>
            </a:r>
            <a:endParaRPr lang="en-US" dirty="0" smtClean="0"/>
          </a:p>
          <a:p>
            <a:pPr algn="ctr"/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643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5150" y="3021227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000000 for all R-type instructions</a:t>
            </a:r>
            <a:endParaRPr lang="en-US" sz="20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512371"/>
            <a:ext cx="175015" cy="531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26596" y="3080951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Operand register identifiers</a:t>
            </a:r>
            <a:endParaRPr lang="en-US" sz="2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183173" y="2438255"/>
            <a:ext cx="443795" cy="665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612772" y="2497978"/>
            <a:ext cx="406448" cy="612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614282" y="2471714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92266" y="3108555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 register identifier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8431746" y="3199447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Shift amount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550113" y="2471714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0515746" y="2479292"/>
            <a:ext cx="11703" cy="742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9545593" y="3218935"/>
            <a:ext cx="2341607" cy="1575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9204" y="3330564"/>
            <a:ext cx="2257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Add: 100000 = 20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Sub: 100010 = 22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Or:   100101 = 25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Sll</a:t>
            </a:r>
            <a:r>
              <a:rPr lang="en-US" sz="2000" dirty="0" smtClean="0"/>
              <a:t>:    000000 = 00</a:t>
            </a:r>
            <a:r>
              <a:rPr lang="en-US" sz="2000" baseline="-25000" dirty="0" smtClean="0"/>
              <a:t>hex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72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R-Type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52" y="4186189"/>
            <a:ext cx="11165803" cy="26503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add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]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+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]; signed addition; </a:t>
            </a:r>
            <a:r>
              <a:rPr lang="en-US" dirty="0" smtClean="0">
                <a:solidFill>
                  <a:srgbClr val="C00000"/>
                </a:solidFill>
              </a:rPr>
              <a:t>trap on </a:t>
            </a:r>
            <a:r>
              <a:rPr lang="en-US" dirty="0" smtClean="0">
                <a:solidFill>
                  <a:srgbClr val="C00000"/>
                </a:solidFill>
              </a:rPr>
              <a:t>overflow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 assuming 4-bit </a:t>
            </a:r>
            <a:r>
              <a:rPr lang="en-US" dirty="0" err="1" smtClean="0">
                <a:solidFill>
                  <a:srgbClr val="C00000"/>
                </a:solidFill>
              </a:rPr>
              <a:t>datawords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R[</a:t>
            </a:r>
            <a:r>
              <a:rPr lang="en-US" dirty="0" err="1" smtClean="0">
                <a:solidFill>
                  <a:srgbClr val="C00000"/>
                </a:solidFill>
              </a:rPr>
              <a:t>rs</a:t>
            </a:r>
            <a:r>
              <a:rPr lang="en-US" dirty="0" smtClean="0">
                <a:solidFill>
                  <a:srgbClr val="C00000"/>
                </a:solidFill>
              </a:rPr>
              <a:t>] =     0010 (2)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R[</a:t>
            </a:r>
            <a:r>
              <a:rPr lang="en-US" dirty="0" err="1" smtClean="0">
                <a:solidFill>
                  <a:srgbClr val="C00000"/>
                </a:solidFill>
              </a:rPr>
              <a:t>rt</a:t>
            </a:r>
            <a:r>
              <a:rPr lang="en-US" dirty="0" smtClean="0">
                <a:solidFill>
                  <a:srgbClr val="C00000"/>
                </a:solidFill>
              </a:rPr>
              <a:t>] =  + 0111 (7)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=     1001  (-7)     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493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953913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7728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92307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6596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8626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Rs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86720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01299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35588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7618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90807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05386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9675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1705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Rd</a:t>
            </a:r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94894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09473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5792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Shamt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643762" y="1643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90601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05180" y="164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11499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funct</a:t>
            </a:r>
            <a:endParaRPr lang="en-US" dirty="0" smtClean="0"/>
          </a:p>
          <a:p>
            <a:pPr algn="ctr"/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643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5150" y="3021227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000000 for all R-type instructions</a:t>
            </a:r>
            <a:endParaRPr lang="en-US" sz="20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512371"/>
            <a:ext cx="175015" cy="531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26596" y="3080951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Operand register identifiers</a:t>
            </a:r>
            <a:endParaRPr lang="en-US" sz="2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183173" y="2438255"/>
            <a:ext cx="443795" cy="665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612772" y="2497978"/>
            <a:ext cx="406448" cy="612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614282" y="2471714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92266" y="3108555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 register identifier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8431746" y="3199447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Shift amount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550113" y="2471714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357220" y="4627726"/>
            <a:ext cx="4522346" cy="802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Overflow occurs when the result of addition is not in the range [-8,7]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423102" y="5599822"/>
            <a:ext cx="4522346" cy="109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detect overflow?</a:t>
            </a:r>
          </a:p>
          <a:p>
            <a:r>
              <a:rPr lang="en-US" dirty="0" smtClean="0"/>
              <a:t>If (MSB(R[</a:t>
            </a:r>
            <a:r>
              <a:rPr lang="en-US" dirty="0" err="1" smtClean="0"/>
              <a:t>Rs</a:t>
            </a:r>
            <a:r>
              <a:rPr lang="en-US" dirty="0" smtClean="0"/>
              <a:t>])== MSB(R[</a:t>
            </a:r>
            <a:r>
              <a:rPr lang="en-US" dirty="0" err="1" smtClean="0"/>
              <a:t>rt</a:t>
            </a:r>
            <a:r>
              <a:rPr lang="en-US" dirty="0" smtClean="0"/>
              <a:t>)) </a:t>
            </a:r>
          </a:p>
          <a:p>
            <a:r>
              <a:rPr lang="en-US" dirty="0"/>
              <a:t>	</a:t>
            </a:r>
            <a:r>
              <a:rPr lang="en-US" dirty="0" smtClean="0"/>
              <a:t>if (MSB(R[</a:t>
            </a:r>
            <a:r>
              <a:rPr lang="en-US" dirty="0" err="1" smtClean="0"/>
              <a:t>rd</a:t>
            </a:r>
            <a:r>
              <a:rPr lang="en-US" dirty="0" smtClean="0"/>
              <a:t>] != MSB(R[</a:t>
            </a:r>
            <a:r>
              <a:rPr lang="en-US" dirty="0" err="1" smtClean="0"/>
              <a:t>rt</a:t>
            </a:r>
            <a:r>
              <a:rPr lang="en-US" dirty="0" smtClean="0"/>
              <a:t>])</a:t>
            </a:r>
          </a:p>
          <a:p>
            <a:r>
              <a:rPr lang="en-US" dirty="0"/>
              <a:t>	</a:t>
            </a:r>
            <a:r>
              <a:rPr lang="en-US" dirty="0" smtClean="0"/>
              <a:t>	overflow!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-14108"/>
            <a:ext cx="10515600" cy="1325563"/>
          </a:xfrm>
        </p:spPr>
        <p:txBody>
          <a:bodyPr/>
          <a:lstStyle/>
          <a:p>
            <a:r>
              <a:rPr lang="en-US" dirty="0" smtClean="0"/>
              <a:t>ISAs are Abundant</a:t>
            </a:r>
            <a:endParaRPr lang="en-US" dirty="0"/>
          </a:p>
        </p:txBody>
      </p:sp>
      <p:pic>
        <p:nvPicPr>
          <p:cNvPr id="4098" name="Picture 2" descr="https://lh6.googleusercontent.com/-b6X5CyIt91E/AAAAAAAAAAI/AAAAAAAAZSs/MFxoAXg1TfY/s0-c-k-no-ns/photo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53" y="1349058"/>
            <a:ext cx="804974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" y="2269173"/>
            <a:ext cx="1034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x86</a:t>
            </a:r>
          </a:p>
          <a:p>
            <a:r>
              <a:rPr lang="en-US" sz="2400" dirty="0" smtClean="0"/>
              <a:t>x86-64</a:t>
            </a:r>
          </a:p>
          <a:p>
            <a:r>
              <a:rPr lang="en-US" sz="2400" dirty="0" smtClean="0"/>
              <a:t>IA64 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22297" y="1181100"/>
            <a:ext cx="2560320" cy="2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75388" y="2284803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x86</a:t>
            </a:r>
          </a:p>
          <a:p>
            <a:r>
              <a:rPr lang="en-US" sz="2400" dirty="0" smtClean="0"/>
              <a:t>x86-64 (AMD64)</a:t>
            </a:r>
          </a:p>
        </p:txBody>
      </p:sp>
      <p:sp>
        <p:nvSpPr>
          <p:cNvPr id="12" name="Oval 11"/>
          <p:cNvSpPr/>
          <p:nvPr/>
        </p:nvSpPr>
        <p:spPr>
          <a:xfrm>
            <a:off x="3010277" y="1158558"/>
            <a:ext cx="2560320" cy="2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1717648"/>
            <a:ext cx="1650446" cy="3902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455" y="824812"/>
            <a:ext cx="1523810" cy="4476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58291" y="1412162"/>
            <a:ext cx="1941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T32 (Thumb)</a:t>
            </a:r>
          </a:p>
          <a:p>
            <a:r>
              <a:rPr lang="en-US" sz="2400" dirty="0" smtClean="0"/>
              <a:t>A32 (ARM)</a:t>
            </a:r>
          </a:p>
          <a:p>
            <a:r>
              <a:rPr lang="en-US" sz="2400" dirty="0" smtClean="0"/>
              <a:t>A64 (ARM-64)</a:t>
            </a:r>
          </a:p>
          <a:p>
            <a:endParaRPr lang="en-US" sz="2400" dirty="0" smtClean="0"/>
          </a:p>
        </p:txBody>
      </p:sp>
      <p:sp>
        <p:nvSpPr>
          <p:cNvPr id="18" name="Oval 17"/>
          <p:cNvSpPr/>
          <p:nvPr/>
        </p:nvSpPr>
        <p:spPr>
          <a:xfrm>
            <a:off x="6172200" y="388620"/>
            <a:ext cx="2560320" cy="2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7665" y="4422238"/>
            <a:ext cx="738960" cy="738960"/>
          </a:xfrm>
          <a:prstGeom prst="rect">
            <a:avLst/>
          </a:prstGeom>
        </p:spPr>
      </p:pic>
      <p:sp>
        <p:nvSpPr>
          <p:cNvPr id="21" name="AutoShape 10" descr="Image result for motorol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6400" y="4701752"/>
            <a:ext cx="1290135" cy="9663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1345" y="4413667"/>
            <a:ext cx="1235190" cy="576171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9646920" y="4127393"/>
            <a:ext cx="2560320" cy="2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213793" y="5568441"/>
            <a:ext cx="1298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PowerPC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6501" y="1653782"/>
            <a:ext cx="1233830" cy="293999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9433256" y="1325880"/>
            <a:ext cx="2560320" cy="259320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096501" y="2413952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MIPS32</a:t>
            </a:r>
          </a:p>
          <a:p>
            <a:r>
              <a:rPr lang="en-US" sz="2400" dirty="0" smtClean="0"/>
              <a:t>MIPS64</a:t>
            </a:r>
          </a:p>
          <a:p>
            <a:endParaRPr lang="en-US" sz="24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087" y="4510838"/>
            <a:ext cx="910286" cy="2767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325" y="4861037"/>
            <a:ext cx="1523810" cy="552381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89560" y="4280808"/>
            <a:ext cx="2015612" cy="2128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63630" y="5406689"/>
            <a:ext cx="683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VAX</a:t>
            </a:r>
          </a:p>
          <a:p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7400238" y="3028368"/>
            <a:ext cx="1841019" cy="1987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17920" y="4139198"/>
            <a:ext cx="96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SPARC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5156" y="3486979"/>
            <a:ext cx="1092716" cy="46440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5760404" y="1090938"/>
            <a:ext cx="45720" cy="531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90198" y="5555634"/>
            <a:ext cx="1339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smtClean="0">
                <a:solidFill>
                  <a:srgbClr val="C00000"/>
                </a:solidFill>
              </a:rPr>
              <a:t>C</a:t>
            </a:r>
            <a:r>
              <a:rPr lang="en-US" sz="3000" b="1" dirty="0" smtClean="0">
                <a:solidFill>
                  <a:srgbClr val="C00000"/>
                </a:solidFill>
              </a:rPr>
              <a:t>ISC </a:t>
            </a:r>
          </a:p>
          <a:p>
            <a:r>
              <a:rPr lang="en-US" sz="3000" b="1" dirty="0" smtClean="0">
                <a:solidFill>
                  <a:srgbClr val="C00000"/>
                </a:solidFill>
              </a:rPr>
              <a:t>ISAs</a:t>
            </a:r>
            <a:endParaRPr lang="en-US" sz="30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5008" y="239349"/>
            <a:ext cx="1173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smtClean="0">
                <a:solidFill>
                  <a:srgbClr val="C00000"/>
                </a:solidFill>
              </a:rPr>
              <a:t>R</a:t>
            </a:r>
            <a:r>
              <a:rPr lang="en-US" sz="3000" b="1" dirty="0" smtClean="0">
                <a:solidFill>
                  <a:srgbClr val="C00000"/>
                </a:solidFill>
              </a:rPr>
              <a:t>ISC ISAs</a:t>
            </a:r>
            <a:endParaRPr lang="en-US" sz="3000" b="1" dirty="0">
              <a:solidFill>
                <a:srgbClr val="C00000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5301" y="4836086"/>
            <a:ext cx="910286" cy="27672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8539" y="5186285"/>
            <a:ext cx="1523810" cy="552381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6014774" y="4606056"/>
            <a:ext cx="2015612" cy="2128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58291" y="5767486"/>
            <a:ext cx="904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Alpha</a:t>
            </a:r>
          </a:p>
          <a:p>
            <a:endParaRPr lang="en-US" sz="24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1100" y="4295531"/>
            <a:ext cx="1235190" cy="576171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2584702" y="4063887"/>
            <a:ext cx="1841019" cy="1987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905107" y="4976678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IBM360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5595" y="2209063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Laptop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Desktop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12592" y="212397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Laptop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Desktop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00638" y="5430417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Servers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1554" y="593327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Servers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30444" y="258556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Mobile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98264" y="455951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Servers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503540" y="6027887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Laptop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Desktop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088750" y="335081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Embedded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I-Type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37" y="4560924"/>
            <a:ext cx="11786936" cy="30215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+ {</a:t>
            </a:r>
            <a:r>
              <a:rPr lang="en-US" dirty="0" err="1" smtClean="0">
                <a:solidFill>
                  <a:schemeClr val="accent1"/>
                </a:solidFill>
              </a:rPr>
              <a:t>SignExtend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imm</a:t>
            </a:r>
            <a:r>
              <a:rPr lang="en-US" dirty="0" smtClean="0">
                <a:solidFill>
                  <a:schemeClr val="accent1"/>
                </a:solidFill>
              </a:rPr>
              <a:t>}; </a:t>
            </a: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MSB of </a:t>
            </a:r>
            <a:r>
              <a:rPr lang="en-US" b="1" u="sng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</a:t>
            </a: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extended to 32 bits</a:t>
            </a:r>
            <a:endParaRPr lang="en-US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/>
              <a:t>     </a:t>
            </a:r>
            <a:r>
              <a:rPr lang="en-US" dirty="0">
                <a:solidFill>
                  <a:schemeClr val="accent1"/>
                </a:solidFill>
              </a:rPr>
              <a:t>// </a:t>
            </a:r>
            <a:r>
              <a:rPr lang="en-US" dirty="0" smtClean="0">
                <a:solidFill>
                  <a:schemeClr val="accent1"/>
                </a:solidFill>
              </a:rPr>
              <a:t>if{R[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==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]} branch to PC + 4 + </a:t>
            </a:r>
            <a:r>
              <a:rPr lang="en-US" dirty="0" err="1" smtClean="0">
                <a:solidFill>
                  <a:schemeClr val="accent1"/>
                </a:solidFill>
              </a:rPr>
              <a:t>BranchAddress</a:t>
            </a:r>
            <a:r>
              <a:rPr lang="en-US" dirty="0" smtClean="0">
                <a:solidFill>
                  <a:schemeClr val="accent1"/>
                </a:solidFill>
              </a:rPr>
              <a:t>; </a:t>
            </a:r>
            <a:r>
              <a:rPr lang="en-US" dirty="0" smtClean="0">
                <a:solidFill>
                  <a:srgbClr val="C00000"/>
                </a:solidFill>
              </a:rPr>
              <a:t>(“PC relative”)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//</a:t>
            </a:r>
            <a:r>
              <a:rPr lang="en-US" dirty="0" err="1" smtClean="0">
                <a:solidFill>
                  <a:schemeClr val="accent1"/>
                </a:solidFill>
              </a:rPr>
              <a:t>BranchAddress</a:t>
            </a:r>
            <a:r>
              <a:rPr lang="en-US" dirty="0" smtClean="0">
                <a:solidFill>
                  <a:schemeClr val="accent1"/>
                </a:solidFill>
              </a:rPr>
              <a:t> = {</a:t>
            </a:r>
            <a:r>
              <a:rPr lang="en-US" dirty="0" err="1" smtClean="0">
                <a:solidFill>
                  <a:schemeClr val="accent1"/>
                </a:solidFill>
              </a:rPr>
              <a:t>signextendimm,imm</a:t>
            </a:r>
            <a:r>
              <a:rPr lang="en-US" dirty="0" smtClean="0">
                <a:solidFill>
                  <a:schemeClr val="accent1"/>
                </a:solidFill>
              </a:rPr>
              <a:t>[15:0],00}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>
                <a:solidFill>
                  <a:schemeClr val="accent1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// </a:t>
            </a:r>
            <a:r>
              <a:rPr lang="en-US" dirty="0" smtClean="0">
                <a:solidFill>
                  <a:schemeClr val="accent1"/>
                </a:solidFill>
              </a:rPr>
              <a:t>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 </a:t>
            </a:r>
            <a:r>
              <a:rPr lang="en-US" dirty="0">
                <a:solidFill>
                  <a:schemeClr val="accent1"/>
                </a:solidFill>
              </a:rPr>
              <a:t>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| {</a:t>
            </a:r>
            <a:r>
              <a:rPr lang="en-US" b="1" u="sng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ZeroExtend</a:t>
            </a:r>
            <a:r>
              <a:rPr lang="en-US" dirty="0" err="1" smtClean="0">
                <a:solidFill>
                  <a:schemeClr val="accent1"/>
                </a:solidFill>
              </a:rPr>
              <a:t>,imm</a:t>
            </a:r>
            <a:r>
              <a:rPr lang="en-US" dirty="0" smtClean="0">
                <a:solidFill>
                  <a:schemeClr val="accent1"/>
                </a:solidFill>
              </a:rPr>
              <a:t>}; bit-wise Boolean OR operation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 ← Mem[ {</a:t>
            </a:r>
            <a:r>
              <a:rPr lang="en-US" dirty="0" err="1" smtClean="0">
                <a:solidFill>
                  <a:schemeClr val="accent1"/>
                </a:solidFill>
              </a:rPr>
              <a:t>SignExtendimm</a:t>
            </a:r>
            <a:r>
              <a:rPr lang="en-US" dirty="0" smtClean="0">
                <a:solidFill>
                  <a:schemeClr val="accent1"/>
                </a:solidFill>
              </a:rPr>
              <a:t>} + 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] </a:t>
            </a:r>
            <a:r>
              <a:rPr lang="en-US" dirty="0" smtClean="0">
                <a:solidFill>
                  <a:srgbClr val="C00000"/>
                </a:solidFill>
              </a:rPr>
              <a:t>(“Displaced/based”)</a:t>
            </a:r>
          </a:p>
          <a:p>
            <a:pPr marL="0" indent="0">
              <a:buNone/>
            </a:pPr>
            <a:r>
              <a:rPr lang="en-US" dirty="0" smtClean="0"/>
              <a:t>…..(many others)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26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931428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7728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92307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6596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8626" y="1947559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Rs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86720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01299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35588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7618" y="1947559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05386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90807" y="1970903"/>
            <a:ext cx="5403881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63759" y="1947559"/>
            <a:ext cx="119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Immediate</a:t>
            </a:r>
          </a:p>
          <a:p>
            <a:pPr algn="ctr"/>
            <a:r>
              <a:rPr lang="en-US" dirty="0" smtClean="0"/>
              <a:t>(16-bits)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620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489887"/>
            <a:ext cx="175015" cy="53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9150" y="3081756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Operand register</a:t>
            </a:r>
            <a:endParaRPr lang="en-US" sz="2000" dirty="0"/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H="1" flipV="1">
            <a:off x="3619971" y="2495537"/>
            <a:ext cx="56030" cy="586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937034" y="2475493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1846" y="3002541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Immediate operand</a:t>
            </a:r>
            <a:endParaRPr lang="en-US" sz="2000" dirty="0"/>
          </a:p>
        </p:txBody>
      </p:sp>
      <p:sp>
        <p:nvSpPr>
          <p:cNvPr id="51" name="Rounded Rectangle 50"/>
          <p:cNvSpPr/>
          <p:nvPr/>
        </p:nvSpPr>
        <p:spPr>
          <a:xfrm>
            <a:off x="250568" y="2899654"/>
            <a:ext cx="2341607" cy="1575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4179" y="3011283"/>
            <a:ext cx="12625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addi</a:t>
            </a:r>
            <a:r>
              <a:rPr lang="en-US" sz="2000" dirty="0" smtClean="0"/>
              <a:t>: 8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beq</a:t>
            </a:r>
            <a:r>
              <a:rPr lang="en-US" sz="2000" dirty="0" smtClean="0"/>
              <a:t>:  4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ori</a:t>
            </a:r>
            <a:r>
              <a:rPr lang="en-US" sz="2000" dirty="0" smtClean="0"/>
              <a:t>:   25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lw</a:t>
            </a:r>
            <a:r>
              <a:rPr lang="en-US" sz="2000" dirty="0" smtClean="0"/>
              <a:t>:    23</a:t>
            </a:r>
            <a:r>
              <a:rPr lang="en-US" sz="2000" baseline="-25000" dirty="0" smtClean="0"/>
              <a:t>hex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4478412" y="3037156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 register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880890" y="2456807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8901" y="3244334"/>
            <a:ext cx="1514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(“PC relative”)</a:t>
            </a:r>
          </a:p>
        </p:txBody>
      </p:sp>
    </p:spTree>
    <p:extLst>
      <p:ext uri="{BB962C8B-B14F-4D97-AF65-F5344CB8AC3E}">
        <p14:creationId xmlns:p14="http://schemas.microsoft.com/office/powerpoint/2010/main" val="37592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</a:t>
            </a:r>
            <a:r>
              <a:rPr lang="en-US" dirty="0"/>
              <a:t>J</a:t>
            </a:r>
            <a:r>
              <a:rPr lang="en-US" dirty="0" smtClean="0"/>
              <a:t>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514" y="4109875"/>
            <a:ext cx="8161720" cy="2650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 address    </a:t>
            </a:r>
            <a:r>
              <a:rPr lang="en-US" dirty="0" smtClean="0">
                <a:solidFill>
                  <a:schemeClr val="accent1"/>
                </a:solidFill>
              </a:rPr>
              <a:t>// PC  ← </a:t>
            </a:r>
            <a:r>
              <a:rPr lang="en-US" dirty="0" err="1" smtClean="0">
                <a:solidFill>
                  <a:schemeClr val="accent1"/>
                </a:solidFill>
              </a:rPr>
              <a:t>JumpAddress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jal</a:t>
            </a:r>
            <a:r>
              <a:rPr lang="en-US" dirty="0" smtClean="0"/>
              <a:t> address </a:t>
            </a:r>
            <a:r>
              <a:rPr lang="en-US" dirty="0" smtClean="0">
                <a:solidFill>
                  <a:schemeClr val="accent1"/>
                </a:solidFill>
              </a:rPr>
              <a:t>// R[31</a:t>
            </a:r>
            <a:r>
              <a:rPr lang="en-US" dirty="0">
                <a:solidFill>
                  <a:schemeClr val="accent1"/>
                </a:solidFill>
              </a:rPr>
              <a:t>] ← </a:t>
            </a:r>
            <a:r>
              <a:rPr lang="en-US" dirty="0" smtClean="0">
                <a:solidFill>
                  <a:schemeClr val="accent1"/>
                </a:solidFill>
              </a:rPr>
              <a:t>PC+8; </a:t>
            </a:r>
            <a:r>
              <a:rPr lang="en-US" dirty="0">
                <a:solidFill>
                  <a:schemeClr val="accent1"/>
                </a:solidFill>
              </a:rPr>
              <a:t>PC  ← </a:t>
            </a:r>
            <a:r>
              <a:rPr lang="en-US" dirty="0" err="1" smtClean="0">
                <a:solidFill>
                  <a:schemeClr val="accent1"/>
                </a:solidFill>
              </a:rPr>
              <a:t>Jumpaddress</a:t>
            </a:r>
            <a:r>
              <a:rPr lang="en-US" dirty="0" smtClean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//</a:t>
            </a:r>
            <a:r>
              <a:rPr lang="en-US" dirty="0" err="1" smtClean="0">
                <a:solidFill>
                  <a:schemeClr val="accent1"/>
                </a:solidFill>
              </a:rPr>
              <a:t>JumpAddress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dirty="0">
                <a:solidFill>
                  <a:schemeClr val="accent1"/>
                </a:solidFill>
              </a:rPr>
              <a:t>{ PC+4[31:28], address, 2’b0 }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 Also, R-type jump  </a:t>
            </a:r>
          </a:p>
          <a:p>
            <a:pPr marL="0" indent="0">
              <a:buNone/>
            </a:pPr>
            <a:r>
              <a:rPr lang="en-US" dirty="0" err="1" smtClean="0"/>
              <a:t>jr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// PC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26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931428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2307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6451" y="1970903"/>
            <a:ext cx="9008238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83974" y="1953566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</a:p>
          <a:p>
            <a:pPr algn="ctr"/>
            <a:r>
              <a:rPr lang="en-US" dirty="0" smtClean="0"/>
              <a:t>(26-bits)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620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489887"/>
            <a:ext cx="175015" cy="53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1846" y="3002541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Immediate operand</a:t>
            </a:r>
            <a:endParaRPr lang="en-US" sz="2000" dirty="0"/>
          </a:p>
        </p:txBody>
      </p:sp>
      <p:sp>
        <p:nvSpPr>
          <p:cNvPr id="51" name="Rounded Rectangle 50"/>
          <p:cNvSpPr/>
          <p:nvPr/>
        </p:nvSpPr>
        <p:spPr>
          <a:xfrm>
            <a:off x="250568" y="2899654"/>
            <a:ext cx="2341607" cy="9814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4179" y="3011283"/>
            <a:ext cx="988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</a:t>
            </a:r>
            <a:r>
              <a:rPr lang="en-US" sz="2000" dirty="0" smtClean="0"/>
              <a:t>: </a:t>
            </a:r>
            <a:r>
              <a:rPr lang="en-US" sz="2000" dirty="0"/>
              <a:t>2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jal</a:t>
            </a:r>
            <a:r>
              <a:rPr lang="en-US" sz="2000" dirty="0" smtClean="0"/>
              <a:t>:  3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endParaRPr lang="en-US" sz="2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880890" y="2456807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55" y="93481"/>
            <a:ext cx="10515600" cy="1325563"/>
          </a:xfrm>
        </p:spPr>
        <p:txBody>
          <a:bodyPr/>
          <a:lstStyle/>
          <a:p>
            <a:r>
              <a:rPr lang="en-US" dirty="0" smtClean="0"/>
              <a:t>Implementation of the MIPS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61" y="1167877"/>
            <a:ext cx="10515600" cy="4351338"/>
          </a:xfrm>
        </p:spPr>
        <p:txBody>
          <a:bodyPr/>
          <a:lstStyle/>
          <a:p>
            <a:r>
              <a:rPr lang="en-US" dirty="0" smtClean="0"/>
              <a:t>Hardware building blocks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8334" y="3066127"/>
            <a:ext cx="564641" cy="1153641"/>
            <a:chOff x="8052137" y="2718488"/>
            <a:chExt cx="564641" cy="1153641"/>
          </a:xfrm>
        </p:grpSpPr>
        <p:sp>
          <p:nvSpPr>
            <p:cNvPr id="5" name="Rectangle 4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244" y="4479325"/>
            <a:ext cx="2343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Program Counter</a:t>
            </a:r>
          </a:p>
          <a:p>
            <a:pPr algn="ctr"/>
            <a:r>
              <a:rPr lang="en-US" dirty="0" smtClean="0"/>
              <a:t>A 32-bit “register”</a:t>
            </a:r>
          </a:p>
          <a:p>
            <a:pPr algn="ctr"/>
            <a:r>
              <a:rPr lang="en-US" dirty="0" smtClean="0"/>
              <a:t>(can store information)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09004" y="2380327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09004" y="252243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9004" y="3027083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6724" y="3491407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25483" y="3950491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" name="Straight Connector 12"/>
          <p:cNvCxnSpPr>
            <a:endCxn id="9" idx="1"/>
          </p:cNvCxnSpPr>
          <p:nvPr/>
        </p:nvCxnSpPr>
        <p:spPr>
          <a:xfrm>
            <a:off x="3624799" y="27070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0" idx="1"/>
          </p:cNvCxnSpPr>
          <p:nvPr/>
        </p:nvCxnSpPr>
        <p:spPr>
          <a:xfrm>
            <a:off x="3624799" y="3211749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1" idx="1"/>
          </p:cNvCxnSpPr>
          <p:nvPr/>
        </p:nvCxnSpPr>
        <p:spPr>
          <a:xfrm>
            <a:off x="3622519" y="367607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24799" y="4165885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71614" y="2654746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63377" y="349294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062087" y="2977911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 flipV="1">
            <a:off x="6053850" y="3814567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51204" y="4561294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10325" y="464285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36936" y="5434609"/>
            <a:ext cx="2755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Register File </a:t>
            </a:r>
          </a:p>
          <a:p>
            <a:pPr algn="ctr"/>
            <a:r>
              <a:rPr lang="en-US" dirty="0" smtClean="0"/>
              <a:t>32 32-bit registers</a:t>
            </a:r>
          </a:p>
          <a:p>
            <a:pPr algn="ctr"/>
            <a:r>
              <a:rPr lang="en-US" dirty="0" smtClean="0"/>
              <a:t>(2 Read ports, 1 Write Port)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13454" y="2325863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bit address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74324" y="2861322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bit address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96979" y="3353533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bit address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56289" y="3814326"/>
            <a:ext cx="11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 data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80217" y="2615868"/>
            <a:ext cx="11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76152" y="3470810"/>
            <a:ext cx="11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 data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75565" y="4951072"/>
            <a:ext cx="179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to ‘1’ to enable write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 flipV="1">
            <a:off x="5766663" y="4996240"/>
            <a:ext cx="308902" cy="27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rapezoid 35"/>
          <p:cNvSpPr/>
          <p:nvPr/>
        </p:nvSpPr>
        <p:spPr>
          <a:xfrm rot="5400000">
            <a:off x="8466038" y="2519475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189926" y="2869377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/>
              <a:t>r</a:t>
            </a:r>
            <a:r>
              <a:rPr lang="en-US" dirty="0" smtClean="0"/>
              <a:t>esult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3"/>
          </p:cNvCxnSpPr>
          <p:nvPr/>
        </p:nvCxnSpPr>
        <p:spPr>
          <a:xfrm>
            <a:off x="10014382" y="3054043"/>
            <a:ext cx="248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568157" y="2524256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558023" y="361090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6" idx="1"/>
          </p:cNvCxnSpPr>
          <p:nvPr/>
        </p:nvCxnSpPr>
        <p:spPr>
          <a:xfrm>
            <a:off x="9435999" y="1747804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08702" y="1464524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 op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559048" y="180351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smtClean="0"/>
              <a:t> bits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9300611" y="1886476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715845" y="232853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oprnd1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01427" y="341387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oprnd2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117843" y="22222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117842" y="33026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031483" y="26944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8672064" y="4262695"/>
            <a:ext cx="1590582" cy="2358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745674" y="4374324"/>
            <a:ext cx="13699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Add: 20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Addu</a:t>
            </a:r>
            <a:r>
              <a:rPr lang="en-US" sz="2000" dirty="0"/>
              <a:t>: </a:t>
            </a:r>
            <a:r>
              <a:rPr lang="en-US" sz="2000" dirty="0" smtClean="0"/>
              <a:t>21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Sub: 23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Subu</a:t>
            </a:r>
            <a:r>
              <a:rPr lang="en-US" sz="2000" dirty="0" smtClean="0"/>
              <a:t>: 24</a:t>
            </a:r>
            <a:r>
              <a:rPr lang="en-US" sz="2000" baseline="-25000" dirty="0" smtClean="0"/>
              <a:t>hex</a:t>
            </a:r>
            <a:endParaRPr lang="en-US" sz="2000" dirty="0"/>
          </a:p>
          <a:p>
            <a:r>
              <a:rPr lang="en-US" sz="2000" dirty="0" smtClean="0"/>
              <a:t>And</a:t>
            </a:r>
            <a:r>
              <a:rPr lang="en-US" sz="2000" dirty="0"/>
              <a:t>: </a:t>
            </a:r>
            <a:r>
              <a:rPr lang="en-US" sz="2000" dirty="0" smtClean="0"/>
              <a:t>25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Or: 24</a:t>
            </a:r>
            <a:r>
              <a:rPr lang="en-US" sz="2000" baseline="-25000" dirty="0" smtClean="0"/>
              <a:t>hx</a:t>
            </a:r>
            <a:endParaRPr lang="en-US" sz="2000" dirty="0" smtClean="0"/>
          </a:p>
          <a:p>
            <a:r>
              <a:rPr lang="en-US" sz="2000" dirty="0"/>
              <a:t>Nor: </a:t>
            </a:r>
            <a:r>
              <a:rPr lang="en-US" sz="2000" dirty="0" smtClean="0"/>
              <a:t>27</a:t>
            </a:r>
            <a:r>
              <a:rPr lang="en-US" sz="2000" baseline="-25000" dirty="0" smtClean="0"/>
              <a:t>hex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8117842" y="926430"/>
            <a:ext cx="276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Arithmetic/Logic Unit (ALU)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9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  <p:bldP spid="11" grpId="0"/>
      <p:bldP spid="12" grpId="0"/>
      <p:bldP spid="17" grpId="0"/>
      <p:bldP spid="18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6" grpId="0" animBg="1"/>
      <p:bldP spid="37" grpId="0"/>
      <p:bldP spid="42" grpId="0"/>
      <p:bldP spid="43" grpId="0"/>
      <p:bldP spid="49" grpId="0"/>
      <p:bldP spid="50" grpId="0"/>
      <p:bldP spid="51" grpId="0"/>
      <p:bldP spid="52" grpId="0"/>
      <p:bldP spid="53" grpId="0"/>
      <p:bldP spid="54" grpId="0" animBg="1"/>
      <p:bldP spid="55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04" y="56712"/>
            <a:ext cx="10515600" cy="1325563"/>
          </a:xfrm>
        </p:spPr>
        <p:txBody>
          <a:bodyPr/>
          <a:lstStyle/>
          <a:p>
            <a:r>
              <a:rPr lang="en-US" dirty="0" smtClean="0"/>
              <a:t>Implementation of the MIPS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61" y="1167877"/>
            <a:ext cx="10515600" cy="55177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Hardware building blocks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Is this a von Neumann architecture?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0504" y="224755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70504" y="269857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866371" y="349240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60" name="Straight Connector 59"/>
          <p:cNvCxnSpPr>
            <a:stCxn id="59" idx="3"/>
          </p:cNvCxnSpPr>
          <p:nvPr/>
        </p:nvCxnSpPr>
        <p:spPr>
          <a:xfrm>
            <a:off x="3120882" y="367707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61811" y="4598143"/>
            <a:ext cx="205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Instruction Memory</a:t>
            </a:r>
          </a:p>
          <a:p>
            <a:pPr algn="ctr"/>
            <a:r>
              <a:rPr lang="en-US" dirty="0" smtClean="0"/>
              <a:t>(Read only)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9526" y="2890359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3004" y="249519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120580" y="330774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083699" y="224755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083699" y="2389656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83699" y="3531385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67" name="Straight Connector 66"/>
          <p:cNvCxnSpPr>
            <a:endCxn id="65" idx="1"/>
          </p:cNvCxnSpPr>
          <p:nvPr/>
        </p:nvCxnSpPr>
        <p:spPr>
          <a:xfrm>
            <a:off x="5799494" y="257432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6" idx="1"/>
          </p:cNvCxnSpPr>
          <p:nvPr/>
        </p:nvCxnSpPr>
        <p:spPr>
          <a:xfrm flipV="1">
            <a:off x="5799494" y="3854551"/>
            <a:ext cx="284205" cy="1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35383" y="3648808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8225422" y="385588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531481" y="4084369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7135383" y="1739537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50765" y="1737896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7137892" y="4412261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61806" y="4515126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249937" y="224591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260296" y="35049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285809" y="346847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728809" y="2292076"/>
            <a:ext cx="1796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to ‘1’ to enable read; 0 otherwise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9" idx="1"/>
            <a:endCxn id="73" idx="3"/>
          </p:cNvCxnSpPr>
          <p:nvPr/>
        </p:nvCxnSpPr>
        <p:spPr>
          <a:xfrm flipH="1" flipV="1">
            <a:off x="8354108" y="1922562"/>
            <a:ext cx="1374701" cy="83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293941" y="4067228"/>
            <a:ext cx="1773091" cy="53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092917" y="3677073"/>
            <a:ext cx="1796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to ‘1’ to enable write; 0 otherwise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73412" y="5168037"/>
            <a:ext cx="4323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Data Memory</a:t>
            </a:r>
          </a:p>
          <a:p>
            <a:pPr algn="ctr"/>
            <a:r>
              <a:rPr lang="en-US" dirty="0" smtClean="0"/>
              <a:t>(Either read or write, but not both together)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2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/>
      <p:bldP spid="61" grpId="0"/>
      <p:bldP spid="32" grpId="0"/>
      <p:bldP spid="63" grpId="0"/>
      <p:bldP spid="64" grpId="0" animBg="1"/>
      <p:bldP spid="65" grpId="0"/>
      <p:bldP spid="66" grpId="0"/>
      <p:bldP spid="69" grpId="0"/>
      <p:bldP spid="71" grpId="0"/>
      <p:bldP spid="73" grpId="0"/>
      <p:bldP spid="75" grpId="0"/>
      <p:bldP spid="76" grpId="0"/>
      <p:bldP spid="77" grpId="0"/>
      <p:bldP spid="78" grpId="0"/>
      <p:bldP spid="79" grpId="0"/>
      <p:bldP spid="82" grpId="0"/>
      <p:bldP spid="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3025" y="326595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81877" y="37415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504562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7034056" y="5455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14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R-Type ALU Instructions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77" y="1415177"/>
            <a:ext cx="6200466" cy="6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21" grpId="0"/>
      <p:bldP spid="22" grpId="0"/>
      <p:bldP spid="30" grpId="0" animBg="1"/>
      <p:bldP spid="31" grpId="0"/>
      <p:bldP spid="41" grpId="0" animBg="1"/>
      <p:bldP spid="42" grpId="0"/>
      <p:bldP spid="51" grpId="0"/>
      <p:bldP spid="58" grpId="0"/>
      <p:bldP spid="73" grpId="0"/>
      <p:bldP spid="74" grpId="0"/>
      <p:bldP spid="110" grpId="0"/>
      <p:bldP spid="111" grpId="0" animBg="1"/>
      <p:bldP spid="112" grpId="0"/>
      <p:bldP spid="122" grpId="0"/>
      <p:bldP spid="132" grpId="0"/>
      <p:bldP spid="133" grpId="0"/>
      <p:bldP spid="137" grpId="0"/>
      <p:bldP spid="1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101860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101860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97727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252238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47513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782960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607421" y="311741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64308" y="362146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98491" y="37201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607423" y="3621468"/>
            <a:ext cx="1232796" cy="457383"/>
          </a:xfrm>
          <a:prstGeom prst="bentConnector3">
            <a:avLst>
              <a:gd name="adj1" fmla="val 2446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283045" y="37284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491821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899279" y="5157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02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-Type ALU 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5278505" y="325790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36693" y="5316931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56245" y="5378713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4931453" y="4056336"/>
            <a:ext cx="3199574" cy="1666187"/>
          </a:xfrm>
          <a:prstGeom prst="bentConnector3">
            <a:avLst>
              <a:gd name="adj1" fmla="val -59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20" idx="6"/>
          </p:cNvCxnSpPr>
          <p:nvPr/>
        </p:nvCxnSpPr>
        <p:spPr>
          <a:xfrm flipV="1">
            <a:off x="8986729" y="4463524"/>
            <a:ext cx="289435" cy="1243152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44095" y="478826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9125084" y="5180911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340515" y="49840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242" y="1232425"/>
            <a:ext cx="6286938" cy="62939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899279" y="1474613"/>
            <a:ext cx="222106" cy="1538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99815" y="140311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512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/>
      <p:bldP spid="67" grpId="0"/>
      <p:bldP spid="20" grpId="0" animBg="1"/>
      <p:bldP spid="68" grpId="0"/>
      <p:bldP spid="77" grpId="0"/>
      <p:bldP spid="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101860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101860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97727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252238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47513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782960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607421" y="3124911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64308" y="3628963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4730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607423" y="3621468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05235" y="393057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491821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899279" y="5157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0237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Combined R-Type and</a:t>
            </a:r>
          </a:p>
          <a:p>
            <a:r>
              <a:rPr lang="en-US" sz="3200" dirty="0" smtClean="0"/>
              <a:t>I-Type ALU 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5278505" y="32654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896853" y="5316931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16405" y="5378713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4910880" y="3619930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62520" y="5355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5435688" y="3911316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5221646" y="3636501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841343" y="5270435"/>
            <a:ext cx="929290" cy="450133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75231" y="52932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MUX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689943" y="5268641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89943" y="574982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31055" y="5495501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6" idx="3"/>
          </p:cNvCxnSpPr>
          <p:nvPr/>
        </p:nvCxnSpPr>
        <p:spPr>
          <a:xfrm>
            <a:off x="1305988" y="5903880"/>
            <a:ext cx="1" cy="334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9530" y="500498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14535" y="546468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7946" y="6141536"/>
            <a:ext cx="107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1622605" y="5076749"/>
            <a:ext cx="160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a:b?control</a:t>
            </a:r>
            <a:endParaRPr lang="en-US" sz="24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5698083" y="429973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70660" y="4744634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8746889" y="4345433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8567889" y="4217343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8841280" y="4334275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9130479" y="472944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8845744" y="517399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1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9" grpId="0"/>
      <p:bldP spid="142" grpId="0" animBg="1"/>
      <p:bldP spid="1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226866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41076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91541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37974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83882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59543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310008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56440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405421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54307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38128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86624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70290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85764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307552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39868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86242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94907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310702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61046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311451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223286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86624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34693" y="405212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5351125" y="3398689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310702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41613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211437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876080" y="171363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ADD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2140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222464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44962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40376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893753" y="4643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64223" y="-17450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Load </a:t>
            </a:r>
          </a:p>
          <a:p>
            <a:r>
              <a:rPr lang="en-US" sz="3200" dirty="0" smtClean="0"/>
              <a:t>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75095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80248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86426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1905354" y="310548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8414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39687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312205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78529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423018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83098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70289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81983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421500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65955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305727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3199376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31139" y="4341105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38404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1"/>
          </p:cNvCxnSpPr>
          <p:nvPr/>
        </p:nvCxnSpPr>
        <p:spPr>
          <a:xfrm flipV="1">
            <a:off x="8946934" y="4664271"/>
            <a:ext cx="284205" cy="1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458528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6656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73075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894089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37974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9083821" y="4659501"/>
            <a:ext cx="2428768" cy="1763784"/>
          </a:xfrm>
          <a:prstGeom prst="bentConnector3">
            <a:avLst>
              <a:gd name="adj1" fmla="val -135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>
            <a:off x="2835419" y="4059063"/>
            <a:ext cx="6280779" cy="2360704"/>
          </a:xfrm>
          <a:prstGeom prst="bentConnector3">
            <a:avLst>
              <a:gd name="adj1" fmla="val 1106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0282823" y="2549257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298205" y="2547616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10285332" y="5221981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309246" y="5324846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12" y="1395459"/>
            <a:ext cx="9345925" cy="5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2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876080" y="144381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ADD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893753" y="4373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64223" y="-17450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Load </a:t>
            </a:r>
          </a:p>
          <a:p>
            <a:r>
              <a:rPr lang="en-US" sz="3200" dirty="0" smtClean="0"/>
              <a:t>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31139" y="4012644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1"/>
          </p:cNvCxnSpPr>
          <p:nvPr/>
        </p:nvCxnSpPr>
        <p:spPr>
          <a:xfrm flipV="1">
            <a:off x="8946934" y="4335810"/>
            <a:ext cx="284205" cy="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904033" y="191838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134285" y="5469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876080" y="144381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ADD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893753" y="4373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64223" y="-17450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Store </a:t>
            </a:r>
          </a:p>
          <a:p>
            <a:r>
              <a:rPr lang="en-US" sz="3200" dirty="0" smtClean="0"/>
              <a:t>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31967" y="839449"/>
            <a:ext cx="3273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Did we miss something?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41288" y="436563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" y="205899"/>
            <a:ext cx="10515600" cy="1325563"/>
          </a:xfrm>
        </p:spPr>
        <p:txBody>
          <a:bodyPr/>
          <a:lstStyle/>
          <a:p>
            <a:r>
              <a:rPr lang="en-US" dirty="0" smtClean="0"/>
              <a:t>ISA Design: Instruction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" y="1346994"/>
            <a:ext cx="10515600" cy="4351338"/>
          </a:xfrm>
        </p:spPr>
        <p:txBody>
          <a:bodyPr/>
          <a:lstStyle/>
          <a:p>
            <a:r>
              <a:rPr lang="en-US" dirty="0" smtClean="0"/>
              <a:t>An instruction is a basic unit of an ISA</a:t>
            </a:r>
          </a:p>
          <a:p>
            <a:endParaRPr lang="en-US" dirty="0" smtClean="0"/>
          </a:p>
          <a:p>
            <a:r>
              <a:rPr lang="en-US" dirty="0" smtClean="0"/>
              <a:t>Fixed versus variable length instructions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Fixed</a:t>
            </a:r>
            <a:r>
              <a:rPr lang="en-US" dirty="0" smtClean="0"/>
              <a:t>: Each instruction in the MIPS ISA is 32 bits (4 Bytes) long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Variable</a:t>
            </a:r>
            <a:r>
              <a:rPr lang="en-US" dirty="0" smtClean="0"/>
              <a:t>: x86 instructions vary from 1 to 17 Bytes long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02030" y="4091940"/>
            <a:ext cx="29184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0109" y="4017679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0109" y="5565047"/>
            <a:ext cx="47929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75360" y="5071903"/>
            <a:ext cx="2971800" cy="76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4990" y="5176430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32 bits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36779" y="4855800"/>
            <a:ext cx="13944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01839" y="487478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 bits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336779" y="6423660"/>
            <a:ext cx="4766310" cy="94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09950" y="6433140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136 bits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85602" y="5961995"/>
            <a:ext cx="263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Typical of RISC ISAs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56895" y="4302002"/>
            <a:ext cx="262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Typical of CISC ISAs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2074" y="4760650"/>
            <a:ext cx="1968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Trade-offs?</a:t>
            </a:r>
            <a:endParaRPr lang="en-US" sz="3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37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876080" y="144381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ADD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164223" y="-17450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Store </a:t>
            </a:r>
          </a:p>
          <a:p>
            <a:r>
              <a:rPr lang="en-US" sz="3200" dirty="0" smtClean="0"/>
              <a:t>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222155" y="436729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!</a:t>
            </a:r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89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662150" y="1062846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6" y="7914"/>
            <a:ext cx="10515600" cy="1325563"/>
          </a:xfrm>
        </p:spPr>
        <p:txBody>
          <a:bodyPr/>
          <a:lstStyle/>
          <a:p>
            <a:r>
              <a:rPr lang="en-US" dirty="0" smtClean="0"/>
              <a:t>ISA Design: Operand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16965"/>
            <a:ext cx="11391900" cy="53905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5" name="Flowchart: Manual Operation 4"/>
          <p:cNvSpPr/>
          <p:nvPr/>
        </p:nvSpPr>
        <p:spPr>
          <a:xfrm>
            <a:off x="733168" y="2950383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7560" y="2923504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75128" y="2218863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23868" y="2218863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8068" y="3727623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29720" y="1560066"/>
            <a:ext cx="472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do the operands come from?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108" y="4486021"/>
            <a:ext cx="3682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is the result written?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617174" y="46490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242014" y="181552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41608" y="214336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41405" y="246250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40999" y="279034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63782" y="1331417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33746" y="174420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41366" y="209472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67637" y="2699610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35" name="Flowchart: Manual Operation 34"/>
          <p:cNvSpPr/>
          <p:nvPr/>
        </p:nvSpPr>
        <p:spPr>
          <a:xfrm>
            <a:off x="5548594" y="4297680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42986" y="4270801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41" name="Elbow Connector 40"/>
          <p:cNvCxnSpPr/>
          <p:nvPr/>
        </p:nvCxnSpPr>
        <p:spPr>
          <a:xfrm rot="10800000" flipV="1">
            <a:off x="5922857" y="2930443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4" idx="3"/>
          </p:cNvCxnSpPr>
          <p:nvPr/>
        </p:nvCxnSpPr>
        <p:spPr>
          <a:xfrm>
            <a:off x="7186881" y="2325558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5" idx="2"/>
            <a:endCxn id="18" idx="1"/>
          </p:cNvCxnSpPr>
          <p:nvPr/>
        </p:nvCxnSpPr>
        <p:spPr>
          <a:xfrm rot="5400000" flipH="1">
            <a:off x="4934038" y="3283074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694458" y="1312648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543563" y="5836057"/>
            <a:ext cx="706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specifies 2 source and 1 destination register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“3-Address” ISA (E.g., MIPS ISA)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83246" y="1106092"/>
            <a:ext cx="217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rs</a:t>
            </a:r>
            <a:r>
              <a:rPr lang="en-US" sz="2400" dirty="0" smtClean="0"/>
              <a:t> + $</a:t>
            </a:r>
            <a:r>
              <a:rPr lang="en-US" sz="2400" dirty="0" err="1" smtClean="0"/>
              <a:t>rt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14" name="Oval 13"/>
          <p:cNvSpPr/>
          <p:nvPr/>
        </p:nvSpPr>
        <p:spPr>
          <a:xfrm>
            <a:off x="10374153" y="1521590"/>
            <a:ext cx="216243" cy="3659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0298288" y="1887588"/>
            <a:ext cx="183986" cy="47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28351" y="2299719"/>
            <a:ext cx="192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of register </a:t>
            </a:r>
            <a:r>
              <a:rPr lang="en-US" dirty="0" err="1" smtClean="0"/>
              <a:t>rt</a:t>
            </a:r>
            <a:endParaRPr 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659134" y="2956687"/>
            <a:ext cx="3288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8814550" y="3520030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267030" y="3735752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r1, r2, r3 </a:t>
            </a: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514517" y="4545952"/>
            <a:ext cx="3424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 content of registers r1 and r2 to register r3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86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37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36" y="-30428"/>
            <a:ext cx="10515600" cy="1325563"/>
          </a:xfrm>
        </p:spPr>
        <p:txBody>
          <a:bodyPr/>
          <a:lstStyle/>
          <a:p>
            <a:r>
              <a:rPr lang="en-US" dirty="0" smtClean="0"/>
              <a:t>1- and 2-Address ISAs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16965"/>
            <a:ext cx="11391900" cy="53905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9160" y="5668561"/>
            <a:ext cx="5770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result back to a source register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“2-Address” ISA 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(Have we seen an example today?)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8720" y="455762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1813560" y="172408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13154" y="205192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812951" y="237106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12545" y="269890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635328" y="1239977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1805292" y="165276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1812912" y="200328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1782432" y="2608170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74" name="Flowchart: Manual Operation 73"/>
          <p:cNvSpPr/>
          <p:nvPr/>
        </p:nvSpPr>
        <p:spPr>
          <a:xfrm>
            <a:off x="1120140" y="4206240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714532" y="4179361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76" name="Elbow Connector 75"/>
          <p:cNvCxnSpPr>
            <a:stCxn id="73" idx="1"/>
          </p:cNvCxnSpPr>
          <p:nvPr/>
        </p:nvCxnSpPr>
        <p:spPr>
          <a:xfrm rot="10800000" flipV="1">
            <a:off x="1488230" y="2839003"/>
            <a:ext cx="294203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2" idx="3"/>
          </p:cNvCxnSpPr>
          <p:nvPr/>
        </p:nvCxnSpPr>
        <p:spPr>
          <a:xfrm>
            <a:off x="2758427" y="2234118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2"/>
            <a:endCxn id="67" idx="1"/>
          </p:cNvCxnSpPr>
          <p:nvPr/>
        </p:nvCxnSpPr>
        <p:spPr>
          <a:xfrm rot="5400000" flipH="1">
            <a:off x="669300" y="3355350"/>
            <a:ext cx="2771984" cy="484276"/>
          </a:xfrm>
          <a:prstGeom prst="bentConnector4">
            <a:avLst>
              <a:gd name="adj1" fmla="val -8247"/>
              <a:gd name="adj2" fmla="val 2903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66004" y="1221208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044462" y="5159908"/>
            <a:ext cx="5770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Special purpose “Accumulator” serves as an operand and as the destination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“1-Address” ISA 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(Also called an “Accumulator Architecture”)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08442" y="316339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98" name="Rectangle 97"/>
          <p:cNvSpPr/>
          <p:nvPr/>
        </p:nvSpPr>
        <p:spPr>
          <a:xfrm>
            <a:off x="8071382" y="92422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070976" y="125205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070773" y="157120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070367" y="189904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893150" y="440113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063114" y="852901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070734" y="1203421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40254" y="1808306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06" name="Flowchart: Manual Operation 105"/>
          <p:cNvSpPr/>
          <p:nvPr/>
        </p:nvSpPr>
        <p:spPr>
          <a:xfrm>
            <a:off x="7339862" y="2812016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934254" y="2785137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09" name="Elbow Connector 108"/>
          <p:cNvCxnSpPr>
            <a:stCxn id="104" idx="3"/>
          </p:cNvCxnSpPr>
          <p:nvPr/>
        </p:nvCxnSpPr>
        <p:spPr>
          <a:xfrm>
            <a:off x="9016249" y="1434254"/>
            <a:ext cx="270098" cy="13632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6424766" y="512784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55211" y="4028003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66066" y="4053032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113" name="Elbow Connector 112"/>
          <p:cNvCxnSpPr>
            <a:stCxn id="16" idx="2"/>
          </p:cNvCxnSpPr>
          <p:nvPr/>
        </p:nvCxnSpPr>
        <p:spPr>
          <a:xfrm rot="5400000" flipH="1">
            <a:off x="6177912" y="2111615"/>
            <a:ext cx="2950173" cy="1751285"/>
          </a:xfrm>
          <a:prstGeom prst="bentConnector3">
            <a:avLst>
              <a:gd name="adj1" fmla="val -774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H="1">
            <a:off x="6695563" y="1599906"/>
            <a:ext cx="1264179" cy="1130995"/>
          </a:xfrm>
          <a:prstGeom prst="bentConnector3">
            <a:avLst>
              <a:gd name="adj1" fmla="val -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505225" y="3568228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04" y="198160"/>
            <a:ext cx="10515600" cy="1325563"/>
          </a:xfrm>
        </p:spPr>
        <p:txBody>
          <a:bodyPr/>
          <a:lstStyle/>
          <a:p>
            <a:r>
              <a:rPr lang="en-US" dirty="0" smtClean="0"/>
              <a:t>Add Routine for 2-Address ISA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8720" y="515074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13560" y="231720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3154" y="264504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2951" y="296419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2545" y="329203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35328" y="1833101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05292" y="2245889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2912" y="2596409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2432" y="3201294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1120140" y="4799364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32" y="4772485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>
            <a:stCxn id="12" idx="1"/>
          </p:cNvCxnSpPr>
          <p:nvPr/>
        </p:nvCxnSpPr>
        <p:spPr>
          <a:xfrm rot="10800000" flipV="1">
            <a:off x="1488230" y="3432127"/>
            <a:ext cx="294203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</p:cNvCxnSpPr>
          <p:nvPr/>
        </p:nvCxnSpPr>
        <p:spPr>
          <a:xfrm>
            <a:off x="2758427" y="2827242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2"/>
            <a:endCxn id="6" idx="1"/>
          </p:cNvCxnSpPr>
          <p:nvPr/>
        </p:nvCxnSpPr>
        <p:spPr>
          <a:xfrm rot="5400000" flipH="1">
            <a:off x="669300" y="3948474"/>
            <a:ext cx="2771984" cy="484276"/>
          </a:xfrm>
          <a:prstGeom prst="bentConnector4">
            <a:avLst>
              <a:gd name="adj1" fmla="val -8247"/>
              <a:gd name="adj2" fmla="val 2903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6004" y="1814332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82813" y="2357766"/>
            <a:ext cx="244658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303909" y="2401012"/>
            <a:ext cx="2229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rd</a:t>
            </a:r>
            <a:r>
              <a:rPr lang="en-US" sz="2400" dirty="0" smtClean="0"/>
              <a:t> + 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24" name="Rounded Rectangle 23"/>
          <p:cNvSpPr/>
          <p:nvPr/>
        </p:nvSpPr>
        <p:spPr>
          <a:xfrm>
            <a:off x="4186932" y="3659348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08028" y="3702594"/>
            <a:ext cx="2169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sub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rd</a:t>
            </a:r>
            <a:r>
              <a:rPr lang="en-US" sz="2400" dirty="0" smtClean="0"/>
              <a:t> - 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26" name="Rounded Rectangle 25"/>
          <p:cNvSpPr/>
          <p:nvPr/>
        </p:nvSpPr>
        <p:spPr>
          <a:xfrm>
            <a:off x="7820534" y="4224857"/>
            <a:ext cx="3157701" cy="1596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78954" y="4353998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sub r3, r3  </a:t>
            </a:r>
            <a:r>
              <a:rPr lang="en-US" sz="2400" i="1" dirty="0" smtClean="0">
                <a:solidFill>
                  <a:schemeClr val="accent1"/>
                </a:solidFill>
              </a:rPr>
              <a:t>//$r3=0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24595" y="1833101"/>
            <a:ext cx="4418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Write code to add contents of registers r1 and r2 to register r3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68516" y="4775707"/>
            <a:ext cx="2605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r1, r3  </a:t>
            </a:r>
            <a:r>
              <a:rPr lang="en-US" sz="2400" i="1" dirty="0">
                <a:solidFill>
                  <a:schemeClr val="accent1"/>
                </a:solidFill>
              </a:rPr>
              <a:t>//$</a:t>
            </a:r>
            <a:r>
              <a:rPr lang="en-US" sz="2400" i="1" dirty="0" smtClean="0">
                <a:solidFill>
                  <a:schemeClr val="accent1"/>
                </a:solidFill>
              </a:rPr>
              <a:t>r3=r1</a:t>
            </a:r>
            <a:endParaRPr lang="en-US" sz="2400" i="1" dirty="0">
              <a:solidFill>
                <a:schemeClr val="accent1"/>
              </a:solidFill>
            </a:endParaRPr>
          </a:p>
          <a:p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89393" y="5191153"/>
            <a:ext cx="302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r2, r3  </a:t>
            </a:r>
            <a:r>
              <a:rPr lang="en-US" sz="2400" i="1" dirty="0">
                <a:solidFill>
                  <a:schemeClr val="accent1"/>
                </a:solidFill>
              </a:rPr>
              <a:t>//$</a:t>
            </a:r>
            <a:r>
              <a:rPr lang="en-US" sz="2400" i="1" dirty="0" smtClean="0">
                <a:solidFill>
                  <a:schemeClr val="accent1"/>
                </a:solidFill>
              </a:rPr>
              <a:t>r3=r1+r2</a:t>
            </a:r>
            <a:endParaRPr lang="en-US" sz="2400" i="1" dirty="0">
              <a:solidFill>
                <a:schemeClr val="accent1"/>
              </a:solidFill>
            </a:endParaRPr>
          </a:p>
          <a:p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6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Swap Routine for 1-Address ISA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5161" y="385335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08101" y="161417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7695" y="194201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7492" y="226116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7086" y="258900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29869" y="1130072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99833" y="1542860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7453" y="1893380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76973" y="2498265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1476581" y="3501975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70973" y="3475096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>
            <a:stCxn id="11" idx="3"/>
          </p:cNvCxnSpPr>
          <p:nvPr/>
        </p:nvCxnSpPr>
        <p:spPr>
          <a:xfrm>
            <a:off x="3152968" y="2124213"/>
            <a:ext cx="270098" cy="13632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61485" y="1202743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1930" y="4717962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2785" y="4742991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19" name="Elbow Connector 18"/>
          <p:cNvCxnSpPr>
            <a:stCxn id="17" idx="2"/>
          </p:cNvCxnSpPr>
          <p:nvPr/>
        </p:nvCxnSpPr>
        <p:spPr>
          <a:xfrm rot="5400000" flipH="1">
            <a:off x="314631" y="2801574"/>
            <a:ext cx="2950173" cy="1751285"/>
          </a:xfrm>
          <a:prstGeom prst="bentConnector3">
            <a:avLst>
              <a:gd name="adj1" fmla="val -774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832282" y="2289865"/>
            <a:ext cx="1264179" cy="1130995"/>
          </a:xfrm>
          <a:prstGeom prst="bentConnector3">
            <a:avLst>
              <a:gd name="adj1" fmla="val -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41944" y="4258187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429949" y="1132428"/>
            <a:ext cx="2687543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51045" y="1175674"/>
            <a:ext cx="2513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acc</a:t>
            </a:r>
            <a:r>
              <a:rPr lang="en-US" sz="2400" dirty="0" smtClean="0"/>
              <a:t> ←$</a:t>
            </a:r>
            <a:r>
              <a:rPr lang="en-US" sz="2400" dirty="0" err="1" smtClean="0"/>
              <a:t>acc</a:t>
            </a:r>
            <a:r>
              <a:rPr lang="en-US" sz="2400" dirty="0" smtClean="0"/>
              <a:t> + 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24" name="Rounded Rectangle 23"/>
          <p:cNvSpPr/>
          <p:nvPr/>
        </p:nvSpPr>
        <p:spPr>
          <a:xfrm>
            <a:off x="4434068" y="2434010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55164" y="2477256"/>
            <a:ext cx="2454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sub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acc</a:t>
            </a:r>
            <a:r>
              <a:rPr lang="en-US" sz="2400" dirty="0" smtClean="0"/>
              <a:t> ←$</a:t>
            </a:r>
            <a:r>
              <a:rPr lang="en-US" sz="2400" dirty="0" err="1" smtClean="0"/>
              <a:t>acc</a:t>
            </a:r>
            <a:r>
              <a:rPr lang="en-US" sz="2400" dirty="0" smtClean="0"/>
              <a:t> - 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26" name="Rounded Rectangle 25"/>
          <p:cNvSpPr/>
          <p:nvPr/>
        </p:nvSpPr>
        <p:spPr>
          <a:xfrm>
            <a:off x="4419652" y="3679983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40748" y="3723229"/>
            <a:ext cx="1727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mvto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rs</a:t>
            </a:r>
            <a:r>
              <a:rPr lang="en-US" sz="2400" dirty="0" smtClean="0"/>
              <a:t> ←$</a:t>
            </a:r>
            <a:r>
              <a:rPr lang="en-US" sz="2400" dirty="0" err="1" smtClean="0"/>
              <a:t>acc</a:t>
            </a:r>
            <a:r>
              <a:rPr lang="en-US" sz="2400" dirty="0" smtClean="0"/>
              <a:t> )</a:t>
            </a:r>
            <a:endParaRPr lang="en-US" sz="2400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4380522" y="4919778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01618" y="4963024"/>
            <a:ext cx="1658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mvfrm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acc</a:t>
            </a:r>
            <a:r>
              <a:rPr lang="en-US" sz="2400" dirty="0" smtClean="0"/>
              <a:t> ←$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33" name="Rounded Rectangle 32"/>
          <p:cNvSpPr/>
          <p:nvPr/>
        </p:nvSpPr>
        <p:spPr>
          <a:xfrm>
            <a:off x="7884181" y="3666282"/>
            <a:ext cx="3577134" cy="138170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977982" y="3690064"/>
            <a:ext cx="323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mvfrm</a:t>
            </a:r>
            <a:r>
              <a:rPr lang="en-US" sz="2400" i="1" dirty="0" smtClean="0"/>
              <a:t> r1 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err="1" smtClean="0">
                <a:solidFill>
                  <a:schemeClr val="accent1"/>
                </a:solidFill>
              </a:rPr>
              <a:t>acc</a:t>
            </a:r>
            <a:r>
              <a:rPr lang="en-US" sz="2400" i="1" dirty="0" smtClean="0">
                <a:solidFill>
                  <a:schemeClr val="accent1"/>
                </a:solidFill>
              </a:rPr>
              <a:t>=$r1 </a:t>
            </a:r>
          </a:p>
          <a:p>
            <a:r>
              <a:rPr lang="en-US" sz="2400" i="1" dirty="0" smtClean="0"/>
              <a:t>add r2 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err="1" smtClean="0">
                <a:solidFill>
                  <a:schemeClr val="accent1"/>
                </a:solidFill>
              </a:rPr>
              <a:t>acc</a:t>
            </a:r>
            <a:r>
              <a:rPr lang="en-US" sz="2400" i="1" dirty="0" smtClean="0">
                <a:solidFill>
                  <a:schemeClr val="accent1"/>
                </a:solidFill>
              </a:rPr>
              <a:t>=$r1+$r2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r3</a:t>
            </a:r>
            <a:r>
              <a:rPr lang="en-US" sz="2400" i="1" dirty="0" smtClean="0">
                <a:solidFill>
                  <a:schemeClr val="accent1"/>
                </a:solidFill>
              </a:rPr>
              <a:t> //$r2=$r1+$r2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24595" y="1833101"/>
            <a:ext cx="4418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Write code to add contents of registers r1 and r2 to register r3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71799" y="3391071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4279" y="360679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r1, r2, r3 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8" y="80971"/>
            <a:ext cx="10515600" cy="1325563"/>
          </a:xfrm>
        </p:spPr>
        <p:txBody>
          <a:bodyPr/>
          <a:lstStyle/>
          <a:p>
            <a:r>
              <a:rPr lang="en-US" dirty="0" smtClean="0"/>
              <a:t>So Which is “Better”?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69" y="1204007"/>
            <a:ext cx="10515600" cy="4351338"/>
          </a:xfrm>
        </p:spPr>
        <p:txBody>
          <a:bodyPr/>
          <a:lstStyle/>
          <a:p>
            <a:r>
              <a:rPr lang="en-US" dirty="0" smtClean="0"/>
              <a:t>Metrics?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Code size (Bytes)</a:t>
            </a:r>
          </a:p>
          <a:p>
            <a:pPr lvl="1"/>
            <a:r>
              <a:rPr lang="en-US" dirty="0" smtClean="0"/>
              <a:t>Design complexity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3729" y="3662032"/>
            <a:ext cx="611660" cy="3593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0261" y="5025505"/>
            <a:ext cx="215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5-bit opcode for all 3 ISAs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26060" y="4065191"/>
            <a:ext cx="41872" cy="960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11682" y="3657604"/>
            <a:ext cx="360196" cy="3593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149546" y="4028670"/>
            <a:ext cx="697951" cy="1096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6514" y="5093680"/>
            <a:ext cx="2156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bits requires to address 32 registers?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420670" y="4545348"/>
            <a:ext cx="6173134" cy="1961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 size =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Insts</a:t>
            </a:r>
            <a:r>
              <a:rPr lang="en-US" dirty="0" smtClean="0"/>
              <a:t> x Bits/</a:t>
            </a:r>
            <a:r>
              <a:rPr lang="en-US" dirty="0"/>
              <a:t>I</a:t>
            </a:r>
            <a:r>
              <a:rPr lang="en-US" dirty="0" smtClean="0"/>
              <a:t>nst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3-Address ISA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2-Address ISA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1-Address ISA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582556" y="2061208"/>
            <a:ext cx="3157701" cy="1596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40976" y="219034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sub r3, r3  </a:t>
            </a:r>
            <a:r>
              <a:rPr lang="en-US" sz="2400" i="1" dirty="0" smtClean="0">
                <a:solidFill>
                  <a:schemeClr val="accent1"/>
                </a:solidFill>
              </a:rPr>
              <a:t>//$r3=0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30538" y="2612058"/>
            <a:ext cx="2605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r1, r3  </a:t>
            </a:r>
            <a:r>
              <a:rPr lang="en-US" sz="2400" i="1" dirty="0">
                <a:solidFill>
                  <a:schemeClr val="accent1"/>
                </a:solidFill>
              </a:rPr>
              <a:t>//$</a:t>
            </a:r>
            <a:r>
              <a:rPr lang="en-US" sz="2400" i="1" dirty="0" smtClean="0">
                <a:solidFill>
                  <a:schemeClr val="accent1"/>
                </a:solidFill>
              </a:rPr>
              <a:t>r3=r1</a:t>
            </a:r>
            <a:endParaRPr lang="en-US" sz="2400" i="1" dirty="0">
              <a:solidFill>
                <a:schemeClr val="accent1"/>
              </a:solidFill>
            </a:endParaRPr>
          </a:p>
          <a:p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51415" y="3027504"/>
            <a:ext cx="302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r2, r3  </a:t>
            </a:r>
            <a:r>
              <a:rPr lang="en-US" sz="2400" i="1" dirty="0">
                <a:solidFill>
                  <a:schemeClr val="accent1"/>
                </a:solidFill>
              </a:rPr>
              <a:t>//$</a:t>
            </a:r>
            <a:r>
              <a:rPr lang="en-US" sz="2400" i="1" dirty="0" smtClean="0">
                <a:solidFill>
                  <a:schemeClr val="accent1"/>
                </a:solidFill>
              </a:rPr>
              <a:t>r3=r1+r2</a:t>
            </a:r>
            <a:endParaRPr lang="en-US" sz="2400" i="1" dirty="0">
              <a:solidFill>
                <a:schemeClr val="accent1"/>
              </a:solidFill>
            </a:endParaRPr>
          </a:p>
          <a:p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241172" y="2129364"/>
            <a:ext cx="3577134" cy="138170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34973" y="2153146"/>
            <a:ext cx="323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mvfrm</a:t>
            </a:r>
            <a:r>
              <a:rPr lang="en-US" sz="2400" i="1" dirty="0" smtClean="0"/>
              <a:t> r1 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err="1" smtClean="0">
                <a:solidFill>
                  <a:schemeClr val="accent1"/>
                </a:solidFill>
              </a:rPr>
              <a:t>acc</a:t>
            </a:r>
            <a:r>
              <a:rPr lang="en-US" sz="2400" i="1" dirty="0" smtClean="0">
                <a:solidFill>
                  <a:schemeClr val="accent1"/>
                </a:solidFill>
              </a:rPr>
              <a:t>=$r1 </a:t>
            </a:r>
          </a:p>
          <a:p>
            <a:r>
              <a:rPr lang="en-US" sz="2400" i="1" dirty="0" smtClean="0"/>
              <a:t>add r2 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err="1" smtClean="0">
                <a:solidFill>
                  <a:schemeClr val="accent1"/>
                </a:solidFill>
              </a:rPr>
              <a:t>acc</a:t>
            </a:r>
            <a:r>
              <a:rPr lang="en-US" sz="2400" i="1" dirty="0" smtClean="0">
                <a:solidFill>
                  <a:schemeClr val="accent1"/>
                </a:solidFill>
              </a:rPr>
              <a:t>=$r1+$r2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r3</a:t>
            </a:r>
            <a:r>
              <a:rPr lang="en-US" sz="2400" i="1" dirty="0" smtClean="0">
                <a:solidFill>
                  <a:schemeClr val="accent1"/>
                </a:solidFill>
              </a:rPr>
              <a:t> //$r2=$r1+$r2</a:t>
            </a:r>
          </a:p>
        </p:txBody>
      </p:sp>
    </p:spTree>
    <p:extLst>
      <p:ext uri="{BB962C8B-B14F-4D97-AF65-F5344CB8AC3E}">
        <p14:creationId xmlns:p14="http://schemas.microsoft.com/office/powerpoint/2010/main" val="96769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06" y="17081"/>
            <a:ext cx="10515600" cy="1325563"/>
          </a:xfrm>
        </p:spPr>
        <p:txBody>
          <a:bodyPr/>
          <a:lstStyle/>
          <a:p>
            <a:r>
              <a:rPr lang="en-US" dirty="0" smtClean="0"/>
              <a:t>So Which is “Better”?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06" y="989869"/>
            <a:ext cx="10515600" cy="4351338"/>
          </a:xfrm>
        </p:spPr>
        <p:txBody>
          <a:bodyPr/>
          <a:lstStyle/>
          <a:p>
            <a:r>
              <a:rPr lang="en-US" dirty="0" smtClean="0"/>
              <a:t>Metrics?</a:t>
            </a:r>
          </a:p>
          <a:p>
            <a:pPr lvl="1"/>
            <a:r>
              <a:rPr lang="en-US" dirty="0" smtClean="0"/>
              <a:t>Code size (Bytes)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Design complexity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0517" y="569320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855357" y="285967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54951" y="318750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54748" y="350665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54342" y="383449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7125" y="2375563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47089" y="2788351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854709" y="3138871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80980" y="3743756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28" name="Flowchart: Manual Operation 27"/>
          <p:cNvSpPr/>
          <p:nvPr/>
        </p:nvSpPr>
        <p:spPr>
          <a:xfrm>
            <a:off x="1161937" y="5341826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6329" y="5314947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30" name="Elbow Connector 29"/>
          <p:cNvCxnSpPr/>
          <p:nvPr/>
        </p:nvCxnSpPr>
        <p:spPr>
          <a:xfrm rot="10800000" flipV="1">
            <a:off x="1536200" y="3974589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3"/>
          </p:cNvCxnSpPr>
          <p:nvPr/>
        </p:nvCxnSpPr>
        <p:spPr>
          <a:xfrm>
            <a:off x="2800224" y="3369704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2"/>
            <a:endCxn id="19" idx="1"/>
          </p:cNvCxnSpPr>
          <p:nvPr/>
        </p:nvCxnSpPr>
        <p:spPr>
          <a:xfrm rot="5400000" flipH="1">
            <a:off x="547381" y="4327220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07801" y="2356794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35963" y="3931682"/>
            <a:ext cx="1756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 Read ports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1 Write port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8972" y="496604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7811912" y="272686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811506" y="305470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11303" y="337385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10897" y="370169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33680" y="2242761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803644" y="2655549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811264" y="3006069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80784" y="3610954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43" name="Flowchart: Manual Operation 42"/>
          <p:cNvSpPr/>
          <p:nvPr/>
        </p:nvSpPr>
        <p:spPr>
          <a:xfrm>
            <a:off x="7080392" y="4614664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674784" y="4587785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45" name="Elbow Connector 44"/>
          <p:cNvCxnSpPr>
            <a:stCxn id="41" idx="3"/>
          </p:cNvCxnSpPr>
          <p:nvPr/>
        </p:nvCxnSpPr>
        <p:spPr>
          <a:xfrm>
            <a:off x="8756779" y="3236902"/>
            <a:ext cx="270098" cy="13632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165296" y="2315432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95741" y="5830651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506596" y="5855680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49" name="Elbow Connector 48"/>
          <p:cNvCxnSpPr>
            <a:stCxn id="47" idx="2"/>
          </p:cNvCxnSpPr>
          <p:nvPr/>
        </p:nvCxnSpPr>
        <p:spPr>
          <a:xfrm rot="5400000" flipH="1">
            <a:off x="5918442" y="3914263"/>
            <a:ext cx="2950173" cy="1751285"/>
          </a:xfrm>
          <a:prstGeom prst="bentConnector3">
            <a:avLst>
              <a:gd name="adj1" fmla="val -774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H="1">
            <a:off x="6436093" y="3402554"/>
            <a:ext cx="1264179" cy="1130995"/>
          </a:xfrm>
          <a:prstGeom prst="bentConnector3">
            <a:avLst>
              <a:gd name="adj1" fmla="val -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8245755" y="5370876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97675" y="3716281"/>
            <a:ext cx="1851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 Read port</a:t>
            </a:r>
          </a:p>
          <a:p>
            <a:r>
              <a:rPr lang="en-US" sz="2400" dirty="0">
                <a:solidFill>
                  <a:srgbClr val="C00000"/>
                </a:solidFill>
              </a:rPr>
              <a:t>1 Write port 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1 R/W </a:t>
            </a:r>
            <a:r>
              <a:rPr lang="en-US" sz="2400" dirty="0" err="1" smtClean="0">
                <a:solidFill>
                  <a:srgbClr val="C00000"/>
                </a:solidFill>
              </a:rPr>
              <a:t>accum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6929</TotalTime>
  <Words>2506</Words>
  <Application>Microsoft Office PowerPoint</Application>
  <PresentationFormat>Widescreen</PresentationFormat>
  <Paragraphs>762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Computer Architecture I</vt:lpstr>
      <vt:lpstr>ISAs are Abundant</vt:lpstr>
      <vt:lpstr>ISA Design: Instruction Length</vt:lpstr>
      <vt:lpstr>ISA Design: Operand Addresses</vt:lpstr>
      <vt:lpstr>1- and 2-Address ISAs</vt:lpstr>
      <vt:lpstr>Add Routine for 2-Address ISA</vt:lpstr>
      <vt:lpstr>Swap Routine for 1-Address ISA </vt:lpstr>
      <vt:lpstr>So Which is “Better”?</vt:lpstr>
      <vt:lpstr>So Which is “Better”?</vt:lpstr>
      <vt:lpstr>How is Memory Accessed</vt:lpstr>
      <vt:lpstr>Load-Store ISA</vt:lpstr>
      <vt:lpstr>Memory-Memory ISA</vt:lpstr>
      <vt:lpstr>Addressing Modes</vt:lpstr>
      <vt:lpstr>What Makes a Good ISA</vt:lpstr>
      <vt:lpstr>CISC Vs. RISC</vt:lpstr>
      <vt:lpstr>ISA Comparison</vt:lpstr>
      <vt:lpstr>MIPS ISA Overview</vt:lpstr>
      <vt:lpstr>MIPS Instructions: R-Type</vt:lpstr>
      <vt:lpstr>MIPS Instructions: R-Type</vt:lpstr>
      <vt:lpstr>MIPS Instructions: I-Type</vt:lpstr>
      <vt:lpstr>MIPS Instructions: J-Type</vt:lpstr>
      <vt:lpstr>Implementation of the MIPS ISA</vt:lpstr>
      <vt:lpstr>Implementation of the MIPS ISA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Siddharth Garg</cp:lastModifiedBy>
  <cp:revision>167</cp:revision>
  <dcterms:created xsi:type="dcterms:W3CDTF">2016-08-18T21:23:19Z</dcterms:created>
  <dcterms:modified xsi:type="dcterms:W3CDTF">2019-09-12T01:35:13Z</dcterms:modified>
</cp:coreProperties>
</file>