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75" r:id="rId3"/>
    <p:sldId id="302" r:id="rId4"/>
    <p:sldId id="340" r:id="rId5"/>
    <p:sldId id="376" r:id="rId6"/>
    <p:sldId id="303" r:id="rId7"/>
    <p:sldId id="304" r:id="rId8"/>
    <p:sldId id="368" r:id="rId9"/>
    <p:sldId id="305" r:id="rId10"/>
    <p:sldId id="306" r:id="rId11"/>
    <p:sldId id="307" r:id="rId12"/>
    <p:sldId id="346" r:id="rId13"/>
    <p:sldId id="377" r:id="rId14"/>
    <p:sldId id="347" r:id="rId15"/>
    <p:sldId id="348" r:id="rId16"/>
    <p:sldId id="349" r:id="rId17"/>
    <p:sldId id="350" r:id="rId18"/>
    <p:sldId id="308" r:id="rId19"/>
    <p:sldId id="351" r:id="rId20"/>
    <p:sldId id="352" r:id="rId21"/>
    <p:sldId id="356" r:id="rId22"/>
    <p:sldId id="353" r:id="rId23"/>
    <p:sldId id="355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2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 smtClean="0"/>
              <a:t>Computer Architecture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CS-GY-6133</a:t>
            </a:r>
          </a:p>
          <a:p>
            <a:r>
              <a:rPr lang="en-US" dirty="0" smtClean="0"/>
              <a:t>Topic: Single Cycle MIPS Implementation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Instructor: Siddharth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620164" y="1437575"/>
            <a:ext cx="140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ALUOp</a:t>
            </a:r>
            <a:r>
              <a:rPr lang="en-US" dirty="0" smtClean="0">
                <a:solidFill>
                  <a:schemeClr val="accent2"/>
                </a:solidFill>
              </a:rPr>
              <a:t> = 001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893753" y="4373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64223" y="-17450"/>
            <a:ext cx="5232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I-Type Load </a:t>
            </a:r>
          </a:p>
          <a:p>
            <a:r>
              <a:rPr lang="en-US" sz="3200" dirty="0" smtClean="0"/>
              <a:t>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31139" y="4012644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0" idx="1"/>
          </p:cNvCxnSpPr>
          <p:nvPr/>
        </p:nvCxnSpPr>
        <p:spPr>
          <a:xfrm flipV="1">
            <a:off x="8946934" y="4335810"/>
            <a:ext cx="284205" cy="6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38598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904033" y="1918387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134285" y="5469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561553" y="1432589"/>
            <a:ext cx="140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ALUOp</a:t>
            </a:r>
            <a:r>
              <a:rPr lang="en-US" dirty="0" smtClean="0">
                <a:solidFill>
                  <a:schemeClr val="accent2"/>
                </a:solidFill>
              </a:rPr>
              <a:t> = 001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893753" y="4373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895403" y="0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I-Type Store 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38598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isStore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8342" y="6018453"/>
            <a:ext cx="3273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In-Class Problem 2: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Did we miss something?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41288" y="436563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1524" y="604361"/>
            <a:ext cx="6590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sw</a:t>
            </a:r>
            <a:r>
              <a:rPr lang="en-US" sz="2400" dirty="0" smtClean="0"/>
              <a:t> </a:t>
            </a:r>
            <a:r>
              <a:rPr lang="en-US" sz="2400" dirty="0" err="1" smtClean="0"/>
              <a:t>rs</a:t>
            </a:r>
            <a:r>
              <a:rPr lang="en-US" sz="2400" dirty="0" smtClean="0"/>
              <a:t>, </a:t>
            </a:r>
            <a:r>
              <a:rPr lang="en-US" sz="2400" dirty="0" err="1" smtClean="0"/>
              <a:t>rt</a:t>
            </a:r>
            <a:r>
              <a:rPr lang="en-US" sz="2400" dirty="0" smtClean="0"/>
              <a:t>, </a:t>
            </a:r>
            <a:r>
              <a:rPr lang="en-US" sz="2400" dirty="0" err="1" smtClean="0"/>
              <a:t>imm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//M[R[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]+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SignExtendimm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]  ← R[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]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4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561553" y="1432589"/>
            <a:ext cx="140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ALUOp</a:t>
            </a:r>
            <a:r>
              <a:rPr lang="en-US" dirty="0" smtClean="0">
                <a:solidFill>
                  <a:schemeClr val="accent2"/>
                </a:solidFill>
              </a:rPr>
              <a:t> = 001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050179" y="4372881"/>
            <a:ext cx="11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!(</a:t>
            </a:r>
            <a:r>
              <a:rPr lang="en-US" dirty="0" err="1" smtClean="0">
                <a:solidFill>
                  <a:schemeClr val="accent2"/>
                </a:solidFill>
              </a:rPr>
              <a:t>IsStore</a:t>
            </a:r>
            <a:r>
              <a:rPr lang="en-US" dirty="0" smtClean="0">
                <a:solidFill>
                  <a:schemeClr val="accent2"/>
                </a:solidFill>
              </a:rPr>
              <a:t>?)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106827" y="32787"/>
            <a:ext cx="78990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Final Data-Path</a:t>
            </a:r>
          </a:p>
          <a:p>
            <a:pPr algn="ctr"/>
            <a:r>
              <a:rPr lang="en-US" sz="3200" dirty="0" smtClean="0"/>
              <a:t>(Excluding Control Flow Instructions)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38598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isStore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481"/>
            <a:ext cx="10515600" cy="1325563"/>
          </a:xfrm>
        </p:spPr>
        <p:txBody>
          <a:bodyPr/>
          <a:lstStyle/>
          <a:p>
            <a:r>
              <a:rPr lang="en-US" dirty="0" smtClean="0"/>
              <a:t>MIPS Instructions: </a:t>
            </a:r>
            <a:r>
              <a:rPr lang="en-US" dirty="0"/>
              <a:t>J</a:t>
            </a:r>
            <a:r>
              <a:rPr lang="en-US" dirty="0" smtClean="0"/>
              <a:t>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514" y="4109875"/>
            <a:ext cx="7207264" cy="2650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 address    </a:t>
            </a:r>
            <a:r>
              <a:rPr lang="en-US" dirty="0" smtClean="0">
                <a:solidFill>
                  <a:schemeClr val="accent1"/>
                </a:solidFill>
              </a:rPr>
              <a:t>//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PC  ← {PC+4[31:28], address, 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363" y="1970903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764" y="1626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1231" y="1622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1372" y="1931428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92307" y="16206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86451" y="1970903"/>
            <a:ext cx="9008238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083974" y="1953566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ddress</a:t>
            </a:r>
          </a:p>
          <a:p>
            <a:pPr algn="ctr"/>
            <a:r>
              <a:rPr lang="en-US" dirty="0" smtClean="0"/>
              <a:t>(26-bits)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9469" y="1620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2001" y="2489887"/>
            <a:ext cx="175015" cy="53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11846" y="3002541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Immediate operand</a:t>
            </a:r>
            <a:endParaRPr lang="en-US" sz="2000" dirty="0"/>
          </a:p>
        </p:txBody>
      </p:sp>
      <p:sp>
        <p:nvSpPr>
          <p:cNvPr id="51" name="Rounded Rectangle 50"/>
          <p:cNvSpPr/>
          <p:nvPr/>
        </p:nvSpPr>
        <p:spPr>
          <a:xfrm>
            <a:off x="250568" y="2899654"/>
            <a:ext cx="2341607" cy="9814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4179" y="3011283"/>
            <a:ext cx="988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</a:t>
            </a:r>
            <a:r>
              <a:rPr lang="en-US" sz="2000" dirty="0" smtClean="0"/>
              <a:t>: </a:t>
            </a:r>
            <a:r>
              <a:rPr lang="en-US" sz="2000" dirty="0"/>
              <a:t>2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jal</a:t>
            </a:r>
            <a:r>
              <a:rPr lang="en-US" sz="2000" dirty="0" smtClean="0"/>
              <a:t>:  3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endParaRPr lang="en-US" sz="20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880890" y="2456807"/>
            <a:ext cx="82186" cy="545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9" y="48320"/>
            <a:ext cx="10515600" cy="1325563"/>
          </a:xfrm>
        </p:spPr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01" y="1373883"/>
            <a:ext cx="10515600" cy="4351338"/>
          </a:xfrm>
        </p:spPr>
        <p:txBody>
          <a:bodyPr/>
          <a:lstStyle/>
          <a:p>
            <a:r>
              <a:rPr lang="en-US" dirty="0" smtClean="0"/>
              <a:t>J-Type Control Flow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4 MSB bits taken from the 4 MSBs of PC+4</a:t>
            </a:r>
          </a:p>
          <a:p>
            <a:pPr lvl="1"/>
            <a:r>
              <a:rPr lang="en-US" dirty="0" smtClean="0"/>
              <a:t>Next 26 bits taken from the “address” field</a:t>
            </a:r>
          </a:p>
          <a:p>
            <a:pPr lvl="1"/>
            <a:r>
              <a:rPr lang="en-US" dirty="0" smtClean="0"/>
              <a:t>Last 2 bits are set to zero? (why?)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9049" y="233542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7450" y="19913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7917" y="198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8058" y="2295953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993" y="19851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3137" y="2335428"/>
            <a:ext cx="9008238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30660" y="2318091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ddress</a:t>
            </a:r>
          </a:p>
          <a:p>
            <a:pPr algn="ctr"/>
            <a:r>
              <a:rPr lang="en-US" dirty="0" smtClean="0"/>
              <a:t>(26-bits)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86155" y="1985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8261" y="3085230"/>
            <a:ext cx="7515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 address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// PC  ← {PC+4[31:28], address, 00}, opcode=2</a:t>
            </a:r>
            <a:r>
              <a:rPr lang="en-US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hex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057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51965" y="4200865"/>
            <a:ext cx="564641" cy="1153641"/>
            <a:chOff x="8052137" y="2718488"/>
            <a:chExt cx="564641" cy="1153641"/>
          </a:xfrm>
        </p:grpSpPr>
        <p:sp>
          <p:nvSpPr>
            <p:cNvPr id="37" name="Rectangle 36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576881" y="41443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576881" y="459534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72748" y="538917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4727259" y="5530592"/>
            <a:ext cx="8955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22534" y="589669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7" idx="3"/>
            <a:endCxn id="42" idx="1"/>
          </p:cNvCxnSpPr>
          <p:nvPr/>
        </p:nvCxnSpPr>
        <p:spPr>
          <a:xfrm>
            <a:off x="1516606" y="477768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rapezoid 110"/>
          <p:cNvSpPr/>
          <p:nvPr/>
        </p:nvSpPr>
        <p:spPr>
          <a:xfrm rot="5400000">
            <a:off x="3647862" y="269597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980571" y="289132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737509" y="307599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680381" y="271455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673207" y="345402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744098" y="284140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169601" y="326936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238064" y="207628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7" idx="1"/>
          </p:cNvCxnSpPr>
          <p:nvPr/>
        </p:nvCxnSpPr>
        <p:spPr>
          <a:xfrm rot="5400000">
            <a:off x="744313" y="228393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325207" y="184204"/>
            <a:ext cx="4459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J-Type Control Instruction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9749933" y="3515285"/>
            <a:ext cx="3119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RF Onwards Not Shown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6392312" y="2213192"/>
            <a:ext cx="766352" cy="10539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376283" y="2549573"/>
            <a:ext cx="83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Concat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63976" y="2475036"/>
            <a:ext cx="1167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90202" y="212319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31:28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71759" y="274017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PC+4</a:t>
            </a:r>
            <a:endParaRPr lang="en-US" dirty="0"/>
          </a:p>
        </p:txBody>
      </p:sp>
      <p:cxnSp>
        <p:nvCxnSpPr>
          <p:cNvPr id="67" name="Elbow Connector 66"/>
          <p:cNvCxnSpPr/>
          <p:nvPr/>
        </p:nvCxnSpPr>
        <p:spPr>
          <a:xfrm rot="5400000" flipH="1" flipV="1">
            <a:off x="4648315" y="3781336"/>
            <a:ext cx="2682510" cy="79328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581703" y="400724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920295" y="3154949"/>
            <a:ext cx="619762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57579" y="2868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81" name="Elbow Connector 80"/>
          <p:cNvCxnSpPr>
            <a:stCxn id="12" idx="6"/>
          </p:cNvCxnSpPr>
          <p:nvPr/>
        </p:nvCxnSpPr>
        <p:spPr>
          <a:xfrm flipH="1" flipV="1">
            <a:off x="3304486" y="1507059"/>
            <a:ext cx="3854178" cy="1233112"/>
          </a:xfrm>
          <a:prstGeom prst="bentConnector3">
            <a:avLst>
              <a:gd name="adj1" fmla="val -59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rapezoid 84"/>
          <p:cNvSpPr/>
          <p:nvPr/>
        </p:nvSpPr>
        <p:spPr>
          <a:xfrm rot="16200000">
            <a:off x="2732575" y="1713717"/>
            <a:ext cx="903043" cy="240762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3173389" y="916652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43335" y="584313"/>
            <a:ext cx="87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J-Type?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8" name="Elbow Connector 87"/>
          <p:cNvCxnSpPr>
            <a:endCxn id="37" idx="1"/>
          </p:cNvCxnSpPr>
          <p:nvPr/>
        </p:nvCxnSpPr>
        <p:spPr>
          <a:xfrm rot="5400000">
            <a:off x="500728" y="2233530"/>
            <a:ext cx="2995394" cy="2092919"/>
          </a:xfrm>
          <a:prstGeom prst="bentConnector4">
            <a:avLst>
              <a:gd name="adj1" fmla="val 563"/>
              <a:gd name="adj2" fmla="val 1109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696740" y="364190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7696740" y="378400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696740" y="4288657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7694460" y="4752981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7713219" y="5212065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48" name="Straight Connector 147"/>
          <p:cNvCxnSpPr>
            <a:endCxn id="144" idx="1"/>
          </p:cNvCxnSpPr>
          <p:nvPr/>
        </p:nvCxnSpPr>
        <p:spPr>
          <a:xfrm>
            <a:off x="7412535" y="396867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145" idx="1"/>
          </p:cNvCxnSpPr>
          <p:nvPr/>
        </p:nvCxnSpPr>
        <p:spPr>
          <a:xfrm>
            <a:off x="7412535" y="447332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46" idx="1"/>
          </p:cNvCxnSpPr>
          <p:nvPr/>
        </p:nvCxnSpPr>
        <p:spPr>
          <a:xfrm>
            <a:off x="7410255" y="493764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7412535" y="5427459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9059350" y="3916320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9051113" y="4754523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54" name="Straight Connector 153"/>
          <p:cNvCxnSpPr/>
          <p:nvPr/>
        </p:nvCxnSpPr>
        <p:spPr>
          <a:xfrm flipV="1">
            <a:off x="9849823" y="4239485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53" idx="3"/>
          </p:cNvCxnSpPr>
          <p:nvPr/>
        </p:nvCxnSpPr>
        <p:spPr>
          <a:xfrm flipV="1">
            <a:off x="9841586" y="5076141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/>
          <p:nvPr/>
        </p:nvCxnSpPr>
        <p:spPr>
          <a:xfrm flipV="1">
            <a:off x="6504858" y="3983707"/>
            <a:ext cx="904671" cy="480707"/>
          </a:xfrm>
          <a:prstGeom prst="bentConnector3">
            <a:avLst>
              <a:gd name="adj1" fmla="val -1221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6433618" y="4487759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6867801" y="360610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9" name="Elbow Connector 158"/>
          <p:cNvCxnSpPr/>
          <p:nvPr/>
        </p:nvCxnSpPr>
        <p:spPr>
          <a:xfrm>
            <a:off x="6479888" y="4480070"/>
            <a:ext cx="687401" cy="615026"/>
          </a:xfrm>
          <a:prstGeom prst="bentConnector3">
            <a:avLst>
              <a:gd name="adj1" fmla="val 3262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6474545" y="478937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8738940" y="5822868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698061" y="5777009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847815" y="412419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5" name="Elbow Connector 164"/>
          <p:cNvCxnSpPr/>
          <p:nvPr/>
        </p:nvCxnSpPr>
        <p:spPr>
          <a:xfrm>
            <a:off x="6504858" y="4480070"/>
            <a:ext cx="2980857" cy="2080605"/>
          </a:xfrm>
          <a:prstGeom prst="bentConnector3">
            <a:avLst>
              <a:gd name="adj1" fmla="val -159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31830" y="621468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Trapezoid 166"/>
          <p:cNvSpPr/>
          <p:nvPr/>
        </p:nvSpPr>
        <p:spPr>
          <a:xfrm rot="5400000">
            <a:off x="7004998" y="477011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Elbow Connector 167"/>
          <p:cNvCxnSpPr/>
          <p:nvPr/>
        </p:nvCxnSpPr>
        <p:spPr>
          <a:xfrm>
            <a:off x="6790956" y="4495297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7267393" y="5158534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6839970" y="56034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655041" y="5995263"/>
            <a:ext cx="11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!(</a:t>
            </a:r>
            <a:r>
              <a:rPr lang="en-US" dirty="0" err="1" smtClean="0">
                <a:solidFill>
                  <a:schemeClr val="accent2"/>
                </a:solidFill>
              </a:rPr>
              <a:t>IsStore</a:t>
            </a:r>
            <a:r>
              <a:rPr lang="en-US" dirty="0" smtClean="0">
                <a:solidFill>
                  <a:schemeClr val="accent2"/>
                </a:solidFill>
              </a:rPr>
              <a:t>?)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6844452" y="5425351"/>
            <a:ext cx="619762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5608990" y="5530937"/>
            <a:ext cx="892861" cy="161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432795" y="5854176"/>
            <a:ext cx="135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What about </a:t>
            </a:r>
            <a:r>
              <a:rPr lang="en-US" b="1" dirty="0" err="1" smtClean="0">
                <a:solidFill>
                  <a:srgbClr val="C00000"/>
                </a:solidFill>
              </a:rPr>
              <a:t>WrtEnable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9555145" y="6177342"/>
            <a:ext cx="812603" cy="8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076153" y="6006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72001" y="5995263"/>
            <a:ext cx="11135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!(J-Type?)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6" grpId="0"/>
      <p:bldP spid="43" grpId="0"/>
      <p:bldP spid="85" grpId="0" animBg="1"/>
      <p:bldP spid="87" grpId="0"/>
      <p:bldP spid="172" grpId="0"/>
      <p:bldP spid="57" grpId="0"/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9" y="48320"/>
            <a:ext cx="10515600" cy="1325563"/>
          </a:xfrm>
        </p:spPr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80" y="1250315"/>
            <a:ext cx="10515600" cy="5298766"/>
          </a:xfrm>
        </p:spPr>
        <p:txBody>
          <a:bodyPr>
            <a:normAutofit/>
          </a:bodyPr>
          <a:lstStyle/>
          <a:p>
            <a:r>
              <a:rPr lang="en-US" dirty="0" smtClean="0"/>
              <a:t>I-Type Branch Instruction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First 30 MSBs from sign extended immediate</a:t>
            </a:r>
          </a:p>
          <a:p>
            <a:pPr lvl="1"/>
            <a:r>
              <a:rPr lang="en-US" dirty="0" smtClean="0"/>
              <a:t>2 LSBs are always 0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84095" y="3047232"/>
            <a:ext cx="75656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beq</a:t>
            </a:r>
            <a:r>
              <a:rPr lang="en-US" sz="2400" dirty="0" smtClean="0"/>
              <a:t> </a:t>
            </a:r>
            <a:r>
              <a:rPr lang="en-US" sz="2400" dirty="0" err="1" smtClean="0"/>
              <a:t>rs</a:t>
            </a:r>
            <a:r>
              <a:rPr lang="en-US" sz="2400" dirty="0" smtClean="0"/>
              <a:t>, </a:t>
            </a:r>
            <a:r>
              <a:rPr lang="en-US" sz="2400" dirty="0" err="1" smtClean="0"/>
              <a:t>rt</a:t>
            </a:r>
            <a:r>
              <a:rPr lang="en-US" sz="2400" dirty="0" smtClean="0"/>
              <a:t>, </a:t>
            </a:r>
            <a:r>
              <a:rPr lang="en-US" sz="2400" dirty="0" err="1" smtClean="0"/>
              <a:t>imm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// If (R[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]==R[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])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//	PC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←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PC + 4 + {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SignExtendImm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}, 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// else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//	PC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←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PC + 4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// opcode=4</a:t>
            </a:r>
            <a:r>
              <a:rPr lang="en-US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hex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5227" y="2242751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628" y="1898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84095" y="18946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74236" y="2203276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30592" y="2242751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45171" y="18925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79460" y="18946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51490" y="2219407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Rs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39584" y="2242751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254163" y="18925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8452" y="18946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60482" y="2219407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Rt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58250" y="18925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43671" y="2242751"/>
            <a:ext cx="5403881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916623" y="2219407"/>
            <a:ext cx="1199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Immediate</a:t>
            </a:r>
          </a:p>
          <a:p>
            <a:pPr algn="ctr"/>
            <a:r>
              <a:rPr lang="en-US" dirty="0" smtClean="0"/>
              <a:t>(16-bits)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192333" y="1892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410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8075" y="320323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58075" y="334534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8075" y="384999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55795" y="431431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74554" y="477340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6973870" y="353000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6973870" y="403465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6971590" y="449898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73870" y="498879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20685" y="347765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12448" y="431585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411158" y="380082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9402921" y="463747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6066193" y="3545042"/>
            <a:ext cx="904671" cy="480707"/>
          </a:xfrm>
          <a:prstGeom prst="bentConnector3">
            <a:avLst>
              <a:gd name="adj1" fmla="val -1221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994953" y="4049094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429136" y="31674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692356" y="3800820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6041223" y="4041405"/>
            <a:ext cx="687401" cy="615026"/>
          </a:xfrm>
          <a:prstGeom prst="bentConnector3">
            <a:avLst>
              <a:gd name="adj1" fmla="val 3262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035880" y="435070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300275" y="5384203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8259396" y="5338344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09150" y="368553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030796" y="5750115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047050" y="5798844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>
            <a:endCxn id="68" idx="1"/>
          </p:cNvCxnSpPr>
          <p:nvPr/>
        </p:nvCxnSpPr>
        <p:spPr>
          <a:xfrm>
            <a:off x="6066193" y="4041405"/>
            <a:ext cx="2980857" cy="2080605"/>
          </a:xfrm>
          <a:prstGeom prst="bentConnector3">
            <a:avLst>
              <a:gd name="adj1" fmla="val -159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593165" y="577602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6566333" y="4331447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6352291" y="4056632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828728" y="471986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401305" y="5164765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/>
          <p:nvPr/>
        </p:nvCxnSpPr>
        <p:spPr>
          <a:xfrm flipV="1">
            <a:off x="9877534" y="4765564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9698534" y="4637474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9971925" y="4754406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9976389" y="5594126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0408142" y="4883655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0269119" y="514273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02541" y="3601562"/>
            <a:ext cx="564641" cy="1153641"/>
            <a:chOff x="8052137" y="2718488"/>
            <a:chExt cx="564641" cy="1153641"/>
          </a:xfrm>
        </p:grpSpPr>
        <p:sp>
          <p:nvSpPr>
            <p:cNvPr id="90" name="Rectangle 89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93" name="Rectangle 92"/>
          <p:cNvSpPr/>
          <p:nvPr/>
        </p:nvSpPr>
        <p:spPr>
          <a:xfrm>
            <a:off x="2527457" y="354501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527457" y="3996039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423324" y="4789869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4677835" y="4931289"/>
            <a:ext cx="8955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73110" y="5297387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90" idx="3"/>
            <a:endCxn id="94" idx="1"/>
          </p:cNvCxnSpPr>
          <p:nvPr/>
        </p:nvCxnSpPr>
        <p:spPr>
          <a:xfrm>
            <a:off x="1467182" y="4178383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rapezoid 100"/>
          <p:cNvSpPr/>
          <p:nvPr/>
        </p:nvSpPr>
        <p:spPr>
          <a:xfrm rot="5400000">
            <a:off x="3598438" y="2096675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931147" y="2292025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4688085" y="2476690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630957" y="211524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623783" y="2854726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5400000" flipH="1" flipV="1">
            <a:off x="1694674" y="2242100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20177" y="267006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09" name="Elbow Connector 108"/>
          <p:cNvCxnSpPr/>
          <p:nvPr/>
        </p:nvCxnSpPr>
        <p:spPr>
          <a:xfrm rot="10800000">
            <a:off x="3188640" y="1476979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6342888" y="1613889"/>
            <a:ext cx="766352" cy="10539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326859" y="1950270"/>
            <a:ext cx="83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Concat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5214552" y="1875733"/>
            <a:ext cx="1167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440778" y="159184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31:28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622335" y="21408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PC+4</a:t>
            </a:r>
            <a:endParaRPr lang="en-US" dirty="0"/>
          </a:p>
        </p:txBody>
      </p:sp>
      <p:cxnSp>
        <p:nvCxnSpPr>
          <p:cNvPr id="128" name="Elbow Connector 127"/>
          <p:cNvCxnSpPr/>
          <p:nvPr/>
        </p:nvCxnSpPr>
        <p:spPr>
          <a:xfrm rot="5400000" flipH="1" flipV="1">
            <a:off x="4598891" y="3182033"/>
            <a:ext cx="2682510" cy="79328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 rot="16200000">
            <a:off x="5111384" y="322329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870871" y="2555646"/>
            <a:ext cx="619762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908155" y="2269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140" name="Elbow Connector 139"/>
          <p:cNvCxnSpPr>
            <a:stCxn id="117" idx="6"/>
            <a:endCxn id="141" idx="2"/>
          </p:cNvCxnSpPr>
          <p:nvPr/>
        </p:nvCxnSpPr>
        <p:spPr>
          <a:xfrm flipH="1" flipV="1">
            <a:off x="3255054" y="1234795"/>
            <a:ext cx="3854186" cy="906073"/>
          </a:xfrm>
          <a:prstGeom prst="bentConnector3">
            <a:avLst>
              <a:gd name="adj1" fmla="val -59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apezoid 140"/>
          <p:cNvSpPr/>
          <p:nvPr/>
        </p:nvSpPr>
        <p:spPr>
          <a:xfrm rot="16200000">
            <a:off x="2683151" y="1114414"/>
            <a:ext cx="903043" cy="240762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3123965" y="31734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771213" y="16922"/>
            <a:ext cx="442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NextPC</a:t>
            </a:r>
            <a:r>
              <a:rPr lang="en-US" dirty="0" smtClean="0">
                <a:solidFill>
                  <a:schemeClr val="accent2"/>
                </a:solidFill>
              </a:rPr>
              <a:t>? = function(J-Type?, </a:t>
            </a:r>
            <a:r>
              <a:rPr lang="en-US" dirty="0" err="1" smtClean="0">
                <a:solidFill>
                  <a:schemeClr val="accent2"/>
                </a:solidFill>
              </a:rPr>
              <a:t>IsBranch</a:t>
            </a:r>
            <a:r>
              <a:rPr lang="en-US" dirty="0" smtClean="0">
                <a:solidFill>
                  <a:schemeClr val="accent2"/>
                </a:solidFill>
              </a:rPr>
              <a:t>?, </a:t>
            </a:r>
            <a:r>
              <a:rPr lang="en-US" dirty="0" err="1" smtClean="0">
                <a:solidFill>
                  <a:schemeClr val="accent2"/>
                </a:solidFill>
              </a:rPr>
              <a:t>IsEq</a:t>
            </a:r>
            <a:r>
              <a:rPr lang="en-US" dirty="0" smtClean="0">
                <a:solidFill>
                  <a:schemeClr val="accent2"/>
                </a:solidFill>
              </a:rPr>
              <a:t>?)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47" name="Elbow Connector 146"/>
          <p:cNvCxnSpPr>
            <a:endCxn id="90" idx="1"/>
          </p:cNvCxnSpPr>
          <p:nvPr/>
        </p:nvCxnSpPr>
        <p:spPr>
          <a:xfrm rot="5400000">
            <a:off x="451304" y="1634227"/>
            <a:ext cx="2995394" cy="2092919"/>
          </a:xfrm>
          <a:prstGeom prst="bentConnector4">
            <a:avLst>
              <a:gd name="adj1" fmla="val 563"/>
              <a:gd name="adj2" fmla="val 1109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5497745" y="4941244"/>
            <a:ext cx="619762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rapezoid 149"/>
          <p:cNvSpPr/>
          <p:nvPr/>
        </p:nvSpPr>
        <p:spPr>
          <a:xfrm rot="5400000">
            <a:off x="10057975" y="1426816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0370954" y="1604109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5214552" y="1476979"/>
            <a:ext cx="5183238" cy="42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9634460" y="115287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PC+4</a:t>
            </a:r>
            <a:endParaRPr lang="en-US" dirty="0"/>
          </a:p>
        </p:txBody>
      </p:sp>
      <p:cxnSp>
        <p:nvCxnSpPr>
          <p:cNvPr id="154" name="Elbow Connector 153"/>
          <p:cNvCxnSpPr/>
          <p:nvPr/>
        </p:nvCxnSpPr>
        <p:spPr>
          <a:xfrm rot="5400000" flipH="1" flipV="1">
            <a:off x="8922551" y="3304279"/>
            <a:ext cx="2539428" cy="431753"/>
          </a:xfrm>
          <a:prstGeom prst="bentConnector3">
            <a:avLst>
              <a:gd name="adj1" fmla="val 1001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>
            <a:off x="3261155" y="942173"/>
            <a:ext cx="7891603" cy="978624"/>
          </a:xfrm>
          <a:prstGeom prst="bentConnector3">
            <a:avLst>
              <a:gd name="adj1" fmla="val -496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10432134" y="3556155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Elbow Connector 156"/>
          <p:cNvCxnSpPr/>
          <p:nvPr/>
        </p:nvCxnSpPr>
        <p:spPr>
          <a:xfrm flipV="1">
            <a:off x="9711815" y="4104782"/>
            <a:ext cx="745691" cy="530714"/>
          </a:xfrm>
          <a:prstGeom prst="bentConnector3">
            <a:avLst>
              <a:gd name="adj1" fmla="val 11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0692174" y="3754654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159" name="Straight Arrow Connector 158"/>
          <p:cNvCxnSpPr/>
          <p:nvPr/>
        </p:nvCxnSpPr>
        <p:spPr>
          <a:xfrm flipV="1">
            <a:off x="11282170" y="3953487"/>
            <a:ext cx="419679" cy="5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1252297" y="3542361"/>
            <a:ext cx="67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IsEq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704986" y="1848655"/>
            <a:ext cx="263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dirty="0" err="1" smtClean="0"/>
              <a:t>SignExtendImm</a:t>
            </a:r>
            <a:r>
              <a:rPr lang="en-US" dirty="0" smtClean="0"/>
              <a:t>[29:0],00}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9969998" y="28221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29:0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991373" y="5526269"/>
            <a:ext cx="132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!(</a:t>
            </a:r>
            <a:r>
              <a:rPr lang="en-US" b="1" dirty="0" err="1" smtClean="0">
                <a:solidFill>
                  <a:schemeClr val="accent2"/>
                </a:solidFill>
              </a:rPr>
              <a:t>IsBranch</a:t>
            </a:r>
            <a:r>
              <a:rPr lang="en-US" b="1" dirty="0" smtClean="0">
                <a:solidFill>
                  <a:schemeClr val="accent2"/>
                </a:solidFill>
              </a:rPr>
              <a:t>?)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9173" y="55605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3:1 MUX 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8" idx="3"/>
          </p:cNvCxnSpPr>
          <p:nvPr/>
        </p:nvCxnSpPr>
        <p:spPr>
          <a:xfrm>
            <a:off x="1231064" y="740720"/>
            <a:ext cx="1518314" cy="247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3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50" grpId="0" animBg="1"/>
      <p:bldP spid="151" grpId="0"/>
      <p:bldP spid="153" grpId="0"/>
      <p:bldP spid="161" grpId="0"/>
      <p:bldP spid="162" grpId="0"/>
      <p:bldP spid="163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35080" y="1456943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65132" y="99071"/>
            <a:ext cx="5232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Generating Control Signals</a:t>
            </a:r>
          </a:p>
          <a:p>
            <a:pPr algn="ctr"/>
            <a:r>
              <a:rPr lang="en-US" sz="3200" dirty="0" smtClean="0"/>
              <a:t>(Control Path)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6413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Instruction </a:t>
            </a:r>
            <a:endParaRPr lang="en-US" sz="2400" dirty="0"/>
          </a:p>
          <a:p>
            <a:pPr algn="ctr"/>
            <a:r>
              <a:rPr lang="en-US" sz="2400" dirty="0" smtClean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476277" y="370262"/>
            <a:ext cx="930160" cy="8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665822" y="634403"/>
            <a:ext cx="660299" cy="10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47271" y="996672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66455" y="20179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728016" y="939603"/>
            <a:ext cx="584046" cy="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03543" y="1190546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26121" y="75482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587064" y="1523811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240451" y="1332155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35080" y="1456943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 Path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6413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Instruction </a:t>
            </a:r>
            <a:endParaRPr lang="en-US" sz="2400" dirty="0"/>
          </a:p>
          <a:p>
            <a:pPr algn="ctr"/>
            <a:r>
              <a:rPr lang="en-US" sz="2400" dirty="0" smtClean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476277" y="370262"/>
            <a:ext cx="930160" cy="8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665822" y="634403"/>
            <a:ext cx="660299" cy="10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47271" y="996672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66455" y="201795"/>
            <a:ext cx="339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 = (Inst[31:26] == 100011) 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728016" y="939603"/>
            <a:ext cx="584046" cy="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344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 </a:t>
            </a:r>
            <a:r>
              <a:rPr lang="en-US" b="1" dirty="0">
                <a:solidFill>
                  <a:schemeClr val="accent2"/>
                </a:solidFill>
              </a:rPr>
              <a:t>= (Inst[31:26] == </a:t>
            </a:r>
            <a:r>
              <a:rPr lang="en-US" b="1" dirty="0" smtClean="0">
                <a:solidFill>
                  <a:schemeClr val="accent2"/>
                </a:solidFill>
              </a:rPr>
              <a:t>101011) 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03543" y="1190546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26121" y="754820"/>
            <a:ext cx="5705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 </a:t>
            </a:r>
            <a:r>
              <a:rPr lang="en-US" b="1" dirty="0">
                <a:solidFill>
                  <a:schemeClr val="accent2"/>
                </a:solidFill>
              </a:rPr>
              <a:t>= (Inst[31:26] </a:t>
            </a:r>
            <a:r>
              <a:rPr lang="en-US" b="1" dirty="0" smtClean="0">
                <a:solidFill>
                  <a:schemeClr val="accent2"/>
                </a:solidFill>
              </a:rPr>
              <a:t>!= 00000) &amp;&amp; (</a:t>
            </a:r>
            <a:r>
              <a:rPr lang="en-US" b="1" dirty="0">
                <a:solidFill>
                  <a:schemeClr val="accent2"/>
                </a:solidFill>
              </a:rPr>
              <a:t>Inst[31:26] != </a:t>
            </a:r>
            <a:r>
              <a:rPr lang="en-US" b="1" dirty="0" smtClean="0">
                <a:solidFill>
                  <a:schemeClr val="accent2"/>
                </a:solidFill>
              </a:rPr>
              <a:t>00010) 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587064" y="1523811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240451" y="1338333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0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481"/>
            <a:ext cx="10515600" cy="1325563"/>
          </a:xfrm>
        </p:spPr>
        <p:txBody>
          <a:bodyPr/>
          <a:lstStyle/>
          <a:p>
            <a:r>
              <a:rPr lang="en-US" dirty="0" smtClean="0"/>
              <a:t>MIPS Instructions: R-Type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038" y="4794422"/>
            <a:ext cx="11165803" cy="26503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add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1"/>
                </a:solidFill>
              </a:rPr>
              <a:t>// R[</a:t>
            </a:r>
            <a:r>
              <a:rPr lang="en-US" dirty="0" err="1" smtClean="0">
                <a:solidFill>
                  <a:schemeClr val="accent1"/>
                </a:solidFill>
              </a:rPr>
              <a:t>rd</a:t>
            </a:r>
            <a:r>
              <a:rPr lang="en-US" dirty="0" smtClean="0">
                <a:solidFill>
                  <a:schemeClr val="accent1"/>
                </a:solidFill>
              </a:rPr>
              <a:t>]  ←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+ R[</a:t>
            </a:r>
            <a:r>
              <a:rPr lang="en-US" dirty="0" err="1" smtClean="0">
                <a:solidFill>
                  <a:schemeClr val="accent1"/>
                </a:solidFill>
              </a:rPr>
              <a:t>rd</a:t>
            </a:r>
            <a:r>
              <a:rPr lang="en-US" dirty="0" smtClean="0">
                <a:solidFill>
                  <a:schemeClr val="accent1"/>
                </a:solidFill>
              </a:rPr>
              <a:t>]; signed addition; </a:t>
            </a:r>
            <a:r>
              <a:rPr lang="en-US" dirty="0" smtClean="0">
                <a:solidFill>
                  <a:srgbClr val="C00000"/>
                </a:solidFill>
              </a:rPr>
              <a:t>trap on overflow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sub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     </a:t>
            </a:r>
            <a:r>
              <a:rPr lang="en-US" dirty="0">
                <a:solidFill>
                  <a:schemeClr val="accent1"/>
                </a:solidFill>
              </a:rPr>
              <a:t>// 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  ← 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 smtClean="0">
                <a:solidFill>
                  <a:schemeClr val="accent1"/>
                </a:solidFill>
              </a:rPr>
              <a:t>-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]; </a:t>
            </a:r>
            <a:r>
              <a:rPr lang="en-US" dirty="0">
                <a:solidFill>
                  <a:schemeClr val="accent1"/>
                </a:solidFill>
              </a:rPr>
              <a:t>signed </a:t>
            </a:r>
            <a:r>
              <a:rPr lang="en-US" dirty="0" smtClean="0">
                <a:solidFill>
                  <a:schemeClr val="accent1"/>
                </a:solidFill>
              </a:rPr>
              <a:t>subtraction; </a:t>
            </a:r>
            <a:r>
              <a:rPr lang="en-US" dirty="0">
                <a:solidFill>
                  <a:srgbClr val="C00000"/>
                </a:solidFill>
              </a:rPr>
              <a:t>trap on </a:t>
            </a:r>
            <a:r>
              <a:rPr lang="en-US" dirty="0" smtClean="0">
                <a:solidFill>
                  <a:srgbClr val="C00000"/>
                </a:solidFill>
              </a:rPr>
              <a:t>overflow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>
                <a:solidFill>
                  <a:schemeClr val="accent1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// 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  ← 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 smtClean="0">
                <a:solidFill>
                  <a:schemeClr val="accent1"/>
                </a:solidFill>
              </a:rPr>
              <a:t>| </a:t>
            </a:r>
            <a:r>
              <a:rPr lang="en-US" dirty="0">
                <a:solidFill>
                  <a:schemeClr val="accent1"/>
                </a:solidFill>
              </a:rPr>
              <a:t>R[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>
                <a:solidFill>
                  <a:schemeClr val="accent1"/>
                </a:solidFill>
              </a:rPr>
              <a:t>]; </a:t>
            </a:r>
            <a:r>
              <a:rPr lang="en-US" dirty="0" smtClean="0">
                <a:solidFill>
                  <a:schemeClr val="accent1"/>
                </a:solidFill>
              </a:rPr>
              <a:t>bit-wise Boolean OR operation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sll</a:t>
            </a:r>
            <a:r>
              <a:rPr lang="en-US" dirty="0" smtClean="0"/>
              <a:t>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, </a:t>
            </a:r>
            <a:r>
              <a:rPr lang="en-US" dirty="0" err="1" smtClean="0"/>
              <a:t>shamt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// 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  </a:t>
            </a:r>
            <a:r>
              <a:rPr lang="en-US" dirty="0" smtClean="0">
                <a:solidFill>
                  <a:schemeClr val="accent1"/>
                </a:solidFill>
              </a:rPr>
              <a:t>← </a:t>
            </a:r>
            <a:r>
              <a:rPr lang="en-US" dirty="0">
                <a:solidFill>
                  <a:schemeClr val="accent1"/>
                </a:solidFill>
              </a:rPr>
              <a:t>R[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 &lt;&lt; </a:t>
            </a:r>
            <a:r>
              <a:rPr lang="en-US" dirty="0" err="1" smtClean="0">
                <a:solidFill>
                  <a:schemeClr val="accent1"/>
                </a:solidFill>
              </a:rPr>
              <a:t>shamt</a:t>
            </a:r>
            <a:r>
              <a:rPr lang="en-US" dirty="0" smtClean="0">
                <a:solidFill>
                  <a:schemeClr val="accent1"/>
                </a:solidFill>
              </a:rPr>
              <a:t>; logical shift left</a:t>
            </a:r>
          </a:p>
          <a:p>
            <a:pPr marL="0" indent="0">
              <a:buNone/>
            </a:pPr>
            <a:r>
              <a:rPr lang="en-US" dirty="0" smtClean="0"/>
              <a:t>…..(many others)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363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764" y="16493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1231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1372" y="1953913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77728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92307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6596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8626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Rs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86720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01299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35588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7618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Rt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390807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305386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9675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11705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Rd</a:t>
            </a:r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94894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09473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5792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Shamt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643762" y="1643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90601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905180" y="1643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411499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funct</a:t>
            </a:r>
            <a:endParaRPr lang="en-US" dirty="0" smtClean="0"/>
          </a:p>
          <a:p>
            <a:pPr algn="ctr"/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9469" y="1643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5150" y="3021227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000000 for all R-type instructions</a:t>
            </a:r>
            <a:endParaRPr lang="en-US" sz="20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2001" y="2512371"/>
            <a:ext cx="175015" cy="531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26596" y="3080951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Operand register identifiers</a:t>
            </a:r>
            <a:endParaRPr lang="en-US" sz="2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183173" y="2438255"/>
            <a:ext cx="443795" cy="665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612772" y="2497978"/>
            <a:ext cx="406448" cy="612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614282" y="2471714"/>
            <a:ext cx="131744" cy="707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92266" y="3108555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Result register identifier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8431746" y="3199447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Shift amount</a:t>
            </a: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550113" y="2471714"/>
            <a:ext cx="131744" cy="707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10515746" y="2479292"/>
            <a:ext cx="11703" cy="742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9545593" y="3218935"/>
            <a:ext cx="2341607" cy="1575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19204" y="3330564"/>
            <a:ext cx="2257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Add: 100000 = 20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smtClean="0"/>
              <a:t>Sub: 100010 = 22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smtClean="0"/>
              <a:t>Or:   100101 = 25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Sll</a:t>
            </a:r>
            <a:r>
              <a:rPr lang="en-US" sz="2000" dirty="0" smtClean="0"/>
              <a:t>:    000000 = 00</a:t>
            </a:r>
            <a:r>
              <a:rPr lang="en-US" sz="2000" baseline="-25000" dirty="0" smtClean="0"/>
              <a:t>hex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20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28219" y="1585494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 Path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6413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Instruction </a:t>
            </a:r>
            <a:endParaRPr lang="en-US" sz="2400" dirty="0"/>
          </a:p>
          <a:p>
            <a:pPr algn="ctr"/>
            <a:r>
              <a:rPr lang="en-US" sz="2400" dirty="0" smtClean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35900" y="986310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852361" y="225536"/>
            <a:ext cx="50254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If (Inst[31:26] == </a:t>
            </a:r>
            <a:r>
              <a:rPr lang="en-US" b="1" dirty="0">
                <a:solidFill>
                  <a:schemeClr val="accent2"/>
                </a:solidFill>
              </a:rPr>
              <a:t>100011) | (Inst[31:26] == </a:t>
            </a:r>
            <a:r>
              <a:rPr lang="en-US" b="1" dirty="0" smtClean="0">
                <a:solidFill>
                  <a:schemeClr val="accent2"/>
                </a:solidFill>
              </a:rPr>
              <a:t>101011)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= 001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Else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= Inst[2:0]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78435" y="203635"/>
            <a:ext cx="5151117" cy="1310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712689" y="626659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780461" y="1402174"/>
            <a:ext cx="4464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Does this cover all cases?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1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 Path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33827" y="225536"/>
            <a:ext cx="50254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If (Inst[31:26] == </a:t>
            </a:r>
            <a:r>
              <a:rPr lang="en-US" b="1" dirty="0">
                <a:solidFill>
                  <a:schemeClr val="accent2"/>
                </a:solidFill>
              </a:rPr>
              <a:t>100011) | (Inst[31:26] == </a:t>
            </a:r>
            <a:r>
              <a:rPr lang="en-US" b="1" dirty="0" smtClean="0">
                <a:solidFill>
                  <a:schemeClr val="accent2"/>
                </a:solidFill>
              </a:rPr>
              <a:t>101011)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= 001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Else If (Inst[31:26]==000000)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= Inst[2:0]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Else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= Inst[28:26]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78435" y="203635"/>
            <a:ext cx="5151117" cy="1977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53413" y="2455101"/>
            <a:ext cx="400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Final Correct Implementation of ALU 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5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28219" y="1585494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 Path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6413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Instruction </a:t>
            </a:r>
            <a:endParaRPr lang="en-US" sz="2400" dirty="0"/>
          </a:p>
          <a:p>
            <a:pPr algn="ctr"/>
            <a:r>
              <a:rPr lang="en-US" sz="2400" dirty="0" smtClean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35900" y="986310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852361" y="225536"/>
            <a:ext cx="3404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If (</a:t>
            </a:r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 | </a:t>
            </a:r>
            <a:r>
              <a:rPr lang="en-US" b="1" dirty="0" err="1" smtClean="0">
                <a:solidFill>
                  <a:schemeClr val="accent2"/>
                </a:solidFill>
              </a:rPr>
              <a:t>IsBranch</a:t>
            </a:r>
            <a:r>
              <a:rPr lang="en-US" b="1" dirty="0" smtClean="0">
                <a:solidFill>
                  <a:schemeClr val="accent2"/>
                </a:solidFill>
              </a:rPr>
              <a:t>? | J-Type?)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WrtEnable</a:t>
            </a:r>
            <a:r>
              <a:rPr lang="en-US" b="1" dirty="0" smtClean="0">
                <a:solidFill>
                  <a:schemeClr val="accent2"/>
                </a:solidFill>
              </a:rPr>
              <a:t> = 0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Else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WrtEnable</a:t>
            </a:r>
            <a:r>
              <a:rPr lang="en-US" b="1" dirty="0" smtClean="0">
                <a:solidFill>
                  <a:schemeClr val="accent2"/>
                </a:solidFill>
              </a:rPr>
              <a:t> = 1 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78436" y="197457"/>
            <a:ext cx="3569306" cy="1310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645532" y="543048"/>
            <a:ext cx="119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WrtEnable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37679" y="220806"/>
            <a:ext cx="3442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J-Type? = (Inst[31:26]==000010)</a:t>
            </a:r>
          </a:p>
          <a:p>
            <a:r>
              <a:rPr lang="en-US" b="1" dirty="0" err="1" smtClean="0">
                <a:solidFill>
                  <a:schemeClr val="accent2"/>
                </a:solidFill>
              </a:rPr>
              <a:t>IsBranch</a:t>
            </a:r>
            <a:r>
              <a:rPr lang="en-US" b="1" dirty="0" smtClean="0">
                <a:solidFill>
                  <a:schemeClr val="accent2"/>
                </a:solidFill>
              </a:rPr>
              <a:t>? </a:t>
            </a:r>
            <a:r>
              <a:rPr lang="en-US" b="1" dirty="0">
                <a:solidFill>
                  <a:schemeClr val="accent2"/>
                </a:solidFill>
              </a:rPr>
              <a:t>= (Inst[31:26]==</a:t>
            </a:r>
            <a:r>
              <a:rPr lang="en-US" b="1" dirty="0" smtClean="0">
                <a:solidFill>
                  <a:schemeClr val="accent2"/>
                </a:solidFill>
              </a:rPr>
              <a:t>000100)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92" y="464447"/>
            <a:ext cx="9223491" cy="5339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61231" y="4612184"/>
            <a:ext cx="23909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If (</a:t>
            </a:r>
            <a:r>
              <a:rPr lang="en-US" b="1" dirty="0" err="1" smtClean="0">
                <a:solidFill>
                  <a:schemeClr val="accent2"/>
                </a:solidFill>
              </a:rPr>
              <a:t>IsBranch</a:t>
            </a:r>
            <a:r>
              <a:rPr lang="en-US" b="1" dirty="0" smtClean="0">
                <a:solidFill>
                  <a:schemeClr val="accent2"/>
                </a:solidFill>
              </a:rPr>
              <a:t>? &amp;&amp; </a:t>
            </a:r>
            <a:r>
              <a:rPr lang="en-US" b="1" dirty="0" err="1" smtClean="0">
                <a:solidFill>
                  <a:schemeClr val="accent2"/>
                </a:solidFill>
              </a:rPr>
              <a:t>isEQ</a:t>
            </a:r>
            <a:r>
              <a:rPr lang="en-US" b="1" dirty="0" smtClean="0">
                <a:solidFill>
                  <a:schemeClr val="accent2"/>
                </a:solidFill>
              </a:rPr>
              <a:t>?)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NextPC</a:t>
            </a:r>
            <a:r>
              <a:rPr lang="en-US" b="1" dirty="0" smtClean="0">
                <a:solidFill>
                  <a:schemeClr val="accent2"/>
                </a:solidFill>
              </a:rPr>
              <a:t>? = 2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else if (J-Type?)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NextPC</a:t>
            </a:r>
            <a:r>
              <a:rPr lang="en-US" b="1" dirty="0" smtClean="0">
                <a:solidFill>
                  <a:schemeClr val="accent2"/>
                </a:solidFill>
              </a:rPr>
              <a:t>? = 1</a:t>
            </a:r>
          </a:p>
          <a:p>
            <a:r>
              <a:rPr lang="en-US" b="1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</a:rPr>
              <a:t>lse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 	</a:t>
            </a:r>
            <a:r>
              <a:rPr lang="en-US" b="1" dirty="0" err="1" smtClean="0">
                <a:solidFill>
                  <a:schemeClr val="accent2"/>
                </a:solidFill>
              </a:rPr>
              <a:t>NextPC</a:t>
            </a:r>
            <a:r>
              <a:rPr lang="en-US" b="1" dirty="0" smtClean="0">
                <a:solidFill>
                  <a:schemeClr val="accent2"/>
                </a:solidFill>
              </a:rPr>
              <a:t>? = 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25016" y="4612183"/>
            <a:ext cx="2724665" cy="19677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5542" y="5669677"/>
            <a:ext cx="4188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In-Class Problem 3: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Write pseudo-code for </a:t>
            </a:r>
            <a:r>
              <a:rPr lang="en-US" sz="2400" b="1" dirty="0" err="1" smtClean="0">
                <a:solidFill>
                  <a:srgbClr val="FF0000"/>
                </a:solidFill>
              </a:rPr>
              <a:t>NextPC</a:t>
            </a:r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23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Now Let’s Look at Lab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1" y="1601788"/>
            <a:ext cx="7770813" cy="41132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Class RF implements a register file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Registers contains a vector (array) of 32-bit values</a:t>
            </a:r>
            <a:endParaRPr lang="en-US" dirty="0"/>
          </a:p>
        </p:txBody>
      </p:sp>
      <p:sp>
        <p:nvSpPr>
          <p:cNvPr id="58372" name="AutoShape 2"/>
          <p:cNvSpPr>
            <a:spLocks noChangeArrowheads="1"/>
          </p:cNvSpPr>
          <p:nvPr/>
        </p:nvSpPr>
        <p:spPr bwMode="auto">
          <a:xfrm>
            <a:off x="1828800" y="2454275"/>
            <a:ext cx="8567738" cy="3170238"/>
          </a:xfrm>
          <a:prstGeom prst="roundRect">
            <a:avLst>
              <a:gd name="adj" fmla="val 60"/>
            </a:avLst>
          </a:prstGeom>
          <a:solidFill>
            <a:srgbClr val="E0E0E0"/>
          </a:solidFill>
          <a:ln w="12600">
            <a:solidFill>
              <a:srgbClr val="00002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CECE"/>
              </a:buClr>
              <a:buSzPct val="75000"/>
              <a:buFont typeface="Monotype Sorts" charset="2"/>
              <a:buChar char=""/>
              <a:defRPr sz="32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1pPr>
            <a:lvl2pPr marL="742950" indent="-285750">
              <a:spcBef>
                <a:spcPts val="700"/>
              </a:spcBef>
              <a:buClr>
                <a:srgbClr val="00CECE"/>
              </a:buClr>
              <a:buSzPct val="75000"/>
              <a:buFont typeface="Monotype Sorts" charset="2"/>
              <a:buChar char=""/>
              <a:defRPr sz="28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2pPr>
            <a:lvl3pPr marL="1143000" indent="-228600">
              <a:spcBef>
                <a:spcPts val="6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defRPr sz="24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3pPr>
            <a:lvl4pPr marL="1600200" indent="-228600">
              <a:spcBef>
                <a:spcPts val="5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4pPr>
            <a:lvl5pPr marL="2057400" indent="-228600">
              <a:spcBef>
                <a:spcPts val="5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2559051" y="2438401"/>
            <a:ext cx="866457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ts val="800"/>
              </a:spcBef>
              <a:buClr>
                <a:srgbClr val="00CECE"/>
              </a:buClr>
              <a:buSzPct val="7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1pPr>
            <a:lvl2pPr marL="742950" indent="-285750">
              <a:spcBef>
                <a:spcPts val="700"/>
              </a:spcBef>
              <a:buClr>
                <a:srgbClr val="00CECE"/>
              </a:buClr>
              <a:buSzPct val="7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2pPr>
            <a:lvl3pPr marL="1143000" indent="-228600">
              <a:spcBef>
                <a:spcPts val="6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3pPr>
            <a:lvl4pPr marL="1600200" indent="-228600">
              <a:spcBef>
                <a:spcPts val="5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4pPr>
            <a:lvl5pPr marL="2057400" indent="-228600">
              <a:spcBef>
                <a:spcPts val="5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endParaRPr lang="en-GB" altLang="en-US" sz="2400" b="1">
              <a:solidFill>
                <a:srgbClr val="000020"/>
              </a:solidFill>
            </a:endParaRP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class RF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{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public: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       ….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 private: 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       </a:t>
            </a:r>
            <a:r>
              <a:rPr lang="en-GB" altLang="en-US" sz="2400" b="1">
                <a:solidFill>
                  <a:srgbClr val="C00000"/>
                </a:solidFill>
              </a:rPr>
              <a:t>vector&lt;bitset&lt;32&gt;&gt; Registers;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}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endParaRPr lang="en-GB" altLang="en-US" sz="2400" b="1">
              <a:solidFill>
                <a:srgbClr val="000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61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a “bitset”?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1" y="1828801"/>
            <a:ext cx="7770813" cy="41132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C++ standard template library (STL) class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Click here and go through some details: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2819401" y="4038600"/>
            <a:ext cx="7159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charset="0"/>
              </a:defRPr>
            </a:lvl9pPr>
          </a:lstStyle>
          <a:p>
            <a:r>
              <a:rPr lang="en-US" altLang="en-US" sz="3200"/>
              <a:t>www.cplusplus.com/reference/bitset/bitset</a:t>
            </a:r>
          </a:p>
        </p:txBody>
      </p:sp>
    </p:spTree>
    <p:extLst>
      <p:ext uri="{BB962C8B-B14F-4D97-AF65-F5344CB8AC3E}">
        <p14:creationId xmlns:p14="http://schemas.microsoft.com/office/powerpoint/2010/main" val="1765112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a “vector”?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C++ standard template library (STL)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50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Register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1" y="1601788"/>
            <a:ext cx="7770813" cy="41132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Function RF() is called every time a new object of class RF is instantiated</a:t>
            </a:r>
          </a:p>
          <a:p>
            <a:pPr lvl="1">
              <a:defRPr/>
            </a:pPr>
            <a:r>
              <a:rPr lang="en-US" dirty="0" smtClean="0"/>
              <a:t>Sizes the RF to 32 </a:t>
            </a:r>
            <a:r>
              <a:rPr lang="en-US" dirty="0" err="1" smtClean="0"/>
              <a:t>regs</a:t>
            </a:r>
            <a:r>
              <a:rPr lang="en-US" dirty="0" smtClean="0"/>
              <a:t>, sets $r0 to 0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61444" name="AutoShape 2"/>
          <p:cNvSpPr>
            <a:spLocks noChangeArrowheads="1"/>
          </p:cNvSpPr>
          <p:nvPr/>
        </p:nvSpPr>
        <p:spPr bwMode="auto">
          <a:xfrm>
            <a:off x="1828800" y="3200400"/>
            <a:ext cx="8567738" cy="3563938"/>
          </a:xfrm>
          <a:prstGeom prst="roundRect">
            <a:avLst>
              <a:gd name="adj" fmla="val 60"/>
            </a:avLst>
          </a:prstGeom>
          <a:solidFill>
            <a:srgbClr val="E0E0E0"/>
          </a:solidFill>
          <a:ln w="12600">
            <a:solidFill>
              <a:srgbClr val="00002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CECE"/>
              </a:buClr>
              <a:buSzPct val="75000"/>
              <a:buFont typeface="Monotype Sorts" charset="2"/>
              <a:buChar char=""/>
              <a:defRPr sz="32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1pPr>
            <a:lvl2pPr marL="742950" indent="-285750">
              <a:spcBef>
                <a:spcPts val="700"/>
              </a:spcBef>
              <a:buClr>
                <a:srgbClr val="00CECE"/>
              </a:buClr>
              <a:buSzPct val="75000"/>
              <a:buFont typeface="Monotype Sorts" charset="2"/>
              <a:buChar char=""/>
              <a:defRPr sz="28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2pPr>
            <a:lvl3pPr marL="1143000" indent="-228600">
              <a:spcBef>
                <a:spcPts val="6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defRPr sz="24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3pPr>
            <a:lvl4pPr marL="1600200" indent="-228600">
              <a:spcBef>
                <a:spcPts val="5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4pPr>
            <a:lvl5pPr marL="2057400" indent="-228600">
              <a:spcBef>
                <a:spcPts val="5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1445" name="Text Box 3"/>
          <p:cNvSpPr txBox="1">
            <a:spLocks noChangeArrowheads="1"/>
          </p:cNvSpPr>
          <p:nvPr/>
        </p:nvSpPr>
        <p:spPr bwMode="auto">
          <a:xfrm>
            <a:off x="2590801" y="2884488"/>
            <a:ext cx="8664575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ts val="800"/>
              </a:spcBef>
              <a:buClr>
                <a:srgbClr val="00CECE"/>
              </a:buClr>
              <a:buSzPct val="7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1pPr>
            <a:lvl2pPr marL="742950" indent="-285750">
              <a:spcBef>
                <a:spcPts val="700"/>
              </a:spcBef>
              <a:buClr>
                <a:srgbClr val="00CECE"/>
              </a:buClr>
              <a:buSzPct val="7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2pPr>
            <a:lvl3pPr marL="1143000" indent="-228600">
              <a:spcBef>
                <a:spcPts val="6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3pPr>
            <a:lvl4pPr marL="1600200" indent="-228600">
              <a:spcBef>
                <a:spcPts val="5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4pPr>
            <a:lvl5pPr marL="2057400" indent="-228600">
              <a:spcBef>
                <a:spcPts val="5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endParaRPr lang="en-GB" altLang="en-US" sz="2400" b="1">
              <a:solidFill>
                <a:srgbClr val="000020"/>
              </a:solidFill>
            </a:endParaRP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class RF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{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public: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       ….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       </a:t>
            </a:r>
            <a:r>
              <a:rPr lang="en-GB" altLang="en-US" sz="2400" b="1">
                <a:solidFill>
                  <a:srgbClr val="C00000"/>
                </a:solidFill>
              </a:rPr>
              <a:t>RF(){ 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C00000"/>
                </a:solidFill>
              </a:rPr>
              <a:t>          	Registers.resize(32);  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C00000"/>
                </a:solidFill>
              </a:rPr>
              <a:t>          	Registers[0] = bitset&lt;32&gt; (0);  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C00000"/>
                </a:solidFill>
              </a:rPr>
              <a:t>          }</a:t>
            </a:r>
            <a:endParaRPr lang="en-GB" altLang="en-US" sz="2400" b="1">
              <a:solidFill>
                <a:srgbClr val="000020"/>
              </a:solidFill>
            </a:endParaRP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}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endParaRPr lang="en-GB" altLang="en-US" sz="2400" b="1">
              <a:solidFill>
                <a:srgbClr val="000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30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Register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1" y="1601788"/>
            <a:ext cx="7770813" cy="411321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ReadWrite</a:t>
            </a:r>
            <a:r>
              <a:rPr lang="en-US" dirty="0" smtClean="0"/>
              <a:t> function allows data to be written to and from the RF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62468" name="AutoShape 2"/>
          <p:cNvSpPr>
            <a:spLocks noChangeArrowheads="1"/>
          </p:cNvSpPr>
          <p:nvPr/>
        </p:nvSpPr>
        <p:spPr bwMode="auto">
          <a:xfrm>
            <a:off x="1828800" y="2590800"/>
            <a:ext cx="8567738" cy="4173538"/>
          </a:xfrm>
          <a:prstGeom prst="roundRect">
            <a:avLst>
              <a:gd name="adj" fmla="val 60"/>
            </a:avLst>
          </a:prstGeom>
          <a:solidFill>
            <a:srgbClr val="E0E0E0"/>
          </a:solidFill>
          <a:ln w="12600">
            <a:solidFill>
              <a:srgbClr val="00002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CECE"/>
              </a:buClr>
              <a:buSzPct val="75000"/>
              <a:buFont typeface="Monotype Sorts" charset="2"/>
              <a:buChar char=""/>
              <a:defRPr sz="32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1pPr>
            <a:lvl2pPr marL="742950" indent="-285750">
              <a:spcBef>
                <a:spcPts val="700"/>
              </a:spcBef>
              <a:buClr>
                <a:srgbClr val="00CECE"/>
              </a:buClr>
              <a:buSzPct val="75000"/>
              <a:buFont typeface="Monotype Sorts" charset="2"/>
              <a:buChar char=""/>
              <a:defRPr sz="28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2pPr>
            <a:lvl3pPr marL="1143000" indent="-228600">
              <a:spcBef>
                <a:spcPts val="6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defRPr sz="24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3pPr>
            <a:lvl4pPr marL="1600200" indent="-228600">
              <a:spcBef>
                <a:spcPts val="5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4pPr>
            <a:lvl5pPr marL="2057400" indent="-228600">
              <a:spcBef>
                <a:spcPts val="5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2469" name="Text Box 3"/>
          <p:cNvSpPr txBox="1">
            <a:spLocks noChangeArrowheads="1"/>
          </p:cNvSpPr>
          <p:nvPr/>
        </p:nvSpPr>
        <p:spPr bwMode="auto">
          <a:xfrm>
            <a:off x="2003426" y="2286000"/>
            <a:ext cx="8664575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ts val="800"/>
              </a:spcBef>
              <a:buClr>
                <a:srgbClr val="00CECE"/>
              </a:buClr>
              <a:buSzPct val="7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1pPr>
            <a:lvl2pPr marL="742950" indent="-285750">
              <a:spcBef>
                <a:spcPts val="700"/>
              </a:spcBef>
              <a:buClr>
                <a:srgbClr val="00CECE"/>
              </a:buClr>
              <a:buSzPct val="7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2pPr>
            <a:lvl3pPr marL="1143000" indent="-228600">
              <a:spcBef>
                <a:spcPts val="6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3pPr>
            <a:lvl4pPr marL="1600200" indent="-228600">
              <a:spcBef>
                <a:spcPts val="5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4pPr>
            <a:lvl5pPr marL="2057400" indent="-228600">
              <a:spcBef>
                <a:spcPts val="5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endParaRPr lang="en-GB" altLang="en-US" sz="2400" b="1">
              <a:solidFill>
                <a:srgbClr val="000020"/>
              </a:solidFill>
            </a:endParaRP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class RF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{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public: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       ….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       void ReadWrite(bitset&lt;5&gt; RdReg1, bitset&lt;5&gt; RdReg2, bitset&lt;5&gt; WrtReg, bitset&lt;32&gt; WrtData, bitset&lt;1&gt; WrtEnable)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      {   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          // implement the function by yourself               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      }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endParaRPr lang="en-GB" altLang="en-US" sz="2400" b="1">
              <a:solidFill>
                <a:srgbClr val="000020"/>
              </a:solidFill>
            </a:endParaRP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}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endParaRPr lang="en-GB" altLang="en-US" sz="2400" b="1">
              <a:solidFill>
                <a:srgbClr val="000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9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Write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1" y="1601788"/>
            <a:ext cx="7770813" cy="411321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ReadWrite</a:t>
            </a:r>
            <a:r>
              <a:rPr lang="en-US" dirty="0" smtClean="0"/>
              <a:t> function allows data to be written to and from the RF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63492" name="AutoShape 2"/>
          <p:cNvSpPr>
            <a:spLocks noChangeArrowheads="1"/>
          </p:cNvSpPr>
          <p:nvPr/>
        </p:nvSpPr>
        <p:spPr bwMode="auto">
          <a:xfrm>
            <a:off x="1828800" y="2590800"/>
            <a:ext cx="8567738" cy="4173538"/>
          </a:xfrm>
          <a:prstGeom prst="roundRect">
            <a:avLst>
              <a:gd name="adj" fmla="val 60"/>
            </a:avLst>
          </a:prstGeom>
          <a:solidFill>
            <a:srgbClr val="E0E0E0"/>
          </a:solidFill>
          <a:ln w="12600">
            <a:solidFill>
              <a:srgbClr val="00002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CECE"/>
              </a:buClr>
              <a:buSzPct val="75000"/>
              <a:buFont typeface="Monotype Sorts" charset="2"/>
              <a:buChar char=""/>
              <a:defRPr sz="32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1pPr>
            <a:lvl2pPr marL="742950" indent="-285750">
              <a:spcBef>
                <a:spcPts val="700"/>
              </a:spcBef>
              <a:buClr>
                <a:srgbClr val="00CECE"/>
              </a:buClr>
              <a:buSzPct val="75000"/>
              <a:buFont typeface="Monotype Sorts" charset="2"/>
              <a:buChar char=""/>
              <a:defRPr sz="28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2pPr>
            <a:lvl3pPr marL="1143000" indent="-228600">
              <a:spcBef>
                <a:spcPts val="6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defRPr sz="24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3pPr>
            <a:lvl4pPr marL="1600200" indent="-228600">
              <a:spcBef>
                <a:spcPts val="5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4pPr>
            <a:lvl5pPr marL="2057400" indent="-228600">
              <a:spcBef>
                <a:spcPts val="5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2003426" y="2286000"/>
            <a:ext cx="8664575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ts val="800"/>
              </a:spcBef>
              <a:buClr>
                <a:srgbClr val="00CECE"/>
              </a:buClr>
              <a:buSzPct val="7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1pPr>
            <a:lvl2pPr marL="742950" indent="-285750">
              <a:spcBef>
                <a:spcPts val="700"/>
              </a:spcBef>
              <a:buClr>
                <a:srgbClr val="00CECE"/>
              </a:buClr>
              <a:buSzPct val="7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2pPr>
            <a:lvl3pPr marL="1143000" indent="-228600">
              <a:spcBef>
                <a:spcPts val="6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3pPr>
            <a:lvl4pPr marL="1600200" indent="-228600">
              <a:spcBef>
                <a:spcPts val="5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4pPr>
            <a:lvl5pPr marL="2057400" indent="-228600">
              <a:spcBef>
                <a:spcPts val="5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endParaRPr lang="en-GB" altLang="en-US" sz="2400" b="1">
              <a:solidFill>
                <a:srgbClr val="000020"/>
              </a:solidFill>
            </a:endParaRP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class RF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{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public: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       ….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       void ReadWrite(bitset&lt;5&gt; RdReg1, bitset&lt;5&gt; RdReg2, </a:t>
            </a:r>
            <a:r>
              <a:rPr lang="en-GB" altLang="en-US" sz="2400" b="1">
                <a:solidFill>
                  <a:srgbClr val="C00000"/>
                </a:solidFill>
              </a:rPr>
              <a:t>bitset&lt;5&gt; WrtReg</a:t>
            </a:r>
            <a:r>
              <a:rPr lang="en-GB" altLang="en-US" sz="2400" b="1">
                <a:solidFill>
                  <a:srgbClr val="000020"/>
                </a:solidFill>
              </a:rPr>
              <a:t>, </a:t>
            </a:r>
            <a:r>
              <a:rPr lang="en-GB" altLang="en-US" sz="2400" b="1">
                <a:solidFill>
                  <a:srgbClr val="C00000"/>
                </a:solidFill>
              </a:rPr>
              <a:t>bitset&lt;32&gt; WrtData</a:t>
            </a:r>
            <a:r>
              <a:rPr lang="en-GB" altLang="en-US" sz="2400" b="1">
                <a:solidFill>
                  <a:srgbClr val="000020"/>
                </a:solidFill>
              </a:rPr>
              <a:t>, </a:t>
            </a:r>
            <a:r>
              <a:rPr lang="en-GB" altLang="en-US" sz="2400" b="1">
                <a:solidFill>
                  <a:srgbClr val="C00000"/>
                </a:solidFill>
              </a:rPr>
              <a:t>bitset&lt;1&gt; WrtEnable</a:t>
            </a:r>
            <a:r>
              <a:rPr lang="en-GB" altLang="en-US" sz="2400" b="1">
                <a:solidFill>
                  <a:srgbClr val="000020"/>
                </a:solidFill>
              </a:rPr>
              <a:t>)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      {   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          </a:t>
            </a:r>
            <a:r>
              <a:rPr lang="en-GB" altLang="en-US" sz="2400" b="1">
                <a:solidFill>
                  <a:srgbClr val="C00000"/>
                </a:solidFill>
              </a:rPr>
              <a:t>// What gets updated?              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      }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endParaRPr lang="en-GB" altLang="en-US" sz="2400" b="1">
              <a:solidFill>
                <a:srgbClr val="000020"/>
              </a:solidFill>
            </a:endParaRP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}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endParaRPr lang="en-GB" altLang="en-US" sz="2400" b="1">
              <a:solidFill>
                <a:srgbClr val="000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6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54259" y="2248495"/>
            <a:ext cx="564641" cy="1153641"/>
            <a:chOff x="8052137" y="2718488"/>
            <a:chExt cx="564641" cy="1153641"/>
          </a:xfrm>
        </p:grpSpPr>
        <p:sp>
          <p:nvSpPr>
            <p:cNvPr id="37" name="Rectangle 36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7" idx="3"/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398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33025" y="326595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5840219" y="457406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8356651" y="3913134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381877" y="374152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7" idx="1"/>
          </p:cNvCxnSpPr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169630" y="496407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28751" y="504562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7034056" y="5455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41250" y="208182"/>
            <a:ext cx="4142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R-Type ALU Instructions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77" y="1415177"/>
            <a:ext cx="6200466" cy="6207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1914" y="5307227"/>
            <a:ext cx="2068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“</a:t>
            </a:r>
            <a:r>
              <a:rPr lang="en-US" sz="3200" dirty="0" err="1" smtClean="0">
                <a:solidFill>
                  <a:srgbClr val="FF0000"/>
                </a:solidFill>
              </a:rPr>
              <a:t>Datapath</a:t>
            </a:r>
            <a:r>
              <a:rPr lang="en-US" sz="3200" dirty="0" smtClean="0">
                <a:solidFill>
                  <a:srgbClr val="FF0000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2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21" grpId="0"/>
      <p:bldP spid="22" grpId="0"/>
      <p:bldP spid="30" grpId="0" animBg="1"/>
      <p:bldP spid="31" grpId="0"/>
      <p:bldP spid="41" grpId="0" animBg="1"/>
      <p:bldP spid="42" grpId="0"/>
      <p:bldP spid="51" grpId="0"/>
      <p:bldP spid="58" grpId="0"/>
      <p:bldP spid="73" grpId="0"/>
      <p:bldP spid="74" grpId="0"/>
      <p:bldP spid="110" grpId="0"/>
      <p:bldP spid="111" grpId="0" animBg="1"/>
      <p:bldP spid="112" grpId="0"/>
      <p:bldP spid="122" grpId="0"/>
      <p:bldP spid="132" grpId="0"/>
      <p:bldP spid="133" grpId="0"/>
      <p:bldP spid="137" grpId="0"/>
      <p:bldP spid="138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Read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1" y="1601788"/>
            <a:ext cx="7770813" cy="411321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ReadWrite</a:t>
            </a:r>
            <a:r>
              <a:rPr lang="en-US" dirty="0" smtClean="0"/>
              <a:t> function allows data to be written to and from the RF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64516" name="AutoShape 2"/>
          <p:cNvSpPr>
            <a:spLocks noChangeArrowheads="1"/>
          </p:cNvSpPr>
          <p:nvPr/>
        </p:nvSpPr>
        <p:spPr bwMode="auto">
          <a:xfrm>
            <a:off x="1828800" y="2590800"/>
            <a:ext cx="8567738" cy="4173538"/>
          </a:xfrm>
          <a:prstGeom prst="roundRect">
            <a:avLst>
              <a:gd name="adj" fmla="val 60"/>
            </a:avLst>
          </a:prstGeom>
          <a:solidFill>
            <a:srgbClr val="E0E0E0"/>
          </a:solidFill>
          <a:ln w="12600">
            <a:solidFill>
              <a:srgbClr val="00002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CECE"/>
              </a:buClr>
              <a:buSzPct val="75000"/>
              <a:buFont typeface="Monotype Sorts" charset="2"/>
              <a:buChar char=""/>
              <a:defRPr sz="32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1pPr>
            <a:lvl2pPr marL="742950" indent="-285750">
              <a:spcBef>
                <a:spcPts val="700"/>
              </a:spcBef>
              <a:buClr>
                <a:srgbClr val="00CECE"/>
              </a:buClr>
              <a:buSzPct val="75000"/>
              <a:buFont typeface="Monotype Sorts" charset="2"/>
              <a:buChar char=""/>
              <a:defRPr sz="28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2pPr>
            <a:lvl3pPr marL="1143000" indent="-228600">
              <a:spcBef>
                <a:spcPts val="6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defRPr sz="24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3pPr>
            <a:lvl4pPr marL="1600200" indent="-228600">
              <a:spcBef>
                <a:spcPts val="5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4pPr>
            <a:lvl5pPr marL="2057400" indent="-228600">
              <a:spcBef>
                <a:spcPts val="5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4517" name="Text Box 3"/>
          <p:cNvSpPr txBox="1">
            <a:spLocks noChangeArrowheads="1"/>
          </p:cNvSpPr>
          <p:nvPr/>
        </p:nvSpPr>
        <p:spPr bwMode="auto">
          <a:xfrm>
            <a:off x="2003426" y="2286000"/>
            <a:ext cx="8664575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ts val="800"/>
              </a:spcBef>
              <a:buClr>
                <a:srgbClr val="00CECE"/>
              </a:buClr>
              <a:buSzPct val="7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1pPr>
            <a:lvl2pPr marL="742950" indent="-285750">
              <a:spcBef>
                <a:spcPts val="700"/>
              </a:spcBef>
              <a:buClr>
                <a:srgbClr val="00CECE"/>
              </a:buClr>
              <a:buSzPct val="7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2pPr>
            <a:lvl3pPr marL="1143000" indent="-228600">
              <a:spcBef>
                <a:spcPts val="6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3pPr>
            <a:lvl4pPr marL="1600200" indent="-228600">
              <a:spcBef>
                <a:spcPts val="5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4pPr>
            <a:lvl5pPr marL="2057400" indent="-228600">
              <a:spcBef>
                <a:spcPts val="500"/>
              </a:spcBef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E0E0E0"/>
                </a:solidFill>
                <a:latin typeface="Times New Roman" panose="02020603050405020304" pitchFamily="18" charset="0"/>
                <a:cs typeface="Arial Unicode MS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endParaRPr lang="en-GB" altLang="en-US" sz="2400" b="1">
              <a:solidFill>
                <a:srgbClr val="000020"/>
              </a:solidFill>
            </a:endParaRP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class RF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{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public: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       </a:t>
            </a:r>
            <a:r>
              <a:rPr lang="en-GB" altLang="en-US" sz="2400" b="1">
                <a:solidFill>
                  <a:srgbClr val="C00000"/>
                </a:solidFill>
              </a:rPr>
              <a:t>bitset&lt;32&gt; ReadData1, ReadData2; 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       void ReadWrite(</a:t>
            </a:r>
            <a:r>
              <a:rPr lang="en-GB" altLang="en-US" sz="2400" b="1">
                <a:solidFill>
                  <a:srgbClr val="C00000"/>
                </a:solidFill>
              </a:rPr>
              <a:t>bitset&lt;5&gt; RdReg1, bitset&lt;5&gt; RdReg2</a:t>
            </a:r>
            <a:r>
              <a:rPr lang="en-GB" altLang="en-US" sz="2400" b="1">
                <a:solidFill>
                  <a:srgbClr val="000020"/>
                </a:solidFill>
              </a:rPr>
              <a:t>, </a:t>
            </a:r>
            <a:r>
              <a:rPr lang="en-GB" altLang="en-US" sz="2400" b="1">
                <a:solidFill>
                  <a:schemeClr val="tx1"/>
                </a:solidFill>
              </a:rPr>
              <a:t>bitset&lt;5&gt; WrtReg, bitset&lt;32&gt; WrtData, bitset&lt;1&gt; WrtEnable</a:t>
            </a:r>
            <a:r>
              <a:rPr lang="en-GB" altLang="en-US" sz="2400" b="1">
                <a:solidFill>
                  <a:srgbClr val="000020"/>
                </a:solidFill>
              </a:rPr>
              <a:t>)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      {   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            </a:t>
            </a:r>
            <a:r>
              <a:rPr lang="en-GB" altLang="en-US" sz="2400" b="1">
                <a:solidFill>
                  <a:srgbClr val="C00000"/>
                </a:solidFill>
              </a:rPr>
              <a:t>// How is the data read from RF accessed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C00000"/>
                </a:solidFill>
              </a:rPr>
              <a:t>         </a:t>
            </a:r>
            <a:r>
              <a:rPr lang="en-GB" altLang="en-US" sz="2400" b="1">
                <a:solidFill>
                  <a:srgbClr val="000020"/>
                </a:solidFill>
              </a:rPr>
              <a:t>}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endParaRPr lang="en-GB" altLang="en-US" sz="2400" b="1">
              <a:solidFill>
                <a:srgbClr val="000020"/>
              </a:solidFill>
            </a:endParaRP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000020"/>
                </a:solidFill>
              </a:rPr>
              <a:t>}</a:t>
            </a:r>
          </a:p>
          <a:p>
            <a:pPr>
              <a:spcBef>
                <a:spcPct val="0"/>
              </a:spcBef>
              <a:buClr>
                <a:srgbClr val="000020"/>
              </a:buClr>
              <a:buSzPct val="100000"/>
              <a:buFont typeface="Arial" panose="020B0604020202020204" pitchFamily="34" charset="0"/>
              <a:buNone/>
            </a:pPr>
            <a:endParaRPr lang="en-GB" altLang="en-US" sz="2400" b="1">
              <a:solidFill>
                <a:srgbClr val="000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54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Note about addu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1" y="1601788"/>
            <a:ext cx="7770813" cy="4113212"/>
          </a:xfrm>
        </p:spPr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362201" y="1754188"/>
            <a:ext cx="7770813" cy="487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60" tIns="44280" rIns="90360" bIns="44280"/>
          <a:lstStyle>
            <a:lvl1pPr marL="341313" indent="-341313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CECE"/>
              </a:buClr>
              <a:buSzPct val="75000"/>
              <a:buFont typeface="Monotype Sorts" charset="2"/>
              <a:buChar char=""/>
              <a:defRPr sz="3200">
                <a:solidFill>
                  <a:srgbClr val="E0E0E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1363" indent="-284163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CECE"/>
              </a:buClr>
              <a:buSzPct val="75000"/>
              <a:buFont typeface="Monotype Sorts" charset="2"/>
              <a:buChar char=""/>
              <a:defRPr sz="2800">
                <a:solidFill>
                  <a:srgbClr val="E0E0E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400">
                <a:solidFill>
                  <a:srgbClr val="E0E0E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kern="0" dirty="0">
                <a:solidFill>
                  <a:schemeClr val="tx1"/>
                </a:solidFill>
              </a:rPr>
              <a:t>Simply performs the standard addition algorithm on 2 32-bit values</a:t>
            </a:r>
          </a:p>
          <a:p>
            <a:pPr lvl="1">
              <a:defRPr/>
            </a:pPr>
            <a:r>
              <a:rPr lang="en-US" kern="0" dirty="0">
                <a:solidFill>
                  <a:schemeClr val="tx1"/>
                </a:solidFill>
              </a:rPr>
              <a:t>And ignores any carry-out</a:t>
            </a:r>
          </a:p>
          <a:p>
            <a:pPr lvl="1">
              <a:defRPr/>
            </a:pPr>
            <a:endParaRPr lang="en-US" kern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kern="0" dirty="0">
                <a:solidFill>
                  <a:schemeClr val="tx1"/>
                </a:solidFill>
              </a:rPr>
              <a:t>You can implement it bit-by-bit</a:t>
            </a:r>
          </a:p>
          <a:p>
            <a:pPr lvl="1">
              <a:defRPr/>
            </a:pPr>
            <a:r>
              <a:rPr lang="en-US" kern="0" dirty="0">
                <a:solidFill>
                  <a:schemeClr val="tx1"/>
                </a:solidFill>
              </a:rPr>
              <a:t>Or by converting </a:t>
            </a:r>
            <a:r>
              <a:rPr lang="en-US" kern="0" dirty="0" err="1">
                <a:solidFill>
                  <a:schemeClr val="tx1"/>
                </a:solidFill>
              </a:rPr>
              <a:t>bitsets</a:t>
            </a:r>
            <a:r>
              <a:rPr lang="en-US" kern="0" dirty="0">
                <a:solidFill>
                  <a:schemeClr val="tx1"/>
                </a:solidFill>
              </a:rPr>
              <a:t> to unsigned long </a:t>
            </a:r>
            <a:r>
              <a:rPr lang="en-US" kern="0" dirty="0" err="1">
                <a:solidFill>
                  <a:schemeClr val="tx1"/>
                </a:solidFill>
              </a:rPr>
              <a:t>ints</a:t>
            </a:r>
            <a:r>
              <a:rPr lang="en-US" kern="0" dirty="0">
                <a:solidFill>
                  <a:schemeClr val="tx1"/>
                </a:solidFill>
              </a:rPr>
              <a:t> (32 bit unsigned numbers) and adding them</a:t>
            </a:r>
          </a:p>
          <a:p>
            <a:pPr lvl="1">
              <a:defRPr/>
            </a:pPr>
            <a:r>
              <a:rPr lang="en-US" kern="0" dirty="0">
                <a:solidFill>
                  <a:schemeClr val="tx1"/>
                </a:solidFill>
              </a:rPr>
              <a:t>Hint: see what the C++ standard says about unsigned </a:t>
            </a:r>
            <a:r>
              <a:rPr lang="en-US" kern="0" dirty="0" err="1">
                <a:solidFill>
                  <a:schemeClr val="tx1"/>
                </a:solidFill>
              </a:rPr>
              <a:t>int</a:t>
            </a:r>
            <a:r>
              <a:rPr lang="en-US" kern="0" dirty="0">
                <a:solidFill>
                  <a:schemeClr val="tx1"/>
                </a:solidFill>
              </a:rPr>
              <a:t> addition 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  <a:p>
            <a:pPr marL="0" indent="0">
              <a:buNone/>
              <a:defRPr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71716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Note about </a:t>
            </a:r>
            <a:r>
              <a:rPr lang="en-US" altLang="en-US" dirty="0" err="1" smtClean="0"/>
              <a:t>subu</a:t>
            </a:r>
            <a:r>
              <a:rPr lang="en-US" altLang="en-US" dirty="0" smtClean="0"/>
              <a:t> </a:t>
            </a:r>
            <a:r>
              <a:rPr lang="en-US" altLang="en-US" dirty="0" smtClean="0"/>
              <a:t>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1" y="1601788"/>
            <a:ext cx="7770813" cy="4113212"/>
          </a:xfrm>
        </p:spPr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006601" y="1357948"/>
            <a:ext cx="7770813" cy="487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60" tIns="44280" rIns="90360" bIns="44280"/>
          <a:lstStyle>
            <a:lvl1pPr marL="341313" indent="-341313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CECE"/>
              </a:buClr>
              <a:buSzPct val="75000"/>
              <a:buFont typeface="Monotype Sorts" charset="2"/>
              <a:buChar char=""/>
              <a:defRPr sz="3200">
                <a:solidFill>
                  <a:srgbClr val="E0E0E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1363" indent="-284163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CECE"/>
              </a:buClr>
              <a:buSzPct val="75000"/>
              <a:buFont typeface="Monotype Sorts" charset="2"/>
              <a:buChar char=""/>
              <a:defRPr sz="2800">
                <a:solidFill>
                  <a:srgbClr val="E0E0E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400">
                <a:solidFill>
                  <a:srgbClr val="E0E0E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CECE"/>
              </a:buClr>
              <a:buSzPct val="65000"/>
              <a:buFont typeface="Monotype Sorts" charset="2"/>
              <a:buChar char=""/>
              <a:defRPr sz="2000">
                <a:solidFill>
                  <a:srgbClr val="E0E0E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kern="0" dirty="0">
                <a:solidFill>
                  <a:schemeClr val="tx1"/>
                </a:solidFill>
                <a:effectLst/>
              </a:rPr>
              <a:t>Inverts every bit of the second operand, adds to the first operand, and adds +1</a:t>
            </a:r>
          </a:p>
          <a:p>
            <a:pPr lvl="1">
              <a:defRPr/>
            </a:pPr>
            <a:r>
              <a:rPr lang="en-US" kern="0" dirty="0">
                <a:solidFill>
                  <a:schemeClr val="tx1"/>
                </a:solidFill>
                <a:effectLst/>
              </a:rPr>
              <a:t>And ignores any carry-out</a:t>
            </a:r>
          </a:p>
          <a:p>
            <a:pPr lvl="1">
              <a:defRPr/>
            </a:pPr>
            <a:endParaRPr lang="en-US" kern="0" dirty="0">
              <a:solidFill>
                <a:schemeClr val="tx1"/>
              </a:solidFill>
              <a:effectLst/>
            </a:endParaRPr>
          </a:p>
          <a:p>
            <a:pPr>
              <a:defRPr/>
            </a:pPr>
            <a:r>
              <a:rPr lang="en-US" kern="0" dirty="0">
                <a:solidFill>
                  <a:schemeClr val="tx1"/>
                </a:solidFill>
                <a:effectLst/>
              </a:rPr>
              <a:t>You can implement it bit-by-bit</a:t>
            </a:r>
          </a:p>
          <a:p>
            <a:pPr lvl="1">
              <a:defRPr/>
            </a:pPr>
            <a:r>
              <a:rPr lang="en-US" kern="0" dirty="0">
                <a:solidFill>
                  <a:schemeClr val="tx1"/>
                </a:solidFill>
                <a:effectLst/>
              </a:rPr>
              <a:t>Or by converting </a:t>
            </a:r>
            <a:r>
              <a:rPr lang="en-US" kern="0" dirty="0" err="1">
                <a:solidFill>
                  <a:schemeClr val="tx1"/>
                </a:solidFill>
                <a:effectLst/>
              </a:rPr>
              <a:t>bitsets</a:t>
            </a:r>
            <a:r>
              <a:rPr lang="en-US" kern="0" dirty="0">
                <a:solidFill>
                  <a:schemeClr val="tx1"/>
                </a:solidFill>
                <a:effectLst/>
              </a:rPr>
              <a:t> to unsigned long </a:t>
            </a:r>
            <a:r>
              <a:rPr lang="en-US" kern="0" dirty="0" err="1">
                <a:solidFill>
                  <a:schemeClr val="tx1"/>
                </a:solidFill>
                <a:effectLst/>
              </a:rPr>
              <a:t>ints</a:t>
            </a:r>
            <a:r>
              <a:rPr lang="en-US" kern="0" dirty="0">
                <a:solidFill>
                  <a:schemeClr val="tx1"/>
                </a:solidFill>
                <a:effectLst/>
              </a:rPr>
              <a:t> (32 bit unsigned numbers) and subtracting them</a:t>
            </a:r>
          </a:p>
          <a:p>
            <a:pPr lvl="1">
              <a:defRPr/>
            </a:pPr>
            <a:r>
              <a:rPr lang="en-US" kern="0" dirty="0">
                <a:solidFill>
                  <a:schemeClr val="tx1"/>
                </a:solidFill>
                <a:effectLst/>
              </a:rPr>
              <a:t>Hint: see what the C++ standard says about unsigned </a:t>
            </a:r>
            <a:r>
              <a:rPr lang="en-US" kern="0" dirty="0" err="1">
                <a:solidFill>
                  <a:schemeClr val="tx1"/>
                </a:solidFill>
                <a:effectLst/>
              </a:rPr>
              <a:t>int</a:t>
            </a:r>
            <a:r>
              <a:rPr lang="en-US" kern="0" dirty="0">
                <a:solidFill>
                  <a:schemeClr val="tx1"/>
                </a:solidFill>
                <a:effectLst/>
              </a:rPr>
              <a:t> subtraction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  <a:p>
            <a:pPr marL="0" indent="0">
              <a:buNone/>
              <a:defRPr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7257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54259" y="2248495"/>
            <a:ext cx="564641" cy="1153641"/>
            <a:chOff x="8052137" y="2718488"/>
            <a:chExt cx="564641" cy="1153641"/>
          </a:xfrm>
        </p:grpSpPr>
        <p:sp>
          <p:nvSpPr>
            <p:cNvPr id="37" name="Rectangle 36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7" idx="3"/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>
              <a:gd name="adj1" fmla="val 3973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261065" y="3621469"/>
            <a:ext cx="645061" cy="2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398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33025" y="326595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5840219" y="457406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8356651" y="3913134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795938" y="3621468"/>
            <a:ext cx="1145312" cy="457383"/>
          </a:xfrm>
          <a:prstGeom prst="bentConnector3">
            <a:avLst>
              <a:gd name="adj1" fmla="val 4029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381877" y="374152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7" idx="1"/>
          </p:cNvCxnSpPr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169630" y="496407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28751" y="504562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941250" y="208182"/>
            <a:ext cx="4973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Example: Instruction at PC=0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77" y="1056831"/>
            <a:ext cx="6200466" cy="6207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23138" y="157518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521976" y="15731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80443" y="4709234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83629" y="5010249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86621" y="5311264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83629" y="5612279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86621" y="6432543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183856" y="5566801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68" name="TextBox 67"/>
          <p:cNvSpPr txBox="1"/>
          <p:nvPr/>
        </p:nvSpPr>
        <p:spPr>
          <a:xfrm>
            <a:off x="1189306" y="5758049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69" name="TextBox 68"/>
          <p:cNvSpPr txBox="1"/>
          <p:nvPr/>
        </p:nvSpPr>
        <p:spPr>
          <a:xfrm>
            <a:off x="2106696" y="467507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104638" y="494486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096400" y="526407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100520" y="555858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089094" y="636422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57964" y="497535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A21F FFB3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73373" y="466506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39565" y="530535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BB33 CD53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22188" y="5585683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1242 221E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53154" y="641539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0001 0001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3394" y="4226565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RF Contents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79687" y="157092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00010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8660024" y="156097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719218" y="157092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0695562" y="159048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010100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281496" y="2702138"/>
            <a:ext cx="7697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00001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350482" y="3224043"/>
            <a:ext cx="7697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00010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305773" y="3671035"/>
            <a:ext cx="7697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00011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050122" y="5508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356651" y="2964420"/>
            <a:ext cx="11641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A21F FFB3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8329925" y="3791900"/>
            <a:ext cx="12218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BB33 CD53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7030035" y="552758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2973" y="2438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664045" y="687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344194" y="243853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8726112" y="5736078"/>
            <a:ext cx="24128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A21F FFB3 </a:t>
            </a:r>
            <a:r>
              <a:rPr lang="en-US" dirty="0"/>
              <a:t>| BB33 </a:t>
            </a:r>
            <a:r>
              <a:rPr lang="en-US" dirty="0" smtClean="0"/>
              <a:t>CD53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7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 animBg="1"/>
      <p:bldP spid="94" grpId="0" animBg="1"/>
      <p:bldP spid="96" grpId="0" animBg="1"/>
      <p:bldP spid="97" grpId="0" animBg="1"/>
      <p:bldP spid="138" grpId="0" animBg="1"/>
      <p:bldP spid="100" grpId="0"/>
      <p:bldP spid="101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481"/>
            <a:ext cx="10515600" cy="1325563"/>
          </a:xfrm>
        </p:spPr>
        <p:txBody>
          <a:bodyPr/>
          <a:lstStyle/>
          <a:p>
            <a:r>
              <a:rPr lang="en-US" dirty="0" smtClean="0"/>
              <a:t>MIPS Instructions: I-Type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37" y="4777988"/>
            <a:ext cx="11786936" cy="26503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imm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1"/>
                </a:solidFill>
              </a:rPr>
              <a:t>//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  ←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+ {</a:t>
            </a:r>
            <a:r>
              <a:rPr lang="en-US" dirty="0" err="1" smtClean="0">
                <a:solidFill>
                  <a:schemeClr val="accent1"/>
                </a:solidFill>
              </a:rPr>
              <a:t>SignExtend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imm</a:t>
            </a:r>
            <a:r>
              <a:rPr lang="en-US" dirty="0" smtClean="0">
                <a:solidFill>
                  <a:schemeClr val="accent1"/>
                </a:solidFill>
              </a:rPr>
              <a:t>}; MSB of </a:t>
            </a:r>
            <a:r>
              <a:rPr lang="en-US" dirty="0" err="1" smtClean="0">
                <a:solidFill>
                  <a:schemeClr val="accent1"/>
                </a:solidFill>
              </a:rPr>
              <a:t>imm</a:t>
            </a:r>
            <a:r>
              <a:rPr lang="en-US" dirty="0" smtClean="0">
                <a:solidFill>
                  <a:schemeClr val="accent1"/>
                </a:solidFill>
              </a:rPr>
              <a:t> is extended to 32 bits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imm</a:t>
            </a:r>
            <a:r>
              <a:rPr lang="en-US" dirty="0" smtClean="0"/>
              <a:t>     </a:t>
            </a:r>
            <a:r>
              <a:rPr lang="en-US" dirty="0">
                <a:solidFill>
                  <a:schemeClr val="accent1"/>
                </a:solidFill>
              </a:rPr>
              <a:t>// </a:t>
            </a:r>
            <a:r>
              <a:rPr lang="en-US" dirty="0" smtClean="0">
                <a:solidFill>
                  <a:schemeClr val="accent1"/>
                </a:solidFill>
              </a:rPr>
              <a:t>if{R[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 smtClean="0">
                <a:solidFill>
                  <a:schemeClr val="accent1"/>
                </a:solidFill>
              </a:rPr>
              <a:t>==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]} branch to PC + 4 + Target; </a:t>
            </a:r>
            <a:r>
              <a:rPr lang="en-US" dirty="0" smtClean="0">
                <a:solidFill>
                  <a:srgbClr val="C00000"/>
                </a:solidFill>
              </a:rPr>
              <a:t>(“PC relative”)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ori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imm</a:t>
            </a:r>
            <a:r>
              <a:rPr lang="en-US" dirty="0" smtClean="0">
                <a:solidFill>
                  <a:schemeClr val="accent1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// </a:t>
            </a:r>
            <a:r>
              <a:rPr lang="en-US" dirty="0" smtClean="0">
                <a:solidFill>
                  <a:schemeClr val="accent1"/>
                </a:solidFill>
              </a:rPr>
              <a:t>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  </a:t>
            </a:r>
            <a:r>
              <a:rPr lang="en-US" dirty="0">
                <a:solidFill>
                  <a:schemeClr val="accent1"/>
                </a:solidFill>
              </a:rPr>
              <a:t>← 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 smtClean="0">
                <a:solidFill>
                  <a:schemeClr val="accent1"/>
                </a:solidFill>
              </a:rPr>
              <a:t>| {</a:t>
            </a:r>
            <a:r>
              <a:rPr lang="en-US" dirty="0" err="1" smtClean="0">
                <a:solidFill>
                  <a:schemeClr val="accent1"/>
                </a:solidFill>
              </a:rPr>
              <a:t>ZeroExtend,imm</a:t>
            </a:r>
            <a:r>
              <a:rPr lang="en-US" dirty="0" smtClean="0">
                <a:solidFill>
                  <a:schemeClr val="accent1"/>
                </a:solidFill>
              </a:rPr>
              <a:t>}; bit-wise Boolean OR operation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lw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imm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1"/>
                </a:solidFill>
              </a:rPr>
              <a:t>//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  ← Mem[ {</a:t>
            </a:r>
            <a:r>
              <a:rPr lang="en-US" dirty="0" err="1" smtClean="0">
                <a:solidFill>
                  <a:schemeClr val="accent1"/>
                </a:solidFill>
              </a:rPr>
              <a:t>SignExtendimm</a:t>
            </a:r>
            <a:r>
              <a:rPr lang="en-US" dirty="0" smtClean="0">
                <a:solidFill>
                  <a:schemeClr val="accent1"/>
                </a:solidFill>
              </a:rPr>
              <a:t>} + 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] </a:t>
            </a:r>
            <a:r>
              <a:rPr lang="en-US" dirty="0" smtClean="0">
                <a:solidFill>
                  <a:srgbClr val="C00000"/>
                </a:solidFill>
              </a:rPr>
              <a:t>(“Displaced/based”)</a:t>
            </a:r>
          </a:p>
          <a:p>
            <a:pPr marL="0" indent="0">
              <a:buNone/>
            </a:pPr>
            <a:r>
              <a:rPr lang="en-US" dirty="0" smtClean="0"/>
              <a:t>…..(many others)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363" y="1970903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764" y="1626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1231" y="1622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1372" y="1931428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77728" y="1970903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92307" y="16206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6596" y="1622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8626" y="1947559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Rs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86720" y="1970903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01299" y="16206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35588" y="1622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7618" y="1947559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Rt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05386" y="16206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90807" y="1970903"/>
            <a:ext cx="5403881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63759" y="1947559"/>
            <a:ext cx="1199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Immediate</a:t>
            </a:r>
          </a:p>
          <a:p>
            <a:pPr algn="ctr"/>
            <a:r>
              <a:rPr lang="en-US" dirty="0" smtClean="0"/>
              <a:t>(16-bits)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9469" y="1620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2001" y="2489887"/>
            <a:ext cx="175015" cy="53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9150" y="3081756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Operand register</a:t>
            </a:r>
            <a:endParaRPr lang="en-US" sz="2000" dirty="0"/>
          </a:p>
        </p:txBody>
      </p:sp>
      <p:cxnSp>
        <p:nvCxnSpPr>
          <p:cNvPr id="38" name="Straight Arrow Connector 37"/>
          <p:cNvCxnSpPr>
            <a:stCxn id="37" idx="0"/>
          </p:cNvCxnSpPr>
          <p:nvPr/>
        </p:nvCxnSpPr>
        <p:spPr>
          <a:xfrm flipH="1" flipV="1">
            <a:off x="3619971" y="2495537"/>
            <a:ext cx="56030" cy="586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937034" y="2475493"/>
            <a:ext cx="82186" cy="545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11846" y="3002541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Immediate operand</a:t>
            </a:r>
            <a:endParaRPr lang="en-US" sz="2000" dirty="0"/>
          </a:p>
        </p:txBody>
      </p:sp>
      <p:sp>
        <p:nvSpPr>
          <p:cNvPr id="51" name="Rounded Rectangle 50"/>
          <p:cNvSpPr/>
          <p:nvPr/>
        </p:nvSpPr>
        <p:spPr>
          <a:xfrm>
            <a:off x="250568" y="2899654"/>
            <a:ext cx="2341607" cy="1575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4179" y="3011283"/>
            <a:ext cx="12625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addi</a:t>
            </a:r>
            <a:r>
              <a:rPr lang="en-US" sz="2000" dirty="0" smtClean="0"/>
              <a:t>: 8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beq</a:t>
            </a:r>
            <a:r>
              <a:rPr lang="en-US" sz="2000" dirty="0" smtClean="0"/>
              <a:t>:  4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ori</a:t>
            </a:r>
            <a:r>
              <a:rPr lang="en-US" sz="2000" dirty="0" smtClean="0"/>
              <a:t>:   25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lw</a:t>
            </a:r>
            <a:r>
              <a:rPr lang="en-US" sz="2000" dirty="0" smtClean="0"/>
              <a:t>:    23</a:t>
            </a:r>
            <a:r>
              <a:rPr lang="en-US" sz="2000" baseline="-25000" dirty="0" smtClean="0"/>
              <a:t>hex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4478412" y="3037156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Result register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880890" y="2456807"/>
            <a:ext cx="82186" cy="545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38901" y="3244334"/>
            <a:ext cx="1514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(“PC relative”)</a:t>
            </a:r>
          </a:p>
        </p:txBody>
      </p:sp>
    </p:spTree>
    <p:extLst>
      <p:ext uri="{BB962C8B-B14F-4D97-AF65-F5344CB8AC3E}">
        <p14:creationId xmlns:p14="http://schemas.microsoft.com/office/powerpoint/2010/main" val="26348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54259" y="2248495"/>
            <a:ext cx="564641" cy="1153641"/>
            <a:chOff x="8052137" y="2718488"/>
            <a:chExt cx="564641" cy="1153641"/>
          </a:xfrm>
        </p:grpSpPr>
        <p:sp>
          <p:nvSpPr>
            <p:cNvPr id="37" name="Rectangle 36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101860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101860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997727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252238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47513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7" idx="3"/>
            <a:endCxn id="42" idx="1"/>
          </p:cNvCxnSpPr>
          <p:nvPr/>
        </p:nvCxnSpPr>
        <p:spPr>
          <a:xfrm>
            <a:off x="1318900" y="2825316"/>
            <a:ext cx="782960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607421" y="311741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864308" y="362146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398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98491" y="37201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5840219" y="457406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8356651" y="3913134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607423" y="3621468"/>
            <a:ext cx="1232796" cy="457383"/>
          </a:xfrm>
          <a:prstGeom prst="bentConnector3">
            <a:avLst>
              <a:gd name="adj1" fmla="val 2446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283045" y="37284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7" idx="1"/>
          </p:cNvCxnSpPr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169630" y="496407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28751" y="491821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899279" y="5157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41250" y="208182"/>
            <a:ext cx="402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-Type ALU 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5278505" y="325790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36693" y="5316931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56245" y="5378713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4931453" y="4056336"/>
            <a:ext cx="3199574" cy="1666187"/>
          </a:xfrm>
          <a:prstGeom prst="bentConnector3">
            <a:avLst>
              <a:gd name="adj1" fmla="val -599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20" idx="6"/>
          </p:cNvCxnSpPr>
          <p:nvPr/>
        </p:nvCxnSpPr>
        <p:spPr>
          <a:xfrm flipV="1">
            <a:off x="8986729" y="4463524"/>
            <a:ext cx="289435" cy="1243152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44095" y="478826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9125084" y="5180911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340515" y="49840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242" y="1232425"/>
            <a:ext cx="6286938" cy="6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4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10" grpId="0"/>
      <p:bldP spid="67" grpId="0"/>
      <p:bldP spid="20" grpId="0" animBg="1"/>
      <p:bldP spid="68" grpId="0"/>
      <p:bldP spid="77" grpId="0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54259" y="2248495"/>
            <a:ext cx="564641" cy="1153641"/>
            <a:chOff x="8052137" y="2718488"/>
            <a:chExt cx="564641" cy="1153641"/>
          </a:xfrm>
        </p:grpSpPr>
        <p:sp>
          <p:nvSpPr>
            <p:cNvPr id="37" name="Rectangle 36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101860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101860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997727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252238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47513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7" idx="3"/>
            <a:endCxn id="42" idx="1"/>
          </p:cNvCxnSpPr>
          <p:nvPr/>
        </p:nvCxnSpPr>
        <p:spPr>
          <a:xfrm>
            <a:off x="1318900" y="2825316"/>
            <a:ext cx="782960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607421" y="3124911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864308" y="3628963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4730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5840219" y="457406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8356651" y="3913134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607423" y="3621468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905235" y="393057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7" idx="1"/>
          </p:cNvCxnSpPr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169630" y="496407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28751" y="491821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899279" y="5157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41250" y="208182"/>
            <a:ext cx="40237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Combined R-Type and</a:t>
            </a:r>
          </a:p>
          <a:p>
            <a:r>
              <a:rPr lang="en-US" sz="3200" dirty="0" smtClean="0"/>
              <a:t>I-Type ALU 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5278505" y="32654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896853" y="5316931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916405" y="5378713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>
            <a:endCxn id="68" idx="1"/>
          </p:cNvCxnSpPr>
          <p:nvPr/>
        </p:nvCxnSpPr>
        <p:spPr>
          <a:xfrm>
            <a:off x="4910880" y="3619930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462520" y="535589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5435688" y="3911316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5221646" y="3636501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 rot="5400000">
            <a:off x="841343" y="5270435"/>
            <a:ext cx="929290" cy="450133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75231" y="52932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MUX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689943" y="5268641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89943" y="574982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531055" y="5495501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6" idx="3"/>
          </p:cNvCxnSpPr>
          <p:nvPr/>
        </p:nvCxnSpPr>
        <p:spPr>
          <a:xfrm>
            <a:off x="1305988" y="5903880"/>
            <a:ext cx="1" cy="334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9530" y="5004989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14535" y="546468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7946" y="6141536"/>
            <a:ext cx="107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1566157" y="5075439"/>
            <a:ext cx="2237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 if (control = 1)</a:t>
            </a:r>
          </a:p>
          <a:p>
            <a:r>
              <a:rPr lang="en-US" sz="2400" dirty="0" smtClean="0"/>
              <a:t>b if (control = 0) </a:t>
            </a:r>
            <a:endParaRPr lang="en-US" sz="24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5698083" y="429973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270660" y="4744634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8746889" y="4345433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8567889" y="4217343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8841280" y="4334275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9130479" y="472944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8845744" y="5173995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86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9" grpId="0"/>
      <p:bldP spid="142" grpId="0" animBg="1"/>
      <p:bldP spid="1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apezoid 29"/>
          <p:cNvSpPr/>
          <p:nvPr/>
        </p:nvSpPr>
        <p:spPr>
          <a:xfrm rot="5400000">
            <a:off x="1376455" y="354013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194321" y="375801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2912979" y="4081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478574" y="354491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468440" y="463157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2346416" y="276846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919119" y="248518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469465" y="2824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2211028" y="290713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941250" y="208182"/>
            <a:ext cx="40237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Combined R-Type and</a:t>
            </a:r>
          </a:p>
          <a:p>
            <a:r>
              <a:rPr lang="en-US" sz="3200" dirty="0" smtClean="0"/>
              <a:t>I-Type ALU Instructions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134830" y="1497149"/>
            <a:ext cx="3555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about </a:t>
            </a:r>
            <a:r>
              <a:rPr lang="en-US" sz="3200" dirty="0" err="1" smtClean="0"/>
              <a:t>ALUop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79" name="Rounded Rectangle 78"/>
          <p:cNvSpPr/>
          <p:nvPr/>
        </p:nvSpPr>
        <p:spPr>
          <a:xfrm>
            <a:off x="4246448" y="2768466"/>
            <a:ext cx="2943492" cy="23583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320058" y="2880095"/>
            <a:ext cx="26523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Add: 20</a:t>
            </a:r>
            <a:r>
              <a:rPr lang="en-US" sz="2000" baseline="-25000" dirty="0" smtClean="0"/>
              <a:t>hex </a:t>
            </a:r>
            <a:r>
              <a:rPr lang="en-US" sz="2000" dirty="0" smtClean="0"/>
              <a:t>= 0010 0000</a:t>
            </a:r>
          </a:p>
          <a:p>
            <a:r>
              <a:rPr lang="en-US" sz="2000" dirty="0" err="1" smtClean="0"/>
              <a:t>Addu</a:t>
            </a:r>
            <a:r>
              <a:rPr lang="en-US" sz="2000" dirty="0"/>
              <a:t>: </a:t>
            </a:r>
            <a:r>
              <a:rPr lang="en-US" sz="2000" dirty="0" smtClean="0"/>
              <a:t>21</a:t>
            </a:r>
            <a:r>
              <a:rPr lang="en-US" sz="2000" baseline="-25000" dirty="0" smtClean="0"/>
              <a:t>hex</a:t>
            </a:r>
            <a:r>
              <a:rPr lang="en-US" sz="2000" dirty="0"/>
              <a:t>= 0010 </a:t>
            </a:r>
            <a:r>
              <a:rPr lang="en-US" sz="2000" dirty="0" smtClean="0"/>
              <a:t>0001</a:t>
            </a:r>
          </a:p>
          <a:p>
            <a:r>
              <a:rPr lang="en-US" sz="2000" dirty="0" smtClean="0"/>
              <a:t>Sub: 22</a:t>
            </a:r>
            <a:r>
              <a:rPr lang="en-US" sz="2000" baseline="-25000" dirty="0" smtClean="0"/>
              <a:t>hex</a:t>
            </a:r>
            <a:r>
              <a:rPr lang="en-US" sz="2000" dirty="0"/>
              <a:t>= 0010 </a:t>
            </a:r>
            <a:r>
              <a:rPr lang="en-US" sz="2000" dirty="0" smtClean="0"/>
              <a:t>0010</a:t>
            </a:r>
          </a:p>
          <a:p>
            <a:r>
              <a:rPr lang="en-US" sz="2000" dirty="0" err="1" smtClean="0"/>
              <a:t>Subu</a:t>
            </a:r>
            <a:r>
              <a:rPr lang="en-US" sz="2000" dirty="0" smtClean="0"/>
              <a:t>: 23</a:t>
            </a:r>
            <a:r>
              <a:rPr lang="en-US" sz="2000" baseline="-25000" dirty="0" smtClean="0"/>
              <a:t>hex</a:t>
            </a:r>
            <a:r>
              <a:rPr lang="en-US" sz="2000" dirty="0" smtClean="0"/>
              <a:t>= </a:t>
            </a:r>
            <a:r>
              <a:rPr lang="en-US" sz="2000" dirty="0"/>
              <a:t>0010 </a:t>
            </a:r>
            <a:r>
              <a:rPr lang="en-US" sz="2000" dirty="0" smtClean="0"/>
              <a:t>0011</a:t>
            </a:r>
            <a:endParaRPr lang="en-US" sz="2000" dirty="0"/>
          </a:p>
          <a:p>
            <a:r>
              <a:rPr lang="en-US" sz="2000" dirty="0" smtClean="0"/>
              <a:t>And</a:t>
            </a:r>
            <a:r>
              <a:rPr lang="en-US" sz="2000" dirty="0"/>
              <a:t>: </a:t>
            </a:r>
            <a:r>
              <a:rPr lang="en-US" sz="2000" dirty="0" smtClean="0"/>
              <a:t>24</a:t>
            </a:r>
            <a:r>
              <a:rPr lang="en-US" sz="2000" baseline="-25000" dirty="0" smtClean="0"/>
              <a:t>hex</a:t>
            </a:r>
            <a:r>
              <a:rPr lang="en-US" sz="2000" dirty="0"/>
              <a:t>= 0010 </a:t>
            </a:r>
            <a:r>
              <a:rPr lang="en-US" sz="2000" dirty="0" smtClean="0"/>
              <a:t>0100</a:t>
            </a:r>
          </a:p>
          <a:p>
            <a:r>
              <a:rPr lang="en-US" sz="2000" dirty="0" smtClean="0"/>
              <a:t>Or: 25</a:t>
            </a:r>
            <a:r>
              <a:rPr lang="en-US" sz="2000" baseline="-25000" dirty="0" smtClean="0"/>
              <a:t>hx</a:t>
            </a:r>
            <a:r>
              <a:rPr lang="en-US" sz="2000" dirty="0"/>
              <a:t>= 0010 </a:t>
            </a:r>
            <a:r>
              <a:rPr lang="en-US" sz="2000" dirty="0" smtClean="0"/>
              <a:t>0101</a:t>
            </a:r>
          </a:p>
          <a:p>
            <a:r>
              <a:rPr lang="en-US" sz="2000" dirty="0"/>
              <a:t>Nor: </a:t>
            </a:r>
            <a:r>
              <a:rPr lang="en-US" sz="2000" dirty="0" smtClean="0"/>
              <a:t>27</a:t>
            </a:r>
            <a:r>
              <a:rPr lang="en-US" sz="2000" baseline="-25000" dirty="0" smtClean="0"/>
              <a:t>hex</a:t>
            </a:r>
            <a:r>
              <a:rPr lang="en-US" sz="2000" dirty="0"/>
              <a:t>= 0010 </a:t>
            </a:r>
            <a:r>
              <a:rPr lang="en-US" sz="2000" dirty="0" smtClean="0"/>
              <a:t>0111</a:t>
            </a:r>
            <a:endParaRPr lang="en-US" sz="2000" dirty="0"/>
          </a:p>
        </p:txBody>
      </p:sp>
      <p:sp>
        <p:nvSpPr>
          <p:cNvPr id="81" name="Rounded Rectangle 80"/>
          <p:cNvSpPr/>
          <p:nvPr/>
        </p:nvSpPr>
        <p:spPr>
          <a:xfrm>
            <a:off x="7409175" y="2723929"/>
            <a:ext cx="2273443" cy="23583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482786" y="2835558"/>
            <a:ext cx="20624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Addi</a:t>
            </a:r>
            <a:r>
              <a:rPr lang="en-US" sz="2000" dirty="0" smtClean="0"/>
              <a:t>: 8</a:t>
            </a:r>
            <a:r>
              <a:rPr lang="en-US" sz="2000" baseline="-25000" dirty="0" smtClean="0"/>
              <a:t>hex</a:t>
            </a:r>
            <a:r>
              <a:rPr lang="en-US" sz="2000" dirty="0" smtClean="0"/>
              <a:t>= 1000</a:t>
            </a:r>
          </a:p>
          <a:p>
            <a:r>
              <a:rPr lang="en-US" sz="2000" dirty="0" err="1" smtClean="0"/>
              <a:t>Addiu</a:t>
            </a:r>
            <a:r>
              <a:rPr lang="en-US" sz="2000" dirty="0"/>
              <a:t>: </a:t>
            </a:r>
            <a:r>
              <a:rPr lang="en-US" sz="2000" dirty="0" smtClean="0"/>
              <a:t>9</a:t>
            </a:r>
            <a:r>
              <a:rPr lang="en-US" sz="2000" baseline="-25000" dirty="0" smtClean="0"/>
              <a:t>hex</a:t>
            </a:r>
            <a:r>
              <a:rPr lang="en-US" sz="2000" dirty="0" smtClean="0"/>
              <a:t> = 1001</a:t>
            </a:r>
          </a:p>
          <a:p>
            <a:r>
              <a:rPr lang="en-US" sz="2000" dirty="0" smtClean="0"/>
              <a:t>Andi: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hex</a:t>
            </a:r>
            <a:r>
              <a:rPr lang="en-US" sz="2000" dirty="0"/>
              <a:t>= </a:t>
            </a:r>
            <a:r>
              <a:rPr lang="en-US" sz="2000" dirty="0" smtClean="0"/>
              <a:t>1100</a:t>
            </a:r>
          </a:p>
          <a:p>
            <a:r>
              <a:rPr lang="en-US" sz="2000" dirty="0" smtClean="0"/>
              <a:t>Ori:  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hex</a:t>
            </a:r>
            <a:r>
              <a:rPr lang="en-US" sz="2000" dirty="0"/>
              <a:t>= </a:t>
            </a:r>
            <a:r>
              <a:rPr lang="en-US" sz="2000" dirty="0" smtClean="0"/>
              <a:t>1101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097241" y="5238493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Field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216937" y="515471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26123" y="13620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http://www-inst.eecs.berkeley.edu/~cs61c/resources/MIPS_Green_Sheet.pdf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551" y="5691371"/>
            <a:ext cx="10939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Last 3 bits of function field or Op Code uniquely identify the ALU functionality!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7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90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226866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41076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91541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37974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83882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59543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310008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56440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405421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54307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38128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86624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70290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85764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307552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39868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86242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94907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310702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61046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311451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223286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86624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34693" y="405212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5351125" y="3398689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310702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41613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211437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557392" y="1713633"/>
            <a:ext cx="11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ALUOp</a:t>
            </a:r>
            <a:r>
              <a:rPr lang="en-US" dirty="0" smtClean="0">
                <a:solidFill>
                  <a:schemeClr val="accent2"/>
                </a:solidFill>
              </a:rPr>
              <a:t> = 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2140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222464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44962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40376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893753" y="4643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64223" y="-17450"/>
            <a:ext cx="5232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I-Type Load </a:t>
            </a:r>
          </a:p>
          <a:p>
            <a:r>
              <a:rPr lang="en-US" sz="3200" dirty="0" smtClean="0"/>
              <a:t>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75095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80248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86426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>
            <a:endCxn id="68" idx="1"/>
          </p:cNvCxnSpPr>
          <p:nvPr/>
        </p:nvCxnSpPr>
        <p:spPr>
          <a:xfrm>
            <a:off x="1905354" y="310548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84144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39687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312205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78529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423018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83098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70289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81983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421500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65955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305727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3199376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31139" y="4341105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38404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0" idx="1"/>
          </p:cNvCxnSpPr>
          <p:nvPr/>
        </p:nvCxnSpPr>
        <p:spPr>
          <a:xfrm flipV="1">
            <a:off x="8946934" y="4664271"/>
            <a:ext cx="284205" cy="1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458528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6656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73075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894089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37974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9083821" y="4659501"/>
            <a:ext cx="2428768" cy="1763784"/>
          </a:xfrm>
          <a:prstGeom prst="bentConnector3">
            <a:avLst>
              <a:gd name="adj1" fmla="val -135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0800000">
            <a:off x="2835419" y="4059063"/>
            <a:ext cx="6280779" cy="2360704"/>
          </a:xfrm>
          <a:prstGeom prst="bentConnector3">
            <a:avLst>
              <a:gd name="adj1" fmla="val 11062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0282823" y="2549257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0298205" y="2547616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10285332" y="5221981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0309246" y="5324846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947" y="1242139"/>
            <a:ext cx="9345925" cy="57589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39" y="138417"/>
            <a:ext cx="4221111" cy="10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7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11996</TotalTime>
  <Words>2057</Words>
  <Application>Microsoft Office PowerPoint</Application>
  <PresentationFormat>Widescreen</PresentationFormat>
  <Paragraphs>831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Unicode MS</vt:lpstr>
      <vt:lpstr>Calibri</vt:lpstr>
      <vt:lpstr>Calibri Light</vt:lpstr>
      <vt:lpstr>Monotype Sorts</vt:lpstr>
      <vt:lpstr>Times New Roman</vt:lpstr>
      <vt:lpstr>Office Theme</vt:lpstr>
      <vt:lpstr>Computer Architecture I</vt:lpstr>
      <vt:lpstr>MIPS Instructions: R-Type</vt:lpstr>
      <vt:lpstr>PowerPoint Presentation</vt:lpstr>
      <vt:lpstr>PowerPoint Presentation</vt:lpstr>
      <vt:lpstr>MIPS Instructions: I-Type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MIPS Instructions: J-Type</vt:lpstr>
      <vt:lpstr>Control Flow</vt:lpstr>
      <vt:lpstr>PowerPoint Presentation</vt:lpstr>
      <vt:lpstr>Control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Let’s Look at Lab 0</vt:lpstr>
      <vt:lpstr>What is a “bitset”?</vt:lpstr>
      <vt:lpstr>What is a “vector”?</vt:lpstr>
      <vt:lpstr>Register File</vt:lpstr>
      <vt:lpstr>Register File</vt:lpstr>
      <vt:lpstr>Write Operation</vt:lpstr>
      <vt:lpstr>Read Operation</vt:lpstr>
      <vt:lpstr>Note about addu Operation</vt:lpstr>
      <vt:lpstr>Note about subu Operation</vt:lpstr>
    </vt:vector>
  </TitlesOfParts>
  <Company>NYU Polytechnic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Siddharth Garg</cp:lastModifiedBy>
  <cp:revision>446</cp:revision>
  <dcterms:created xsi:type="dcterms:W3CDTF">2016-08-18T21:23:19Z</dcterms:created>
  <dcterms:modified xsi:type="dcterms:W3CDTF">2019-09-19T15:45:18Z</dcterms:modified>
</cp:coreProperties>
</file>