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80" r:id="rId2"/>
    <p:sldId id="482" r:id="rId3"/>
    <p:sldId id="483" r:id="rId4"/>
    <p:sldId id="484" r:id="rId5"/>
    <p:sldId id="485" r:id="rId6"/>
    <p:sldId id="486" r:id="rId7"/>
    <p:sldId id="487" r:id="rId8"/>
    <p:sldId id="488" r:id="rId9"/>
    <p:sldId id="452" r:id="rId10"/>
    <p:sldId id="456" r:id="rId11"/>
    <p:sldId id="457" r:id="rId12"/>
    <p:sldId id="458" r:id="rId13"/>
    <p:sldId id="459" r:id="rId14"/>
    <p:sldId id="460" r:id="rId15"/>
    <p:sldId id="461" r:id="rId16"/>
    <p:sldId id="463" r:id="rId17"/>
    <p:sldId id="464" r:id="rId18"/>
    <p:sldId id="466" r:id="rId19"/>
    <p:sldId id="468" r:id="rId20"/>
    <p:sldId id="467" r:id="rId21"/>
    <p:sldId id="476" r:id="rId22"/>
    <p:sldId id="451" r:id="rId23"/>
    <p:sldId id="469" r:id="rId24"/>
    <p:sldId id="470" r:id="rId25"/>
    <p:sldId id="471" r:id="rId26"/>
    <p:sldId id="472" r:id="rId27"/>
    <p:sldId id="475" r:id="rId28"/>
    <p:sldId id="477" r:id="rId29"/>
    <p:sldId id="478" r:id="rId30"/>
    <p:sldId id="479" r:id="rId31"/>
    <p:sldId id="480" r:id="rId32"/>
    <p:sldId id="481" r:id="rId33"/>
    <p:sldId id="489" r:id="rId34"/>
    <p:sldId id="490" r:id="rId35"/>
    <p:sldId id="491" r:id="rId36"/>
    <p:sldId id="492" r:id="rId37"/>
    <p:sldId id="493" r:id="rId38"/>
    <p:sldId id="494" r:id="rId39"/>
    <p:sldId id="495" r:id="rId40"/>
    <p:sldId id="496" r:id="rId41"/>
    <p:sldId id="497" r:id="rId42"/>
    <p:sldId id="498" r:id="rId43"/>
    <p:sldId id="4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3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88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45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5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87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9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03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63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52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90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9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 smtClean="0"/>
              <a:t>Computer Architecture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CS-GY-6133</a:t>
            </a:r>
          </a:p>
          <a:p>
            <a:r>
              <a:rPr lang="en-US" dirty="0" smtClean="0"/>
              <a:t>Topic: Advanced Caches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Instructor: Siddharth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Write Hit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02" y="884451"/>
            <a:ext cx="10386758" cy="58438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to propagate new (“dirty”) values to lower levels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Write-back policy</a:t>
            </a:r>
            <a:r>
              <a:rPr lang="en-US" dirty="0" smtClean="0"/>
              <a:t>:  lazy, take care of it later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Write-through policy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update lower levels immediately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u="sng" dirty="0" smtClean="0">
                <a:solidFill>
                  <a:srgbClr val="FF0000"/>
                </a:solidFill>
              </a:rPr>
              <a:t>Write-back policy</a:t>
            </a:r>
          </a:p>
          <a:p>
            <a:pPr lvl="1"/>
            <a:r>
              <a:rPr lang="en-US" dirty="0" smtClean="0"/>
              <a:t>Modify the data in the current cache level only</a:t>
            </a:r>
          </a:p>
          <a:p>
            <a:pPr lvl="1"/>
            <a:r>
              <a:rPr lang="en-US" dirty="0" smtClean="0"/>
              <a:t>When to update the data in the lower level? When cache block is evicted</a:t>
            </a:r>
          </a:p>
          <a:p>
            <a:pPr lvl="1"/>
            <a:r>
              <a:rPr lang="en-US" dirty="0" smtClean="0"/>
              <a:t>Dirty bit per cache block to keep track of blocks that have been updated</a:t>
            </a:r>
            <a:endParaRPr lang="en-US" dirty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Write happens at speed of current cache level</a:t>
            </a:r>
          </a:p>
          <a:p>
            <a:pPr lvl="1"/>
            <a:r>
              <a:rPr lang="en-US" dirty="0" smtClean="0"/>
              <a:t>multiple writes to the same block result in only one write back to main memory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Evictions take more time</a:t>
            </a:r>
          </a:p>
          <a:p>
            <a:pPr lvl="1"/>
            <a:r>
              <a:rPr lang="en-US" dirty="0" smtClean="0"/>
              <a:t>Data inconsistency between cache and lower levels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413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Back Cache (32 KB, Direct Mapped, 1 Byte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Write Address 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2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17243" y="63147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6" name="Elbow Connector 135"/>
          <p:cNvCxnSpPr>
            <a:stCxn id="89" idx="0"/>
            <a:endCxn id="18" idx="2"/>
          </p:cNvCxnSpPr>
          <p:nvPr/>
        </p:nvCxnSpPr>
        <p:spPr>
          <a:xfrm rot="5400000" flipH="1" flipV="1">
            <a:off x="3394677" y="2049356"/>
            <a:ext cx="654836" cy="303176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621190" y="1645113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621189" y="164511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59903" y="1723299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619132" y="2186749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23250" y="273456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773210" y="2228039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6626972" y="4090734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42857" y="657647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Dirty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1923" y="1700955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6669563" y="2261762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 1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665272" y="2786664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0</a:t>
            </a:r>
            <a:endParaRPr lang="en-US" sz="2400" dirty="0"/>
          </a:p>
        </p:txBody>
      </p:sp>
      <p:sp>
        <p:nvSpPr>
          <p:cNvPr id="89" name="Rectangle 88"/>
          <p:cNvSpPr/>
          <p:nvPr/>
        </p:nvSpPr>
        <p:spPr>
          <a:xfrm>
            <a:off x="1530009" y="3892656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422872" y="4472013"/>
            <a:ext cx="152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Write Data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/>
              <a:t>8</a:t>
            </a:r>
            <a:r>
              <a:rPr lang="en-US" sz="2400" dirty="0" smtClean="0"/>
              <a:t> bits)</a:t>
            </a:r>
            <a:endParaRPr lang="en-US" sz="24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599923" y="447201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96985" y="2784088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76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Back Cache (32 KB, Direct Mapped, 1 Byte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Read Address 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209843" y="6314734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MISS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21190" y="1645113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621189" y="164511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59903" y="1723299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619132" y="2186749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23250" y="273456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773210" y="2228039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6626972" y="4090734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42857" y="657647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Dirty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1923" y="1700955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6669563" y="2261762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 1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665272" y="2786664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0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388212" y="2765323"/>
            <a:ext cx="20544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DISCARD DATA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4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Back Cache (32 KB, Direct Mapped, 1 Byte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Read Address 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209843" y="6314734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MISS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21190" y="1645113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621189" y="164511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59903" y="1723299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619132" y="2186749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23250" y="273456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773210" y="2228039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6626972" y="4090734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42857" y="657647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Dirty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1923" y="1700955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6669563" y="2261762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 1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665272" y="2786664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1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249698" y="6083901"/>
            <a:ext cx="25319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WRITE-BACK DATA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cxnSp>
        <p:nvCxnSpPr>
          <p:cNvPr id="89" name="Elbow Connector 88"/>
          <p:cNvCxnSpPr>
            <a:stCxn id="18" idx="2"/>
          </p:cNvCxnSpPr>
          <p:nvPr/>
        </p:nvCxnSpPr>
        <p:spPr>
          <a:xfrm rot="5400000">
            <a:off x="3769720" y="4706078"/>
            <a:ext cx="2936517" cy="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8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Back Cache (32 KB, Direct Mapped, 1 Byte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Write Address 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2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17243" y="63147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6" name="Elbow Connector 135"/>
          <p:cNvCxnSpPr>
            <a:stCxn id="89" idx="0"/>
            <a:endCxn id="18" idx="2"/>
          </p:cNvCxnSpPr>
          <p:nvPr/>
        </p:nvCxnSpPr>
        <p:spPr>
          <a:xfrm rot="5400000" flipH="1" flipV="1">
            <a:off x="3394677" y="2049356"/>
            <a:ext cx="654836" cy="303176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621190" y="1645113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621189" y="1645113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59903" y="1723299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619132" y="2186749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623250" y="2734565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773210" y="2228039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6626972" y="4090734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542857" y="657647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Dirty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6671923" y="1700955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 0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6669563" y="2261762"/>
            <a:ext cx="5982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 1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665272" y="2786664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1</a:t>
            </a:r>
            <a:endParaRPr lang="en-US" sz="2400" dirty="0"/>
          </a:p>
        </p:txBody>
      </p:sp>
      <p:sp>
        <p:nvSpPr>
          <p:cNvPr id="89" name="Rectangle 88"/>
          <p:cNvSpPr/>
          <p:nvPr/>
        </p:nvSpPr>
        <p:spPr>
          <a:xfrm>
            <a:off x="1530009" y="3892656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422872" y="4472013"/>
            <a:ext cx="152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Write Data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/>
              <a:t>8</a:t>
            </a:r>
            <a:r>
              <a:rPr lang="en-US" sz="2400" dirty="0" smtClean="0"/>
              <a:t> bits)</a:t>
            </a:r>
            <a:endParaRPr lang="en-US" sz="24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599923" y="447201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734383" y="2755125"/>
            <a:ext cx="4780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237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9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Write Hit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02" y="884451"/>
            <a:ext cx="10386758" cy="58438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to propagate new (“dirty”) values to lower levels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Write-back policy</a:t>
            </a:r>
            <a:r>
              <a:rPr lang="en-US" dirty="0" smtClean="0"/>
              <a:t>:  lazy, take care of it later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Write-through policy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update lower levels immediately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u="sng" dirty="0" smtClean="0">
                <a:solidFill>
                  <a:srgbClr val="FF0000"/>
                </a:solidFill>
              </a:rPr>
              <a:t>Write-Through policy</a:t>
            </a:r>
          </a:p>
          <a:p>
            <a:pPr lvl="1"/>
            <a:r>
              <a:rPr lang="en-US" dirty="0" smtClean="0"/>
              <a:t>Update lower levels of cache/memory on every write</a:t>
            </a:r>
          </a:p>
          <a:p>
            <a:pPr lvl="1"/>
            <a:r>
              <a:rPr lang="en-US" dirty="0" smtClean="0"/>
              <a:t>No need for a dirty bit in the cache</a:t>
            </a:r>
            <a:endParaRPr lang="en-US" dirty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Reduces complexity of cache (no dirty bit)</a:t>
            </a:r>
          </a:p>
          <a:p>
            <a:pPr lvl="1"/>
            <a:r>
              <a:rPr lang="en-US" dirty="0" smtClean="0"/>
              <a:t>Reads never cause write-backs</a:t>
            </a:r>
          </a:p>
          <a:p>
            <a:pPr lvl="1"/>
            <a:r>
              <a:rPr lang="en-US" dirty="0" smtClean="0"/>
              <a:t>Consistency across levels of memory hierarchy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Increased write bandwidth (multiple writes to same block)</a:t>
            </a:r>
          </a:p>
          <a:p>
            <a:pPr lvl="1"/>
            <a:r>
              <a:rPr lang="en-US" dirty="0" smtClean="0"/>
              <a:t>Potentially Increased write latency (wait for write to propagate to lower levels?)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80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Through Cache (32 KB, Direct Mapped, 1 Byte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Write Address 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2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17243" y="63147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6" name="Elbow Connector 135"/>
          <p:cNvCxnSpPr>
            <a:stCxn id="89" idx="0"/>
            <a:endCxn id="18" idx="2"/>
          </p:cNvCxnSpPr>
          <p:nvPr/>
        </p:nvCxnSpPr>
        <p:spPr>
          <a:xfrm rot="5400000" flipH="1" flipV="1">
            <a:off x="3394677" y="2049356"/>
            <a:ext cx="654836" cy="303176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530009" y="3892656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422872" y="4472013"/>
            <a:ext cx="152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Write Data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/>
              <a:t>8</a:t>
            </a:r>
            <a:r>
              <a:rPr lang="en-US" sz="2400" dirty="0" smtClean="0"/>
              <a:t> bits)</a:t>
            </a:r>
            <a:endParaRPr lang="en-US" sz="24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599923" y="4472014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9" idx="3"/>
          </p:cNvCxnSpPr>
          <p:nvPr/>
        </p:nvCxnSpPr>
        <p:spPr>
          <a:xfrm>
            <a:off x="2882417" y="4103966"/>
            <a:ext cx="977429" cy="1834052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88933" y="6050795"/>
            <a:ext cx="3976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Write-Through to Lower Level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253130" y="3160799"/>
            <a:ext cx="2869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Update data in cache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26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96" grpId="0"/>
      <p:bldP spid="1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Write Through Cache (32 KB, Direct Mapped, 1 Byte Block)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8600" y="1020919"/>
            <a:ext cx="311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Read Address (32 bits)</a:t>
            </a:r>
            <a:endParaRPr lang="en-US" sz="2400" dirty="0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209843" y="6314734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MISS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430246" y="2808316"/>
            <a:ext cx="20544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DISCARD DATA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64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112" grpId="0" animBg="1"/>
      <p:bldP spid="113" grpId="0"/>
      <p:bldP spid="120" grpId="0"/>
      <p:bldP spid="130" grpId="0"/>
      <p:bldP spid="131" grpId="0"/>
      <p:bldP spid="12" grpId="0" animBg="1"/>
      <p:bldP spid="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Write Miss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02" y="884451"/>
            <a:ext cx="10386758" cy="5843803"/>
          </a:xfrm>
        </p:spPr>
        <p:txBody>
          <a:bodyPr>
            <a:normAutofit/>
          </a:bodyPr>
          <a:lstStyle/>
          <a:p>
            <a:r>
              <a:rPr lang="en-US" dirty="0" smtClean="0"/>
              <a:t>What to do if a write access misses in the cache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 allocate policy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Write no-allocate policy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u="sng" dirty="0" smtClean="0">
                <a:solidFill>
                  <a:srgbClr val="FF0000"/>
                </a:solidFill>
              </a:rPr>
              <a:t>Write-allocate Policy</a:t>
            </a:r>
          </a:p>
          <a:p>
            <a:pPr lvl="1"/>
            <a:r>
              <a:rPr lang="en-US" dirty="0" smtClean="0"/>
              <a:t>Treat like a read miss, allocate block in cache for data</a:t>
            </a:r>
          </a:p>
          <a:p>
            <a:pPr lvl="1"/>
            <a:r>
              <a:rPr lang="en-US" dirty="0" smtClean="0"/>
              <a:t>Standard write hit actions follow</a:t>
            </a:r>
          </a:p>
          <a:p>
            <a:pPr lvl="1"/>
            <a:r>
              <a:rPr lang="en-US" dirty="0" smtClean="0"/>
              <a:t>Good match for write-back caches </a:t>
            </a:r>
            <a:endParaRPr lang="en-US" dirty="0"/>
          </a:p>
          <a:p>
            <a:r>
              <a:rPr lang="en-US" u="sng" dirty="0" smtClean="0">
                <a:solidFill>
                  <a:srgbClr val="FF0000"/>
                </a:solidFill>
              </a:rPr>
              <a:t>Write no allocate Policy</a:t>
            </a:r>
          </a:p>
          <a:p>
            <a:pPr lvl="1"/>
            <a:r>
              <a:rPr lang="en-US" dirty="0" smtClean="0"/>
              <a:t>Do not allocate a cache block for the write, instead forward write to the next level </a:t>
            </a:r>
          </a:p>
          <a:p>
            <a:pPr lvl="1"/>
            <a:r>
              <a:rPr lang="en-US" dirty="0" smtClean="0"/>
              <a:t>This implies that only a read access will result in allocations</a:t>
            </a:r>
            <a:endParaRPr lang="en-US" dirty="0"/>
          </a:p>
          <a:p>
            <a:pPr lvl="1"/>
            <a:r>
              <a:rPr lang="en-US" dirty="0" smtClean="0"/>
              <a:t>Goes well with write through policy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82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190" y="0"/>
            <a:ext cx="10515600" cy="1325563"/>
          </a:xfrm>
        </p:spPr>
        <p:txBody>
          <a:bodyPr/>
          <a:lstStyle/>
          <a:p>
            <a:r>
              <a:rPr lang="en-US" dirty="0" smtClean="0"/>
              <a:t>Summary of Write Policies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29520"/>
              </p:ext>
            </p:extLst>
          </p:nvPr>
        </p:nvGraphicFramePr>
        <p:xfrm>
          <a:off x="1507344" y="1004479"/>
          <a:ext cx="8127999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Policy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Hit/Miss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Where</a:t>
                      </a:r>
                      <a:r>
                        <a:rPr lang="en-US" sz="2400" baseline="0" dirty="0" smtClean="0"/>
                        <a:t> is Update Performed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Back,</a:t>
                      </a:r>
                      <a:r>
                        <a:rPr lang="en-US" sz="2400" baseline="0" dirty="0" smtClean="0"/>
                        <a:t>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Hit/Miss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Back, No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Back, No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Through,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Hit/Miss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Through,</a:t>
                      </a:r>
                      <a:r>
                        <a:rPr lang="en-US" sz="2400" baseline="0" dirty="0" smtClean="0"/>
                        <a:t> No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</a:t>
                      </a:r>
                      <a:r>
                        <a:rPr lang="en-US" sz="2400" baseline="0" dirty="0" smtClean="0"/>
                        <a:t> Through, No Allocate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55437" y="2503356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955437" y="3330313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L2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955437" y="4142814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L1 and L2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955437" y="4955315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L1+L2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955437" y="572636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355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LRU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LRU is hard to implement in hardware for N&gt;2</a:t>
            </a:r>
          </a:p>
          <a:p>
            <a:pPr lvl="1"/>
            <a:r>
              <a:rPr lang="en-US" sz="2800" dirty="0" smtClean="0"/>
              <a:t>Keep track of all possible N! orderings of N ways</a:t>
            </a:r>
          </a:p>
          <a:p>
            <a:pPr lvl="1"/>
            <a:r>
              <a:rPr lang="en-US" sz="2800" dirty="0" smtClean="0"/>
              <a:t>A linked list in which the head points to MRU and tail points to LRU</a:t>
            </a:r>
          </a:p>
          <a:p>
            <a:pPr lvl="1"/>
            <a:r>
              <a:rPr lang="en-US" sz="2800" dirty="0" smtClean="0"/>
              <a:t>Example: N=4; 4 x 2 bits = 8 bits per cache set and extra logic to update list on every access</a:t>
            </a:r>
          </a:p>
          <a:p>
            <a:pPr lvl="1"/>
            <a:endParaRPr lang="en-US" sz="2800" dirty="0"/>
          </a:p>
          <a:p>
            <a:r>
              <a:rPr lang="en-US" dirty="0" smtClean="0"/>
              <a:t>Alternative policies that are more hardware friendly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NOT MRU:</a:t>
            </a:r>
            <a:r>
              <a:rPr lang="en-US" dirty="0" smtClean="0"/>
              <a:t> same as LRU for N=2, requires only log(N) bits, easy update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Hierarchical</a:t>
            </a:r>
            <a:r>
              <a:rPr lang="en-US" dirty="0" smtClean="0"/>
              <a:t>: for N=4, divide ways into 2 groups of 2 ways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81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Types of Cache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626" y="1520824"/>
            <a:ext cx="11094594" cy="533717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Compulsory</a:t>
            </a:r>
            <a:r>
              <a:rPr lang="en-US" dirty="0" smtClean="0"/>
              <a:t> or “cold’’ misses: miss occurs on </a:t>
            </a:r>
            <a:r>
              <a:rPr lang="en-US" b="1" i="1" dirty="0" smtClean="0">
                <a:solidFill>
                  <a:srgbClr val="C00000"/>
                </a:solidFill>
              </a:rPr>
              <a:t>first</a:t>
            </a:r>
            <a:r>
              <a:rPr lang="en-US" dirty="0" smtClean="0"/>
              <a:t> access to a memory address </a:t>
            </a:r>
          </a:p>
          <a:p>
            <a:pPr lvl="1"/>
            <a:r>
              <a:rPr lang="en-US" dirty="0" smtClean="0"/>
              <a:t>All the misses that would be incurred by a fully-associative, infinitely sized cache with 1 Byte blocks (assuming Byte addressable memory)</a:t>
            </a:r>
          </a:p>
          <a:p>
            <a:pPr lvl="1"/>
            <a:r>
              <a:rPr lang="en-US" dirty="0" smtClean="0"/>
              <a:t>What is a fully-associate cache: any block can go anywhere! Impractical to implement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>
                <a:solidFill>
                  <a:srgbClr val="C00000"/>
                </a:solidFill>
              </a:rPr>
              <a:t>Conflict </a:t>
            </a:r>
            <a:r>
              <a:rPr lang="en-US" dirty="0" smtClean="0">
                <a:solidFill>
                  <a:srgbClr val="C00000"/>
                </a:solidFill>
              </a:rPr>
              <a:t>misses</a:t>
            </a:r>
            <a:r>
              <a:rPr lang="en-US" dirty="0" smtClean="0"/>
              <a:t>: Misses that result as a consequence of limited associativity</a:t>
            </a:r>
          </a:p>
          <a:p>
            <a:pPr lvl="1"/>
            <a:r>
              <a:rPr lang="en-US" dirty="0" smtClean="0"/>
              <a:t>Multiple cache blocks mapping to the same location in the cache</a:t>
            </a:r>
          </a:p>
          <a:p>
            <a:pPr lvl="1"/>
            <a:r>
              <a:rPr lang="en-US" dirty="0" smtClean="0"/>
              <a:t>A fully associative cache has no conflict misses!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Capacity misses</a:t>
            </a:r>
            <a:r>
              <a:rPr lang="en-US" dirty="0" smtClean="0"/>
              <a:t>: Misses that result as a consequence of finite cache size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6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 Types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55" y="1690688"/>
            <a:ext cx="7543329" cy="47677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36973" y="2261286"/>
            <a:ext cx="1643449" cy="809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34681" y="3865043"/>
            <a:ext cx="1258330" cy="31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19317" y="6108320"/>
            <a:ext cx="1423087" cy="350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6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Cache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91" y="1229568"/>
            <a:ext cx="9545485" cy="53371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Average Memory Access Time (AMAT)</a:t>
            </a:r>
          </a:p>
          <a:p>
            <a:endParaRPr lang="en-US" dirty="0"/>
          </a:p>
          <a:p>
            <a:r>
              <a:rPr lang="en-US" dirty="0" smtClean="0"/>
              <a:t>AMAT</a:t>
            </a:r>
            <a:r>
              <a:rPr lang="en-US" baseline="-25000" dirty="0" smtClean="0"/>
              <a:t>L1</a:t>
            </a:r>
            <a:r>
              <a:rPr lang="en-US" dirty="0" smtClean="0"/>
              <a:t> = Hit Access Time</a:t>
            </a:r>
            <a:r>
              <a:rPr lang="en-US" baseline="-25000" dirty="0" smtClean="0"/>
              <a:t>L1</a:t>
            </a:r>
            <a:r>
              <a:rPr lang="en-US" dirty="0" smtClean="0"/>
              <a:t> + Miss Rate</a:t>
            </a:r>
            <a:r>
              <a:rPr lang="en-US" baseline="-25000" dirty="0" smtClean="0"/>
              <a:t>L1</a:t>
            </a:r>
            <a:r>
              <a:rPr lang="en-US" dirty="0" smtClean="0"/>
              <a:t> * Miss Access Time</a:t>
            </a:r>
            <a:r>
              <a:rPr lang="en-US" baseline="-25000" dirty="0" smtClean="0"/>
              <a:t>L1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Miss Access Time</a:t>
            </a:r>
            <a:r>
              <a:rPr lang="en-US" baseline="-25000" dirty="0" smtClean="0"/>
              <a:t>L1</a:t>
            </a:r>
            <a:r>
              <a:rPr lang="en-US" dirty="0" smtClean="0"/>
              <a:t> = AMAT</a:t>
            </a:r>
            <a:r>
              <a:rPr lang="en-US" baseline="-25000" dirty="0" smtClean="0"/>
              <a:t>L2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AMAT</a:t>
            </a:r>
            <a:r>
              <a:rPr lang="en-US" baseline="-25000" dirty="0" smtClean="0"/>
              <a:t>L2</a:t>
            </a:r>
            <a:r>
              <a:rPr lang="en-US" dirty="0" smtClean="0"/>
              <a:t> </a:t>
            </a:r>
            <a:r>
              <a:rPr lang="en-US" dirty="0"/>
              <a:t>= Hit Access </a:t>
            </a:r>
            <a:r>
              <a:rPr lang="en-US" dirty="0" smtClean="0"/>
              <a:t>Time</a:t>
            </a:r>
            <a:r>
              <a:rPr lang="en-US" baseline="-25000" dirty="0" smtClean="0"/>
              <a:t>L2</a:t>
            </a:r>
            <a:r>
              <a:rPr lang="en-US" dirty="0" smtClean="0"/>
              <a:t> </a:t>
            </a:r>
            <a:r>
              <a:rPr lang="en-US" dirty="0"/>
              <a:t>+ Miss </a:t>
            </a:r>
            <a:r>
              <a:rPr lang="en-US" dirty="0" smtClean="0"/>
              <a:t>Rate</a:t>
            </a:r>
            <a:r>
              <a:rPr lang="en-US" baseline="-25000" dirty="0" smtClean="0"/>
              <a:t>L2</a:t>
            </a:r>
            <a:r>
              <a:rPr lang="en-US" dirty="0" smtClean="0"/>
              <a:t> </a:t>
            </a:r>
            <a:r>
              <a:rPr lang="en-US" dirty="0"/>
              <a:t>* Miss Access </a:t>
            </a:r>
            <a:r>
              <a:rPr lang="en-US" dirty="0" smtClean="0"/>
              <a:t>Time</a:t>
            </a:r>
            <a:r>
              <a:rPr lang="en-US" baseline="-25000" dirty="0" smtClean="0"/>
              <a:t>L2</a:t>
            </a:r>
          </a:p>
          <a:p>
            <a:endParaRPr lang="en-US" dirty="0" smtClean="0"/>
          </a:p>
          <a:p>
            <a:r>
              <a:rPr lang="en-US" dirty="0" smtClean="0"/>
              <a:t>Miss </a:t>
            </a:r>
            <a:r>
              <a:rPr lang="en-US" dirty="0"/>
              <a:t>Access </a:t>
            </a:r>
            <a:r>
              <a:rPr lang="en-US" dirty="0" smtClean="0"/>
              <a:t>Time</a:t>
            </a:r>
            <a:r>
              <a:rPr lang="en-US" baseline="-25000" dirty="0" smtClean="0"/>
              <a:t>L2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Main Memory Access 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Compute the AMAT of this memory hierarchy.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/>
                </a:solidFill>
              </a:rPr>
              <a:t>AMATL2 = 10 + 0.005*100 = 10.5</a:t>
            </a:r>
          </a:p>
          <a:p>
            <a:pPr marL="0" indent="0">
              <a:buNone/>
            </a:pPr>
            <a:r>
              <a:rPr lang="en-US" smtClean="0">
                <a:solidFill>
                  <a:schemeClr val="accent6"/>
                </a:solidFill>
              </a:rPr>
              <a:t>AMATL1 = 1 + 0.05*10.5 = 1.525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baseline="-25000" dirty="0" smtClean="0"/>
          </a:p>
          <a:p>
            <a:endParaRPr lang="en-US" baseline="-25000" dirty="0"/>
          </a:p>
          <a:p>
            <a:endParaRPr lang="en-US" baseline="-25000" dirty="0" smtClean="0"/>
          </a:p>
          <a:p>
            <a:pPr marL="0" indent="0">
              <a:buNone/>
            </a:pPr>
            <a:endParaRPr lang="en-US" baseline="-25000" dirty="0" smtClean="0"/>
          </a:p>
          <a:p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9968011" y="577121"/>
            <a:ext cx="1902862" cy="1307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68011" y="499565"/>
            <a:ext cx="20183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L1</a:t>
            </a:r>
          </a:p>
          <a:p>
            <a:pPr algn="ctr"/>
            <a:r>
              <a:rPr lang="en-US" sz="2800" dirty="0" smtClean="0"/>
              <a:t>1 Cycle, </a:t>
            </a:r>
          </a:p>
          <a:p>
            <a:pPr algn="ctr"/>
            <a:r>
              <a:rPr lang="en-US" sz="2800" dirty="0" smtClean="0"/>
              <a:t>5% miss rate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9758149" y="2465130"/>
            <a:ext cx="2322586" cy="2032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10719895" y="1910763"/>
            <a:ext cx="374754" cy="554367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830953" y="2705618"/>
            <a:ext cx="22924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L2</a:t>
            </a:r>
          </a:p>
          <a:p>
            <a:pPr algn="ctr"/>
            <a:r>
              <a:rPr lang="en-US" sz="2800" dirty="0" smtClean="0"/>
              <a:t>10 Cycles, </a:t>
            </a:r>
          </a:p>
          <a:p>
            <a:pPr algn="ctr"/>
            <a:r>
              <a:rPr lang="en-US" sz="2800" dirty="0" smtClean="0"/>
              <a:t>0.5% miss rate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8539630" y="5416176"/>
            <a:ext cx="3583810" cy="758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34700" y="5533772"/>
            <a:ext cx="3799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Main Memory (100 </a:t>
            </a:r>
            <a:r>
              <a:rPr lang="en-US" sz="2800" dirty="0" err="1" smtClean="0"/>
              <a:t>cycs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5" name="Up-Down Arrow 14"/>
          <p:cNvSpPr/>
          <p:nvPr/>
        </p:nvSpPr>
        <p:spPr>
          <a:xfrm>
            <a:off x="10611865" y="4497512"/>
            <a:ext cx="482784" cy="918664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8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Miss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027" y="1578489"/>
            <a:ext cx="10515600" cy="47790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Increase cache size, associativity</a:t>
            </a:r>
          </a:p>
          <a:p>
            <a:pPr lvl="1"/>
            <a:r>
              <a:rPr lang="en-US" dirty="0" smtClean="0"/>
              <a:t>Affects cache access time, so AMAT may actually increase!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Increase cache block size</a:t>
            </a:r>
          </a:p>
          <a:p>
            <a:pPr lvl="1"/>
            <a:r>
              <a:rPr lang="en-US" dirty="0" smtClean="0"/>
              <a:t>Trade-off between compulsory and conflict misses</a:t>
            </a:r>
          </a:p>
          <a:p>
            <a:pPr lvl="1"/>
            <a:r>
              <a:rPr lang="en-US" dirty="0" smtClean="0"/>
              <a:t>Pick optimal block size</a:t>
            </a:r>
          </a:p>
          <a:p>
            <a:endParaRPr lang="en-US" dirty="0" smtClean="0"/>
          </a:p>
          <a:p>
            <a:r>
              <a:rPr lang="en-US" dirty="0" smtClean="0"/>
              <a:t>Multi-level caches (more later)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commonly used optimizations</a:t>
            </a:r>
          </a:p>
          <a:p>
            <a:pPr lvl="1"/>
            <a:r>
              <a:rPr lang="en-US" dirty="0" smtClean="0"/>
              <a:t>Victim caches</a:t>
            </a:r>
          </a:p>
          <a:p>
            <a:pPr lvl="1"/>
            <a:r>
              <a:rPr lang="en-US" dirty="0" smtClean="0"/>
              <a:t>Critical word first</a:t>
            </a:r>
          </a:p>
        </p:txBody>
      </p:sp>
    </p:spTree>
    <p:extLst>
      <p:ext uri="{BB962C8B-B14F-4D97-AF65-F5344CB8AC3E}">
        <p14:creationId xmlns:p14="http://schemas.microsoft.com/office/powerpoint/2010/main" val="36883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mapped caches are “cheap” but result in high conflict miss rate</a:t>
            </a:r>
          </a:p>
          <a:p>
            <a:endParaRPr lang="en-US" dirty="0" smtClean="0"/>
          </a:p>
          <a:p>
            <a:r>
              <a:rPr lang="en-US" dirty="0" smtClean="0"/>
              <a:t>A fully associative cache is expensive, but has low conflict miss rate</a:t>
            </a:r>
          </a:p>
          <a:p>
            <a:endParaRPr lang="en-US" dirty="0" smtClean="0"/>
          </a:p>
          <a:p>
            <a:r>
              <a:rPr lang="en-US" dirty="0" smtClean="0"/>
              <a:t>A victim cache is a small (4-8 entry) fully associative cache that holds blocks evicted due to conflict misses</a:t>
            </a:r>
          </a:p>
          <a:p>
            <a:pPr lvl="1"/>
            <a:r>
              <a:rPr lang="en-US" dirty="0" smtClean="0"/>
              <a:t>On path between L1 and L2</a:t>
            </a:r>
          </a:p>
          <a:p>
            <a:pPr lvl="1"/>
            <a:r>
              <a:rPr lang="en-US" dirty="0" smtClean="0"/>
              <a:t>Checked on L1 miss</a:t>
            </a:r>
          </a:p>
          <a:p>
            <a:pPr lvl="1"/>
            <a:r>
              <a:rPr lang="en-US" dirty="0" smtClean="0"/>
              <a:t>Hit in victim cache -&gt; swap with block in 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32 KB Direct Mapped Cache with 1 Byte Blocks + Victim Cache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4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Mem[A]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Tag[A]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84658" y="1020919"/>
            <a:ext cx="27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Address B (32 bits)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822384" y="276833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218970" y="590353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MISS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25862" y="57070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1" name="Elbow Connector 120"/>
          <p:cNvCxnSpPr>
            <a:stCxn id="112" idx="3"/>
            <a:endCxn id="110" idx="3"/>
          </p:cNvCxnSpPr>
          <p:nvPr/>
        </p:nvCxnSpPr>
        <p:spPr>
          <a:xfrm rot="5400000">
            <a:off x="9840336" y="4917060"/>
            <a:ext cx="423408" cy="201119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368159" y="57401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32" name="Elbow Connector 131"/>
          <p:cNvCxnSpPr/>
          <p:nvPr/>
        </p:nvCxnSpPr>
        <p:spPr>
          <a:xfrm rot="5400000">
            <a:off x="2500311" y="4307290"/>
            <a:ext cx="2693902" cy="412333"/>
          </a:xfrm>
          <a:prstGeom prst="bentConnector3">
            <a:avLst>
              <a:gd name="adj1" fmla="val 75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88317" y="5903530"/>
            <a:ext cx="4847512" cy="60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39884" y="6483246"/>
            <a:ext cx="334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Single Entry Victim Cache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1962026" y="5970953"/>
            <a:ext cx="14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Mem[A]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3398375" y="5976511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Tag[A]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4699605" y="2774093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Mem[B]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7858646" y="2776155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Tag[B]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824402" y="597095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39801" y="5976599"/>
            <a:ext cx="3170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757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3" grpId="0"/>
      <p:bldP spid="85" grpId="0" animBg="1"/>
      <p:bldP spid="86" grpId="0" animBg="1"/>
      <p:bldP spid="8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6398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32 KB Direct Mapped Cache with 1 Byte Blocks + Victim Cache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4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Mem[A]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32767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bits)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Tag[A]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32767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57399" y="2314971"/>
            <a:ext cx="3364385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169376" y="2314971"/>
            <a:ext cx="1352408" cy="422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210721" y="1410167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(15 bits)</a:t>
            </a:r>
            <a:endParaRPr lang="en-US" sz="2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242690" y="2146745"/>
            <a:ext cx="12125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3479" y="1409114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157399" y="2146745"/>
            <a:ext cx="190694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2388" y="13922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84658" y="1020919"/>
            <a:ext cx="27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Address A (32 bits)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stCxn id="90" idx="2"/>
            <a:endCxn id="12" idx="1"/>
          </p:cNvCxnSpPr>
          <p:nvPr/>
        </p:nvCxnSpPr>
        <p:spPr>
          <a:xfrm rot="16200000" flipH="1">
            <a:off x="3324807" y="2258364"/>
            <a:ext cx="273293" cy="123174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822384" y="276833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3575" y="2737589"/>
            <a:ext cx="8890553" cy="2700200"/>
          </a:xfrm>
          <a:prstGeom prst="bentConnector3">
            <a:avLst>
              <a:gd name="adj1" fmla="val 17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218970" y="590353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MISS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25862" y="57070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1" name="Elbow Connector 120"/>
          <p:cNvCxnSpPr>
            <a:stCxn id="112" idx="3"/>
            <a:endCxn id="110" idx="3"/>
          </p:cNvCxnSpPr>
          <p:nvPr/>
        </p:nvCxnSpPr>
        <p:spPr>
          <a:xfrm rot="5400000">
            <a:off x="9840336" y="4917060"/>
            <a:ext cx="423408" cy="201119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368159" y="57401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32" name="Elbow Connector 131"/>
          <p:cNvCxnSpPr/>
          <p:nvPr/>
        </p:nvCxnSpPr>
        <p:spPr>
          <a:xfrm rot="5400000">
            <a:off x="2500311" y="4307290"/>
            <a:ext cx="2693902" cy="412333"/>
          </a:xfrm>
          <a:prstGeom prst="bentConnector3">
            <a:avLst>
              <a:gd name="adj1" fmla="val 75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588317" y="5903530"/>
            <a:ext cx="4847512" cy="602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39884" y="6483246"/>
            <a:ext cx="334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Single Entry Victim Cache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1962026" y="5970953"/>
            <a:ext cx="14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Mem[A]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3398375" y="5976511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Tag[A]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4699605" y="2774093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Mem[B]</a:t>
            </a:r>
            <a:endParaRPr lang="en-US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7858646" y="2776155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Tag[B]</a:t>
            </a:r>
            <a:endParaRPr lang="en-US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824402" y="597095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39801" y="5976599"/>
            <a:ext cx="3170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69" name="Elbow Connector 68"/>
          <p:cNvCxnSpPr>
            <a:endCxn id="4" idx="1"/>
          </p:cNvCxnSpPr>
          <p:nvPr/>
        </p:nvCxnSpPr>
        <p:spPr>
          <a:xfrm rot="16200000" flipH="1">
            <a:off x="-426495" y="4189818"/>
            <a:ext cx="3465083" cy="564541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" idx="3"/>
          </p:cNvCxnSpPr>
          <p:nvPr/>
        </p:nvCxnSpPr>
        <p:spPr>
          <a:xfrm flipV="1">
            <a:off x="6435829" y="6201784"/>
            <a:ext cx="452151" cy="284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970049" y="5922659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HIT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11247" y="2775938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Mem[A]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7815594" y="2793914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Tag[A]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1776845" y="5963542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Mem[B]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3265741" y="5971855"/>
            <a:ext cx="140608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Tag[B]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 animBg="1"/>
      <p:bldP spid="93" grpId="0" animBg="1"/>
      <p:bldP spid="94" grpId="0" animBg="1"/>
      <p:bldP spid="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Multi-Level Caches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994518"/>
            <a:ext cx="1902862" cy="1307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8977" y="1984120"/>
            <a:ext cx="21685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L1-I</a:t>
            </a:r>
          </a:p>
          <a:p>
            <a:pPr algn="ctr"/>
            <a:r>
              <a:rPr lang="en-US" sz="2800" dirty="0" smtClean="0"/>
              <a:t>Instructions only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1865828" y="4218980"/>
            <a:ext cx="2322586" cy="2032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27770" y="4327230"/>
            <a:ext cx="25987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Unified L2</a:t>
            </a:r>
          </a:p>
          <a:p>
            <a:pPr algn="ctr"/>
            <a:r>
              <a:rPr lang="en-US" sz="2800" dirty="0" smtClean="0"/>
              <a:t>Both instructions and data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390771" y="1916962"/>
            <a:ext cx="1902862" cy="1307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93329" y="1839406"/>
            <a:ext cx="16132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L1-D</a:t>
            </a:r>
          </a:p>
          <a:p>
            <a:pPr algn="ctr"/>
            <a:r>
              <a:rPr lang="en-US" sz="2800" dirty="0" smtClean="0"/>
              <a:t>Data Only</a:t>
            </a:r>
            <a:endParaRPr lang="en-US" sz="2800" dirty="0"/>
          </a:p>
        </p:txBody>
      </p:sp>
      <p:sp>
        <p:nvSpPr>
          <p:cNvPr id="18" name="Left-Right-Up Arrow 17"/>
          <p:cNvSpPr/>
          <p:nvPr/>
        </p:nvSpPr>
        <p:spPr>
          <a:xfrm rot="10800000">
            <a:off x="2237515" y="3596155"/>
            <a:ext cx="1579210" cy="629363"/>
          </a:xfrm>
          <a:prstGeom prst="leftRigh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>
            <a:off x="2093904" y="3285361"/>
            <a:ext cx="345310" cy="56281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-Down Arrow 23"/>
          <p:cNvSpPr/>
          <p:nvPr/>
        </p:nvSpPr>
        <p:spPr>
          <a:xfrm>
            <a:off x="3716442" y="3231236"/>
            <a:ext cx="345310" cy="56281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/>
          <p:cNvSpPr/>
          <p:nvPr/>
        </p:nvSpPr>
        <p:spPr>
          <a:xfrm>
            <a:off x="4153816" y="1381256"/>
            <a:ext cx="345310" cy="56281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-Down Arrow 25"/>
          <p:cNvSpPr/>
          <p:nvPr/>
        </p:nvSpPr>
        <p:spPr>
          <a:xfrm>
            <a:off x="1399603" y="1392976"/>
            <a:ext cx="345310" cy="562811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646226" y="1109692"/>
            <a:ext cx="5793582" cy="5297286"/>
          </a:xfrm>
        </p:spPr>
        <p:txBody>
          <a:bodyPr>
            <a:normAutofit/>
          </a:bodyPr>
          <a:lstStyle/>
          <a:p>
            <a:r>
              <a:rPr lang="en-US" dirty="0" smtClean="0"/>
              <a:t>Partitioned L1-I and L1-D cache</a:t>
            </a:r>
          </a:p>
          <a:p>
            <a:pPr lvl="1"/>
            <a:r>
              <a:rPr lang="en-US" dirty="0" smtClean="0"/>
              <a:t>Reminiscent of Harvard architecture</a:t>
            </a:r>
          </a:p>
          <a:p>
            <a:pPr lvl="1"/>
            <a:r>
              <a:rPr lang="en-US" dirty="0" smtClean="0"/>
              <a:t>Why is this useful?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Inclusive vs. exclusive cache hierarchy</a:t>
            </a:r>
          </a:p>
          <a:p>
            <a:pPr lvl="1"/>
            <a:r>
              <a:rPr lang="en-US" dirty="0" smtClean="0"/>
              <a:t>Inclusive: everything in the L1-I and L1-D caches is also in the L2 cache, but not vice-versa</a:t>
            </a:r>
          </a:p>
          <a:p>
            <a:pPr lvl="2"/>
            <a:r>
              <a:rPr lang="en-US" dirty="0" smtClean="0"/>
              <a:t>Miss in L1 fetches data into both L2 and L1</a:t>
            </a:r>
          </a:p>
          <a:p>
            <a:pPr lvl="2"/>
            <a:r>
              <a:rPr lang="en-US" dirty="0" smtClean="0"/>
              <a:t>Eviction from L1 need not evict from L2</a:t>
            </a:r>
          </a:p>
          <a:p>
            <a:pPr lvl="2"/>
            <a:r>
              <a:rPr lang="en-US" dirty="0" smtClean="0"/>
              <a:t>Eviction from L2 must also evict from L1 </a:t>
            </a:r>
          </a:p>
          <a:p>
            <a:pPr lvl="2"/>
            <a:r>
              <a:rPr lang="en-US" dirty="0" smtClean="0"/>
              <a:t>What if L2 block size is larger than L1 block size?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7630" y="4327230"/>
            <a:ext cx="1795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Larger, higher associativity, larger block size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7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Software Techniques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518984" y="1109692"/>
            <a:ext cx="10920824" cy="5297286"/>
          </a:xfrm>
        </p:spPr>
        <p:txBody>
          <a:bodyPr>
            <a:normAutofit/>
          </a:bodyPr>
          <a:lstStyle/>
          <a:p>
            <a:r>
              <a:rPr lang="en-US" dirty="0" smtClean="0"/>
              <a:t>Data layout and access patterns can have a significant impact on cache miss rate</a:t>
            </a:r>
          </a:p>
          <a:p>
            <a:pPr lvl="1"/>
            <a:r>
              <a:rPr lang="en-US" dirty="0" smtClean="0"/>
              <a:t>Code can be re-written to exploit the underlying cache hierarchy</a:t>
            </a:r>
          </a:p>
          <a:p>
            <a:pPr lvl="1"/>
            <a:r>
              <a:rPr lang="en-US" dirty="0" smtClean="0"/>
              <a:t>Caution: Might need to be aware of cache parameters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Examples of code optimization to improve cache miss rate:</a:t>
            </a:r>
          </a:p>
          <a:p>
            <a:pPr lvl="1"/>
            <a:r>
              <a:rPr lang="en-US" dirty="0" smtClean="0"/>
              <a:t>Array merging: interleaving the layout of concurrently accessed arrays</a:t>
            </a:r>
          </a:p>
          <a:p>
            <a:pPr lvl="1"/>
            <a:r>
              <a:rPr lang="en-US" dirty="0" smtClean="0"/>
              <a:t>Loop re-ordering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898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Array Merging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8092" y="1116075"/>
            <a:ext cx="37978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a[2048]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b[2048]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c[2048]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//Assume every </a:t>
            </a:r>
            <a:r>
              <a:rPr lang="en-US" sz="2400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4 Bytes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&lt;2048;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a[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 + b[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14902" y="1971944"/>
            <a:ext cx="1888579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4903" y="1978368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55043" y="2012629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212840" y="2516435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16964" y="3067820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12840" y="4429641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43503" y="4440462"/>
            <a:ext cx="154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4072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178574" y="5212052"/>
            <a:ext cx="1887195" cy="10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6245" y="5212052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(16 bytes)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173392" y="2592305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447015" y="3034047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84365" y="3060148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939448" y="3053970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61865" y="3053970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17531" y="3070446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654080" y="3064268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868263" y="3070446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8708" y="3826330"/>
            <a:ext cx="30308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merge{ </a:t>
            </a:r>
          </a:p>
          <a:p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a;</a:t>
            </a:r>
          </a:p>
          <a:p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b;</a:t>
            </a:r>
          </a:p>
          <a:p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c;</a:t>
            </a:r>
          </a:p>
          <a:p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truct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merge 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[2048]</a:t>
            </a:r>
          </a:p>
          <a:p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9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5878051" y="1401580"/>
            <a:ext cx="5823679" cy="31254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0" y="1401580"/>
            <a:ext cx="5823679" cy="31254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72" y="21801"/>
            <a:ext cx="10515600" cy="1325563"/>
          </a:xfrm>
        </p:spPr>
        <p:txBody>
          <a:bodyPr/>
          <a:lstStyle/>
          <a:p>
            <a:r>
              <a:rPr lang="en-US" dirty="0" smtClean="0"/>
              <a:t>Hierarchical LRU Implementation</a:t>
            </a:r>
            <a:endParaRPr lang="en-US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2" y="1791326"/>
            <a:ext cx="2541425" cy="2298064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49" y="1791326"/>
            <a:ext cx="2541425" cy="229806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24" y="1791326"/>
            <a:ext cx="2541425" cy="2298064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01" y="1791326"/>
            <a:ext cx="2541425" cy="2298064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838200" y="140158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0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529662" y="1329661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1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675755" y="132966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2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217180" y="132966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3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132737" y="4131436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 0</a:t>
            </a:r>
            <a:endParaRPr lang="en-US" sz="2400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126" y="2368446"/>
            <a:ext cx="360887" cy="15042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278" y="2351144"/>
            <a:ext cx="360887" cy="1504200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8326174" y="4131436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 1</a:t>
            </a:r>
            <a:endParaRPr lang="en-US" sz="2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451829" y="257620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143291" y="257620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B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76170" y="2568793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010506" y="258263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1834" y="2368446"/>
            <a:ext cx="360887" cy="15042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 rot="16200000">
            <a:off x="11379717" y="1574649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Grp</a:t>
            </a:r>
            <a:endParaRPr lang="en-US" sz="2000" dirty="0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10510725" y="1119956"/>
            <a:ext cx="178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Way (G1)</a:t>
            </a:r>
            <a:endParaRPr lang="en-US" sz="2000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4914136" y="1212241"/>
            <a:ext cx="1277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Way </a:t>
            </a:r>
          </a:p>
          <a:p>
            <a:r>
              <a:rPr lang="en-US" sz="2000" dirty="0" smtClean="0"/>
              <a:t>(G0)</a:t>
            </a:r>
            <a:endParaRPr lang="en-US" sz="2000" dirty="0"/>
          </a:p>
        </p:txBody>
      </p:sp>
      <p:graphicFrame>
        <p:nvGraphicFramePr>
          <p:cNvPr id="133" name="Table 132"/>
          <p:cNvGraphicFramePr>
            <a:graphicFrameLocks noGrp="1"/>
          </p:cNvGraphicFramePr>
          <p:nvPr>
            <p:extLst/>
          </p:nvPr>
        </p:nvGraphicFramePr>
        <p:xfrm>
          <a:off x="1616234" y="4802352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Sequence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MRU Grp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MRU Way (G0)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MRU Way (G1)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9744234" y="5318339"/>
            <a:ext cx="2655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Which block is evicted?</a:t>
            </a:r>
            <a:endParaRPr lang="en-US" sz="3000" dirty="0"/>
          </a:p>
        </p:txBody>
      </p:sp>
      <p:sp>
        <p:nvSpPr>
          <p:cNvPr id="135" name="Oval 134"/>
          <p:cNvSpPr/>
          <p:nvPr/>
        </p:nvSpPr>
        <p:spPr>
          <a:xfrm>
            <a:off x="4483449" y="4676931"/>
            <a:ext cx="508276" cy="2068643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2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Loop Interchange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142" y="1080398"/>
            <a:ext cx="48558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&lt;2048;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(j=0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&lt;2048;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sum+= a[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//Arrays stored in column major order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//a[0][0]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//a[0][1]….</a:t>
            </a:r>
          </a:p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//a[1][0] …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14902" y="1971944"/>
            <a:ext cx="1888579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4903" y="1978368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155043" y="2012629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212840" y="2516435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16964" y="3067820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12840" y="4429641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43503" y="4440462"/>
            <a:ext cx="154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4072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178574" y="5212052"/>
            <a:ext cx="1887195" cy="10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6245" y="5212052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(16 bytes)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173392" y="2592305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447015" y="3034047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84365" y="3060148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939448" y="3053970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61865" y="3053970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17531" y="3070446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654080" y="3064268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868263" y="3070446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7722" y="4574411"/>
            <a:ext cx="38667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&lt;2048;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&lt;2048;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sum+= a[j][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5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2882" y="1134611"/>
            <a:ext cx="6647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(j=0; j&lt;N;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(k=0; k&lt;; k++)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sum = sum + a[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][k]*b[k][j];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829343"/>
              </p:ext>
            </p:extLst>
          </p:nvPr>
        </p:nvGraphicFramePr>
        <p:xfrm>
          <a:off x="1636584" y="3061270"/>
          <a:ext cx="3540896" cy="23695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5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14288"/>
              </p:ext>
            </p:extLst>
          </p:nvPr>
        </p:nvGraphicFramePr>
        <p:xfrm>
          <a:off x="6404233" y="3061270"/>
          <a:ext cx="3540896" cy="23695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5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865870" y="3379574"/>
            <a:ext cx="29470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923902" y="3379574"/>
            <a:ext cx="8239" cy="1791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86698" y="310772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a[0][0]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303422" y="313175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[0][1]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686698" y="374890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a[1][</a:t>
            </a:r>
            <a:r>
              <a:rPr lang="en-US" dirty="0"/>
              <a:t>0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61076" y="310772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a[0][N-1]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80761" y="313175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[0][0]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32204" y="323152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a[0][1]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480760" y="377210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b[1][0]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818970" y="3350167"/>
            <a:ext cx="8239" cy="179172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619373" y="3350166"/>
            <a:ext cx="8239" cy="179172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0310" y="2009153"/>
            <a:ext cx="2141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elements are being repeatedly reused!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8" idx="3"/>
          </p:cNvCxnSpPr>
          <p:nvPr/>
        </p:nvCxnSpPr>
        <p:spPr>
          <a:xfrm>
            <a:off x="1865870" y="2650525"/>
            <a:ext cx="632269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9054" y="5825013"/>
            <a:ext cx="1154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N is large, by the time the loop gets to a[0][N-1], a[0][0] has been evicted from the cache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64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41"/>
            <a:ext cx="10515600" cy="1325563"/>
          </a:xfrm>
        </p:spPr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97955"/>
              </p:ext>
            </p:extLst>
          </p:nvPr>
        </p:nvGraphicFramePr>
        <p:xfrm>
          <a:off x="1636584" y="2622605"/>
          <a:ext cx="3540896" cy="23695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5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464248"/>
              </p:ext>
            </p:extLst>
          </p:nvPr>
        </p:nvGraphicFramePr>
        <p:xfrm>
          <a:off x="6404233" y="2622605"/>
          <a:ext cx="3540896" cy="23695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85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3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86698" y="2669060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a[0][0]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480761" y="269308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[0][0]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7145" y="1127359"/>
            <a:ext cx="96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Partition matrix into B*B sub-blocks such that the sub-blocks fit in the cache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636584" y="2622605"/>
            <a:ext cx="1770448" cy="11847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43289" y="20453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69308" y="2414712"/>
            <a:ext cx="17731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291281" y="2622605"/>
            <a:ext cx="4118" cy="1275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8358" y="3075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418198" y="2622605"/>
            <a:ext cx="1770448" cy="11847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189432" y="20333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415451" y="2402697"/>
            <a:ext cx="17731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197695" y="2587020"/>
            <a:ext cx="4118" cy="1275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74772" y="3040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837724" y="3038392"/>
            <a:ext cx="12947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892091" y="2772030"/>
            <a:ext cx="0" cy="97206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748827" y="2728952"/>
            <a:ext cx="0" cy="97206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418198" y="3807230"/>
            <a:ext cx="1770448" cy="11847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892091" y="3913577"/>
            <a:ext cx="0" cy="97206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748827" y="3898557"/>
            <a:ext cx="0" cy="97206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6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0685" y="2533059"/>
            <a:ext cx="76718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Out-of-order Processing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0621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WAW Hazard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FP add has 3 cycle latency, FP </a:t>
            </a:r>
            <a:r>
              <a:rPr lang="en-US" dirty="0" err="1" smtClean="0"/>
              <a:t>mult</a:t>
            </a:r>
            <a:r>
              <a:rPr lang="en-US" dirty="0" smtClean="0"/>
              <a:t> has 6 cycle latency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81491" y="2496368"/>
            <a:ext cx="5859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mul.d</a:t>
            </a:r>
            <a:r>
              <a:rPr lang="en-US" sz="2400" dirty="0"/>
              <a:t> $f1, $f2, $f3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1"/>
                </a:solidFill>
              </a:rPr>
              <a:t>// R[$f3] = R[$f1] * R[$f2]</a:t>
            </a:r>
          </a:p>
          <a:p>
            <a:r>
              <a:rPr lang="en-US" sz="2400" dirty="0" err="1"/>
              <a:t>a</a:t>
            </a:r>
            <a:r>
              <a:rPr lang="en-US" sz="2400" dirty="0" err="1" smtClean="0"/>
              <a:t>dd.d</a:t>
            </a:r>
            <a:r>
              <a:rPr lang="en-US" sz="2400" dirty="0" smtClean="0"/>
              <a:t> $f4, $f5, $f3   </a:t>
            </a:r>
            <a:r>
              <a:rPr lang="en-US" sz="2400" dirty="0">
                <a:solidFill>
                  <a:schemeClr val="accent1"/>
                </a:solidFill>
              </a:rPr>
              <a:t>// R[$f3] = R[$</a:t>
            </a:r>
            <a:r>
              <a:rPr lang="en-US" sz="2400" dirty="0" smtClean="0">
                <a:solidFill>
                  <a:schemeClr val="accent1"/>
                </a:solidFill>
              </a:rPr>
              <a:t>f4] + </a:t>
            </a:r>
            <a:r>
              <a:rPr lang="en-US" sz="2400" dirty="0">
                <a:solidFill>
                  <a:schemeClr val="accent1"/>
                </a:solidFill>
              </a:rPr>
              <a:t>R[$</a:t>
            </a:r>
            <a:r>
              <a:rPr lang="en-US" sz="2400" dirty="0" smtClean="0">
                <a:solidFill>
                  <a:schemeClr val="accent1"/>
                </a:solidFill>
              </a:rPr>
              <a:t>f5]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3904" y="4145143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1485" y="429536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7" name="Rounded Rectangle 6"/>
          <p:cNvSpPr/>
          <p:nvPr/>
        </p:nvSpPr>
        <p:spPr>
          <a:xfrm>
            <a:off x="1113822" y="4150753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0474" y="433463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2149047" y="427690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8" name="Rounded Rectangle 17"/>
          <p:cNvSpPr/>
          <p:nvPr/>
        </p:nvSpPr>
        <p:spPr>
          <a:xfrm>
            <a:off x="2029528" y="413136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66753" y="427690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0" name="Rounded Rectangle 19"/>
          <p:cNvSpPr/>
          <p:nvPr/>
        </p:nvSpPr>
        <p:spPr>
          <a:xfrm>
            <a:off x="2933643" y="4126687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10138" y="4281581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2" name="Rounded Rectangle 21"/>
          <p:cNvSpPr/>
          <p:nvPr/>
        </p:nvSpPr>
        <p:spPr>
          <a:xfrm>
            <a:off x="3877028" y="413136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12755" y="427690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4" name="Rounded Rectangle 23"/>
          <p:cNvSpPr/>
          <p:nvPr/>
        </p:nvSpPr>
        <p:spPr>
          <a:xfrm>
            <a:off x="4804103" y="4126686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58066" y="426662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6" name="Rounded Rectangle 25"/>
          <p:cNvSpPr/>
          <p:nvPr/>
        </p:nvSpPr>
        <p:spPr>
          <a:xfrm>
            <a:off x="5738547" y="4121079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775772" y="426662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8" name="Rounded Rectangle 27"/>
          <p:cNvSpPr/>
          <p:nvPr/>
        </p:nvSpPr>
        <p:spPr>
          <a:xfrm>
            <a:off x="6642662" y="4116405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7613429" y="409559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565812" y="4251421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39" name="Rounded Rectangle 38"/>
          <p:cNvSpPr/>
          <p:nvPr/>
        </p:nvSpPr>
        <p:spPr>
          <a:xfrm>
            <a:off x="8553347" y="4101201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593293" y="426145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41" name="Rounded Rectangle 40"/>
          <p:cNvSpPr/>
          <p:nvPr/>
        </p:nvSpPr>
        <p:spPr>
          <a:xfrm>
            <a:off x="1139727" y="5172675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327308" y="5322895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3" name="Rounded Rectangle 42"/>
          <p:cNvSpPr/>
          <p:nvPr/>
        </p:nvSpPr>
        <p:spPr>
          <a:xfrm>
            <a:off x="2079645" y="5178285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76297" y="5362165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45" name="TextBox 44"/>
          <p:cNvSpPr txBox="1"/>
          <p:nvPr/>
        </p:nvSpPr>
        <p:spPr>
          <a:xfrm>
            <a:off x="3114870" y="5304439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46" name="Rounded Rectangle 45"/>
          <p:cNvSpPr/>
          <p:nvPr/>
        </p:nvSpPr>
        <p:spPr>
          <a:xfrm>
            <a:off x="2995351" y="5158893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032576" y="5304439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48" name="Rounded Rectangle 47"/>
          <p:cNvSpPr/>
          <p:nvPr/>
        </p:nvSpPr>
        <p:spPr>
          <a:xfrm>
            <a:off x="3899466" y="5154219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731942" y="5157828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684325" y="5313658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1" name="Rounded Rectangle 50"/>
          <p:cNvSpPr/>
          <p:nvPr/>
        </p:nvSpPr>
        <p:spPr>
          <a:xfrm>
            <a:off x="6671860" y="5163438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711806" y="5323696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53" name="TextBox 52"/>
          <p:cNvSpPr txBox="1"/>
          <p:nvPr/>
        </p:nvSpPr>
        <p:spPr>
          <a:xfrm>
            <a:off x="345684" y="466469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mul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5818" y="471092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Rd $f1, $f2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31681" y="4630791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Wrt</a:t>
            </a:r>
            <a:r>
              <a:rPr lang="en-US" dirty="0" smtClean="0">
                <a:solidFill>
                  <a:srgbClr val="FF0000"/>
                </a:solidFill>
              </a:rPr>
              <a:t> $f3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20935" y="460187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12368" y="571540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42860" y="573284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Rd $f4, $f5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25724" y="5700069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Wrt</a:t>
            </a:r>
            <a:r>
              <a:rPr lang="en-US" dirty="0" smtClean="0">
                <a:solidFill>
                  <a:srgbClr val="FF0000"/>
                </a:solidFill>
              </a:rPr>
              <a:t> $f3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86047" y="5308511"/>
            <a:ext cx="3335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Write-after-Write</a:t>
            </a:r>
          </a:p>
          <a:p>
            <a:r>
              <a:rPr lang="en-US" sz="3000" dirty="0" smtClean="0">
                <a:solidFill>
                  <a:srgbClr val="FF0000"/>
                </a:solidFill>
              </a:rPr>
              <a:t>(WAW) Dependency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96392" y="6221149"/>
            <a:ext cx="3814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What’s the final value in $f3?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4902468" y="5310048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9" name="Rounded Rectangle 58"/>
          <p:cNvSpPr/>
          <p:nvPr/>
        </p:nvSpPr>
        <p:spPr>
          <a:xfrm>
            <a:off x="4793816" y="5159828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Solution: 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FP add has 3 cycle latency, FP </a:t>
            </a:r>
            <a:r>
              <a:rPr lang="en-US" dirty="0" err="1" smtClean="0"/>
              <a:t>mult</a:t>
            </a:r>
            <a:r>
              <a:rPr lang="en-US" dirty="0" smtClean="0"/>
              <a:t> has 8 cycle latency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81491" y="2496368"/>
            <a:ext cx="5859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mul.d</a:t>
            </a:r>
            <a:r>
              <a:rPr lang="en-US" sz="2400" dirty="0"/>
              <a:t> $f1, $f2, $f3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1"/>
                </a:solidFill>
              </a:rPr>
              <a:t>// R[$f3] = R[$f1] * R[$f2]</a:t>
            </a:r>
          </a:p>
          <a:p>
            <a:r>
              <a:rPr lang="en-US" sz="2400" dirty="0" err="1"/>
              <a:t>a</a:t>
            </a:r>
            <a:r>
              <a:rPr lang="en-US" sz="2400" dirty="0" err="1" smtClean="0"/>
              <a:t>dd.d</a:t>
            </a:r>
            <a:r>
              <a:rPr lang="en-US" sz="2400" dirty="0" smtClean="0"/>
              <a:t> $f4, $f5, $f3   </a:t>
            </a:r>
            <a:r>
              <a:rPr lang="en-US" sz="2400" dirty="0">
                <a:solidFill>
                  <a:schemeClr val="accent1"/>
                </a:solidFill>
              </a:rPr>
              <a:t>// R[$f3] = R[$</a:t>
            </a:r>
            <a:r>
              <a:rPr lang="en-US" sz="2400" dirty="0" smtClean="0">
                <a:solidFill>
                  <a:schemeClr val="accent1"/>
                </a:solidFill>
              </a:rPr>
              <a:t>f4] + </a:t>
            </a:r>
            <a:r>
              <a:rPr lang="en-US" sz="2400" dirty="0">
                <a:solidFill>
                  <a:schemeClr val="accent1"/>
                </a:solidFill>
              </a:rPr>
              <a:t>R[$</a:t>
            </a:r>
            <a:r>
              <a:rPr lang="en-US" sz="2400" dirty="0" smtClean="0">
                <a:solidFill>
                  <a:schemeClr val="accent1"/>
                </a:solidFill>
              </a:rPr>
              <a:t>f5]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484" y="4145143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8065" y="429536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7" name="Rounded Rectangle 6"/>
          <p:cNvSpPr/>
          <p:nvPr/>
        </p:nvSpPr>
        <p:spPr>
          <a:xfrm>
            <a:off x="990402" y="4150753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7054" y="433463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5627" y="427690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8" name="Rounded Rectangle 17"/>
          <p:cNvSpPr/>
          <p:nvPr/>
        </p:nvSpPr>
        <p:spPr>
          <a:xfrm>
            <a:off x="1906108" y="413136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43333" y="427690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0" name="Rounded Rectangle 19"/>
          <p:cNvSpPr/>
          <p:nvPr/>
        </p:nvSpPr>
        <p:spPr>
          <a:xfrm>
            <a:off x="2810223" y="4126687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86718" y="4281581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2" name="Rounded Rectangle 21"/>
          <p:cNvSpPr/>
          <p:nvPr/>
        </p:nvSpPr>
        <p:spPr>
          <a:xfrm>
            <a:off x="3753608" y="413136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89335" y="427690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4" name="Rounded Rectangle 23"/>
          <p:cNvSpPr/>
          <p:nvPr/>
        </p:nvSpPr>
        <p:spPr>
          <a:xfrm>
            <a:off x="4680683" y="4126686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34646" y="426662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6" name="Rounded Rectangle 25"/>
          <p:cNvSpPr/>
          <p:nvPr/>
        </p:nvSpPr>
        <p:spPr>
          <a:xfrm>
            <a:off x="5615127" y="4121079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52352" y="426662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28" name="Rounded Rectangle 27"/>
          <p:cNvSpPr/>
          <p:nvPr/>
        </p:nvSpPr>
        <p:spPr>
          <a:xfrm>
            <a:off x="6519242" y="4116405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7490008" y="4106811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442391" y="4262641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39" name="Rounded Rectangle 38"/>
          <p:cNvSpPr/>
          <p:nvPr/>
        </p:nvSpPr>
        <p:spPr>
          <a:xfrm>
            <a:off x="8429926" y="4112421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469872" y="427267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41" name="Rounded Rectangle 40"/>
          <p:cNvSpPr/>
          <p:nvPr/>
        </p:nvSpPr>
        <p:spPr>
          <a:xfrm>
            <a:off x="1139727" y="5172675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327308" y="5322895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3" name="Rounded Rectangle 42"/>
          <p:cNvSpPr/>
          <p:nvPr/>
        </p:nvSpPr>
        <p:spPr>
          <a:xfrm>
            <a:off x="2079645" y="5178285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976297" y="5362165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45" name="TextBox 44"/>
          <p:cNvSpPr txBox="1"/>
          <p:nvPr/>
        </p:nvSpPr>
        <p:spPr>
          <a:xfrm>
            <a:off x="6721976" y="5304439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46" name="Rounded Rectangle 45"/>
          <p:cNvSpPr/>
          <p:nvPr/>
        </p:nvSpPr>
        <p:spPr>
          <a:xfrm>
            <a:off x="6602457" y="5158893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639682" y="5304439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48" name="Rounded Rectangle 47"/>
          <p:cNvSpPr/>
          <p:nvPr/>
        </p:nvSpPr>
        <p:spPr>
          <a:xfrm>
            <a:off x="7506572" y="5154219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8458304" y="5157828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410687" y="5313658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1" name="Rounded Rectangle 50"/>
          <p:cNvSpPr/>
          <p:nvPr/>
        </p:nvSpPr>
        <p:spPr>
          <a:xfrm>
            <a:off x="9398222" y="5163438"/>
            <a:ext cx="855222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438168" y="5323696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53" name="TextBox 52"/>
          <p:cNvSpPr txBox="1"/>
          <p:nvPr/>
        </p:nvSpPr>
        <p:spPr>
          <a:xfrm>
            <a:off x="222264" y="466469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mul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42398" y="471092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Rd $f1, $f2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08260" y="4642011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Wrt</a:t>
            </a:r>
            <a:r>
              <a:rPr lang="en-US" dirty="0" smtClean="0">
                <a:solidFill>
                  <a:srgbClr val="FF0000"/>
                </a:solidFill>
              </a:rPr>
              <a:t> $f3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97514" y="461309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12368" y="571540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42860" y="573284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Rd $f4, $f5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52086" y="5700069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Wrt</a:t>
            </a:r>
            <a:r>
              <a:rPr lang="en-US" dirty="0" smtClean="0">
                <a:solidFill>
                  <a:srgbClr val="FF0000"/>
                </a:solidFill>
              </a:rPr>
              <a:t> $f3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44" idx="3"/>
          </p:cNvCxnSpPr>
          <p:nvPr/>
        </p:nvCxnSpPr>
        <p:spPr>
          <a:xfrm>
            <a:off x="3028188" y="5639164"/>
            <a:ext cx="251948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38783" y="5177499"/>
            <a:ext cx="887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STALL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5679486" y="530537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9" name="Rounded Rectangle 58"/>
          <p:cNvSpPr/>
          <p:nvPr/>
        </p:nvSpPr>
        <p:spPr>
          <a:xfrm>
            <a:off x="5559967" y="5159827"/>
            <a:ext cx="866990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ILP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FP add has 3 cycle latency, FP </a:t>
            </a:r>
            <a:r>
              <a:rPr lang="en-US" dirty="0" err="1" smtClean="0"/>
              <a:t>mult</a:t>
            </a:r>
            <a:r>
              <a:rPr lang="en-US" dirty="0" smtClean="0"/>
              <a:t> has 8 cycle latency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Future </a:t>
            </a:r>
            <a:r>
              <a:rPr lang="en-US" i="1" dirty="0" smtClean="0">
                <a:solidFill>
                  <a:srgbClr val="C00000"/>
                </a:solidFill>
              </a:rPr>
              <a:t>independent</a:t>
            </a:r>
            <a:r>
              <a:rPr lang="en-US" dirty="0" smtClean="0"/>
              <a:t> add instructions stall because of the WAW dependency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1491" y="2496368"/>
            <a:ext cx="6474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mul.d</a:t>
            </a:r>
            <a:r>
              <a:rPr lang="en-US" sz="2400" dirty="0"/>
              <a:t> $f1, $f2, $f3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1"/>
                </a:solidFill>
              </a:rPr>
              <a:t>// R[$f3] = R[$f1] * R[$f2]</a:t>
            </a:r>
          </a:p>
          <a:p>
            <a:r>
              <a:rPr lang="en-US" sz="2400" b="1" dirty="0" err="1">
                <a:solidFill>
                  <a:srgbClr val="C00000"/>
                </a:solidFill>
              </a:rPr>
              <a:t>a</a:t>
            </a:r>
            <a:r>
              <a:rPr lang="en-US" sz="2400" b="1" dirty="0" err="1" smtClean="0">
                <a:solidFill>
                  <a:srgbClr val="C00000"/>
                </a:solidFill>
              </a:rPr>
              <a:t>dd.d</a:t>
            </a:r>
            <a:r>
              <a:rPr lang="en-US" sz="2400" b="1" dirty="0" smtClean="0">
                <a:solidFill>
                  <a:srgbClr val="C00000"/>
                </a:solidFill>
              </a:rPr>
              <a:t> $f4, $f5, $f3   </a:t>
            </a:r>
            <a:r>
              <a:rPr lang="en-US" sz="2400" b="1" dirty="0">
                <a:solidFill>
                  <a:srgbClr val="C00000"/>
                </a:solidFill>
              </a:rPr>
              <a:t>// R[$f3] = R[$</a:t>
            </a:r>
            <a:r>
              <a:rPr lang="en-US" sz="2400" b="1" dirty="0" smtClean="0">
                <a:solidFill>
                  <a:srgbClr val="C00000"/>
                </a:solidFill>
              </a:rPr>
              <a:t>f4] + </a:t>
            </a:r>
            <a:r>
              <a:rPr lang="en-US" sz="2400" b="1" dirty="0">
                <a:solidFill>
                  <a:srgbClr val="C00000"/>
                </a:solidFill>
              </a:rPr>
              <a:t>R[$</a:t>
            </a:r>
            <a:r>
              <a:rPr lang="en-US" sz="2400" b="1" dirty="0" smtClean="0">
                <a:solidFill>
                  <a:srgbClr val="C00000"/>
                </a:solidFill>
              </a:rPr>
              <a:t>f5]</a:t>
            </a:r>
          </a:p>
          <a:p>
            <a:r>
              <a:rPr lang="en-US" sz="2400" dirty="0" err="1"/>
              <a:t>add.d</a:t>
            </a:r>
            <a:r>
              <a:rPr lang="en-US" sz="2400" dirty="0"/>
              <a:t> $</a:t>
            </a:r>
            <a:r>
              <a:rPr lang="en-US" sz="2400" dirty="0" smtClean="0"/>
              <a:t>f8, </a:t>
            </a:r>
            <a:r>
              <a:rPr lang="en-US" sz="2400" dirty="0"/>
              <a:t>$</a:t>
            </a:r>
            <a:r>
              <a:rPr lang="en-US" sz="2400" dirty="0" smtClean="0"/>
              <a:t>f6, </a:t>
            </a:r>
            <a:r>
              <a:rPr lang="en-US" sz="2400" dirty="0"/>
              <a:t>$</a:t>
            </a:r>
            <a:r>
              <a:rPr lang="en-US" sz="2400" dirty="0" smtClean="0"/>
              <a:t>f7   </a:t>
            </a:r>
            <a:r>
              <a:rPr lang="en-US" sz="2400" dirty="0">
                <a:solidFill>
                  <a:schemeClr val="accent1"/>
                </a:solidFill>
              </a:rPr>
              <a:t>// R[$</a:t>
            </a:r>
            <a:r>
              <a:rPr lang="en-US" sz="2400" dirty="0" smtClean="0">
                <a:solidFill>
                  <a:schemeClr val="accent1"/>
                </a:solidFill>
              </a:rPr>
              <a:t>f8] </a:t>
            </a:r>
            <a:r>
              <a:rPr lang="en-US" sz="2400" dirty="0">
                <a:solidFill>
                  <a:schemeClr val="accent1"/>
                </a:solidFill>
              </a:rPr>
              <a:t>= R[$</a:t>
            </a:r>
            <a:r>
              <a:rPr lang="en-US" sz="2400" dirty="0" smtClean="0">
                <a:solidFill>
                  <a:schemeClr val="accent1"/>
                </a:solidFill>
              </a:rPr>
              <a:t>f6] </a:t>
            </a:r>
            <a:r>
              <a:rPr lang="en-US" sz="2400" dirty="0">
                <a:solidFill>
                  <a:schemeClr val="accent1"/>
                </a:solidFill>
              </a:rPr>
              <a:t>+ R[$</a:t>
            </a:r>
            <a:r>
              <a:rPr lang="en-US" sz="2400" dirty="0" smtClean="0">
                <a:solidFill>
                  <a:schemeClr val="accent1"/>
                </a:solidFill>
              </a:rPr>
              <a:t>f7]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 err="1"/>
              <a:t>add.d</a:t>
            </a:r>
            <a:r>
              <a:rPr lang="en-US" sz="2400" dirty="0"/>
              <a:t> $</a:t>
            </a:r>
            <a:r>
              <a:rPr lang="en-US" sz="2400" dirty="0" smtClean="0"/>
              <a:t>f11, </a:t>
            </a:r>
            <a:r>
              <a:rPr lang="en-US" sz="2400" dirty="0"/>
              <a:t>$</a:t>
            </a:r>
            <a:r>
              <a:rPr lang="en-US" sz="2400" dirty="0" smtClean="0"/>
              <a:t>f9, </a:t>
            </a:r>
            <a:r>
              <a:rPr lang="en-US" sz="2400" dirty="0"/>
              <a:t>$</a:t>
            </a:r>
            <a:r>
              <a:rPr lang="en-US" sz="2400" dirty="0" smtClean="0"/>
              <a:t>f10   </a:t>
            </a:r>
            <a:r>
              <a:rPr lang="en-US" sz="2400" dirty="0">
                <a:solidFill>
                  <a:schemeClr val="accent1"/>
                </a:solidFill>
              </a:rPr>
              <a:t>// R[$</a:t>
            </a:r>
            <a:r>
              <a:rPr lang="en-US" sz="2400" dirty="0" smtClean="0">
                <a:solidFill>
                  <a:schemeClr val="accent1"/>
                </a:solidFill>
              </a:rPr>
              <a:t>f11] </a:t>
            </a:r>
            <a:r>
              <a:rPr lang="en-US" sz="2400" dirty="0">
                <a:solidFill>
                  <a:schemeClr val="accent1"/>
                </a:solidFill>
              </a:rPr>
              <a:t>= R[$</a:t>
            </a:r>
            <a:r>
              <a:rPr lang="en-US" sz="2400" dirty="0" smtClean="0">
                <a:solidFill>
                  <a:schemeClr val="accent1"/>
                </a:solidFill>
              </a:rPr>
              <a:t>f9] </a:t>
            </a:r>
            <a:r>
              <a:rPr lang="en-US" sz="2400" dirty="0">
                <a:solidFill>
                  <a:schemeClr val="accent1"/>
                </a:solidFill>
              </a:rPr>
              <a:t>+ R[$</a:t>
            </a:r>
            <a:r>
              <a:rPr lang="en-US" sz="2400" dirty="0" smtClean="0">
                <a:solidFill>
                  <a:schemeClr val="accent1"/>
                </a:solidFill>
              </a:rPr>
              <a:t>f10]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2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another destination register to eliminate WAW hazard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But number of architectural registers is limited</a:t>
            </a:r>
          </a:p>
          <a:p>
            <a:pPr lvl="1"/>
            <a:endParaRPr lang="en-US" dirty="0"/>
          </a:p>
          <a:p>
            <a:r>
              <a:rPr lang="en-US" dirty="0" smtClean="0"/>
              <a:t>Out-of-order (</a:t>
            </a:r>
            <a:r>
              <a:rPr lang="en-US" dirty="0" err="1" smtClean="0"/>
              <a:t>OoO</a:t>
            </a:r>
            <a:r>
              <a:rPr lang="en-US" dirty="0" smtClean="0"/>
              <a:t>) execution in hardware</a:t>
            </a:r>
          </a:p>
          <a:p>
            <a:pPr marL="457200" lvl="1" indent="0">
              <a:buNone/>
            </a:pPr>
            <a:r>
              <a:rPr lang="en-US" dirty="0" smtClean="0"/>
              <a:t>Allows independent instructions whose operands are ready to execute first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1491" y="2496368"/>
            <a:ext cx="6474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mul.d</a:t>
            </a:r>
            <a:r>
              <a:rPr lang="en-US" sz="2400" dirty="0"/>
              <a:t> $f1, $f2, $f3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1"/>
                </a:solidFill>
              </a:rPr>
              <a:t>// R[$f3] = R[$f1] * R[$f2]</a:t>
            </a:r>
          </a:p>
          <a:p>
            <a:r>
              <a:rPr lang="en-US" sz="2400" dirty="0" err="1"/>
              <a:t>a</a:t>
            </a:r>
            <a:r>
              <a:rPr lang="en-US" sz="2400" dirty="0" err="1" smtClean="0"/>
              <a:t>dd.d</a:t>
            </a:r>
            <a:r>
              <a:rPr lang="en-US" sz="2400" dirty="0" smtClean="0"/>
              <a:t> $f4, $f5, </a:t>
            </a:r>
            <a:r>
              <a:rPr lang="en-US" sz="2400" b="1" dirty="0" smtClean="0">
                <a:solidFill>
                  <a:srgbClr val="C00000"/>
                </a:solidFill>
              </a:rPr>
              <a:t>$f12 </a:t>
            </a:r>
            <a:r>
              <a:rPr lang="en-US" sz="2400" dirty="0" smtClean="0">
                <a:solidFill>
                  <a:schemeClr val="accent1"/>
                </a:solidFill>
              </a:rPr>
              <a:t>// </a:t>
            </a:r>
            <a:r>
              <a:rPr lang="en-US" sz="2400" dirty="0">
                <a:solidFill>
                  <a:schemeClr val="accent1"/>
                </a:solidFill>
              </a:rPr>
              <a:t>R[$f3] = R[$</a:t>
            </a:r>
            <a:r>
              <a:rPr lang="en-US" sz="2400" dirty="0" smtClean="0">
                <a:solidFill>
                  <a:schemeClr val="accent1"/>
                </a:solidFill>
              </a:rPr>
              <a:t>f4] + </a:t>
            </a:r>
            <a:r>
              <a:rPr lang="en-US" sz="2400" dirty="0">
                <a:solidFill>
                  <a:schemeClr val="accent1"/>
                </a:solidFill>
              </a:rPr>
              <a:t>R[$</a:t>
            </a:r>
            <a:r>
              <a:rPr lang="en-US" sz="2400" dirty="0" smtClean="0">
                <a:solidFill>
                  <a:schemeClr val="accent1"/>
                </a:solidFill>
              </a:rPr>
              <a:t>f5]</a:t>
            </a:r>
          </a:p>
          <a:p>
            <a:r>
              <a:rPr lang="en-US" sz="2400" dirty="0" err="1"/>
              <a:t>add.d</a:t>
            </a:r>
            <a:r>
              <a:rPr lang="en-US" sz="2400" dirty="0"/>
              <a:t> $</a:t>
            </a:r>
            <a:r>
              <a:rPr lang="en-US" sz="2400" dirty="0" smtClean="0"/>
              <a:t>f8, </a:t>
            </a:r>
            <a:r>
              <a:rPr lang="en-US" sz="2400" dirty="0"/>
              <a:t>$</a:t>
            </a:r>
            <a:r>
              <a:rPr lang="en-US" sz="2400" dirty="0" smtClean="0"/>
              <a:t>f6, </a:t>
            </a:r>
            <a:r>
              <a:rPr lang="en-US" sz="2400" dirty="0"/>
              <a:t>$</a:t>
            </a:r>
            <a:r>
              <a:rPr lang="en-US" sz="2400" dirty="0" smtClean="0"/>
              <a:t>f7   </a:t>
            </a:r>
            <a:r>
              <a:rPr lang="en-US" sz="2400" dirty="0">
                <a:solidFill>
                  <a:schemeClr val="accent1"/>
                </a:solidFill>
              </a:rPr>
              <a:t>// R[$</a:t>
            </a:r>
            <a:r>
              <a:rPr lang="en-US" sz="2400" dirty="0" smtClean="0">
                <a:solidFill>
                  <a:schemeClr val="accent1"/>
                </a:solidFill>
              </a:rPr>
              <a:t>f8] </a:t>
            </a:r>
            <a:r>
              <a:rPr lang="en-US" sz="2400" dirty="0">
                <a:solidFill>
                  <a:schemeClr val="accent1"/>
                </a:solidFill>
              </a:rPr>
              <a:t>= R[$</a:t>
            </a:r>
            <a:r>
              <a:rPr lang="en-US" sz="2400" dirty="0" smtClean="0">
                <a:solidFill>
                  <a:schemeClr val="accent1"/>
                </a:solidFill>
              </a:rPr>
              <a:t>f6] </a:t>
            </a:r>
            <a:r>
              <a:rPr lang="en-US" sz="2400" dirty="0">
                <a:solidFill>
                  <a:schemeClr val="accent1"/>
                </a:solidFill>
              </a:rPr>
              <a:t>+ R[$</a:t>
            </a:r>
            <a:r>
              <a:rPr lang="en-US" sz="2400" dirty="0" smtClean="0">
                <a:solidFill>
                  <a:schemeClr val="accent1"/>
                </a:solidFill>
              </a:rPr>
              <a:t>f7]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 err="1"/>
              <a:t>add.d</a:t>
            </a:r>
            <a:r>
              <a:rPr lang="en-US" sz="2400" dirty="0"/>
              <a:t> $</a:t>
            </a:r>
            <a:r>
              <a:rPr lang="en-US" sz="2400" dirty="0" smtClean="0"/>
              <a:t>f11, </a:t>
            </a:r>
            <a:r>
              <a:rPr lang="en-US" sz="2400" dirty="0"/>
              <a:t>$</a:t>
            </a:r>
            <a:r>
              <a:rPr lang="en-US" sz="2400" dirty="0" smtClean="0"/>
              <a:t>f9, </a:t>
            </a:r>
            <a:r>
              <a:rPr lang="en-US" sz="2400" dirty="0"/>
              <a:t>$</a:t>
            </a:r>
            <a:r>
              <a:rPr lang="en-US" sz="2400" dirty="0" smtClean="0"/>
              <a:t>f10 </a:t>
            </a:r>
            <a:r>
              <a:rPr lang="en-US" sz="2400" dirty="0" smtClean="0">
                <a:solidFill>
                  <a:schemeClr val="accent1"/>
                </a:solidFill>
              </a:rPr>
              <a:t>// </a:t>
            </a:r>
            <a:r>
              <a:rPr lang="en-US" sz="2400" dirty="0">
                <a:solidFill>
                  <a:schemeClr val="accent1"/>
                </a:solidFill>
              </a:rPr>
              <a:t>R[$</a:t>
            </a:r>
            <a:r>
              <a:rPr lang="en-US" sz="2400" dirty="0" smtClean="0">
                <a:solidFill>
                  <a:schemeClr val="accent1"/>
                </a:solidFill>
              </a:rPr>
              <a:t>f11] </a:t>
            </a:r>
            <a:r>
              <a:rPr lang="en-US" sz="2400" dirty="0">
                <a:solidFill>
                  <a:schemeClr val="accent1"/>
                </a:solidFill>
              </a:rPr>
              <a:t>= R[$</a:t>
            </a:r>
            <a:r>
              <a:rPr lang="en-US" sz="2400" dirty="0" smtClean="0">
                <a:solidFill>
                  <a:schemeClr val="accent1"/>
                </a:solidFill>
              </a:rPr>
              <a:t>f9] </a:t>
            </a:r>
            <a:r>
              <a:rPr lang="en-US" sz="2400" dirty="0">
                <a:solidFill>
                  <a:schemeClr val="accent1"/>
                </a:solidFill>
              </a:rPr>
              <a:t>+ R[$</a:t>
            </a:r>
            <a:r>
              <a:rPr lang="en-US" sz="2400" dirty="0" smtClean="0">
                <a:solidFill>
                  <a:schemeClr val="accent1"/>
                </a:solidFill>
              </a:rPr>
              <a:t>f10]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1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</a:t>
            </a:r>
            <a:r>
              <a:rPr lang="en-US" dirty="0" err="1" smtClean="0"/>
              <a:t>OoO</a:t>
            </a:r>
            <a:r>
              <a:rPr lang="en-US" dirty="0" smtClean="0"/>
              <a:t>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332"/>
            <a:ext cx="10515600" cy="53293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Register renaming </a:t>
            </a:r>
            <a:r>
              <a:rPr lang="en-US" dirty="0" smtClean="0"/>
              <a:t>in hardware</a:t>
            </a:r>
          </a:p>
          <a:p>
            <a:pPr lvl="1"/>
            <a:r>
              <a:rPr lang="en-US" dirty="0" smtClean="0"/>
              <a:t>Associate a “tag” with the output of each instruction</a:t>
            </a:r>
          </a:p>
          <a:p>
            <a:pPr lvl="1"/>
            <a:r>
              <a:rPr lang="en-US" i="1" dirty="0" smtClean="0"/>
              <a:t>Number of tags can be larger than number of architectural </a:t>
            </a:r>
            <a:r>
              <a:rPr lang="en-US" i="1" dirty="0" err="1" smtClean="0"/>
              <a:t>regs</a:t>
            </a:r>
            <a:endParaRPr lang="en-US" i="1" dirty="0" smtClean="0"/>
          </a:p>
          <a:p>
            <a:r>
              <a:rPr lang="en-US" dirty="0"/>
              <a:t>N</a:t>
            </a:r>
            <a:r>
              <a:rPr lang="en-US" dirty="0" smtClean="0"/>
              <a:t>eed to buffer instructions till they are ready to execute</a:t>
            </a:r>
          </a:p>
          <a:p>
            <a:pPr lvl="1"/>
            <a:r>
              <a:rPr lang="en-US" dirty="0" smtClean="0"/>
              <a:t>Fetched in order and buffered in “</a:t>
            </a:r>
            <a:r>
              <a:rPr lang="en-US" dirty="0" smtClean="0">
                <a:solidFill>
                  <a:srgbClr val="FF0000"/>
                </a:solidFill>
              </a:rPr>
              <a:t>reservation station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Need to check when an instructions operands are ready</a:t>
            </a:r>
          </a:p>
          <a:p>
            <a:pPr lvl="1"/>
            <a:r>
              <a:rPr lang="en-US" dirty="0" smtClean="0"/>
              <a:t>Each instruction broadcasts its tag when it finishes execution</a:t>
            </a:r>
          </a:p>
          <a:p>
            <a:pPr lvl="1"/>
            <a:r>
              <a:rPr lang="en-US" dirty="0" smtClean="0"/>
              <a:t>Instructions compare their “source tags” (tags of their operands) to see if there is a match</a:t>
            </a:r>
          </a:p>
          <a:p>
            <a:r>
              <a:rPr lang="en-US" dirty="0" smtClean="0"/>
              <a:t>When all source operands of an instruction are ready, dispatch to FU</a:t>
            </a:r>
          </a:p>
          <a:p>
            <a:pPr lvl="1"/>
            <a:r>
              <a:rPr lang="en-US" dirty="0" smtClean="0"/>
              <a:t>Structural hazard if FU is busy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6" y="39756"/>
            <a:ext cx="10515600" cy="1325563"/>
          </a:xfrm>
        </p:spPr>
        <p:txBody>
          <a:bodyPr/>
          <a:lstStyle/>
          <a:p>
            <a:r>
              <a:rPr lang="en-US" dirty="0" err="1" smtClean="0"/>
              <a:t>Tomasulo’s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55" y="1014770"/>
            <a:ext cx="9359996" cy="55262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106385" y="2316854"/>
            <a:ext cx="1198631" cy="124537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13788" y="90996"/>
            <a:ext cx="5119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Instruction fetched in order into instruction buffer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And dispatched to reservation station assuming one is free </a:t>
            </a:r>
            <a:endParaRPr lang="en-US" sz="2400" dirty="0">
              <a:solidFill>
                <a:schemeClr val="accent6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5206838" y="875826"/>
            <a:ext cx="906950" cy="151209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33832" y="4339032"/>
            <a:ext cx="2293444" cy="59406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522394" y="4607574"/>
            <a:ext cx="4976882" cy="110232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78719" y="4180344"/>
            <a:ext cx="26076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Instruction wait in reservation stations and monitor common data bus for operand to be available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024489" y="2417854"/>
            <a:ext cx="2293444" cy="10154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697556" y="2410660"/>
            <a:ext cx="1481389" cy="33585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43425" y="1558589"/>
            <a:ext cx="2607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Arch register file renamed using </a:t>
            </a:r>
            <a:r>
              <a:rPr lang="en-US" sz="2400" dirty="0" err="1" smtClean="0">
                <a:solidFill>
                  <a:schemeClr val="accent6"/>
                </a:solidFill>
              </a:rPr>
              <a:t>resv</a:t>
            </a:r>
            <a:r>
              <a:rPr lang="en-US" sz="2400" dirty="0" smtClean="0">
                <a:solidFill>
                  <a:schemeClr val="accent6"/>
                </a:solidFill>
              </a:rPr>
              <a:t> stations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2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3" grpId="0"/>
      <p:bldP spid="15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5878051" y="1401580"/>
            <a:ext cx="5823679" cy="31254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0" y="1401580"/>
            <a:ext cx="5823679" cy="31254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72" y="21801"/>
            <a:ext cx="10515600" cy="1325563"/>
          </a:xfrm>
        </p:spPr>
        <p:txBody>
          <a:bodyPr/>
          <a:lstStyle/>
          <a:p>
            <a:r>
              <a:rPr lang="en-US" dirty="0" smtClean="0"/>
              <a:t>Hierarchical LRU Implementation</a:t>
            </a:r>
            <a:endParaRPr lang="en-US" dirty="0"/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2" y="1791326"/>
            <a:ext cx="2541425" cy="2298064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49" y="1791326"/>
            <a:ext cx="2541425" cy="2298064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24" y="1791326"/>
            <a:ext cx="2541425" cy="2298064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501" y="1791326"/>
            <a:ext cx="2541425" cy="2298064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838200" y="140158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0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529662" y="1329661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1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675755" y="132966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2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9217180" y="1329660"/>
            <a:ext cx="953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Way 3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132737" y="4131436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 0</a:t>
            </a:r>
            <a:endParaRPr lang="en-US" sz="2400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126" y="2368446"/>
            <a:ext cx="360887" cy="15042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0278" y="2351144"/>
            <a:ext cx="360887" cy="1504200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8326174" y="4131436"/>
            <a:ext cx="119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 1</a:t>
            </a:r>
            <a:endParaRPr lang="en-US" sz="2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451829" y="257620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143291" y="257620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B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76170" y="2568793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010506" y="2582635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1834" y="2368446"/>
            <a:ext cx="360887" cy="1504200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 rot="16200000">
            <a:off x="11379717" y="1574649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Grp</a:t>
            </a:r>
            <a:endParaRPr lang="en-US" sz="2000" dirty="0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10510725" y="1119956"/>
            <a:ext cx="178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Way (G1)</a:t>
            </a:r>
            <a:endParaRPr lang="en-US" sz="2000" dirty="0"/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4914136" y="1212241"/>
            <a:ext cx="12770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MRU Way </a:t>
            </a:r>
          </a:p>
          <a:p>
            <a:r>
              <a:rPr lang="en-US" sz="2000" dirty="0" smtClean="0"/>
              <a:t>(G0)</a:t>
            </a:r>
            <a:endParaRPr lang="en-US" sz="2000" dirty="0"/>
          </a:p>
        </p:txBody>
      </p:sp>
      <p:graphicFrame>
        <p:nvGraphicFramePr>
          <p:cNvPr id="133" name="Table 132"/>
          <p:cNvGraphicFramePr>
            <a:graphicFrameLocks noGrp="1"/>
          </p:cNvGraphicFramePr>
          <p:nvPr>
            <p:extLst/>
          </p:nvPr>
        </p:nvGraphicFramePr>
        <p:xfrm>
          <a:off x="1616234" y="4802352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Sequence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MRU Grp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MRU Way (G0)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MRU Way (G1)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4" name="TextBox 133"/>
          <p:cNvSpPr txBox="1"/>
          <p:nvPr/>
        </p:nvSpPr>
        <p:spPr>
          <a:xfrm>
            <a:off x="9744234" y="4768809"/>
            <a:ext cx="2655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Which block is evicted?</a:t>
            </a:r>
            <a:endParaRPr lang="en-US" sz="3000" dirty="0"/>
          </a:p>
        </p:txBody>
      </p:sp>
      <p:sp>
        <p:nvSpPr>
          <p:cNvPr id="135" name="Oval 134"/>
          <p:cNvSpPr/>
          <p:nvPr/>
        </p:nvSpPr>
        <p:spPr>
          <a:xfrm>
            <a:off x="5841966" y="4682430"/>
            <a:ext cx="508276" cy="2068643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694073" y="5781703"/>
            <a:ext cx="2655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Not the true LRU block!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2942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 animBg="1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122670"/>
            <a:ext cx="10515600" cy="1325563"/>
          </a:xfrm>
        </p:spPr>
        <p:txBody>
          <a:bodyPr/>
          <a:lstStyle/>
          <a:p>
            <a:r>
              <a:rPr lang="en-US" dirty="0" smtClean="0"/>
              <a:t>Register Renaming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348186" y="5180833"/>
          <a:ext cx="37453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5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71188" y="4719168"/>
            <a:ext cx="2611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Reservation Station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964877" y="5077695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971803" y="544483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9017" y="5811986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57663" y="627365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249382" y="1232587"/>
            <a:ext cx="10515600" cy="5329325"/>
          </a:xfrm>
        </p:spPr>
        <p:txBody>
          <a:bodyPr>
            <a:normAutofit/>
          </a:bodyPr>
          <a:lstStyle/>
          <a:p>
            <a:r>
              <a:rPr lang="en-US" dirty="0" smtClean="0"/>
              <a:t>Each entry in a reservation station has a tag</a:t>
            </a:r>
          </a:p>
          <a:p>
            <a:r>
              <a:rPr lang="en-US" dirty="0" smtClean="0"/>
              <a:t>When an instruction is assigned to a reservation station, the destination register for that instruction is renamed to the tag of the reservation station</a:t>
            </a:r>
          </a:p>
          <a:p>
            <a:pPr lvl="1"/>
            <a:r>
              <a:rPr lang="en-US" dirty="0" smtClean="0"/>
              <a:t>Architectural registers -&gt; physical registers</a:t>
            </a:r>
          </a:p>
          <a:p>
            <a:pPr lvl="1"/>
            <a:r>
              <a:rPr lang="en-US" dirty="0" smtClean="0"/>
              <a:t>More reservation stations than architectural registers</a:t>
            </a:r>
            <a:endParaRPr lang="en-US" dirty="0"/>
          </a:p>
          <a:p>
            <a:r>
              <a:rPr lang="en-US" dirty="0" smtClean="0"/>
              <a:t>After renaming, the RS tag is used to refer to that register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21872" y="5675671"/>
            <a:ext cx="603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Tag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538747" y="5444839"/>
            <a:ext cx="418916" cy="41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548754" y="5691905"/>
            <a:ext cx="443063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1"/>
          </p:cNvCxnSpPr>
          <p:nvPr/>
        </p:nvCxnSpPr>
        <p:spPr>
          <a:xfrm>
            <a:off x="2558035" y="5979247"/>
            <a:ext cx="399628" cy="52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2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36" y="240435"/>
            <a:ext cx="10515600" cy="1325563"/>
          </a:xfrm>
        </p:spPr>
        <p:txBody>
          <a:bodyPr/>
          <a:lstStyle/>
          <a:p>
            <a:r>
              <a:rPr lang="en-US" dirty="0" smtClean="0"/>
              <a:t>Register Rename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35364" y="2271373"/>
          <a:ext cx="626687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3236" y="1419624"/>
            <a:ext cx="10515600" cy="5329325"/>
          </a:xfrm>
        </p:spPr>
        <p:txBody>
          <a:bodyPr>
            <a:normAutofit/>
          </a:bodyPr>
          <a:lstStyle/>
          <a:p>
            <a:r>
              <a:rPr lang="en-US" dirty="0" smtClean="0"/>
              <a:t>One entry for each architectural register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5492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f0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65016" y="294409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65016" y="3311236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f2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65017" y="367838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f3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71943" y="408016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f4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49582" y="4310996"/>
            <a:ext cx="422564" cy="877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0215" y="5074163"/>
            <a:ext cx="4364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reservation station entry the register f4 is currently </a:t>
            </a:r>
          </a:p>
          <a:p>
            <a:r>
              <a:rPr lang="en-US" sz="2400" dirty="0" smtClean="0"/>
              <a:t>remapped to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003473" y="4310996"/>
            <a:ext cx="498764" cy="676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85808" y="4202805"/>
            <a:ext cx="43641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f register is currently not mapped to a reservation station and holds valid data, valid bit is set to 1. Otherwise, the data in the “Value” field is invalid.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372099" y="4310996"/>
            <a:ext cx="498764" cy="676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49353" y="5005577"/>
            <a:ext cx="3036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Current value of f4 (only if valid bit is set)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47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36" y="240435"/>
            <a:ext cx="10515600" cy="1325563"/>
          </a:xfrm>
        </p:spPr>
        <p:txBody>
          <a:bodyPr/>
          <a:lstStyle/>
          <a:p>
            <a:r>
              <a:rPr lang="en-US" dirty="0" smtClean="0"/>
              <a:t>Reservation Station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36602" y="2271373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7039" y="2549235"/>
            <a:ext cx="21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254" y="2944090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6255" y="3311236"/>
            <a:ext cx="20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255" y="3678382"/>
            <a:ext cx="22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219202" y="3909214"/>
            <a:ext cx="422564" cy="877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7038" y="4807529"/>
            <a:ext cx="2978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from which the value of operand 1 will be obtained</a:t>
            </a:r>
            <a:endParaRPr lang="en-US" sz="24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885932" y="2269446"/>
          <a:ext cx="31363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0/1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 flipV="1">
            <a:off x="3525984" y="3909214"/>
            <a:ext cx="332507" cy="8983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81145" y="4946028"/>
            <a:ext cx="297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if value is valid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417622" y="4007002"/>
            <a:ext cx="841681" cy="2068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81145" y="6059620"/>
            <a:ext cx="2978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36293" y="1617760"/>
            <a:ext cx="1829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Operand 1</a:t>
            </a:r>
            <a:endParaRPr lang="en-US" sz="3000" dirty="0"/>
          </a:p>
        </p:txBody>
      </p:sp>
      <p:sp>
        <p:nvSpPr>
          <p:cNvPr id="16" name="TextBox 15"/>
          <p:cNvSpPr txBox="1"/>
          <p:nvPr/>
        </p:nvSpPr>
        <p:spPr>
          <a:xfrm>
            <a:off x="4539348" y="1626372"/>
            <a:ext cx="1829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Operand 2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211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8" y="-50511"/>
            <a:ext cx="10515600" cy="1325563"/>
          </a:xfrm>
        </p:spPr>
        <p:txBody>
          <a:bodyPr/>
          <a:lstStyle/>
          <a:p>
            <a:r>
              <a:rPr lang="en-US" dirty="0" err="1" smtClean="0"/>
              <a:t>Tomasulo’s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4" y="1038623"/>
            <a:ext cx="11783289" cy="53293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a reservation station is available before renaming</a:t>
            </a:r>
            <a:endParaRPr lang="en-US" dirty="0"/>
          </a:p>
          <a:p>
            <a:pPr lvl="1"/>
            <a:r>
              <a:rPr lang="en-US" dirty="0" smtClean="0"/>
              <a:t>Instruction + renamed operands (tags/value) placed in reservation station</a:t>
            </a:r>
          </a:p>
          <a:p>
            <a:pPr lvl="1"/>
            <a:r>
              <a:rPr lang="en-US" dirty="0" smtClean="0"/>
              <a:t>If reservation station not available, STALL</a:t>
            </a:r>
          </a:p>
          <a:p>
            <a:r>
              <a:rPr lang="en-US" dirty="0" smtClean="0"/>
              <a:t>While in </a:t>
            </a:r>
            <a:r>
              <a:rPr lang="en-US" dirty="0" err="1" smtClean="0"/>
              <a:t>resv</a:t>
            </a:r>
            <a:r>
              <a:rPr lang="en-US" dirty="0" smtClean="0"/>
              <a:t> </a:t>
            </a:r>
            <a:r>
              <a:rPr lang="en-US" dirty="0" err="1" smtClean="0"/>
              <a:t>stn</a:t>
            </a:r>
            <a:r>
              <a:rPr lang="en-US" dirty="0" smtClean="0"/>
              <a:t> each instruction</a:t>
            </a:r>
          </a:p>
          <a:p>
            <a:pPr lvl="1"/>
            <a:r>
              <a:rPr lang="en-US" dirty="0" smtClean="0"/>
              <a:t>Monitors CDB for tag of it’s sources</a:t>
            </a:r>
          </a:p>
          <a:p>
            <a:pPr lvl="1"/>
            <a:r>
              <a:rPr lang="en-US" dirty="0" smtClean="0"/>
              <a:t>When tag seen, grab value and keep in the reservation station</a:t>
            </a:r>
          </a:p>
          <a:p>
            <a:pPr lvl="1"/>
            <a:r>
              <a:rPr lang="en-US" dirty="0" smtClean="0"/>
              <a:t>When values for both operands available, ready for dispatch</a:t>
            </a:r>
          </a:p>
          <a:p>
            <a:r>
              <a:rPr lang="en-US" dirty="0" smtClean="0"/>
              <a:t>Dispatch ready instructions to </a:t>
            </a:r>
            <a:r>
              <a:rPr lang="en-US" dirty="0" err="1" smtClean="0"/>
              <a:t>Fus</a:t>
            </a:r>
            <a:endParaRPr lang="en-US" dirty="0" smtClean="0"/>
          </a:p>
          <a:p>
            <a:pPr lvl="1"/>
            <a:r>
              <a:rPr lang="en-US" dirty="0" smtClean="0"/>
              <a:t>Assuming an FU is available, otherwise wait</a:t>
            </a:r>
          </a:p>
          <a:p>
            <a:r>
              <a:rPr lang="en-US" dirty="0" smtClean="0"/>
              <a:t>Once instruction completes execution</a:t>
            </a:r>
          </a:p>
          <a:p>
            <a:pPr lvl="1"/>
            <a:r>
              <a:rPr lang="en-US" dirty="0" smtClean="0"/>
              <a:t>Broadcast value and tag on CDB</a:t>
            </a:r>
          </a:p>
          <a:p>
            <a:pPr lvl="1"/>
            <a:r>
              <a:rPr lang="en-US" dirty="0" smtClean="0"/>
              <a:t>Any Register in the Reg. renaming table with a matching tag updates it value and sets valid bit</a:t>
            </a:r>
          </a:p>
          <a:p>
            <a:r>
              <a:rPr lang="en-US" dirty="0" smtClean="0"/>
              <a:t>Free reservation station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61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Exploiting Spatial 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510" y="1514767"/>
            <a:ext cx="5793582" cy="4351338"/>
          </a:xfrm>
        </p:spPr>
        <p:txBody>
          <a:bodyPr/>
          <a:lstStyle/>
          <a:p>
            <a:r>
              <a:rPr lang="en-US" dirty="0" smtClean="0"/>
              <a:t>Recall that if the byte from address </a:t>
            </a:r>
            <a:r>
              <a:rPr lang="en-US" dirty="0" err="1" smtClean="0"/>
              <a:t>i</a:t>
            </a:r>
            <a:r>
              <a:rPr lang="en-US" dirty="0" smtClean="0"/>
              <a:t> is accessed, then byte from address i+1 is likely to be accessed</a:t>
            </a:r>
          </a:p>
          <a:p>
            <a:pPr lvl="1"/>
            <a:r>
              <a:rPr lang="en-US" dirty="0" smtClean="0"/>
              <a:t>Pull in </a:t>
            </a:r>
            <a:r>
              <a:rPr lang="en-US" i="1" dirty="0" smtClean="0"/>
              <a:t>multiple </a:t>
            </a:r>
            <a:r>
              <a:rPr lang="en-US" dirty="0" smtClean="0"/>
              <a:t>contiguous bytes of data in each access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Use larger block size</a:t>
            </a:r>
            <a:r>
              <a:rPr lang="en-US" dirty="0" smtClean="0"/>
              <a:t>!</a:t>
            </a:r>
          </a:p>
          <a:p>
            <a:pPr lvl="1"/>
            <a:endParaRPr lang="en-US" dirty="0"/>
          </a:p>
          <a:p>
            <a:r>
              <a:rPr lang="en-US" dirty="0" smtClean="0"/>
              <a:t>Example: 32KB direct mapped cache with 8 Byte (64 bit) blocks</a:t>
            </a:r>
          </a:p>
          <a:p>
            <a:pPr lvl="1"/>
            <a:r>
              <a:rPr lang="en-US" dirty="0" smtClean="0"/>
              <a:t>i.e., cache has 4096 Byte blocks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76885" y="2768953"/>
            <a:ext cx="1888579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76886" y="2775377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817026" y="2809638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874823" y="3313444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78947" y="3864829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74823" y="5226650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05486" y="5237471"/>
            <a:ext cx="154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Block </a:t>
            </a:r>
            <a:r>
              <a:rPr lang="en-US" sz="2400" smtClean="0"/>
              <a:t>4095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840557" y="6009061"/>
            <a:ext cx="1887195" cy="10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08228" y="6009061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bytes)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0835375" y="3389314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6733459" y="1042431"/>
            <a:ext cx="3614501" cy="419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37220" y="1042431"/>
            <a:ext cx="1470660" cy="419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309719" y="5206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(12 bits)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9757310" y="904669"/>
            <a:ext cx="564132" cy="2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515498" y="40199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Offset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/>
              <a:t>3</a:t>
            </a:r>
            <a:r>
              <a:rPr lang="en-US" sz="2400" dirty="0" smtClean="0"/>
              <a:t> bits)</a:t>
            </a:r>
            <a:endParaRPr lang="en-US" sz="24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9722917" y="1359720"/>
            <a:ext cx="221183" cy="277249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961170" y="1514767"/>
            <a:ext cx="1615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Selects a byte from the block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0" name="Elbow Connector 39"/>
          <p:cNvCxnSpPr/>
          <p:nvPr/>
        </p:nvCxnSpPr>
        <p:spPr>
          <a:xfrm rot="16200000" flipH="1">
            <a:off x="7330244" y="2542750"/>
            <a:ext cx="2629670" cy="466787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491901" y="1706216"/>
            <a:ext cx="1615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Selects a block</a:t>
            </a:r>
            <a:endParaRPr lang="en-US" sz="2400" dirty="0">
              <a:solidFill>
                <a:srgbClr val="00B0F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9108998" y="3831056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346348" y="3857157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601431" y="3850979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823848" y="3850979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079514" y="3867455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0316063" y="3861277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530246" y="3867455"/>
            <a:ext cx="0" cy="54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265021" y="904669"/>
            <a:ext cx="1336410" cy="3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331805" y="2768953"/>
            <a:ext cx="1888579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331806" y="2775377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329743" y="3313444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333867" y="3864829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329743" y="5226650"/>
            <a:ext cx="1888579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295477" y="6009061"/>
            <a:ext cx="1887195" cy="108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43971" y="6009061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6703644" y="2792569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6590417" y="5254749"/>
            <a:ext cx="141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4095</a:t>
            </a:r>
            <a:endParaRPr lang="en-US" sz="2400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7239074" y="1489714"/>
            <a:ext cx="110592" cy="122002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746776" y="5206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6772732" y="905135"/>
            <a:ext cx="1336410" cy="3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909618" y="2775377"/>
            <a:ext cx="359382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09619" y="2781801"/>
            <a:ext cx="35938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907556" y="3319868"/>
            <a:ext cx="35938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911680" y="3871253"/>
            <a:ext cx="35938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907556" y="5233074"/>
            <a:ext cx="359382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555651" y="5818288"/>
            <a:ext cx="792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21683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63" y="-3511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Cache Operation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09643" y="1645167"/>
            <a:ext cx="2421854" cy="2995766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9644" y="164541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86075" y="1686703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0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215082" y="2187049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684017" y="2228339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1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4211705" y="2734865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88135" y="2776155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2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207581" y="4096686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30246" y="4132400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Block 4095</a:t>
            </a:r>
            <a:endParaRPr lang="en-US" sz="24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07587" y="1425288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92912" y="573057"/>
            <a:ext cx="1501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Array</a:t>
            </a:r>
          </a:p>
          <a:p>
            <a:pPr algn="ctr"/>
            <a:r>
              <a:rPr lang="en-US" sz="2400" dirty="0" smtClean="0"/>
              <a:t>(8 bytes)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7399984" y="1643351"/>
            <a:ext cx="2421854" cy="2997582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399983" y="164335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876414" y="1684641"/>
            <a:ext cx="1192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0</a:t>
            </a:r>
            <a:endParaRPr lang="en-US" sz="2400" dirty="0"/>
          </a:p>
        </p:txBody>
      </p:sp>
      <p:sp>
        <p:nvSpPr>
          <p:cNvPr id="61" name="Rectangle 60"/>
          <p:cNvSpPr/>
          <p:nvPr/>
        </p:nvSpPr>
        <p:spPr>
          <a:xfrm>
            <a:off x="7397926" y="2184987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874356" y="2226277"/>
            <a:ext cx="119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1</a:t>
            </a:r>
            <a:endParaRPr lang="en-US" sz="2400" dirty="0"/>
          </a:p>
        </p:txBody>
      </p:sp>
      <p:sp>
        <p:nvSpPr>
          <p:cNvPr id="63" name="Rectangle 62"/>
          <p:cNvSpPr/>
          <p:nvPr/>
        </p:nvSpPr>
        <p:spPr>
          <a:xfrm>
            <a:off x="7394549" y="2732803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878474" y="2774093"/>
            <a:ext cx="109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Tag 2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397926" y="4096541"/>
            <a:ext cx="242185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3707" y="4160318"/>
            <a:ext cx="197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Tag 4095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397926" y="1423226"/>
            <a:ext cx="24218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74356" y="569740"/>
            <a:ext cx="13396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 Array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10676274" y="1653346"/>
            <a:ext cx="692034" cy="2989868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0676273" y="1653346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814987" y="1731532"/>
            <a:ext cx="340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0674216" y="2194982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0678334" y="2742798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828294" y="2236272"/>
            <a:ext cx="31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10682056" y="4098967"/>
            <a:ext cx="692034" cy="544247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10726234" y="4140257"/>
            <a:ext cx="83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V..  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0597941" y="665880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Valid</a:t>
            </a:r>
          </a:p>
          <a:p>
            <a:pPr algn="ctr"/>
            <a:r>
              <a:rPr lang="en-US" sz="2400" dirty="0" smtClean="0"/>
              <a:t>(1 bit)</a:t>
            </a:r>
            <a:endParaRPr lang="en-US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10727007" y="1709188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0</a:t>
            </a:r>
            <a:endParaRPr lang="en-US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24647" y="2269995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1</a:t>
            </a:r>
            <a:endParaRPr lang="en-US" sz="2400" dirty="0"/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72388" y="1125533"/>
            <a:ext cx="3349396" cy="8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84658" y="754219"/>
            <a:ext cx="27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Address (32 bits)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77326" y="2623516"/>
            <a:ext cx="7481487" cy="77473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/>
          <p:cNvCxnSpPr>
            <a:endCxn id="12" idx="1"/>
          </p:cNvCxnSpPr>
          <p:nvPr/>
        </p:nvCxnSpPr>
        <p:spPr>
          <a:xfrm>
            <a:off x="2400303" y="2848457"/>
            <a:ext cx="1677023" cy="162427"/>
          </a:xfrm>
          <a:prstGeom prst="bentConnector3">
            <a:avLst>
              <a:gd name="adj1" fmla="val -43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732444" y="2768332"/>
            <a:ext cx="5838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V 2</a:t>
            </a:r>
            <a:endParaRPr lang="en-US" sz="2400" dirty="0"/>
          </a:p>
        </p:txBody>
      </p:sp>
      <p:cxnSp>
        <p:nvCxnSpPr>
          <p:cNvPr id="107" name="Elbow Connector 106"/>
          <p:cNvCxnSpPr>
            <a:stCxn id="63" idx="3"/>
            <a:endCxn id="35" idx="0"/>
          </p:cNvCxnSpPr>
          <p:nvPr/>
        </p:nvCxnSpPr>
        <p:spPr>
          <a:xfrm>
            <a:off x="9816403" y="3004927"/>
            <a:ext cx="225460" cy="210307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694128" y="5108005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872586" y="52069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</a:t>
            </a:r>
            <a:endParaRPr lang="en-US" sz="2400" dirty="0"/>
          </a:p>
        </p:txBody>
      </p:sp>
      <p:cxnSp>
        <p:nvCxnSpPr>
          <p:cNvPr id="108" name="Elbow Connector 107"/>
          <p:cNvCxnSpPr>
            <a:endCxn id="35" idx="2"/>
          </p:cNvCxnSpPr>
          <p:nvPr/>
        </p:nvCxnSpPr>
        <p:spPr>
          <a:xfrm>
            <a:off x="807720" y="2848455"/>
            <a:ext cx="8886408" cy="2589334"/>
          </a:xfrm>
          <a:prstGeom prst="bentConnector3">
            <a:avLst>
              <a:gd name="adj1" fmla="val 18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35" idx="3"/>
          </p:cNvCxnSpPr>
          <p:nvPr/>
        </p:nvCxnSpPr>
        <p:spPr>
          <a:xfrm rot="5400000">
            <a:off x="9170077" y="5510179"/>
            <a:ext cx="465098" cy="786702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218970" y="5903530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MISS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225862" y="57070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12" name="Oval 111"/>
          <p:cNvSpPr/>
          <p:nvPr/>
        </p:nvSpPr>
        <p:spPr>
          <a:xfrm>
            <a:off x="10955790" y="5147979"/>
            <a:ext cx="695470" cy="6595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1134248" y="524692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&amp;</a:t>
            </a:r>
          </a:p>
        </p:txBody>
      </p:sp>
      <p:cxnSp>
        <p:nvCxnSpPr>
          <p:cNvPr id="114" name="Elbow Connector 113"/>
          <p:cNvCxnSpPr>
            <a:stCxn id="79" idx="3"/>
            <a:endCxn id="112" idx="6"/>
          </p:cNvCxnSpPr>
          <p:nvPr/>
        </p:nvCxnSpPr>
        <p:spPr>
          <a:xfrm>
            <a:off x="11370368" y="3014922"/>
            <a:ext cx="280892" cy="2462841"/>
          </a:xfrm>
          <a:prstGeom prst="bentConnector3">
            <a:avLst>
              <a:gd name="adj1" fmla="val 181384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5" idx="6"/>
            <a:endCxn id="112" idx="2"/>
          </p:cNvCxnSpPr>
          <p:nvPr/>
        </p:nvCxnSpPr>
        <p:spPr>
          <a:xfrm>
            <a:off x="10389598" y="5437789"/>
            <a:ext cx="566192" cy="3997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482266" y="497327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1" name="Elbow Connector 120"/>
          <p:cNvCxnSpPr>
            <a:stCxn id="112" idx="3"/>
            <a:endCxn id="110" idx="3"/>
          </p:cNvCxnSpPr>
          <p:nvPr/>
        </p:nvCxnSpPr>
        <p:spPr>
          <a:xfrm rot="5400000">
            <a:off x="9840336" y="4917060"/>
            <a:ext cx="423408" cy="201119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368159" y="57401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cxnSp>
        <p:nvCxnSpPr>
          <p:cNvPr id="127" name="Elbow Connector 126"/>
          <p:cNvCxnSpPr>
            <a:stCxn id="112" idx="5"/>
          </p:cNvCxnSpPr>
          <p:nvPr/>
        </p:nvCxnSpPr>
        <p:spPr>
          <a:xfrm rot="5400000">
            <a:off x="9883727" y="4896463"/>
            <a:ext cx="851192" cy="248017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317243" y="6314734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419084" y="61743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132" name="Elbow Connector 131"/>
          <p:cNvCxnSpPr>
            <a:stCxn id="17" idx="3"/>
          </p:cNvCxnSpPr>
          <p:nvPr/>
        </p:nvCxnSpPr>
        <p:spPr>
          <a:xfrm>
            <a:off x="6633559" y="3006989"/>
            <a:ext cx="115007" cy="2832171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3905959" y="6234700"/>
            <a:ext cx="2451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 Data if </a:t>
            </a:r>
            <a:r>
              <a:rPr lang="en-US" sz="2400" b="1" dirty="0" smtClean="0">
                <a:solidFill>
                  <a:schemeClr val="accent6"/>
                </a:solidFill>
              </a:rPr>
              <a:t>HIT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42159" y="2429271"/>
            <a:ext cx="3614501" cy="419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645920" y="2429271"/>
            <a:ext cx="1470660" cy="419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718419" y="143890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Index</a:t>
            </a:r>
          </a:p>
          <a:p>
            <a:pPr algn="ctr"/>
            <a:r>
              <a:rPr lang="en-US" sz="2400" dirty="0" smtClean="0"/>
              <a:t>(12 bits)</a:t>
            </a:r>
            <a:endParaRPr lang="en-US" sz="2400" dirty="0"/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3166010" y="2291509"/>
            <a:ext cx="564132" cy="2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924198" y="1427039"/>
            <a:ext cx="10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Offset</a:t>
            </a:r>
          </a:p>
          <a:p>
            <a:pPr algn="ctr"/>
            <a:r>
              <a:rPr lang="en-US" sz="2400" dirty="0" smtClean="0"/>
              <a:t>(</a:t>
            </a:r>
            <a:r>
              <a:rPr lang="en-US" sz="2400" dirty="0"/>
              <a:t>3</a:t>
            </a:r>
            <a:r>
              <a:rPr lang="en-US" sz="2400" dirty="0" smtClean="0"/>
              <a:t> bits)</a:t>
            </a:r>
            <a:endParaRPr lang="en-US" sz="2400" dirty="0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1673721" y="2291509"/>
            <a:ext cx="1336410" cy="3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55476" y="1438906"/>
            <a:ext cx="1205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Tag</a:t>
            </a:r>
          </a:p>
          <a:p>
            <a:pPr algn="ctr"/>
            <a:r>
              <a:rPr lang="en-US" sz="2400" dirty="0" smtClean="0"/>
              <a:t>(17 bits)</a:t>
            </a:r>
            <a:endParaRPr lang="en-US" sz="2400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81432" y="2291975"/>
            <a:ext cx="1336410" cy="32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08518" y="4813237"/>
            <a:ext cx="1087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  <a:r>
              <a:rPr lang="en-US" sz="2400" dirty="0" smtClean="0"/>
              <a:t> Bytes</a:t>
            </a:r>
            <a:endParaRPr lang="en-US" sz="2400" dirty="0"/>
          </a:p>
        </p:txBody>
      </p:sp>
      <p:sp>
        <p:nvSpPr>
          <p:cNvPr id="11" name="Flowchart: Manual Operation 10"/>
          <p:cNvSpPr/>
          <p:nvPr/>
        </p:nvSpPr>
        <p:spPr>
          <a:xfrm>
            <a:off x="5913394" y="5853535"/>
            <a:ext cx="1599487" cy="36679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05127" y="586825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8:1 MUX</a:t>
            </a:r>
            <a:endParaRPr lang="en-US" b="1" dirty="0"/>
          </a:p>
        </p:txBody>
      </p:sp>
      <p:cxnSp>
        <p:nvCxnSpPr>
          <p:cNvPr id="85" name="Elbow Connector 84"/>
          <p:cNvCxnSpPr>
            <a:endCxn id="11" idx="1"/>
          </p:cNvCxnSpPr>
          <p:nvPr/>
        </p:nvCxnSpPr>
        <p:spPr>
          <a:xfrm rot="16200000" flipH="1">
            <a:off x="3128742" y="3092328"/>
            <a:ext cx="3203199" cy="2686004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</p:cNvCxnSpPr>
          <p:nvPr/>
        </p:nvCxnSpPr>
        <p:spPr>
          <a:xfrm flipH="1">
            <a:off x="6708518" y="6237588"/>
            <a:ext cx="4120" cy="5388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708518" y="6262252"/>
            <a:ext cx="1087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 Bytes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818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5" grpId="0" animBg="1"/>
      <p:bldP spid="36" grpId="0"/>
      <p:bldP spid="110" grpId="0"/>
      <p:bldP spid="111" grpId="0"/>
      <p:bldP spid="112" grpId="0" animBg="1"/>
      <p:bldP spid="113" grpId="0"/>
      <p:bldP spid="120" grpId="0"/>
      <p:bldP spid="125" grpId="0"/>
      <p:bldP spid="130" grpId="0"/>
      <p:bldP spid="131" grpId="0"/>
      <p:bldP spid="135" grpId="0"/>
      <p:bldP spid="10" grpId="0"/>
      <p:bldP spid="11" grpId="0" animBg="1"/>
      <p:bldP spid="14" grpId="0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Impact of Block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08" y="1229568"/>
            <a:ext cx="5777688" cy="5337175"/>
          </a:xfrm>
        </p:spPr>
        <p:txBody>
          <a:bodyPr/>
          <a:lstStyle/>
          <a:p>
            <a:r>
              <a:rPr lang="en-US" dirty="0"/>
              <a:t>Sequence of addresses: A, A+1, A+2, A+3 …</a:t>
            </a:r>
          </a:p>
          <a:p>
            <a:pPr lvl="1"/>
            <a:r>
              <a:rPr lang="en-US" dirty="0"/>
              <a:t>4 consecutive </a:t>
            </a:r>
            <a:r>
              <a:rPr lang="en-US" dirty="0" smtClean="0"/>
              <a:t>misses for 1 byte block size</a:t>
            </a:r>
          </a:p>
          <a:p>
            <a:pPr lvl="1"/>
            <a:r>
              <a:rPr lang="en-US" dirty="0" smtClean="0"/>
              <a:t>1 miss and 3 hits for 4 byte block size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Small block sizes don’t exploit any spatial locality</a:t>
            </a:r>
          </a:p>
          <a:p>
            <a:endParaRPr lang="en-US" dirty="0"/>
          </a:p>
          <a:p>
            <a:r>
              <a:rPr lang="en-US" dirty="0" smtClean="0"/>
              <a:t>What happens if the block size increases for the same cache size</a:t>
            </a:r>
          </a:p>
          <a:p>
            <a:pPr lvl="1"/>
            <a:r>
              <a:rPr lang="en-US" dirty="0" smtClean="0"/>
              <a:t>Fewer number of larger blocks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859" y="1676305"/>
            <a:ext cx="6610141" cy="33714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77184" y="5253241"/>
            <a:ext cx="299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[Source: D Brooks CS146 </a:t>
            </a:r>
            <a:r>
              <a:rPr lang="en-US" dirty="0" err="1" smtClean="0"/>
              <a:t>Lecs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In Class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944" y="1222447"/>
            <a:ext cx="10532708" cy="1798071"/>
          </a:xfrm>
        </p:spPr>
        <p:txBody>
          <a:bodyPr/>
          <a:lstStyle/>
          <a:p>
            <a:r>
              <a:rPr lang="en-US" dirty="0" smtClean="0"/>
              <a:t>Determine the number of offset bits, index bits and tag bits for a 4-way, 8KB cache with 8 Byte blocks. Assume that the cache is Byte addressable with a 32 bit address.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337" y="3623371"/>
            <a:ext cx="11527057" cy="179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C00000"/>
                </a:solidFill>
              </a:rPr>
              <a:t>Offset: 3 bits </a:t>
            </a:r>
            <a:r>
              <a:rPr lang="en-US" dirty="0" smtClean="0"/>
              <a:t>(8 byte blocks that are byte addressable)</a:t>
            </a:r>
          </a:p>
          <a:p>
            <a:pPr marL="457200" lvl="1" indent="0">
              <a:buNone/>
            </a:pPr>
            <a:r>
              <a:rPr lang="en-US" dirty="0" smtClean="0"/>
              <a:t>Number of sets: 2</a:t>
            </a:r>
            <a:r>
              <a:rPr lang="en-US" baseline="30000" dirty="0" smtClean="0"/>
              <a:t>13</a:t>
            </a:r>
            <a:r>
              <a:rPr lang="en-US" dirty="0" smtClean="0"/>
              <a:t> bytes / ( 4 ways x 8 bytes per way) = </a:t>
            </a:r>
            <a:r>
              <a:rPr lang="en-US" dirty="0"/>
              <a:t>: 2</a:t>
            </a:r>
            <a:r>
              <a:rPr lang="en-US" baseline="30000" dirty="0"/>
              <a:t>13</a:t>
            </a:r>
            <a:r>
              <a:rPr lang="en-US" dirty="0"/>
              <a:t> bytes </a:t>
            </a:r>
            <a:r>
              <a:rPr lang="en-US" dirty="0" smtClean="0"/>
              <a:t>/ 2</a:t>
            </a:r>
            <a:r>
              <a:rPr lang="en-US" baseline="30000" dirty="0"/>
              <a:t>5</a:t>
            </a:r>
            <a:r>
              <a:rPr lang="en-US" dirty="0" smtClean="0"/>
              <a:t> bytes = 2</a:t>
            </a:r>
            <a:r>
              <a:rPr lang="en-US" baseline="30000" dirty="0"/>
              <a:t>8</a:t>
            </a:r>
            <a:r>
              <a:rPr lang="en-US" dirty="0" smtClean="0"/>
              <a:t> sets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Index: 8 bits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Tag: 32 – 8 – 3 = 21 bits  </a:t>
            </a:r>
          </a:p>
        </p:txBody>
      </p:sp>
    </p:spTree>
    <p:extLst>
      <p:ext uri="{BB962C8B-B14F-4D97-AF65-F5344CB8AC3E}">
        <p14:creationId xmlns:p14="http://schemas.microsoft.com/office/powerpoint/2010/main" val="307470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02" y="-95995"/>
            <a:ext cx="10515600" cy="1325563"/>
          </a:xfrm>
        </p:spPr>
        <p:txBody>
          <a:bodyPr/>
          <a:lstStyle/>
          <a:p>
            <a:r>
              <a:rPr lang="en-US" dirty="0" smtClean="0"/>
              <a:t>Write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626" y="1520824"/>
            <a:ext cx="11094594" cy="5337175"/>
          </a:xfrm>
        </p:spPr>
        <p:txBody>
          <a:bodyPr>
            <a:normAutofit/>
          </a:bodyPr>
          <a:lstStyle/>
          <a:p>
            <a:r>
              <a:rPr lang="en-US" dirty="0" smtClean="0"/>
              <a:t>What should we do on a cache store/write access</a:t>
            </a:r>
          </a:p>
          <a:p>
            <a:pPr lvl="1"/>
            <a:r>
              <a:rPr lang="en-US" dirty="0" smtClean="0"/>
              <a:t>Cannot perform tag look-up and data-array lookup in parallel (why?)</a:t>
            </a:r>
          </a:p>
          <a:p>
            <a:pPr lvl="1"/>
            <a:r>
              <a:rPr lang="en-US" dirty="0" smtClean="0"/>
              <a:t>First access tag array and if there is a write hit, write to the data array</a:t>
            </a:r>
          </a:p>
          <a:p>
            <a:pPr lvl="1"/>
            <a:r>
              <a:rPr lang="en-US" dirty="0" smtClean="0"/>
              <a:t>Increases the delay of a cache access (recall: period is determined by the worst-case)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do on a write hit? </a:t>
            </a:r>
          </a:p>
          <a:p>
            <a:pPr lvl="1"/>
            <a:r>
              <a:rPr lang="en-US" dirty="0" smtClean="0"/>
              <a:t>When there is a tag match (i.e., block exists in cache)</a:t>
            </a:r>
          </a:p>
          <a:p>
            <a:pPr lvl="1"/>
            <a:endParaRPr lang="en-US" dirty="0"/>
          </a:p>
          <a:p>
            <a:r>
              <a:rPr lang="en-US" dirty="0" smtClean="0"/>
              <a:t>What to do on a write miss?</a:t>
            </a:r>
          </a:p>
          <a:p>
            <a:pPr lvl="1"/>
            <a:r>
              <a:rPr lang="en-US" dirty="0" smtClean="0"/>
              <a:t>When the data block is not in the cache?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8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17628</TotalTime>
  <Words>3345</Words>
  <Application>Microsoft Office PowerPoint</Application>
  <PresentationFormat>Widescreen</PresentationFormat>
  <Paragraphs>891</Paragraphs>
  <Slides>43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Office Theme</vt:lpstr>
      <vt:lpstr>Computer Architecture I</vt:lpstr>
      <vt:lpstr>Practical LRU Implementation</vt:lpstr>
      <vt:lpstr>Hierarchical LRU Implementation</vt:lpstr>
      <vt:lpstr>Hierarchical LRU Implementation</vt:lpstr>
      <vt:lpstr>Exploiting Spatial Locality</vt:lpstr>
      <vt:lpstr>Cache Operation</vt:lpstr>
      <vt:lpstr>Impact of Block Size</vt:lpstr>
      <vt:lpstr>In Class Exercise 1</vt:lpstr>
      <vt:lpstr>Write Policies</vt:lpstr>
      <vt:lpstr>Write Hit Policies</vt:lpstr>
      <vt:lpstr>Write Back Cache (32 KB, Direct Mapped, 1 Byte Block)</vt:lpstr>
      <vt:lpstr>Write Back Cache (32 KB, Direct Mapped, 1 Byte Block)</vt:lpstr>
      <vt:lpstr>Write Back Cache (32 KB, Direct Mapped, 1 Byte Block)</vt:lpstr>
      <vt:lpstr>Write Back Cache (32 KB, Direct Mapped, 1 Byte Block)</vt:lpstr>
      <vt:lpstr>Write Hit Policies</vt:lpstr>
      <vt:lpstr>Write Through Cache (32 KB, Direct Mapped, 1 Byte Block)</vt:lpstr>
      <vt:lpstr>Write Through Cache (32 KB, Direct Mapped, 1 Byte Block)</vt:lpstr>
      <vt:lpstr>Write Miss Policies</vt:lpstr>
      <vt:lpstr>Summary of Write Policies</vt:lpstr>
      <vt:lpstr>Types of Cache Misses</vt:lpstr>
      <vt:lpstr>Miss Types</vt:lpstr>
      <vt:lpstr>Cache Performance</vt:lpstr>
      <vt:lpstr>Minimizing Miss Rate</vt:lpstr>
      <vt:lpstr>Victim Cache</vt:lpstr>
      <vt:lpstr>32 KB Direct Mapped Cache with 1 Byte Blocks + Victim Cache</vt:lpstr>
      <vt:lpstr>32 KB Direct Mapped Cache with 1 Byte Blocks + Victim Cache</vt:lpstr>
      <vt:lpstr>Multi-Level Caches</vt:lpstr>
      <vt:lpstr>Software Techniques</vt:lpstr>
      <vt:lpstr>Array Merging</vt:lpstr>
      <vt:lpstr>Loop Interchange</vt:lpstr>
      <vt:lpstr>Blocking</vt:lpstr>
      <vt:lpstr>Blocking</vt:lpstr>
      <vt:lpstr>PowerPoint Presentation</vt:lpstr>
      <vt:lpstr>WAW Hazard</vt:lpstr>
      <vt:lpstr>Potential Solution: Stalling</vt:lpstr>
      <vt:lpstr>Impact on ILP</vt:lpstr>
      <vt:lpstr>Solutions</vt:lpstr>
      <vt:lpstr>Enabling OoO Execution</vt:lpstr>
      <vt:lpstr>Tomasulo’s Algorithm</vt:lpstr>
      <vt:lpstr>Register Renaming</vt:lpstr>
      <vt:lpstr>Register Rename Table</vt:lpstr>
      <vt:lpstr>Reservation Station</vt:lpstr>
      <vt:lpstr>Tomasulo’s Algorithm</vt:lpstr>
    </vt:vector>
  </TitlesOfParts>
  <Company>NYU Polytechnic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Lectern</cp:lastModifiedBy>
  <cp:revision>1062</cp:revision>
  <dcterms:created xsi:type="dcterms:W3CDTF">2016-08-18T21:23:19Z</dcterms:created>
  <dcterms:modified xsi:type="dcterms:W3CDTF">2018-10-26T16:14:02Z</dcterms:modified>
</cp:coreProperties>
</file>