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15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1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80" r:id="rId2"/>
    <p:sldId id="467" r:id="rId3"/>
    <p:sldId id="476" r:id="rId4"/>
    <p:sldId id="451" r:id="rId5"/>
    <p:sldId id="469" r:id="rId6"/>
    <p:sldId id="470" r:id="rId7"/>
    <p:sldId id="471" r:id="rId8"/>
    <p:sldId id="472" r:id="rId9"/>
    <p:sldId id="475" r:id="rId10"/>
    <p:sldId id="477" r:id="rId11"/>
    <p:sldId id="478" r:id="rId12"/>
    <p:sldId id="479" r:id="rId13"/>
    <p:sldId id="480" r:id="rId14"/>
    <p:sldId id="481" r:id="rId15"/>
    <p:sldId id="489" r:id="rId16"/>
    <p:sldId id="490" r:id="rId17"/>
    <p:sldId id="491" r:id="rId18"/>
    <p:sldId id="492" r:id="rId19"/>
    <p:sldId id="493" r:id="rId20"/>
    <p:sldId id="494" r:id="rId21"/>
    <p:sldId id="495" r:id="rId22"/>
    <p:sldId id="496" r:id="rId23"/>
    <p:sldId id="497" r:id="rId24"/>
    <p:sldId id="498" r:id="rId25"/>
    <p:sldId id="499" r:id="rId26"/>
    <p:sldId id="500" r:id="rId27"/>
    <p:sldId id="501" r:id="rId28"/>
    <p:sldId id="502" r:id="rId29"/>
    <p:sldId id="503" r:id="rId30"/>
    <p:sldId id="504" r:id="rId31"/>
    <p:sldId id="505" r:id="rId32"/>
    <p:sldId id="506" r:id="rId33"/>
    <p:sldId id="507" r:id="rId34"/>
    <p:sldId id="508" r:id="rId35"/>
    <p:sldId id="509" r:id="rId36"/>
    <p:sldId id="510" r:id="rId37"/>
    <p:sldId id="511" r:id="rId38"/>
    <p:sldId id="512" r:id="rId39"/>
    <p:sldId id="513" r:id="rId40"/>
    <p:sldId id="51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dharth garg" initials="sg" lastIdx="4" clrIdx="0">
    <p:extLst>
      <p:ext uri="{19B8F6BF-5375-455C-9EA6-DF929625EA0E}">
        <p15:presenceInfo xmlns:p15="http://schemas.microsoft.com/office/powerpoint/2012/main" userId="15324f69821a31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8T03:37:51.598" idx="4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8T03:37:51.598" idx="4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8T03:37:51.598" idx="4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8T03:37:51.598" idx="4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8T03:37:51.598" idx="4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8T03:37:51.598" idx="4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8T03:37:51.598" idx="4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8T03:37:51.598" idx="4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8T03:37:51.598" idx="4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8T03:37:51.598" idx="4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8T03:37:51.598" idx="4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8T03:37:51.598" idx="4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8T03:37:51.598" idx="4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909F-604E-47D0-B343-82CB8ECDE46A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7CBA0-E181-42D5-B09D-DE65F257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8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94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89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03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40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10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99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05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53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45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5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21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50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93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35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90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59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7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1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7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8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8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8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2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E78B-F158-45BF-ABF4-79D2FE211D83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7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751" y="584844"/>
            <a:ext cx="9144000" cy="2387600"/>
          </a:xfrm>
        </p:spPr>
        <p:txBody>
          <a:bodyPr/>
          <a:lstStyle/>
          <a:p>
            <a:r>
              <a:rPr lang="en-US" dirty="0" smtClean="0"/>
              <a:t>Computer Architecture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CS-GY-6133</a:t>
            </a:r>
          </a:p>
          <a:p>
            <a:r>
              <a:rPr lang="en-US" dirty="0" smtClean="0"/>
              <a:t>Topic: Advanced Caches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Instructor: Siddharth Garg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41"/>
            <a:ext cx="10515600" cy="1325563"/>
          </a:xfrm>
        </p:spPr>
        <p:txBody>
          <a:bodyPr/>
          <a:lstStyle/>
          <a:p>
            <a:r>
              <a:rPr lang="en-US" dirty="0" smtClean="0"/>
              <a:t>Software Techniques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518984" y="1109692"/>
            <a:ext cx="10920824" cy="5297286"/>
          </a:xfrm>
        </p:spPr>
        <p:txBody>
          <a:bodyPr>
            <a:normAutofit/>
          </a:bodyPr>
          <a:lstStyle/>
          <a:p>
            <a:r>
              <a:rPr lang="en-US" dirty="0" smtClean="0"/>
              <a:t>Data layout and access patterns can have a significant impact on cache miss rate</a:t>
            </a:r>
          </a:p>
          <a:p>
            <a:pPr lvl="1"/>
            <a:r>
              <a:rPr lang="en-US" dirty="0" smtClean="0"/>
              <a:t>Code can be re-written to exploit the underlying cache hierarchy</a:t>
            </a:r>
          </a:p>
          <a:p>
            <a:pPr lvl="1"/>
            <a:r>
              <a:rPr lang="en-US" dirty="0" smtClean="0"/>
              <a:t>Caution: Might need to be aware of cache parameters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Examples of code optimization to improve cache miss rate:</a:t>
            </a:r>
          </a:p>
          <a:p>
            <a:pPr lvl="1"/>
            <a:r>
              <a:rPr lang="en-US" dirty="0" smtClean="0"/>
              <a:t>Array merging: interleaving the layout of concurrently accessed arrays</a:t>
            </a:r>
          </a:p>
          <a:p>
            <a:pPr lvl="1"/>
            <a:r>
              <a:rPr lang="en-US" dirty="0" smtClean="0"/>
              <a:t>Loop re-ordering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898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41"/>
            <a:ext cx="10515600" cy="1325563"/>
          </a:xfrm>
        </p:spPr>
        <p:txBody>
          <a:bodyPr/>
          <a:lstStyle/>
          <a:p>
            <a:r>
              <a:rPr lang="en-US" dirty="0" smtClean="0"/>
              <a:t>Array Merging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8092" y="1116075"/>
            <a:ext cx="379783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a[2048]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b[2048]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c[2048]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//Assume every </a:t>
            </a:r>
            <a:r>
              <a:rPr lang="en-US" sz="24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4 Bytes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&lt;2048;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 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c[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= a[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 + b[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14902" y="1971944"/>
            <a:ext cx="1888579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14903" y="1978368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55043" y="2012629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7212840" y="2516435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16964" y="3067820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212840" y="4429641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043503" y="4440462"/>
            <a:ext cx="154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4072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178574" y="5212052"/>
            <a:ext cx="1887195" cy="108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46245" y="5212052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(16 bytes)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9173392" y="2592305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7447015" y="3034047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684365" y="3060148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939448" y="3053970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161865" y="3053970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417531" y="3070446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654080" y="3064268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868263" y="3070446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8708" y="3826330"/>
            <a:ext cx="303083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merge{ </a:t>
            </a:r>
          </a:p>
          <a:p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a;</a:t>
            </a:r>
          </a:p>
          <a:p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b;</a:t>
            </a:r>
          </a:p>
          <a:p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c;</a:t>
            </a:r>
          </a:p>
          <a:p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truct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merge </a:t>
            </a:r>
            <a:r>
              <a:rPr lang="en-US" sz="24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[2048]</a:t>
            </a:r>
          </a:p>
          <a:p>
            <a:endParaRPr lang="en-US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9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41"/>
            <a:ext cx="10515600" cy="1325563"/>
          </a:xfrm>
        </p:spPr>
        <p:txBody>
          <a:bodyPr/>
          <a:lstStyle/>
          <a:p>
            <a:r>
              <a:rPr lang="en-US" dirty="0" smtClean="0"/>
              <a:t>Loop Interchange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142" y="1080398"/>
            <a:ext cx="485581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&lt;2048;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(j=0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&lt;2048;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sum+= a[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//Arrays stored in column major order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//a[0][0]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//a[0][1]….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//a[1][0] …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14902" y="1971944"/>
            <a:ext cx="1888579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14903" y="1978368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55043" y="2012629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7212840" y="2516435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16964" y="3067820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212840" y="4429641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043503" y="4440462"/>
            <a:ext cx="154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4072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178574" y="5212052"/>
            <a:ext cx="1887195" cy="108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46245" y="5212052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(16 bytes)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9173392" y="2592305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7447015" y="3034047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684365" y="3060148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939448" y="3053970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161865" y="3053970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417531" y="3070446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654080" y="3064268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868263" y="3070446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7722" y="4574411"/>
            <a:ext cx="38667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&lt;2048; </a:t>
            </a: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4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&lt;2048; </a:t>
            </a: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sum+= a[j][</a:t>
            </a: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endParaRPr lang="en-US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55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41"/>
            <a:ext cx="10515600" cy="1325563"/>
          </a:xfrm>
        </p:spPr>
        <p:txBody>
          <a:bodyPr/>
          <a:lstStyle/>
          <a:p>
            <a:r>
              <a:rPr lang="en-US" dirty="0" smtClean="0"/>
              <a:t>Blocking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2882" y="1134611"/>
            <a:ext cx="6647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(j=0; j&lt;N;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for (k=0; k&lt;; k++)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sum = sum + a[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][k]*b[k][j];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829343"/>
              </p:ext>
            </p:extLst>
          </p:nvPr>
        </p:nvGraphicFramePr>
        <p:xfrm>
          <a:off x="1636584" y="3061270"/>
          <a:ext cx="3540896" cy="236952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85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2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3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3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414288"/>
              </p:ext>
            </p:extLst>
          </p:nvPr>
        </p:nvGraphicFramePr>
        <p:xfrm>
          <a:off x="6404233" y="3061270"/>
          <a:ext cx="3540896" cy="236952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85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2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3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3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865870" y="3379574"/>
            <a:ext cx="29470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923902" y="3379574"/>
            <a:ext cx="8239" cy="17917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86698" y="3107725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a[0][0]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303422" y="313175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[0][1]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686698" y="3748906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a[1][</a:t>
            </a:r>
            <a:r>
              <a:rPr lang="en-US" dirty="0"/>
              <a:t>0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261076" y="310772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a[0][N-1]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480761" y="313175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[0][0]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32204" y="3231520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a[0][1]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480760" y="377210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b[1][0]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818970" y="3350167"/>
            <a:ext cx="8239" cy="179172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619373" y="3350166"/>
            <a:ext cx="8239" cy="179172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0310" y="2009153"/>
            <a:ext cx="2141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elements are being repeatedly reused!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8" idx="3"/>
          </p:cNvCxnSpPr>
          <p:nvPr/>
        </p:nvCxnSpPr>
        <p:spPr>
          <a:xfrm>
            <a:off x="1865870" y="2650525"/>
            <a:ext cx="632269" cy="64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9054" y="5825013"/>
            <a:ext cx="1154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N is large, by the time the loop gets to a[0][N-1], a[0][0] has been evicted from the cache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64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41"/>
            <a:ext cx="10515600" cy="1325563"/>
          </a:xfrm>
        </p:spPr>
        <p:txBody>
          <a:bodyPr/>
          <a:lstStyle/>
          <a:p>
            <a:r>
              <a:rPr lang="en-US" dirty="0" smtClean="0"/>
              <a:t>Blocking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397955"/>
              </p:ext>
            </p:extLst>
          </p:nvPr>
        </p:nvGraphicFramePr>
        <p:xfrm>
          <a:off x="1636584" y="2622605"/>
          <a:ext cx="3540896" cy="236952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85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2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3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3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464248"/>
              </p:ext>
            </p:extLst>
          </p:nvPr>
        </p:nvGraphicFramePr>
        <p:xfrm>
          <a:off x="6404233" y="2622605"/>
          <a:ext cx="3540896" cy="236952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85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2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3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3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86698" y="2669060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a[0][0]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480761" y="2693089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[0][0]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17145" y="1127359"/>
            <a:ext cx="96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Partition matrix into B*B sub-blocks such that the sub-blocks fit in the cache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636584" y="2622605"/>
            <a:ext cx="1770448" cy="11847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43289" y="20453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69308" y="2414712"/>
            <a:ext cx="17731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291281" y="2622605"/>
            <a:ext cx="4118" cy="12759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68358" y="30759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418198" y="2622605"/>
            <a:ext cx="1770448" cy="11847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189432" y="20333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415451" y="2402697"/>
            <a:ext cx="17731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6197695" y="2587020"/>
            <a:ext cx="4118" cy="12759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774772" y="30403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837724" y="3038392"/>
            <a:ext cx="12947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892091" y="2772030"/>
            <a:ext cx="0" cy="97206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748827" y="2728952"/>
            <a:ext cx="0" cy="97206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418198" y="3807230"/>
            <a:ext cx="1770448" cy="11847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92091" y="3913577"/>
            <a:ext cx="0" cy="97206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748827" y="3898557"/>
            <a:ext cx="0" cy="97206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6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0685" y="2533059"/>
            <a:ext cx="76718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Out-of-order Processing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0621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WAW Hazard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FP add has 3 cycle latency, FP </a:t>
            </a:r>
            <a:r>
              <a:rPr lang="en-US" dirty="0" err="1" smtClean="0"/>
              <a:t>mult</a:t>
            </a:r>
            <a:r>
              <a:rPr lang="en-US" dirty="0" smtClean="0"/>
              <a:t> has 6 cycle latency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81491" y="2496368"/>
            <a:ext cx="5859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mul.d</a:t>
            </a:r>
            <a:r>
              <a:rPr lang="en-US" sz="2400" dirty="0"/>
              <a:t> $f1, $f2, $f3 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chemeClr val="accent1"/>
                </a:solidFill>
              </a:rPr>
              <a:t>// R[$f3] = R[$f1] * R[$f2]</a:t>
            </a:r>
          </a:p>
          <a:p>
            <a:r>
              <a:rPr lang="en-US" sz="2400" dirty="0" err="1"/>
              <a:t>a</a:t>
            </a:r>
            <a:r>
              <a:rPr lang="en-US" sz="2400" dirty="0" err="1" smtClean="0"/>
              <a:t>dd.d</a:t>
            </a:r>
            <a:r>
              <a:rPr lang="en-US" sz="2400" dirty="0" smtClean="0"/>
              <a:t> $f4, $f5, $f3   </a:t>
            </a:r>
            <a:r>
              <a:rPr lang="en-US" sz="2400" dirty="0">
                <a:solidFill>
                  <a:schemeClr val="accent1"/>
                </a:solidFill>
              </a:rPr>
              <a:t>// R[$f3] = R[$</a:t>
            </a:r>
            <a:r>
              <a:rPr lang="en-US" sz="2400" dirty="0" smtClean="0">
                <a:solidFill>
                  <a:schemeClr val="accent1"/>
                </a:solidFill>
              </a:rPr>
              <a:t>f4] + </a:t>
            </a:r>
            <a:r>
              <a:rPr lang="en-US" sz="2400" dirty="0">
                <a:solidFill>
                  <a:schemeClr val="accent1"/>
                </a:solidFill>
              </a:rPr>
              <a:t>R[$</a:t>
            </a:r>
            <a:r>
              <a:rPr lang="en-US" sz="2400" dirty="0" smtClean="0">
                <a:solidFill>
                  <a:schemeClr val="accent1"/>
                </a:solidFill>
              </a:rPr>
              <a:t>f5]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3904" y="4145143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1485" y="429536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7" name="Rounded Rectangle 6"/>
          <p:cNvSpPr/>
          <p:nvPr/>
        </p:nvSpPr>
        <p:spPr>
          <a:xfrm>
            <a:off x="1113822" y="4150753"/>
            <a:ext cx="855222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0474" y="433463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17" name="TextBox 16"/>
          <p:cNvSpPr txBox="1"/>
          <p:nvPr/>
        </p:nvSpPr>
        <p:spPr>
          <a:xfrm>
            <a:off x="2149047" y="4276907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8" name="Rounded Rectangle 17"/>
          <p:cNvSpPr/>
          <p:nvPr/>
        </p:nvSpPr>
        <p:spPr>
          <a:xfrm>
            <a:off x="2029528" y="4131361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066753" y="4276907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20" name="Rounded Rectangle 19"/>
          <p:cNvSpPr/>
          <p:nvPr/>
        </p:nvSpPr>
        <p:spPr>
          <a:xfrm>
            <a:off x="2933643" y="4126687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010138" y="4281581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22" name="Rounded Rectangle 21"/>
          <p:cNvSpPr/>
          <p:nvPr/>
        </p:nvSpPr>
        <p:spPr>
          <a:xfrm>
            <a:off x="3877028" y="4131361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912755" y="4276906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24" name="Rounded Rectangle 23"/>
          <p:cNvSpPr/>
          <p:nvPr/>
        </p:nvSpPr>
        <p:spPr>
          <a:xfrm>
            <a:off x="4804103" y="4126686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858066" y="4266625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26" name="Rounded Rectangle 25"/>
          <p:cNvSpPr/>
          <p:nvPr/>
        </p:nvSpPr>
        <p:spPr>
          <a:xfrm>
            <a:off x="5738547" y="4121079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775772" y="4266625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28" name="Rounded Rectangle 27"/>
          <p:cNvSpPr/>
          <p:nvPr/>
        </p:nvSpPr>
        <p:spPr>
          <a:xfrm>
            <a:off x="6642662" y="4116405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7613429" y="4095591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565812" y="4251421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39" name="Rounded Rectangle 38"/>
          <p:cNvSpPr/>
          <p:nvPr/>
        </p:nvSpPr>
        <p:spPr>
          <a:xfrm>
            <a:off x="8553347" y="4101201"/>
            <a:ext cx="855222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593293" y="426145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41" name="Rounded Rectangle 40"/>
          <p:cNvSpPr/>
          <p:nvPr/>
        </p:nvSpPr>
        <p:spPr>
          <a:xfrm>
            <a:off x="1139727" y="5172675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327308" y="5322895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43" name="Rounded Rectangle 42"/>
          <p:cNvSpPr/>
          <p:nvPr/>
        </p:nvSpPr>
        <p:spPr>
          <a:xfrm>
            <a:off x="2079645" y="5178285"/>
            <a:ext cx="855222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76297" y="5362165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45" name="TextBox 44"/>
          <p:cNvSpPr txBox="1"/>
          <p:nvPr/>
        </p:nvSpPr>
        <p:spPr>
          <a:xfrm>
            <a:off x="3114870" y="5304439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46" name="Rounded Rectangle 45"/>
          <p:cNvSpPr/>
          <p:nvPr/>
        </p:nvSpPr>
        <p:spPr>
          <a:xfrm>
            <a:off x="2995351" y="5158893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032576" y="5304439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48" name="Rounded Rectangle 47"/>
          <p:cNvSpPr/>
          <p:nvPr/>
        </p:nvSpPr>
        <p:spPr>
          <a:xfrm>
            <a:off x="3899466" y="5154219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731942" y="5157828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684325" y="5313658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51" name="Rounded Rectangle 50"/>
          <p:cNvSpPr/>
          <p:nvPr/>
        </p:nvSpPr>
        <p:spPr>
          <a:xfrm>
            <a:off x="6671860" y="5163438"/>
            <a:ext cx="855222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711806" y="5323696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53" name="TextBox 52"/>
          <p:cNvSpPr txBox="1"/>
          <p:nvPr/>
        </p:nvSpPr>
        <p:spPr>
          <a:xfrm>
            <a:off x="345684" y="466469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mul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65818" y="471092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Rd $f1, $f2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31681" y="4630791"/>
            <a:ext cx="89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Wrt</a:t>
            </a:r>
            <a:r>
              <a:rPr lang="en-US" dirty="0" smtClean="0">
                <a:solidFill>
                  <a:srgbClr val="FF0000"/>
                </a:solidFill>
              </a:rPr>
              <a:t> $f3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20935" y="460187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12368" y="5715401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42860" y="5732843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Rd $f4, $f5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625724" y="5700069"/>
            <a:ext cx="89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Wrt</a:t>
            </a:r>
            <a:r>
              <a:rPr lang="en-US" dirty="0" smtClean="0">
                <a:solidFill>
                  <a:srgbClr val="FF0000"/>
                </a:solidFill>
              </a:rPr>
              <a:t> $f3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586047" y="5308511"/>
            <a:ext cx="3335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Write-after-Write</a:t>
            </a:r>
          </a:p>
          <a:p>
            <a:r>
              <a:rPr lang="en-US" sz="3000" dirty="0" smtClean="0">
                <a:solidFill>
                  <a:srgbClr val="FF0000"/>
                </a:solidFill>
              </a:rPr>
              <a:t>(WAW) Dependency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96392" y="6221149"/>
            <a:ext cx="3814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What’s the final value in $f3?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4902468" y="5310048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59" name="Rounded Rectangle 58"/>
          <p:cNvSpPr/>
          <p:nvPr/>
        </p:nvSpPr>
        <p:spPr>
          <a:xfrm>
            <a:off x="4793816" y="5159828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0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Solution: Stalling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FP add has 3 cycle latency, FP </a:t>
            </a:r>
            <a:r>
              <a:rPr lang="en-US" dirty="0" err="1" smtClean="0"/>
              <a:t>mult</a:t>
            </a:r>
            <a:r>
              <a:rPr lang="en-US" dirty="0" smtClean="0"/>
              <a:t> has 8 cycle latency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81491" y="2496368"/>
            <a:ext cx="5859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mul.d</a:t>
            </a:r>
            <a:r>
              <a:rPr lang="en-US" sz="2400" dirty="0"/>
              <a:t> $f1, $f2, $f3 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chemeClr val="accent1"/>
                </a:solidFill>
              </a:rPr>
              <a:t>// R[$f3] = R[$f1] * R[$f2]</a:t>
            </a:r>
          </a:p>
          <a:p>
            <a:r>
              <a:rPr lang="en-US" sz="2400" dirty="0" err="1"/>
              <a:t>a</a:t>
            </a:r>
            <a:r>
              <a:rPr lang="en-US" sz="2400" dirty="0" err="1" smtClean="0"/>
              <a:t>dd.d</a:t>
            </a:r>
            <a:r>
              <a:rPr lang="en-US" sz="2400" dirty="0" smtClean="0"/>
              <a:t> $f4, $f5, $f3   </a:t>
            </a:r>
            <a:r>
              <a:rPr lang="en-US" sz="2400" dirty="0">
                <a:solidFill>
                  <a:schemeClr val="accent1"/>
                </a:solidFill>
              </a:rPr>
              <a:t>// R[$f3] = R[$</a:t>
            </a:r>
            <a:r>
              <a:rPr lang="en-US" sz="2400" dirty="0" smtClean="0">
                <a:solidFill>
                  <a:schemeClr val="accent1"/>
                </a:solidFill>
              </a:rPr>
              <a:t>f4] + </a:t>
            </a:r>
            <a:r>
              <a:rPr lang="en-US" sz="2400" dirty="0">
                <a:solidFill>
                  <a:schemeClr val="accent1"/>
                </a:solidFill>
              </a:rPr>
              <a:t>R[$</a:t>
            </a:r>
            <a:r>
              <a:rPr lang="en-US" sz="2400" dirty="0" smtClean="0">
                <a:solidFill>
                  <a:schemeClr val="accent1"/>
                </a:solidFill>
              </a:rPr>
              <a:t>f5]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0484" y="4145143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8065" y="429536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7" name="Rounded Rectangle 6"/>
          <p:cNvSpPr/>
          <p:nvPr/>
        </p:nvSpPr>
        <p:spPr>
          <a:xfrm>
            <a:off x="990402" y="4150753"/>
            <a:ext cx="855222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87054" y="433463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17" name="TextBox 16"/>
          <p:cNvSpPr txBox="1"/>
          <p:nvPr/>
        </p:nvSpPr>
        <p:spPr>
          <a:xfrm>
            <a:off x="2025627" y="4276907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8" name="Rounded Rectangle 17"/>
          <p:cNvSpPr/>
          <p:nvPr/>
        </p:nvSpPr>
        <p:spPr>
          <a:xfrm>
            <a:off x="1906108" y="4131361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943333" y="4276907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20" name="Rounded Rectangle 19"/>
          <p:cNvSpPr/>
          <p:nvPr/>
        </p:nvSpPr>
        <p:spPr>
          <a:xfrm>
            <a:off x="2810223" y="4126687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86718" y="4281581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22" name="Rounded Rectangle 21"/>
          <p:cNvSpPr/>
          <p:nvPr/>
        </p:nvSpPr>
        <p:spPr>
          <a:xfrm>
            <a:off x="3753608" y="4131361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89335" y="4276906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24" name="Rounded Rectangle 23"/>
          <p:cNvSpPr/>
          <p:nvPr/>
        </p:nvSpPr>
        <p:spPr>
          <a:xfrm>
            <a:off x="4680683" y="4126686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734646" y="4266625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26" name="Rounded Rectangle 25"/>
          <p:cNvSpPr/>
          <p:nvPr/>
        </p:nvSpPr>
        <p:spPr>
          <a:xfrm>
            <a:off x="5615127" y="4121079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52352" y="4266625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28" name="Rounded Rectangle 27"/>
          <p:cNvSpPr/>
          <p:nvPr/>
        </p:nvSpPr>
        <p:spPr>
          <a:xfrm>
            <a:off x="6519242" y="4116405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7490008" y="4106811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442391" y="4262641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39" name="Rounded Rectangle 38"/>
          <p:cNvSpPr/>
          <p:nvPr/>
        </p:nvSpPr>
        <p:spPr>
          <a:xfrm>
            <a:off x="8429926" y="4112421"/>
            <a:ext cx="855222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469872" y="427267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41" name="Rounded Rectangle 40"/>
          <p:cNvSpPr/>
          <p:nvPr/>
        </p:nvSpPr>
        <p:spPr>
          <a:xfrm>
            <a:off x="1139727" y="5172675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327308" y="5322895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43" name="Rounded Rectangle 42"/>
          <p:cNvSpPr/>
          <p:nvPr/>
        </p:nvSpPr>
        <p:spPr>
          <a:xfrm>
            <a:off x="2079645" y="5178285"/>
            <a:ext cx="855222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76297" y="5362165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45" name="TextBox 44"/>
          <p:cNvSpPr txBox="1"/>
          <p:nvPr/>
        </p:nvSpPr>
        <p:spPr>
          <a:xfrm>
            <a:off x="6721976" y="5304439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46" name="Rounded Rectangle 45"/>
          <p:cNvSpPr/>
          <p:nvPr/>
        </p:nvSpPr>
        <p:spPr>
          <a:xfrm>
            <a:off x="6602457" y="5158893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639682" y="5304439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48" name="Rounded Rectangle 47"/>
          <p:cNvSpPr/>
          <p:nvPr/>
        </p:nvSpPr>
        <p:spPr>
          <a:xfrm>
            <a:off x="7506572" y="5154219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8458304" y="5157828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8410687" y="5313658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51" name="Rounded Rectangle 50"/>
          <p:cNvSpPr/>
          <p:nvPr/>
        </p:nvSpPr>
        <p:spPr>
          <a:xfrm>
            <a:off x="9398222" y="5163438"/>
            <a:ext cx="855222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9438168" y="5323696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53" name="TextBox 52"/>
          <p:cNvSpPr txBox="1"/>
          <p:nvPr/>
        </p:nvSpPr>
        <p:spPr>
          <a:xfrm>
            <a:off x="222264" y="466469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mul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42398" y="471092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Rd $f1, $f2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08260" y="4642011"/>
            <a:ext cx="89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Wrt</a:t>
            </a:r>
            <a:r>
              <a:rPr lang="en-US" dirty="0" smtClean="0">
                <a:solidFill>
                  <a:srgbClr val="FF0000"/>
                </a:solidFill>
              </a:rPr>
              <a:t> $f3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697514" y="461309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12368" y="5715401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42860" y="5732843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Rd $f4, $f5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352086" y="5700069"/>
            <a:ext cx="89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Wrt</a:t>
            </a:r>
            <a:r>
              <a:rPr lang="en-US" dirty="0" smtClean="0">
                <a:solidFill>
                  <a:srgbClr val="FF0000"/>
                </a:solidFill>
              </a:rPr>
              <a:t> $f3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44" idx="3"/>
          </p:cNvCxnSpPr>
          <p:nvPr/>
        </p:nvCxnSpPr>
        <p:spPr>
          <a:xfrm>
            <a:off x="3028188" y="5639164"/>
            <a:ext cx="251948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38783" y="5177499"/>
            <a:ext cx="887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STALL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5679486" y="530537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59" name="Rounded Rectangle 58"/>
          <p:cNvSpPr/>
          <p:nvPr/>
        </p:nvSpPr>
        <p:spPr>
          <a:xfrm>
            <a:off x="5559967" y="5159827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on ILP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FP add has 3 cycle latency, FP </a:t>
            </a:r>
            <a:r>
              <a:rPr lang="en-US" dirty="0" err="1" smtClean="0"/>
              <a:t>mult</a:t>
            </a:r>
            <a:r>
              <a:rPr lang="en-US" dirty="0" smtClean="0"/>
              <a:t> has 8 cycle latency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Future </a:t>
            </a:r>
            <a:r>
              <a:rPr lang="en-US" i="1" dirty="0" smtClean="0">
                <a:solidFill>
                  <a:srgbClr val="C00000"/>
                </a:solidFill>
              </a:rPr>
              <a:t>independent</a:t>
            </a:r>
            <a:r>
              <a:rPr lang="en-US" dirty="0" smtClean="0"/>
              <a:t> add instructions stall because of the WAW dependency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81491" y="2496368"/>
            <a:ext cx="64748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mul.d</a:t>
            </a:r>
            <a:r>
              <a:rPr lang="en-US" sz="2400" dirty="0"/>
              <a:t> $f1, $f2, $f3 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chemeClr val="accent1"/>
                </a:solidFill>
              </a:rPr>
              <a:t>// R[$f3] = R[$f1] * R[$f2]</a:t>
            </a:r>
          </a:p>
          <a:p>
            <a:r>
              <a:rPr lang="en-US" sz="2400" b="1" dirty="0" err="1">
                <a:solidFill>
                  <a:srgbClr val="C00000"/>
                </a:solidFill>
              </a:rPr>
              <a:t>a</a:t>
            </a:r>
            <a:r>
              <a:rPr lang="en-US" sz="2400" b="1" dirty="0" err="1" smtClean="0">
                <a:solidFill>
                  <a:srgbClr val="C00000"/>
                </a:solidFill>
              </a:rPr>
              <a:t>dd.d</a:t>
            </a:r>
            <a:r>
              <a:rPr lang="en-US" sz="2400" b="1" dirty="0" smtClean="0">
                <a:solidFill>
                  <a:srgbClr val="C00000"/>
                </a:solidFill>
              </a:rPr>
              <a:t> $f4, $f5, $f3   </a:t>
            </a:r>
            <a:r>
              <a:rPr lang="en-US" sz="2400" b="1" dirty="0">
                <a:solidFill>
                  <a:srgbClr val="C00000"/>
                </a:solidFill>
              </a:rPr>
              <a:t>// R[$f3] = R[$</a:t>
            </a:r>
            <a:r>
              <a:rPr lang="en-US" sz="2400" b="1" dirty="0" smtClean="0">
                <a:solidFill>
                  <a:srgbClr val="C00000"/>
                </a:solidFill>
              </a:rPr>
              <a:t>f4] + </a:t>
            </a:r>
            <a:r>
              <a:rPr lang="en-US" sz="2400" b="1" dirty="0">
                <a:solidFill>
                  <a:srgbClr val="C00000"/>
                </a:solidFill>
              </a:rPr>
              <a:t>R[$</a:t>
            </a:r>
            <a:r>
              <a:rPr lang="en-US" sz="2400" b="1" dirty="0" smtClean="0">
                <a:solidFill>
                  <a:srgbClr val="C00000"/>
                </a:solidFill>
              </a:rPr>
              <a:t>f5]</a:t>
            </a:r>
          </a:p>
          <a:p>
            <a:r>
              <a:rPr lang="en-US" sz="2400" dirty="0" err="1"/>
              <a:t>add.d</a:t>
            </a:r>
            <a:r>
              <a:rPr lang="en-US" sz="2400" dirty="0"/>
              <a:t> $</a:t>
            </a:r>
            <a:r>
              <a:rPr lang="en-US" sz="2400" dirty="0" smtClean="0"/>
              <a:t>f8, </a:t>
            </a:r>
            <a:r>
              <a:rPr lang="en-US" sz="2400" dirty="0"/>
              <a:t>$</a:t>
            </a:r>
            <a:r>
              <a:rPr lang="en-US" sz="2400" dirty="0" smtClean="0"/>
              <a:t>f6, </a:t>
            </a:r>
            <a:r>
              <a:rPr lang="en-US" sz="2400" dirty="0"/>
              <a:t>$</a:t>
            </a:r>
            <a:r>
              <a:rPr lang="en-US" sz="2400" dirty="0" smtClean="0"/>
              <a:t>f7   </a:t>
            </a:r>
            <a:r>
              <a:rPr lang="en-US" sz="2400" dirty="0">
                <a:solidFill>
                  <a:schemeClr val="accent1"/>
                </a:solidFill>
              </a:rPr>
              <a:t>// R[$</a:t>
            </a:r>
            <a:r>
              <a:rPr lang="en-US" sz="2400" dirty="0" smtClean="0">
                <a:solidFill>
                  <a:schemeClr val="accent1"/>
                </a:solidFill>
              </a:rPr>
              <a:t>f8] </a:t>
            </a:r>
            <a:r>
              <a:rPr lang="en-US" sz="2400" dirty="0">
                <a:solidFill>
                  <a:schemeClr val="accent1"/>
                </a:solidFill>
              </a:rPr>
              <a:t>= R[$</a:t>
            </a:r>
            <a:r>
              <a:rPr lang="en-US" sz="2400" dirty="0" smtClean="0">
                <a:solidFill>
                  <a:schemeClr val="accent1"/>
                </a:solidFill>
              </a:rPr>
              <a:t>f6] </a:t>
            </a:r>
            <a:r>
              <a:rPr lang="en-US" sz="2400" dirty="0">
                <a:solidFill>
                  <a:schemeClr val="accent1"/>
                </a:solidFill>
              </a:rPr>
              <a:t>+ R[$</a:t>
            </a:r>
            <a:r>
              <a:rPr lang="en-US" sz="2400" dirty="0" smtClean="0">
                <a:solidFill>
                  <a:schemeClr val="accent1"/>
                </a:solidFill>
              </a:rPr>
              <a:t>f7]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 err="1"/>
              <a:t>add.d</a:t>
            </a:r>
            <a:r>
              <a:rPr lang="en-US" sz="2400" dirty="0"/>
              <a:t> $</a:t>
            </a:r>
            <a:r>
              <a:rPr lang="en-US" sz="2400" dirty="0" smtClean="0"/>
              <a:t>f11, </a:t>
            </a:r>
            <a:r>
              <a:rPr lang="en-US" sz="2400" dirty="0"/>
              <a:t>$</a:t>
            </a:r>
            <a:r>
              <a:rPr lang="en-US" sz="2400" dirty="0" smtClean="0"/>
              <a:t>f9, </a:t>
            </a:r>
            <a:r>
              <a:rPr lang="en-US" sz="2400" dirty="0"/>
              <a:t>$</a:t>
            </a:r>
            <a:r>
              <a:rPr lang="en-US" sz="2400" dirty="0" smtClean="0"/>
              <a:t>f10   </a:t>
            </a:r>
            <a:r>
              <a:rPr lang="en-US" sz="2400" dirty="0">
                <a:solidFill>
                  <a:schemeClr val="accent1"/>
                </a:solidFill>
              </a:rPr>
              <a:t>// R[$</a:t>
            </a:r>
            <a:r>
              <a:rPr lang="en-US" sz="2400" dirty="0" smtClean="0">
                <a:solidFill>
                  <a:schemeClr val="accent1"/>
                </a:solidFill>
              </a:rPr>
              <a:t>f11] </a:t>
            </a:r>
            <a:r>
              <a:rPr lang="en-US" sz="2400" dirty="0">
                <a:solidFill>
                  <a:schemeClr val="accent1"/>
                </a:solidFill>
              </a:rPr>
              <a:t>= R[$</a:t>
            </a:r>
            <a:r>
              <a:rPr lang="en-US" sz="2400" dirty="0" smtClean="0">
                <a:solidFill>
                  <a:schemeClr val="accent1"/>
                </a:solidFill>
              </a:rPr>
              <a:t>f9] </a:t>
            </a:r>
            <a:r>
              <a:rPr lang="en-US" sz="2400" dirty="0">
                <a:solidFill>
                  <a:schemeClr val="accent1"/>
                </a:solidFill>
              </a:rPr>
              <a:t>+ R[$</a:t>
            </a:r>
            <a:r>
              <a:rPr lang="en-US" sz="2400" dirty="0" smtClean="0">
                <a:solidFill>
                  <a:schemeClr val="accent1"/>
                </a:solidFill>
              </a:rPr>
              <a:t>f10]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52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another destination register to eliminate WAW </a:t>
            </a:r>
            <a:r>
              <a:rPr lang="en-US" dirty="0" err="1" smtClean="0"/>
              <a:t>haa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But number of architectural registers is limited</a:t>
            </a:r>
          </a:p>
          <a:p>
            <a:pPr lvl="1"/>
            <a:endParaRPr lang="en-US" dirty="0"/>
          </a:p>
          <a:p>
            <a:r>
              <a:rPr lang="en-US" dirty="0" smtClean="0"/>
              <a:t>Out-of-order (</a:t>
            </a:r>
            <a:r>
              <a:rPr lang="en-US" dirty="0" err="1" smtClean="0"/>
              <a:t>OoO</a:t>
            </a:r>
            <a:r>
              <a:rPr lang="en-US" dirty="0" smtClean="0"/>
              <a:t>) execution in hardware</a:t>
            </a:r>
          </a:p>
          <a:p>
            <a:pPr marL="457200" lvl="1" indent="0">
              <a:buNone/>
            </a:pPr>
            <a:r>
              <a:rPr lang="en-US" dirty="0" smtClean="0"/>
              <a:t>Allows independent instructions whose operands are ready to execute first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81491" y="2496368"/>
            <a:ext cx="64748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mul.d</a:t>
            </a:r>
            <a:r>
              <a:rPr lang="en-US" sz="2400" dirty="0"/>
              <a:t> $f1, $f2, $f3 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chemeClr val="accent1"/>
                </a:solidFill>
              </a:rPr>
              <a:t>// R[$f3] = R[$f1] * R[$f2]</a:t>
            </a:r>
          </a:p>
          <a:p>
            <a:r>
              <a:rPr lang="en-US" sz="2400" dirty="0" err="1"/>
              <a:t>a</a:t>
            </a:r>
            <a:r>
              <a:rPr lang="en-US" sz="2400" dirty="0" err="1" smtClean="0"/>
              <a:t>dd.d</a:t>
            </a:r>
            <a:r>
              <a:rPr lang="en-US" sz="2400" dirty="0" smtClean="0"/>
              <a:t> $f4, $f5, </a:t>
            </a:r>
            <a:r>
              <a:rPr lang="en-US" sz="2400" b="1" dirty="0" smtClean="0">
                <a:solidFill>
                  <a:srgbClr val="C00000"/>
                </a:solidFill>
              </a:rPr>
              <a:t>$f12 </a:t>
            </a:r>
            <a:r>
              <a:rPr lang="en-US" sz="2400" dirty="0" smtClean="0">
                <a:solidFill>
                  <a:schemeClr val="accent1"/>
                </a:solidFill>
              </a:rPr>
              <a:t>// </a:t>
            </a:r>
            <a:r>
              <a:rPr lang="en-US" sz="2400" dirty="0">
                <a:solidFill>
                  <a:schemeClr val="accent1"/>
                </a:solidFill>
              </a:rPr>
              <a:t>R[$f3] = R[$</a:t>
            </a:r>
            <a:r>
              <a:rPr lang="en-US" sz="2400" dirty="0" smtClean="0">
                <a:solidFill>
                  <a:schemeClr val="accent1"/>
                </a:solidFill>
              </a:rPr>
              <a:t>f4] + </a:t>
            </a:r>
            <a:r>
              <a:rPr lang="en-US" sz="2400" dirty="0">
                <a:solidFill>
                  <a:schemeClr val="accent1"/>
                </a:solidFill>
              </a:rPr>
              <a:t>R[$</a:t>
            </a:r>
            <a:r>
              <a:rPr lang="en-US" sz="2400" dirty="0" smtClean="0">
                <a:solidFill>
                  <a:schemeClr val="accent1"/>
                </a:solidFill>
              </a:rPr>
              <a:t>f5]</a:t>
            </a:r>
          </a:p>
          <a:p>
            <a:r>
              <a:rPr lang="en-US" sz="2400" dirty="0" err="1"/>
              <a:t>add.d</a:t>
            </a:r>
            <a:r>
              <a:rPr lang="en-US" sz="2400" dirty="0"/>
              <a:t> $</a:t>
            </a:r>
            <a:r>
              <a:rPr lang="en-US" sz="2400" dirty="0" smtClean="0"/>
              <a:t>f8, </a:t>
            </a:r>
            <a:r>
              <a:rPr lang="en-US" sz="2400" dirty="0"/>
              <a:t>$</a:t>
            </a:r>
            <a:r>
              <a:rPr lang="en-US" sz="2400" dirty="0" smtClean="0"/>
              <a:t>f6, </a:t>
            </a:r>
            <a:r>
              <a:rPr lang="en-US" sz="2400" dirty="0"/>
              <a:t>$</a:t>
            </a:r>
            <a:r>
              <a:rPr lang="en-US" sz="2400" dirty="0" smtClean="0"/>
              <a:t>f7   </a:t>
            </a:r>
            <a:r>
              <a:rPr lang="en-US" sz="2400" dirty="0">
                <a:solidFill>
                  <a:schemeClr val="accent1"/>
                </a:solidFill>
              </a:rPr>
              <a:t>// R[$</a:t>
            </a:r>
            <a:r>
              <a:rPr lang="en-US" sz="2400" dirty="0" smtClean="0">
                <a:solidFill>
                  <a:schemeClr val="accent1"/>
                </a:solidFill>
              </a:rPr>
              <a:t>f8] </a:t>
            </a:r>
            <a:r>
              <a:rPr lang="en-US" sz="2400" dirty="0">
                <a:solidFill>
                  <a:schemeClr val="accent1"/>
                </a:solidFill>
              </a:rPr>
              <a:t>= R[$</a:t>
            </a:r>
            <a:r>
              <a:rPr lang="en-US" sz="2400" dirty="0" smtClean="0">
                <a:solidFill>
                  <a:schemeClr val="accent1"/>
                </a:solidFill>
              </a:rPr>
              <a:t>f6] </a:t>
            </a:r>
            <a:r>
              <a:rPr lang="en-US" sz="2400" dirty="0">
                <a:solidFill>
                  <a:schemeClr val="accent1"/>
                </a:solidFill>
              </a:rPr>
              <a:t>+ R[$</a:t>
            </a:r>
            <a:r>
              <a:rPr lang="en-US" sz="2400" dirty="0" smtClean="0">
                <a:solidFill>
                  <a:schemeClr val="accent1"/>
                </a:solidFill>
              </a:rPr>
              <a:t>f7]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 err="1"/>
              <a:t>add.d</a:t>
            </a:r>
            <a:r>
              <a:rPr lang="en-US" sz="2400" dirty="0"/>
              <a:t> $</a:t>
            </a:r>
            <a:r>
              <a:rPr lang="en-US" sz="2400" dirty="0" smtClean="0"/>
              <a:t>f11, </a:t>
            </a:r>
            <a:r>
              <a:rPr lang="en-US" sz="2400" dirty="0"/>
              <a:t>$</a:t>
            </a:r>
            <a:r>
              <a:rPr lang="en-US" sz="2400" dirty="0" smtClean="0"/>
              <a:t>f9, </a:t>
            </a:r>
            <a:r>
              <a:rPr lang="en-US" sz="2400" dirty="0"/>
              <a:t>$</a:t>
            </a:r>
            <a:r>
              <a:rPr lang="en-US" sz="2400" dirty="0" smtClean="0"/>
              <a:t>f10 </a:t>
            </a:r>
            <a:r>
              <a:rPr lang="en-US" sz="2400" dirty="0" smtClean="0">
                <a:solidFill>
                  <a:schemeClr val="accent1"/>
                </a:solidFill>
              </a:rPr>
              <a:t>// </a:t>
            </a:r>
            <a:r>
              <a:rPr lang="en-US" sz="2400" dirty="0">
                <a:solidFill>
                  <a:schemeClr val="accent1"/>
                </a:solidFill>
              </a:rPr>
              <a:t>R[$</a:t>
            </a:r>
            <a:r>
              <a:rPr lang="en-US" sz="2400" dirty="0" smtClean="0">
                <a:solidFill>
                  <a:schemeClr val="accent1"/>
                </a:solidFill>
              </a:rPr>
              <a:t>f11] </a:t>
            </a:r>
            <a:r>
              <a:rPr lang="en-US" sz="2400" dirty="0">
                <a:solidFill>
                  <a:schemeClr val="accent1"/>
                </a:solidFill>
              </a:rPr>
              <a:t>= R[$</a:t>
            </a:r>
            <a:r>
              <a:rPr lang="en-US" sz="2400" dirty="0" smtClean="0">
                <a:solidFill>
                  <a:schemeClr val="accent1"/>
                </a:solidFill>
              </a:rPr>
              <a:t>f9] </a:t>
            </a:r>
            <a:r>
              <a:rPr lang="en-US" sz="2400" dirty="0">
                <a:solidFill>
                  <a:schemeClr val="accent1"/>
                </a:solidFill>
              </a:rPr>
              <a:t>+ R[$</a:t>
            </a:r>
            <a:r>
              <a:rPr lang="en-US" sz="2400" dirty="0" smtClean="0">
                <a:solidFill>
                  <a:schemeClr val="accent1"/>
                </a:solidFill>
              </a:rPr>
              <a:t>f10]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59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02" y="-95995"/>
            <a:ext cx="10515600" cy="1325563"/>
          </a:xfrm>
        </p:spPr>
        <p:txBody>
          <a:bodyPr/>
          <a:lstStyle/>
          <a:p>
            <a:r>
              <a:rPr lang="en-US" dirty="0" smtClean="0"/>
              <a:t>Types of Cache Misses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626" y="1520824"/>
            <a:ext cx="11094594" cy="533717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Compulsory</a:t>
            </a:r>
            <a:r>
              <a:rPr lang="en-US" dirty="0" smtClean="0"/>
              <a:t> or “cold’’ misses: miss occurs on </a:t>
            </a:r>
            <a:r>
              <a:rPr lang="en-US" b="1" i="1" dirty="0" smtClean="0">
                <a:solidFill>
                  <a:srgbClr val="C00000"/>
                </a:solidFill>
              </a:rPr>
              <a:t>first</a:t>
            </a:r>
            <a:r>
              <a:rPr lang="en-US" dirty="0" smtClean="0"/>
              <a:t> access to a memory address </a:t>
            </a:r>
          </a:p>
          <a:p>
            <a:pPr lvl="1"/>
            <a:r>
              <a:rPr lang="en-US" dirty="0" smtClean="0"/>
              <a:t>All the misses that would be incurred by a fully-associative, infinitely sized cache with 1 Byte blocks (assuming Byte addressable memory)</a:t>
            </a:r>
          </a:p>
          <a:p>
            <a:pPr lvl="1"/>
            <a:r>
              <a:rPr lang="en-US" dirty="0" smtClean="0"/>
              <a:t>What is a fully-associate cache: any block can go anywhere! Impractical to implement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>
                <a:solidFill>
                  <a:srgbClr val="C00000"/>
                </a:solidFill>
              </a:rPr>
              <a:t>Conflict </a:t>
            </a:r>
            <a:r>
              <a:rPr lang="en-US" dirty="0" smtClean="0">
                <a:solidFill>
                  <a:srgbClr val="C00000"/>
                </a:solidFill>
              </a:rPr>
              <a:t>misses</a:t>
            </a:r>
            <a:r>
              <a:rPr lang="en-US" dirty="0" smtClean="0"/>
              <a:t>: Misses that result as a consequence of limited associativity</a:t>
            </a:r>
          </a:p>
          <a:p>
            <a:pPr lvl="1"/>
            <a:r>
              <a:rPr lang="en-US" dirty="0" smtClean="0"/>
              <a:t>Multiple cache blocks mapping to the same location in the cache</a:t>
            </a:r>
          </a:p>
          <a:p>
            <a:pPr lvl="1"/>
            <a:r>
              <a:rPr lang="en-US" dirty="0" smtClean="0"/>
              <a:t>A fully associative cache has no conflict misses!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Capacity misses</a:t>
            </a:r>
            <a:r>
              <a:rPr lang="en-US" dirty="0" smtClean="0"/>
              <a:t>: Misses that result as a consequence of finite cache size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6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</a:t>
            </a:r>
            <a:r>
              <a:rPr lang="en-US" dirty="0" err="1" smtClean="0"/>
              <a:t>OoO</a:t>
            </a:r>
            <a:r>
              <a:rPr lang="en-US" dirty="0" smtClean="0"/>
              <a:t>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332"/>
            <a:ext cx="10515600" cy="53293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Register renaming </a:t>
            </a:r>
            <a:r>
              <a:rPr lang="en-US" dirty="0" smtClean="0"/>
              <a:t>in hardware</a:t>
            </a:r>
          </a:p>
          <a:p>
            <a:pPr lvl="1"/>
            <a:r>
              <a:rPr lang="en-US" dirty="0" smtClean="0"/>
              <a:t>Associate a “tag” with the output of each instruction</a:t>
            </a:r>
          </a:p>
          <a:p>
            <a:pPr lvl="1"/>
            <a:r>
              <a:rPr lang="en-US" dirty="0" smtClean="0"/>
              <a:t>Number of tags can be larger than number of architectural </a:t>
            </a:r>
            <a:r>
              <a:rPr lang="en-US" dirty="0" err="1" smtClean="0"/>
              <a:t>regs</a:t>
            </a:r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eed to buffer instructions till they are ready to execute</a:t>
            </a:r>
          </a:p>
          <a:p>
            <a:pPr lvl="1"/>
            <a:r>
              <a:rPr lang="en-US" dirty="0" smtClean="0"/>
              <a:t>Fetched in order and buffered in “</a:t>
            </a:r>
            <a:r>
              <a:rPr lang="en-US" dirty="0" smtClean="0">
                <a:solidFill>
                  <a:srgbClr val="FF0000"/>
                </a:solidFill>
              </a:rPr>
              <a:t>reservation station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Need to check when an instructions operands are ready</a:t>
            </a:r>
          </a:p>
          <a:p>
            <a:pPr lvl="1"/>
            <a:r>
              <a:rPr lang="en-US" dirty="0" smtClean="0"/>
              <a:t>Each instruction broadcasts its tag when it finishes execution</a:t>
            </a:r>
          </a:p>
          <a:p>
            <a:pPr lvl="1"/>
            <a:r>
              <a:rPr lang="en-US" dirty="0" smtClean="0"/>
              <a:t>Instructions compare their “source tags” (tags of their operands) to see if there is a match</a:t>
            </a:r>
          </a:p>
          <a:p>
            <a:r>
              <a:rPr lang="en-US" dirty="0" smtClean="0"/>
              <a:t>When all source operands of an instruction are ready, dispatch to FU</a:t>
            </a:r>
          </a:p>
          <a:p>
            <a:pPr lvl="1"/>
            <a:r>
              <a:rPr lang="en-US" dirty="0" smtClean="0"/>
              <a:t>Structural hazard if FU is busy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58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6" y="39756"/>
            <a:ext cx="10515600" cy="1325563"/>
          </a:xfrm>
        </p:spPr>
        <p:txBody>
          <a:bodyPr/>
          <a:lstStyle/>
          <a:p>
            <a:r>
              <a:rPr lang="en-US" dirty="0" err="1" smtClean="0"/>
              <a:t>Tomasulo’s</a:t>
            </a:r>
            <a:r>
              <a:rPr lang="en-US" dirty="0" smtClean="0"/>
              <a:t> Algorithm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55" y="1014770"/>
            <a:ext cx="9359996" cy="55262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106385" y="2316854"/>
            <a:ext cx="1198631" cy="124537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13788" y="90996"/>
            <a:ext cx="5119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Instruction fetched in order into instruction buffer</a:t>
            </a:r>
          </a:p>
          <a:p>
            <a:r>
              <a:rPr lang="en-US" sz="2400" dirty="0" smtClean="0">
                <a:solidFill>
                  <a:schemeClr val="accent6"/>
                </a:solidFill>
              </a:rPr>
              <a:t>And dispatched to reservation station assuming one is free </a:t>
            </a:r>
            <a:endParaRPr lang="en-US" sz="2400" dirty="0">
              <a:solidFill>
                <a:schemeClr val="accent6"/>
              </a:solidFill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5206838" y="875826"/>
            <a:ext cx="906950" cy="151209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33832" y="4339032"/>
            <a:ext cx="2293444" cy="5940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522394" y="4607574"/>
            <a:ext cx="4976882" cy="110232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78719" y="4180344"/>
            <a:ext cx="26076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Instruction wait in reservation stations and monitor common data bus for operand to be available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24489" y="2417854"/>
            <a:ext cx="2293444" cy="101541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697556" y="2410660"/>
            <a:ext cx="1481389" cy="33585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43425" y="1558589"/>
            <a:ext cx="2607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Arch register file renamed using </a:t>
            </a:r>
            <a:r>
              <a:rPr lang="en-US" sz="2400" dirty="0" err="1" smtClean="0">
                <a:solidFill>
                  <a:schemeClr val="accent6"/>
                </a:solidFill>
              </a:rPr>
              <a:t>resv</a:t>
            </a:r>
            <a:r>
              <a:rPr lang="en-US" sz="2400" dirty="0" smtClean="0">
                <a:solidFill>
                  <a:schemeClr val="accent6"/>
                </a:solidFill>
              </a:rPr>
              <a:t> stations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85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 animBg="1"/>
      <p:bldP spid="13" grpId="0"/>
      <p:bldP spid="15" grpId="0" animBg="1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122670"/>
            <a:ext cx="10515600" cy="1325563"/>
          </a:xfrm>
        </p:spPr>
        <p:txBody>
          <a:bodyPr/>
          <a:lstStyle/>
          <a:p>
            <a:r>
              <a:rPr lang="en-US" dirty="0" smtClean="0"/>
              <a:t>Register Renaming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348186" y="5180833"/>
          <a:ext cx="374534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5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71188" y="4719168"/>
            <a:ext cx="2611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Reservation Station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964877" y="5077695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71803" y="544483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79017" y="5811986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57663" y="627365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249382" y="1232587"/>
            <a:ext cx="10515600" cy="5329325"/>
          </a:xfrm>
        </p:spPr>
        <p:txBody>
          <a:bodyPr>
            <a:normAutofit/>
          </a:bodyPr>
          <a:lstStyle/>
          <a:p>
            <a:r>
              <a:rPr lang="en-US" dirty="0" smtClean="0"/>
              <a:t>Each entry in a reservation station has a tag</a:t>
            </a:r>
          </a:p>
          <a:p>
            <a:r>
              <a:rPr lang="en-US" dirty="0" smtClean="0"/>
              <a:t>When an instruction is assigned to a reservation station, the destination register for that instruction is renamed to the tag of the reservation station</a:t>
            </a:r>
          </a:p>
          <a:p>
            <a:pPr lvl="1"/>
            <a:r>
              <a:rPr lang="en-US" dirty="0" smtClean="0"/>
              <a:t>Architectural registers -&gt; physical registers</a:t>
            </a:r>
          </a:p>
          <a:p>
            <a:pPr lvl="1"/>
            <a:r>
              <a:rPr lang="en-US" dirty="0" smtClean="0"/>
              <a:t>More reservation stations than architectural registers</a:t>
            </a:r>
            <a:endParaRPr lang="en-US" dirty="0"/>
          </a:p>
          <a:p>
            <a:r>
              <a:rPr lang="en-US" dirty="0" smtClean="0"/>
              <a:t>After renaming, the RS tag is used to refer to that register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21872" y="5675671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Tag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538747" y="5444839"/>
            <a:ext cx="418916" cy="414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548754" y="5691905"/>
            <a:ext cx="443063" cy="23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0" idx="1"/>
          </p:cNvCxnSpPr>
          <p:nvPr/>
        </p:nvCxnSpPr>
        <p:spPr>
          <a:xfrm>
            <a:off x="2558035" y="5979247"/>
            <a:ext cx="399628" cy="525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07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236" y="240435"/>
            <a:ext cx="10515600" cy="1325563"/>
          </a:xfrm>
        </p:spPr>
        <p:txBody>
          <a:bodyPr/>
          <a:lstStyle/>
          <a:p>
            <a:r>
              <a:rPr lang="en-US" dirty="0" smtClean="0"/>
              <a:t>Register Rename Table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235364" y="2271373"/>
          <a:ext cx="626687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0/1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3236" y="1419624"/>
            <a:ext cx="10515600" cy="5329325"/>
          </a:xfrm>
        </p:spPr>
        <p:txBody>
          <a:bodyPr>
            <a:normAutofit/>
          </a:bodyPr>
          <a:lstStyle/>
          <a:p>
            <a:r>
              <a:rPr lang="en-US" dirty="0" smtClean="0"/>
              <a:t>One entry for each architectural register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5492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f0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65016" y="294409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f1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65016" y="331123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f2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65017" y="3678382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f3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71943" y="408016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f4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849582" y="4310996"/>
            <a:ext cx="422564" cy="877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0215" y="5074163"/>
            <a:ext cx="4364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reservation station entry the register f4 is currently </a:t>
            </a:r>
          </a:p>
          <a:p>
            <a:r>
              <a:rPr lang="en-US" sz="2400" dirty="0" smtClean="0"/>
              <a:t>remapped to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7003473" y="4310996"/>
            <a:ext cx="498764" cy="676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85808" y="4202805"/>
            <a:ext cx="43641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Alternatively, if register is currently not mapped to a reservation station and holds valid data, valid bit is set to 1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372099" y="4310996"/>
            <a:ext cx="498764" cy="676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49353" y="5005577"/>
            <a:ext cx="3036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Current value of f4 (only if valid bit is set)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429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236" y="240435"/>
            <a:ext cx="10515600" cy="1325563"/>
          </a:xfrm>
        </p:spPr>
        <p:txBody>
          <a:bodyPr/>
          <a:lstStyle/>
          <a:p>
            <a:r>
              <a:rPr lang="en-US" dirty="0" smtClean="0"/>
              <a:t>Reservation Station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36602" y="2271373"/>
          <a:ext cx="31363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0/1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7039" y="2549235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6254" y="2944090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6255" y="3311236"/>
            <a:ext cx="20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6255" y="3678382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219202" y="3909214"/>
            <a:ext cx="422564" cy="877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7038" y="4807529"/>
            <a:ext cx="2978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from which the value of operand 1 will be obtained</a:t>
            </a:r>
            <a:endParaRPr lang="en-US" sz="24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3885932" y="2269446"/>
          <a:ext cx="31363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0/1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 flipV="1">
            <a:off x="3525984" y="3909214"/>
            <a:ext cx="332507" cy="8983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81145" y="4946028"/>
            <a:ext cx="2978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Set if value is valid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2417622" y="4007002"/>
            <a:ext cx="841681" cy="2068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81145" y="6059620"/>
            <a:ext cx="2978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327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8" y="-50511"/>
            <a:ext cx="10515600" cy="1325563"/>
          </a:xfrm>
        </p:spPr>
        <p:txBody>
          <a:bodyPr/>
          <a:lstStyle/>
          <a:p>
            <a:r>
              <a:rPr lang="en-US" dirty="0" err="1" smtClean="0"/>
              <a:t>Tomasulo’s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4" y="1038623"/>
            <a:ext cx="11783289" cy="532932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If a reservation station is available before renaming</a:t>
            </a:r>
            <a:endParaRPr lang="en-US" dirty="0"/>
          </a:p>
          <a:p>
            <a:pPr lvl="1"/>
            <a:r>
              <a:rPr lang="en-US" dirty="0" smtClean="0"/>
              <a:t>Instruction + renamed operands (tags/value) placed in reservation station</a:t>
            </a:r>
          </a:p>
          <a:p>
            <a:pPr lvl="1"/>
            <a:r>
              <a:rPr lang="en-US" dirty="0" smtClean="0"/>
              <a:t>If reservation station not available, STALL</a:t>
            </a:r>
          </a:p>
          <a:p>
            <a:r>
              <a:rPr lang="en-US" dirty="0" smtClean="0"/>
              <a:t>While in </a:t>
            </a:r>
            <a:r>
              <a:rPr lang="en-US" dirty="0" err="1" smtClean="0"/>
              <a:t>resv</a:t>
            </a:r>
            <a:r>
              <a:rPr lang="en-US" dirty="0" smtClean="0"/>
              <a:t> </a:t>
            </a:r>
            <a:r>
              <a:rPr lang="en-US" dirty="0" err="1" smtClean="0"/>
              <a:t>stn</a:t>
            </a:r>
            <a:r>
              <a:rPr lang="en-US" dirty="0" smtClean="0"/>
              <a:t> each instruction</a:t>
            </a:r>
          </a:p>
          <a:p>
            <a:pPr lvl="1"/>
            <a:r>
              <a:rPr lang="en-US" dirty="0" smtClean="0"/>
              <a:t>Monitors CDB for tag of it’s sources</a:t>
            </a:r>
          </a:p>
          <a:p>
            <a:pPr lvl="1"/>
            <a:r>
              <a:rPr lang="en-US" dirty="0" smtClean="0"/>
              <a:t>When tag seen, grab value and keep in the reservation station</a:t>
            </a:r>
          </a:p>
          <a:p>
            <a:pPr lvl="1"/>
            <a:r>
              <a:rPr lang="en-US" dirty="0" smtClean="0"/>
              <a:t>When values for both operands available, ready for dispatch</a:t>
            </a:r>
          </a:p>
          <a:p>
            <a:r>
              <a:rPr lang="en-US" dirty="0" smtClean="0"/>
              <a:t>Dispatch ready instructions to </a:t>
            </a:r>
            <a:r>
              <a:rPr lang="en-US" dirty="0" err="1" smtClean="0"/>
              <a:t>Fus</a:t>
            </a:r>
            <a:endParaRPr lang="en-US" dirty="0" smtClean="0"/>
          </a:p>
          <a:p>
            <a:pPr lvl="1"/>
            <a:r>
              <a:rPr lang="en-US" dirty="0" smtClean="0"/>
              <a:t>Assuming an FU is available, otherwise wait</a:t>
            </a:r>
          </a:p>
          <a:p>
            <a:r>
              <a:rPr lang="en-US" dirty="0" smtClean="0"/>
              <a:t>Once instruction completes execution</a:t>
            </a:r>
          </a:p>
          <a:p>
            <a:pPr lvl="1"/>
            <a:r>
              <a:rPr lang="en-US" dirty="0" smtClean="0"/>
              <a:t>Broadcast value and tag on CDB</a:t>
            </a:r>
          </a:p>
          <a:p>
            <a:pPr lvl="1"/>
            <a:r>
              <a:rPr lang="en-US" dirty="0" smtClean="0"/>
              <a:t>Any Register in the Reg. renaming table with a matching tag updates it value and sets valid bit</a:t>
            </a:r>
          </a:p>
          <a:p>
            <a:r>
              <a:rPr lang="en-US" dirty="0" smtClean="0"/>
              <a:t>Free reservation station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379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</a:t>
            </a:r>
            <a:r>
              <a:rPr lang="en-US" dirty="0" err="1" smtClean="0"/>
              <a:t>uld</a:t>
            </a:r>
            <a:r>
              <a:rPr lang="en-US" dirty="0" smtClean="0"/>
              <a:t> f1, f2, f3</a:t>
            </a:r>
          </a:p>
          <a:p>
            <a:pPr marL="0" indent="0">
              <a:buNone/>
            </a:pPr>
            <a:r>
              <a:rPr lang="en-US" dirty="0" err="1" smtClean="0"/>
              <a:t>addd</a:t>
            </a:r>
            <a:r>
              <a:rPr lang="en-US" dirty="0" smtClean="0"/>
              <a:t> </a:t>
            </a:r>
            <a:r>
              <a:rPr lang="en-US" dirty="0"/>
              <a:t>f</a:t>
            </a:r>
            <a:r>
              <a:rPr lang="en-US" dirty="0" smtClean="0"/>
              <a:t>3, f4, f5</a:t>
            </a:r>
          </a:p>
          <a:p>
            <a:pPr marL="0" indent="0">
              <a:buNone/>
            </a:pPr>
            <a:r>
              <a:rPr lang="en-US" dirty="0" err="1" smtClean="0"/>
              <a:t>addd</a:t>
            </a:r>
            <a:r>
              <a:rPr lang="en-US" dirty="0" smtClean="0"/>
              <a:t> f2, f6, f7</a:t>
            </a:r>
          </a:p>
          <a:p>
            <a:pPr marL="0" indent="0">
              <a:buNone/>
            </a:pPr>
            <a:r>
              <a:rPr lang="en-US" dirty="0" err="1" smtClean="0"/>
              <a:t>addd</a:t>
            </a:r>
            <a:r>
              <a:rPr lang="en-US" dirty="0" smtClean="0"/>
              <a:t> f8, f9, </a:t>
            </a:r>
            <a:r>
              <a:rPr lang="en-US" dirty="0"/>
              <a:t>f</a:t>
            </a:r>
            <a:r>
              <a:rPr lang="en-US" dirty="0" smtClean="0"/>
              <a:t>10</a:t>
            </a:r>
          </a:p>
          <a:p>
            <a:pPr marL="0" indent="0">
              <a:buNone/>
            </a:pPr>
            <a:r>
              <a:rPr lang="en-US" dirty="0" err="1" smtClean="0"/>
              <a:t>muld</a:t>
            </a:r>
            <a:r>
              <a:rPr lang="en-US" dirty="0" smtClean="0"/>
              <a:t> f7, f10, f11</a:t>
            </a:r>
          </a:p>
          <a:p>
            <a:pPr marL="0" indent="0">
              <a:buNone/>
            </a:pPr>
            <a:r>
              <a:rPr lang="en-US" dirty="0" err="1" smtClean="0"/>
              <a:t>addd</a:t>
            </a:r>
            <a:r>
              <a:rPr lang="en-US" dirty="0" smtClean="0"/>
              <a:t> f5, f11, f5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206043" y="2304781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83681" y="2455001"/>
            <a:ext cx="360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F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145961" y="2310391"/>
            <a:ext cx="855222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75123" y="2473490"/>
            <a:ext cx="421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D</a:t>
            </a:r>
            <a:endParaRPr lang="en-US" sz="3000" dirty="0"/>
          </a:p>
        </p:txBody>
      </p:sp>
      <p:sp>
        <p:nvSpPr>
          <p:cNvPr id="9" name="TextBox 8"/>
          <p:cNvSpPr txBox="1"/>
          <p:nvPr/>
        </p:nvSpPr>
        <p:spPr>
          <a:xfrm>
            <a:off x="7181186" y="2436545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0" name="Rounded Rectangle 9"/>
          <p:cNvSpPr/>
          <p:nvPr/>
        </p:nvSpPr>
        <p:spPr>
          <a:xfrm>
            <a:off x="7061667" y="2290999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98892" y="2436545"/>
            <a:ext cx="5277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W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965782" y="2286325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05335" y="3619920"/>
            <a:ext cx="689688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F: Fetch instruction</a:t>
            </a:r>
          </a:p>
          <a:p>
            <a:r>
              <a:rPr lang="en-US" sz="2800" dirty="0" smtClean="0"/>
              <a:t>D: Decode, Rename</a:t>
            </a:r>
          </a:p>
          <a:p>
            <a:r>
              <a:rPr lang="en-US" sz="2800" dirty="0" smtClean="0"/>
              <a:t>E: Execute (when operands ready), multi-cycle</a:t>
            </a:r>
          </a:p>
          <a:p>
            <a:r>
              <a:rPr lang="en-US" sz="2800" dirty="0" smtClean="0"/>
              <a:t>W: Broadcast result on CDB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496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</a:t>
            </a:r>
            <a:r>
              <a:rPr lang="en-US" dirty="0" err="1" smtClean="0"/>
              <a:t>uld</a:t>
            </a:r>
            <a:r>
              <a:rPr lang="en-US" dirty="0" smtClean="0"/>
              <a:t> f1, f2, f3</a:t>
            </a:r>
          </a:p>
          <a:p>
            <a:pPr marL="0" indent="0">
              <a:buNone/>
            </a:pPr>
            <a:r>
              <a:rPr lang="en-US" dirty="0" err="1" smtClean="0"/>
              <a:t>addd</a:t>
            </a:r>
            <a:r>
              <a:rPr lang="en-US" dirty="0" smtClean="0"/>
              <a:t> </a:t>
            </a:r>
            <a:r>
              <a:rPr lang="en-US" dirty="0"/>
              <a:t>f</a:t>
            </a:r>
            <a:r>
              <a:rPr lang="en-US" dirty="0" smtClean="0"/>
              <a:t>3, f4, f5</a:t>
            </a:r>
          </a:p>
          <a:p>
            <a:pPr marL="0" indent="0">
              <a:buNone/>
            </a:pPr>
            <a:r>
              <a:rPr lang="en-US" dirty="0" err="1" smtClean="0"/>
              <a:t>addd</a:t>
            </a:r>
            <a:r>
              <a:rPr lang="en-US" dirty="0" smtClean="0"/>
              <a:t> f2, f6, f7</a:t>
            </a:r>
          </a:p>
          <a:p>
            <a:pPr marL="0" indent="0">
              <a:buNone/>
            </a:pPr>
            <a:r>
              <a:rPr lang="en-US" dirty="0" err="1" smtClean="0"/>
              <a:t>addd</a:t>
            </a:r>
            <a:r>
              <a:rPr lang="en-US" dirty="0" smtClean="0"/>
              <a:t> f8, f9, </a:t>
            </a:r>
            <a:r>
              <a:rPr lang="en-US" dirty="0"/>
              <a:t>f</a:t>
            </a:r>
            <a:r>
              <a:rPr lang="en-US" dirty="0" smtClean="0"/>
              <a:t>10</a:t>
            </a:r>
          </a:p>
          <a:p>
            <a:pPr marL="0" indent="0">
              <a:buNone/>
            </a:pPr>
            <a:r>
              <a:rPr lang="en-US" dirty="0" err="1" smtClean="0"/>
              <a:t>muld</a:t>
            </a:r>
            <a:r>
              <a:rPr lang="en-US" dirty="0" smtClean="0"/>
              <a:t> f7, f10, f11</a:t>
            </a:r>
          </a:p>
          <a:p>
            <a:pPr marL="0" indent="0">
              <a:buNone/>
            </a:pPr>
            <a:r>
              <a:rPr lang="en-US" dirty="0" err="1" smtClean="0"/>
              <a:t>addd</a:t>
            </a:r>
            <a:r>
              <a:rPr lang="en-US" dirty="0" smtClean="0"/>
              <a:t> f5, f11, f5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206043" y="2304781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83681" y="2455001"/>
            <a:ext cx="360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F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145961" y="2310391"/>
            <a:ext cx="855222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75123" y="2473490"/>
            <a:ext cx="421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D</a:t>
            </a:r>
            <a:endParaRPr lang="en-US" sz="3000" dirty="0"/>
          </a:p>
        </p:txBody>
      </p:sp>
      <p:sp>
        <p:nvSpPr>
          <p:cNvPr id="9" name="TextBox 8"/>
          <p:cNvSpPr txBox="1"/>
          <p:nvPr/>
        </p:nvSpPr>
        <p:spPr>
          <a:xfrm>
            <a:off x="7181186" y="2436545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0" name="Rounded Rectangle 9"/>
          <p:cNvSpPr/>
          <p:nvPr/>
        </p:nvSpPr>
        <p:spPr>
          <a:xfrm>
            <a:off x="7061667" y="2290999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48176" y="2445774"/>
            <a:ext cx="7441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2" name="Rounded Rectangle 11"/>
          <p:cNvSpPr/>
          <p:nvPr/>
        </p:nvSpPr>
        <p:spPr>
          <a:xfrm>
            <a:off x="7965782" y="2286325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05335" y="3619920"/>
            <a:ext cx="689688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F: Fetch instruction</a:t>
            </a:r>
          </a:p>
          <a:p>
            <a:r>
              <a:rPr lang="en-US" sz="2800" dirty="0" smtClean="0"/>
              <a:t>D: Decode, Rename</a:t>
            </a:r>
          </a:p>
          <a:p>
            <a:r>
              <a:rPr lang="en-US" sz="2800" dirty="0" smtClean="0"/>
              <a:t>E: Execute (when operands ready), multi-cycle</a:t>
            </a:r>
          </a:p>
          <a:p>
            <a:r>
              <a:rPr lang="en-US" sz="2800" dirty="0" smtClean="0"/>
              <a:t>WB: Broadcast result on CDB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169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 smtClean="0"/>
              <a:t>Cycle 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714108" y="3655673"/>
          <a:ext cx="31363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44374" y="392792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3589" y="432277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3590" y="4689925"/>
            <a:ext cx="20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3590" y="5057071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8863438" y="3653746"/>
          <a:ext cx="31363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733158" y="1020423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63424" y="129267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42639" y="168752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8882488" y="1018496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6355456" y="23676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431592" y="20956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453712" y="23405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01312" y="21310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apezoid 21"/>
          <p:cNvSpPr/>
          <p:nvPr/>
        </p:nvSpPr>
        <p:spPr>
          <a:xfrm rot="10800000">
            <a:off x="6355456" y="57204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431592" y="54484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453712" y="56933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1312" y="54838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41038" y="2433092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MULT (6 cycles)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777179" y="5788523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ADD (4 cycles)</a:t>
            </a:r>
            <a:endParaRPr lang="en-US" sz="24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2465967" y="1266286"/>
          <a:ext cx="2739852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027858" y="156756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028793" y="193314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f2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1961203" y="5294859"/>
            <a:ext cx="81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f11</a:t>
            </a:r>
            <a:endParaRPr lang="en-US" sz="2400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-25708" y="21846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m</a:t>
            </a:r>
            <a:r>
              <a:rPr lang="en-US" sz="2000" dirty="0" err="1" smtClean="0"/>
              <a:t>uld</a:t>
            </a:r>
            <a:r>
              <a:rPr lang="en-US" sz="2000" dirty="0" smtClean="0"/>
              <a:t> f1, f2, f3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</a:t>
            </a:r>
            <a:r>
              <a:rPr lang="en-US" sz="2000" dirty="0"/>
              <a:t>f</a:t>
            </a:r>
            <a:r>
              <a:rPr lang="en-US" sz="2000" dirty="0" smtClean="0"/>
              <a:t>3, f4, f5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f2, f6, f7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f8, f9, </a:t>
            </a:r>
            <a:r>
              <a:rPr lang="en-US" sz="2000" dirty="0"/>
              <a:t>f</a:t>
            </a:r>
            <a:r>
              <a:rPr lang="en-US" sz="2000" dirty="0" smtClean="0"/>
              <a:t>10</a:t>
            </a:r>
          </a:p>
          <a:p>
            <a:pPr marL="0" indent="0">
              <a:buNone/>
            </a:pPr>
            <a:r>
              <a:rPr lang="en-US" sz="2000" dirty="0" err="1" smtClean="0"/>
              <a:t>muld</a:t>
            </a:r>
            <a:r>
              <a:rPr lang="en-US" sz="2000" dirty="0" smtClean="0"/>
              <a:t> f7, f10, f11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f5, f11, f5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78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 smtClean="0"/>
              <a:t>Cycle 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714108" y="3655673"/>
          <a:ext cx="31363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44374" y="392792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3589" y="432277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3590" y="4689925"/>
            <a:ext cx="20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3590" y="5057071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8863438" y="3653746"/>
          <a:ext cx="31363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33158" y="1020423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63424" y="129267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42639" y="168752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8882488" y="1018496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6355456" y="23676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431592" y="20956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453712" y="23405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01312" y="21310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apezoid 21"/>
          <p:cNvSpPr/>
          <p:nvPr/>
        </p:nvSpPr>
        <p:spPr>
          <a:xfrm rot="10800000">
            <a:off x="6355456" y="57204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431592" y="54484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453712" y="56933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1312" y="54838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41038" y="2433092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MULT (6 cycles)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777179" y="5788523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ADD (4 cycles)</a:t>
            </a:r>
            <a:endParaRPr lang="en-US" sz="24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2465967" y="1266286"/>
          <a:ext cx="2739852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027858" y="156756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028793" y="193314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f2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1961203" y="5294859"/>
            <a:ext cx="81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f11</a:t>
            </a:r>
            <a:endParaRPr lang="en-US" sz="2400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-25708" y="21846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m</a:t>
            </a:r>
            <a:r>
              <a:rPr lang="en-US" sz="2000" dirty="0" err="1" smtClean="0"/>
              <a:t>uld</a:t>
            </a:r>
            <a:r>
              <a:rPr lang="en-US" sz="2000" dirty="0" smtClean="0"/>
              <a:t> f1, f2, f3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</a:t>
            </a:r>
            <a:r>
              <a:rPr lang="en-US" sz="2000" dirty="0"/>
              <a:t>f</a:t>
            </a:r>
            <a:r>
              <a:rPr lang="en-US" sz="2000" dirty="0" smtClean="0"/>
              <a:t>3, f4, f5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f2, f6, f7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f8, f9, </a:t>
            </a:r>
            <a:r>
              <a:rPr lang="en-US" sz="2000" dirty="0"/>
              <a:t>f</a:t>
            </a:r>
            <a:r>
              <a:rPr lang="en-US" sz="2000" dirty="0" smtClean="0"/>
              <a:t>10</a:t>
            </a:r>
          </a:p>
          <a:p>
            <a:pPr marL="0" indent="0">
              <a:buNone/>
            </a:pPr>
            <a:r>
              <a:rPr lang="en-US" sz="2000" dirty="0" err="1" smtClean="0"/>
              <a:t>muld</a:t>
            </a:r>
            <a:r>
              <a:rPr lang="en-US" sz="2000" dirty="0" smtClean="0"/>
              <a:t> f7, f10, f11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f5, f11, f5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480724" y="216397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F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7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 Types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855" y="1690688"/>
            <a:ext cx="7543329" cy="476774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36973" y="2261286"/>
            <a:ext cx="1643449" cy="809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34681" y="3865043"/>
            <a:ext cx="1258330" cy="31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19317" y="6108320"/>
            <a:ext cx="1423087" cy="350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6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 smtClean="0"/>
              <a:t>Cycle 2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714108" y="3655673"/>
          <a:ext cx="31363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44374" y="392792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3589" y="432277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3590" y="4689925"/>
            <a:ext cx="20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3590" y="5057071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8863438" y="3653746"/>
          <a:ext cx="31363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733158" y="1020423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63424" y="129267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42639" y="168752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8882488" y="1018496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6355456" y="23676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431592" y="20956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453712" y="23405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01312" y="21310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apezoid 21"/>
          <p:cNvSpPr/>
          <p:nvPr/>
        </p:nvSpPr>
        <p:spPr>
          <a:xfrm rot="10800000">
            <a:off x="6355456" y="57204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431592" y="54484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453712" y="56933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1312" y="54838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41038" y="2433092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MULT (6 cycles)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777179" y="5788523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ADD (4 cycles)</a:t>
            </a:r>
            <a:endParaRPr lang="en-US" sz="24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2465967" y="1266286"/>
          <a:ext cx="2739852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027858" y="156756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028793" y="193314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f2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1961203" y="5294859"/>
            <a:ext cx="81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f11</a:t>
            </a:r>
            <a:endParaRPr lang="en-US" sz="2400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-25708" y="21846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m</a:t>
            </a:r>
            <a:r>
              <a:rPr lang="en-US" sz="2000" dirty="0" err="1" smtClean="0"/>
              <a:t>uld</a:t>
            </a:r>
            <a:r>
              <a:rPr lang="en-US" sz="2000" dirty="0" smtClean="0"/>
              <a:t> f1, f2, f3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</a:t>
            </a:r>
            <a:r>
              <a:rPr lang="en-US" sz="2000" dirty="0"/>
              <a:t>f</a:t>
            </a:r>
            <a:r>
              <a:rPr lang="en-US" sz="2000" dirty="0" smtClean="0"/>
              <a:t>3, f4, f5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f2, f6, f7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f8, f9, </a:t>
            </a:r>
            <a:r>
              <a:rPr lang="en-US" sz="2000" dirty="0"/>
              <a:t>f</a:t>
            </a:r>
            <a:r>
              <a:rPr lang="en-US" sz="2000" dirty="0" smtClean="0"/>
              <a:t>10</a:t>
            </a:r>
          </a:p>
          <a:p>
            <a:pPr marL="0" indent="0">
              <a:buNone/>
            </a:pPr>
            <a:r>
              <a:rPr lang="en-US" sz="2000" dirty="0" err="1" smtClean="0"/>
              <a:t>muld</a:t>
            </a:r>
            <a:r>
              <a:rPr lang="en-US" sz="2000" dirty="0" smtClean="0"/>
              <a:t> f7, f10, f11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f5, f11, f5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480724" y="216397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92876" y="257442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5245593" y="1467477"/>
            <a:ext cx="308540" cy="21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2049618" y="2468313"/>
            <a:ext cx="308540" cy="21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13423" y="6036162"/>
            <a:ext cx="3578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Resv</a:t>
            </a:r>
            <a:r>
              <a:rPr lang="en-US" sz="2400" dirty="0" smtClean="0"/>
              <a:t> </a:t>
            </a:r>
            <a:r>
              <a:rPr lang="en-US" sz="2400" dirty="0" err="1" smtClean="0"/>
              <a:t>Stn</a:t>
            </a:r>
            <a:r>
              <a:rPr lang="en-US" sz="2400" dirty="0" smtClean="0"/>
              <a:t> x ready to execute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271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 smtClean="0"/>
              <a:t>Cycle 3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714108" y="3655673"/>
          <a:ext cx="31363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44374" y="392792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3589" y="432277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3590" y="4689925"/>
            <a:ext cx="20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3590" y="5057071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8863438" y="3653746"/>
          <a:ext cx="31363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733158" y="1020423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63424" y="129267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42639" y="168752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8882488" y="1018496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6355456" y="23676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431592" y="20956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453712" y="23405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01312" y="21310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apezoid 21"/>
          <p:cNvSpPr/>
          <p:nvPr/>
        </p:nvSpPr>
        <p:spPr>
          <a:xfrm rot="10800000">
            <a:off x="6355456" y="57204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431592" y="54484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453712" y="56933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1312" y="54838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41038" y="2433092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MULT (6 cycles)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777179" y="5788523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ADD (4 cycles)</a:t>
            </a:r>
            <a:endParaRPr lang="en-US" sz="24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2465967" y="1266286"/>
          <a:ext cx="2739852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027858" y="156756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028793" y="193314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f2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1961203" y="5294859"/>
            <a:ext cx="81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f11</a:t>
            </a:r>
            <a:endParaRPr lang="en-US" sz="2400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-25708" y="21846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m</a:t>
            </a:r>
            <a:r>
              <a:rPr lang="en-US" sz="2000" dirty="0" err="1" smtClean="0"/>
              <a:t>uld</a:t>
            </a:r>
            <a:r>
              <a:rPr lang="en-US" sz="2000" dirty="0" smtClean="0"/>
              <a:t> f1, f2, f3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</a:t>
            </a:r>
            <a:r>
              <a:rPr lang="en-US" sz="2000" dirty="0"/>
              <a:t>f</a:t>
            </a:r>
            <a:r>
              <a:rPr lang="en-US" sz="2000" dirty="0" smtClean="0"/>
              <a:t>3, f4, f5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f2, f6, f7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f8, f9, </a:t>
            </a:r>
            <a:r>
              <a:rPr lang="en-US" sz="2000" dirty="0"/>
              <a:t>f</a:t>
            </a:r>
            <a:r>
              <a:rPr lang="en-US" sz="2000" dirty="0" smtClean="0"/>
              <a:t>10</a:t>
            </a:r>
          </a:p>
          <a:p>
            <a:pPr marL="0" indent="0">
              <a:buNone/>
            </a:pPr>
            <a:r>
              <a:rPr lang="en-US" sz="2000" dirty="0" err="1" smtClean="0"/>
              <a:t>muld</a:t>
            </a:r>
            <a:r>
              <a:rPr lang="en-US" sz="2000" dirty="0" smtClean="0"/>
              <a:t> f7, f10, f11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f5, f11, f5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480724" y="25622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92876" y="297833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81658" y="217612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2059315" y="3205895"/>
            <a:ext cx="308540" cy="21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5218840" y="4095355"/>
            <a:ext cx="308540" cy="21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7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 smtClean="0"/>
              <a:t>Cycle 4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714108" y="3655673"/>
          <a:ext cx="31363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44374" y="392792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3589" y="432277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3590" y="4689925"/>
            <a:ext cx="20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3590" y="5057071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8863438" y="3653746"/>
          <a:ext cx="3136309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33158" y="1020423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63424" y="129267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42639" y="168752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8882488" y="1018496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6355456" y="23676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431592" y="20956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453712" y="23405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01312" y="21310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apezoid 21"/>
          <p:cNvSpPr/>
          <p:nvPr/>
        </p:nvSpPr>
        <p:spPr>
          <a:xfrm rot="10800000">
            <a:off x="6355456" y="57204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431592" y="54484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453712" y="56933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1312" y="54838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41038" y="2433092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MULT (6 cycles)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777179" y="5788523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</a:t>
            </a:r>
            <a:r>
              <a:rPr lang="en-US" sz="2400" smtClean="0"/>
              <a:t>ADD </a:t>
            </a:r>
            <a:r>
              <a:rPr lang="en-US" sz="2400" smtClean="0"/>
              <a:t>(4 </a:t>
            </a:r>
            <a:r>
              <a:rPr lang="en-US" sz="2400" dirty="0" smtClean="0"/>
              <a:t>cycles)</a:t>
            </a:r>
            <a:endParaRPr lang="en-US" sz="24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2465967" y="1266286"/>
          <a:ext cx="2739852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027858" y="156756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028793" y="193314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f2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1961203" y="5294859"/>
            <a:ext cx="81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f11</a:t>
            </a:r>
            <a:endParaRPr lang="en-US" sz="2400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-25708" y="21846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m</a:t>
            </a:r>
            <a:r>
              <a:rPr lang="en-US" sz="2000" dirty="0" err="1" smtClean="0"/>
              <a:t>uld</a:t>
            </a:r>
            <a:r>
              <a:rPr lang="en-US" sz="2000" dirty="0" smtClean="0"/>
              <a:t> f1, f2, f3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</a:t>
            </a:r>
            <a:r>
              <a:rPr lang="en-US" sz="2000" dirty="0"/>
              <a:t>f</a:t>
            </a:r>
            <a:r>
              <a:rPr lang="en-US" sz="2000" dirty="0" smtClean="0"/>
              <a:t>3, f4, f5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f2, f6, f7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f8, f9, </a:t>
            </a:r>
            <a:r>
              <a:rPr lang="en-US" sz="2000" dirty="0"/>
              <a:t>f</a:t>
            </a:r>
            <a:r>
              <a:rPr lang="en-US" sz="2000" dirty="0" smtClean="0"/>
              <a:t>10</a:t>
            </a:r>
          </a:p>
          <a:p>
            <a:pPr marL="0" indent="0">
              <a:buNone/>
            </a:pPr>
            <a:r>
              <a:rPr lang="en-US" sz="2000" dirty="0" err="1" smtClean="0"/>
              <a:t>muld</a:t>
            </a:r>
            <a:r>
              <a:rPr lang="en-US" sz="2000" dirty="0" smtClean="0"/>
              <a:t> f7, f10, f11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f5, f11,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480724" y="256227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92876" y="297833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81658" y="217612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77957" y="33943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073142" y="3944198"/>
            <a:ext cx="308540" cy="21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5196906" y="4461253"/>
            <a:ext cx="308540" cy="21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09973" y="6074326"/>
            <a:ext cx="3578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Resv</a:t>
            </a:r>
            <a:r>
              <a:rPr lang="en-US" sz="2400" dirty="0" smtClean="0"/>
              <a:t> </a:t>
            </a:r>
            <a:r>
              <a:rPr lang="en-US" sz="2400" dirty="0" err="1" smtClean="0"/>
              <a:t>Stn</a:t>
            </a:r>
            <a:r>
              <a:rPr lang="en-US" sz="2400" dirty="0" smtClean="0"/>
              <a:t> b ready to execute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55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 smtClean="0"/>
              <a:t>Cycle 5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714108" y="3655673"/>
          <a:ext cx="31363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44374" y="392792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3589" y="432277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3590" y="4689925"/>
            <a:ext cx="20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3590" y="5057071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8863438" y="3653746"/>
          <a:ext cx="3136309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33158" y="1020423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63424" y="129267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42639" y="168752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8882488" y="1018496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6355456" y="23676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431592" y="20956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453712" y="23405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01312" y="21310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apezoid 21"/>
          <p:cNvSpPr/>
          <p:nvPr/>
        </p:nvSpPr>
        <p:spPr>
          <a:xfrm rot="10800000">
            <a:off x="6355456" y="57204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431592" y="54484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453712" y="56933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1312" y="54838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41038" y="2433092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MULT (6 cycles)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777179" y="5788523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ADD (4 cycles)</a:t>
            </a:r>
            <a:endParaRPr lang="en-US" sz="24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2465967" y="1266286"/>
          <a:ext cx="2739852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027858" y="156756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028793" y="193314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f2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1961203" y="5294859"/>
            <a:ext cx="81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f11</a:t>
            </a:r>
            <a:endParaRPr lang="en-US" sz="2400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-25708" y="21846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m</a:t>
            </a:r>
            <a:r>
              <a:rPr lang="en-US" sz="2000" dirty="0" err="1" smtClean="0"/>
              <a:t>uld</a:t>
            </a:r>
            <a:r>
              <a:rPr lang="en-US" sz="2000" dirty="0" smtClean="0"/>
              <a:t> f1, f2, f3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</a:t>
            </a:r>
            <a:r>
              <a:rPr lang="en-US" sz="2000" dirty="0"/>
              <a:t>f</a:t>
            </a:r>
            <a:r>
              <a:rPr lang="en-US" sz="2000" dirty="0" smtClean="0"/>
              <a:t>3, f4, f5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f2, f6, f7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f8, f9, </a:t>
            </a:r>
            <a:r>
              <a:rPr lang="en-US" sz="2000" dirty="0"/>
              <a:t>f</a:t>
            </a:r>
            <a:r>
              <a:rPr lang="en-US" sz="2000" dirty="0" smtClean="0"/>
              <a:t>10</a:t>
            </a:r>
          </a:p>
          <a:p>
            <a:pPr marL="0" indent="0">
              <a:buNone/>
            </a:pPr>
            <a:r>
              <a:rPr lang="en-US" sz="2000" dirty="0" err="1" smtClean="0"/>
              <a:t>muld</a:t>
            </a:r>
            <a:r>
              <a:rPr lang="en-US" sz="2000" dirty="0" smtClean="0"/>
              <a:t> f7, f10, f11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f5, f11, f5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480724" y="256227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92876" y="297833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81658" y="217612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51861" y="379829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84503" y="339532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40" name="Right Arrow 39"/>
          <p:cNvSpPr/>
          <p:nvPr/>
        </p:nvSpPr>
        <p:spPr>
          <a:xfrm>
            <a:off x="2026491" y="5080301"/>
            <a:ext cx="308540" cy="21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180352" y="4849832"/>
            <a:ext cx="308540" cy="21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09973" y="6074326"/>
            <a:ext cx="3578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Resv</a:t>
            </a:r>
            <a:r>
              <a:rPr lang="en-US" sz="2400" dirty="0" smtClean="0"/>
              <a:t> </a:t>
            </a:r>
            <a:r>
              <a:rPr lang="en-US" sz="2400" dirty="0" err="1" smtClean="0"/>
              <a:t>Stn</a:t>
            </a:r>
            <a:r>
              <a:rPr lang="en-US" sz="2400" dirty="0" smtClean="0"/>
              <a:t> c ready to execute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488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 smtClean="0"/>
              <a:t>Cycle 6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108" y="3655673"/>
          <a:ext cx="31363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44374" y="392792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3589" y="432277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3590" y="4689925"/>
            <a:ext cx="20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3590" y="5057071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863438" y="3653746"/>
          <a:ext cx="3136309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733158" y="1020423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63424" y="129267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42639" y="168752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8882488" y="1018496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6355456" y="23676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431592" y="20956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453712" y="23405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01312" y="21310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apezoid 21"/>
          <p:cNvSpPr/>
          <p:nvPr/>
        </p:nvSpPr>
        <p:spPr>
          <a:xfrm rot="10800000">
            <a:off x="6355456" y="57204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431592" y="54484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453712" y="56933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1312" y="54838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41038" y="2433092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MULT (6 cycles)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777179" y="5788523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ADD (4 cycles)</a:t>
            </a:r>
            <a:endParaRPr lang="en-US" sz="24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2465967" y="1266286"/>
          <a:ext cx="2739852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027858" y="156756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028793" y="193314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f2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1961203" y="5294859"/>
            <a:ext cx="81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f11</a:t>
            </a:r>
            <a:endParaRPr lang="en-US" sz="2400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-25708" y="21846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m</a:t>
            </a:r>
            <a:r>
              <a:rPr lang="en-US" sz="2000" dirty="0" err="1" smtClean="0"/>
              <a:t>uld</a:t>
            </a:r>
            <a:r>
              <a:rPr lang="en-US" sz="2000" dirty="0" smtClean="0"/>
              <a:t> f1, f2, f3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</a:t>
            </a:r>
            <a:r>
              <a:rPr lang="en-US" sz="2000" dirty="0"/>
              <a:t>f</a:t>
            </a:r>
            <a:r>
              <a:rPr lang="en-US" sz="2000" dirty="0" smtClean="0"/>
              <a:t>3, f4, f5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f2, f6, f7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f8, f9, </a:t>
            </a:r>
            <a:r>
              <a:rPr lang="en-US" sz="2000" dirty="0"/>
              <a:t>f</a:t>
            </a:r>
            <a:r>
              <a:rPr lang="en-US" sz="2000" dirty="0" smtClean="0"/>
              <a:t>10</a:t>
            </a:r>
          </a:p>
          <a:p>
            <a:pPr marL="0" indent="0">
              <a:buNone/>
            </a:pPr>
            <a:r>
              <a:rPr lang="en-US" sz="2000" dirty="0" err="1" smtClean="0"/>
              <a:t>muld</a:t>
            </a:r>
            <a:r>
              <a:rPr lang="en-US" sz="2000" dirty="0" smtClean="0"/>
              <a:t> f7, f10, f11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f5, f11, f5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480724" y="256227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92876" y="297833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81658" y="217612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11615" y="416854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84503" y="339532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35966" y="37880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40" name="Right Arrow 39"/>
          <p:cNvSpPr/>
          <p:nvPr/>
        </p:nvSpPr>
        <p:spPr>
          <a:xfrm>
            <a:off x="1675649" y="5429655"/>
            <a:ext cx="308540" cy="21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200061" y="1845305"/>
            <a:ext cx="308540" cy="21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2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 smtClean="0"/>
              <a:t>Cycle 7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714108" y="3655673"/>
          <a:ext cx="31363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44374" y="392792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3589" y="432277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3590" y="4689925"/>
            <a:ext cx="20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3590" y="5057071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8863438" y="3653746"/>
          <a:ext cx="3136309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33158" y="1020423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63424" y="129267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42639" y="168752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8882488" y="1018496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6355456" y="23676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431592" y="20956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453712" y="23405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01312" y="21310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apezoid 21"/>
          <p:cNvSpPr/>
          <p:nvPr/>
        </p:nvSpPr>
        <p:spPr>
          <a:xfrm rot="10800000">
            <a:off x="6355456" y="57204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431592" y="54484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453712" y="56933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1312" y="54838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41038" y="2433092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MULT (6 cycles)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777179" y="5788523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ADD (4 cycles)</a:t>
            </a:r>
            <a:endParaRPr lang="en-US" sz="24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2465967" y="1266286"/>
          <a:ext cx="2739852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027858" y="156756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028793" y="193314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f2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1961203" y="5294859"/>
            <a:ext cx="81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f11</a:t>
            </a:r>
            <a:endParaRPr lang="en-US" sz="2400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-25708" y="21846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m</a:t>
            </a:r>
            <a:r>
              <a:rPr lang="en-US" sz="2000" dirty="0" err="1" smtClean="0"/>
              <a:t>uld</a:t>
            </a:r>
            <a:r>
              <a:rPr lang="en-US" sz="2000" dirty="0" smtClean="0"/>
              <a:t> f1, f2, f3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</a:t>
            </a:r>
            <a:r>
              <a:rPr lang="en-US" sz="2000" dirty="0"/>
              <a:t>f</a:t>
            </a:r>
            <a:r>
              <a:rPr lang="en-US" sz="2000" dirty="0" smtClean="0"/>
              <a:t>3, f4, f5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f2, f6, f7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f8, f9, </a:t>
            </a:r>
            <a:r>
              <a:rPr lang="en-US" sz="2000" dirty="0"/>
              <a:t>f</a:t>
            </a:r>
            <a:r>
              <a:rPr lang="en-US" sz="2000" dirty="0" smtClean="0"/>
              <a:t>10</a:t>
            </a:r>
          </a:p>
          <a:p>
            <a:pPr marL="0" indent="0">
              <a:buNone/>
            </a:pPr>
            <a:r>
              <a:rPr lang="en-US" sz="2000" dirty="0" err="1" smtClean="0"/>
              <a:t>muld</a:t>
            </a:r>
            <a:r>
              <a:rPr lang="en-US" sz="2000" dirty="0" smtClean="0"/>
              <a:t> f7, f10, f11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f5, f11, f5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480724" y="256227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92876" y="297833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81658" y="217612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11615" y="41685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84503" y="339532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35966" y="378801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2141622" y="3226760"/>
            <a:ext cx="308540" cy="21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5170538" y="5216978"/>
            <a:ext cx="308540" cy="21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5216" y="6054289"/>
            <a:ext cx="478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f5 is remapped from a to 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508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 smtClean="0"/>
              <a:t>Cycle 9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108" y="3655673"/>
          <a:ext cx="31363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44374" y="392792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3589" y="432277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3590" y="4689925"/>
            <a:ext cx="20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3590" y="5057071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863438" y="3653746"/>
          <a:ext cx="3136309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733158" y="1020423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63424" y="129267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42639" y="168752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8882488" y="1018496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6355456" y="23676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431592" y="20956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453712" y="23405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01312" y="21310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apezoid 21"/>
          <p:cNvSpPr/>
          <p:nvPr/>
        </p:nvSpPr>
        <p:spPr>
          <a:xfrm rot="10800000">
            <a:off x="6355456" y="57204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431592" y="54484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453712" y="56933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1312" y="54838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41038" y="2433092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MULT (6 cycles)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777179" y="5788523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ADD (4 cycles)</a:t>
            </a:r>
            <a:endParaRPr lang="en-US" sz="24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2465967" y="1266286"/>
          <a:ext cx="2739852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027858" y="156756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028793" y="193314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f2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1961203" y="5294859"/>
            <a:ext cx="81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f11</a:t>
            </a:r>
            <a:endParaRPr lang="en-US" sz="2400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-25708" y="21846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m</a:t>
            </a:r>
            <a:r>
              <a:rPr lang="en-US" sz="2000" dirty="0" err="1" smtClean="0"/>
              <a:t>uld</a:t>
            </a:r>
            <a:r>
              <a:rPr lang="en-US" sz="2000" dirty="0" smtClean="0"/>
              <a:t> f1, f2, f3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</a:t>
            </a:r>
            <a:r>
              <a:rPr lang="en-US" sz="2000" dirty="0"/>
              <a:t>f</a:t>
            </a:r>
            <a:r>
              <a:rPr lang="en-US" sz="2000" dirty="0" smtClean="0"/>
              <a:t>3, f4, f5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f2, f6, f7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f8, f9, </a:t>
            </a:r>
            <a:r>
              <a:rPr lang="en-US" sz="2000" dirty="0"/>
              <a:t>f</a:t>
            </a:r>
            <a:r>
              <a:rPr lang="en-US" sz="2000" dirty="0" smtClean="0"/>
              <a:t>10</a:t>
            </a:r>
          </a:p>
          <a:p>
            <a:pPr marL="0" indent="0">
              <a:buNone/>
            </a:pPr>
            <a:r>
              <a:rPr lang="en-US" sz="2000" dirty="0" err="1" smtClean="0"/>
              <a:t>muld</a:t>
            </a:r>
            <a:r>
              <a:rPr lang="en-US" sz="2000" dirty="0" smtClean="0"/>
              <a:t> f7, f10, f11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f5, f11, f5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480724" y="256227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92876" y="2978332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81658" y="2176128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11615" y="416854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84503" y="339532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35966" y="378801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06430" y="2982071"/>
            <a:ext cx="248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 Tag x, Data = 2*1 = 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984600" y="6365348"/>
            <a:ext cx="251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 Tag b, Data = 2+6 = 8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7486310" y="3051310"/>
            <a:ext cx="308540" cy="21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7356886" y="6469321"/>
            <a:ext cx="308540" cy="21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-25708" y="2131016"/>
            <a:ext cx="2191097" cy="5168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-35993" y="2900498"/>
            <a:ext cx="2191097" cy="5168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3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 smtClean="0"/>
              <a:t>Cycle 9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714108" y="3655673"/>
          <a:ext cx="31363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44374" y="392792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3589" y="432277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3590" y="4689925"/>
            <a:ext cx="20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3590" y="5057071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863438" y="3653746"/>
          <a:ext cx="3136309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733158" y="1020423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63424" y="129267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42639" y="168752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8882488" y="1018496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6355456" y="23676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431592" y="20956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453712" y="23405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01312" y="21310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apezoid 21"/>
          <p:cNvSpPr/>
          <p:nvPr/>
        </p:nvSpPr>
        <p:spPr>
          <a:xfrm rot="10800000">
            <a:off x="6355456" y="57204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431592" y="54484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453712" y="56933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1312" y="54838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41038" y="2433092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MULT (6 cycles)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777179" y="5788523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ADD (4 cycles)</a:t>
            </a:r>
            <a:endParaRPr lang="en-US" sz="24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2465967" y="1266286"/>
          <a:ext cx="2739852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027858" y="156756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028793" y="193314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f2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1961203" y="5294859"/>
            <a:ext cx="81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f11</a:t>
            </a:r>
            <a:endParaRPr lang="en-US" sz="2400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-25708" y="21846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m</a:t>
            </a:r>
            <a:r>
              <a:rPr lang="en-US" sz="2000" dirty="0" err="1" smtClean="0"/>
              <a:t>uld</a:t>
            </a:r>
            <a:r>
              <a:rPr lang="en-US" sz="2000" dirty="0" smtClean="0"/>
              <a:t> f1, f2, f3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</a:t>
            </a:r>
            <a:r>
              <a:rPr lang="en-US" sz="2000" dirty="0"/>
              <a:t>f</a:t>
            </a:r>
            <a:r>
              <a:rPr lang="en-US" sz="2000" dirty="0" smtClean="0"/>
              <a:t>3, f4, f5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f2, f6, f7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f8, f9, </a:t>
            </a:r>
            <a:r>
              <a:rPr lang="en-US" sz="2000" dirty="0"/>
              <a:t>f</a:t>
            </a:r>
            <a:r>
              <a:rPr lang="en-US" sz="2000" dirty="0" smtClean="0"/>
              <a:t>10</a:t>
            </a:r>
          </a:p>
          <a:p>
            <a:pPr marL="0" indent="0">
              <a:buNone/>
            </a:pPr>
            <a:r>
              <a:rPr lang="en-US" sz="2000" dirty="0" err="1" smtClean="0"/>
              <a:t>muld</a:t>
            </a:r>
            <a:r>
              <a:rPr lang="en-US" sz="2000" dirty="0" smtClean="0"/>
              <a:t> f7, f10, f11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f5, f11, f5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480724" y="256227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92876" y="2978332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81658" y="2176128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11615" y="416854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84503" y="339532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35966" y="378801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06430" y="2982071"/>
            <a:ext cx="248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 Tag x, Data = 2*1 = 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984600" y="6365348"/>
            <a:ext cx="251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 Tag b, Data = 2+6 = 8</a:t>
            </a:r>
            <a:endParaRPr lang="en-US" dirty="0"/>
          </a:p>
        </p:txBody>
      </p:sp>
      <p:sp>
        <p:nvSpPr>
          <p:cNvPr id="40" name="Right Arrow 39"/>
          <p:cNvSpPr/>
          <p:nvPr/>
        </p:nvSpPr>
        <p:spPr>
          <a:xfrm>
            <a:off x="6355456" y="4108221"/>
            <a:ext cx="308540" cy="21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6401854" y="1817960"/>
            <a:ext cx="308540" cy="21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506" y="5875233"/>
            <a:ext cx="3497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 all </a:t>
            </a:r>
            <a:r>
              <a:rPr lang="en-US" sz="2400" dirty="0" err="1" smtClean="0"/>
              <a:t>resv</a:t>
            </a:r>
            <a:r>
              <a:rPr lang="en-US" sz="2400" dirty="0" smtClean="0"/>
              <a:t> </a:t>
            </a:r>
            <a:r>
              <a:rPr lang="en-US" sz="2400" dirty="0" err="1" smtClean="0"/>
              <a:t>stn</a:t>
            </a:r>
            <a:r>
              <a:rPr lang="en-US" sz="2400" dirty="0" smtClean="0"/>
              <a:t> entries </a:t>
            </a:r>
          </a:p>
          <a:p>
            <a:r>
              <a:rPr lang="en-US" sz="2400" dirty="0" smtClean="0"/>
              <a:t>waiting for tags x and 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457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 smtClean="0"/>
              <a:t>Cycle 9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108" y="3655673"/>
          <a:ext cx="31363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44374" y="392792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3589" y="432277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3590" y="4689925"/>
            <a:ext cx="20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3590" y="5057071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863438" y="3653746"/>
          <a:ext cx="3136309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33158" y="1020423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63424" y="129267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42639" y="168752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8882488" y="1018496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6355456" y="23676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431592" y="20956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453712" y="23405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01312" y="21310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apezoid 21"/>
          <p:cNvSpPr/>
          <p:nvPr/>
        </p:nvSpPr>
        <p:spPr>
          <a:xfrm rot="10800000">
            <a:off x="6355456" y="57204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431592" y="54484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453712" y="56933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1312" y="54838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41038" y="2433092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MULT (6 cycles)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777179" y="5788523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ADD (4 cycles)</a:t>
            </a:r>
            <a:endParaRPr lang="en-US" sz="24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2465967" y="1266286"/>
          <a:ext cx="2739852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027858" y="156756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028793" y="193314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f2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1961203" y="5294859"/>
            <a:ext cx="81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f11</a:t>
            </a:r>
            <a:endParaRPr lang="en-US" sz="2400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-25708" y="21846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m</a:t>
            </a:r>
            <a:r>
              <a:rPr lang="en-US" sz="2000" dirty="0" err="1" smtClean="0"/>
              <a:t>uld</a:t>
            </a:r>
            <a:r>
              <a:rPr lang="en-US" sz="2000" dirty="0" smtClean="0"/>
              <a:t> f1, f2, f3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</a:t>
            </a:r>
            <a:r>
              <a:rPr lang="en-US" sz="2000" dirty="0"/>
              <a:t>f</a:t>
            </a:r>
            <a:r>
              <a:rPr lang="en-US" sz="2000" dirty="0" smtClean="0"/>
              <a:t>3, f4, f5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f2, f6, f7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f8, f9, </a:t>
            </a:r>
            <a:r>
              <a:rPr lang="en-US" sz="2000" dirty="0"/>
              <a:t>f</a:t>
            </a:r>
            <a:r>
              <a:rPr lang="en-US" sz="2000" dirty="0" smtClean="0"/>
              <a:t>10</a:t>
            </a:r>
          </a:p>
          <a:p>
            <a:pPr marL="0" indent="0">
              <a:buNone/>
            </a:pPr>
            <a:r>
              <a:rPr lang="en-US" sz="2000" dirty="0" err="1" smtClean="0"/>
              <a:t>muld</a:t>
            </a:r>
            <a:r>
              <a:rPr lang="en-US" sz="2000" dirty="0" smtClean="0"/>
              <a:t> f7, f10, f11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f5, f11, f5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480724" y="256227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92876" y="2978332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81658" y="2176128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11615" y="416854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84503" y="339532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35966" y="378801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06430" y="2982071"/>
            <a:ext cx="248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 Tag x, Data = 2*1 = 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984600" y="6365348"/>
            <a:ext cx="251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 Tag b, Data = 2+6 = 8</a:t>
            </a:r>
            <a:endParaRPr lang="en-US" dirty="0"/>
          </a:p>
        </p:txBody>
      </p:sp>
      <p:sp>
        <p:nvSpPr>
          <p:cNvPr id="40" name="Right Arrow 39"/>
          <p:cNvSpPr/>
          <p:nvPr/>
        </p:nvSpPr>
        <p:spPr>
          <a:xfrm>
            <a:off x="2100349" y="3966148"/>
            <a:ext cx="308540" cy="21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2053621" y="2457826"/>
            <a:ext cx="308540" cy="21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506" y="5875233"/>
            <a:ext cx="47836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 RF entries currently mapped </a:t>
            </a:r>
          </a:p>
          <a:p>
            <a:r>
              <a:rPr lang="en-US" sz="2400" dirty="0" smtClean="0"/>
              <a:t>to tags x and b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92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 smtClean="0"/>
              <a:t>Cycle 9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714108" y="3655673"/>
          <a:ext cx="31363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44374" y="392792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3589" y="432277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3590" y="4689925"/>
            <a:ext cx="20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3590" y="5057071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8863438" y="3653746"/>
          <a:ext cx="3136309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733158" y="1020423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63424" y="129267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42639" y="168752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8882488" y="1018496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6355456" y="23676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431592" y="20956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453712" y="23405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01312" y="21310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apezoid 21"/>
          <p:cNvSpPr/>
          <p:nvPr/>
        </p:nvSpPr>
        <p:spPr>
          <a:xfrm rot="10800000">
            <a:off x="6355456" y="57204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431592" y="54484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453712" y="56933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1312" y="54838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41038" y="2433092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MULT (6 cycles)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777179" y="5788523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ADD (4 cycles)</a:t>
            </a:r>
            <a:endParaRPr lang="en-US" sz="24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2465967" y="1266286"/>
          <a:ext cx="2739852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027858" y="156756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028793" y="193314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f2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1961203" y="5294859"/>
            <a:ext cx="81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f11</a:t>
            </a:r>
            <a:endParaRPr lang="en-US" sz="2400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-25708" y="21846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m</a:t>
            </a:r>
            <a:r>
              <a:rPr lang="en-US" sz="2000" dirty="0" err="1" smtClean="0"/>
              <a:t>uld</a:t>
            </a:r>
            <a:r>
              <a:rPr lang="en-US" sz="2000" dirty="0" smtClean="0"/>
              <a:t> f1, f2, f3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</a:t>
            </a:r>
            <a:r>
              <a:rPr lang="en-US" sz="2000" dirty="0"/>
              <a:t>f</a:t>
            </a:r>
            <a:r>
              <a:rPr lang="en-US" sz="2000" dirty="0" smtClean="0"/>
              <a:t>3, f4, f5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f2, f6, f7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f8, f9, </a:t>
            </a:r>
            <a:r>
              <a:rPr lang="en-US" sz="2000" dirty="0"/>
              <a:t>f</a:t>
            </a:r>
            <a:r>
              <a:rPr lang="en-US" sz="2000" dirty="0" smtClean="0"/>
              <a:t>10</a:t>
            </a:r>
          </a:p>
          <a:p>
            <a:pPr marL="0" indent="0">
              <a:buNone/>
            </a:pPr>
            <a:r>
              <a:rPr lang="en-US" sz="2000" dirty="0" err="1" smtClean="0"/>
              <a:t>muld</a:t>
            </a:r>
            <a:r>
              <a:rPr lang="en-US" sz="2000" dirty="0" smtClean="0"/>
              <a:t> f7, f10, f11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f5, f11, f5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480724" y="256227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92876" y="2978332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81658" y="2176128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11615" y="416854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84503" y="339532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35966" y="378801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06430" y="2982071"/>
            <a:ext cx="248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 Tag x, Data = 2*1 = 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984600" y="6365348"/>
            <a:ext cx="251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 Tag b, Data = 2+6 = 8</a:t>
            </a:r>
            <a:endParaRPr lang="en-US" dirty="0"/>
          </a:p>
        </p:txBody>
      </p:sp>
      <p:sp>
        <p:nvSpPr>
          <p:cNvPr id="40" name="Right Arrow 39"/>
          <p:cNvSpPr/>
          <p:nvPr/>
        </p:nvSpPr>
        <p:spPr>
          <a:xfrm>
            <a:off x="5146004" y="4468157"/>
            <a:ext cx="308540" cy="21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5245593" y="1467477"/>
            <a:ext cx="308540" cy="21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506" y="5875233"/>
            <a:ext cx="3322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Release </a:t>
            </a:r>
            <a:r>
              <a:rPr lang="en-US" sz="2400" dirty="0" err="1" smtClean="0"/>
              <a:t>resv</a:t>
            </a:r>
            <a:r>
              <a:rPr lang="en-US" sz="2400" dirty="0" smtClean="0"/>
              <a:t>. </a:t>
            </a:r>
            <a:r>
              <a:rPr lang="en-US" sz="2400" dirty="0" err="1"/>
              <a:t>s</a:t>
            </a:r>
            <a:r>
              <a:rPr lang="en-US" sz="2400" dirty="0" err="1" smtClean="0"/>
              <a:t>tns</a:t>
            </a:r>
            <a:r>
              <a:rPr lang="en-US" sz="2400" dirty="0" smtClean="0"/>
              <a:t> x and b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-3439" y="6328523"/>
            <a:ext cx="5093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Resv</a:t>
            </a:r>
            <a:r>
              <a:rPr lang="en-US" sz="2400" dirty="0" smtClean="0"/>
              <a:t> station a is ready to be scheduled!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630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02" y="-95995"/>
            <a:ext cx="10515600" cy="1325563"/>
          </a:xfrm>
        </p:spPr>
        <p:txBody>
          <a:bodyPr/>
          <a:lstStyle/>
          <a:p>
            <a:r>
              <a:rPr lang="en-US" dirty="0" smtClean="0"/>
              <a:t>Cache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091" y="1229568"/>
            <a:ext cx="9545485" cy="53371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Average Memory Access Time (AMAT)</a:t>
            </a:r>
          </a:p>
          <a:p>
            <a:endParaRPr lang="en-US" dirty="0"/>
          </a:p>
          <a:p>
            <a:r>
              <a:rPr lang="en-US" dirty="0" smtClean="0"/>
              <a:t>AMAT</a:t>
            </a:r>
            <a:r>
              <a:rPr lang="en-US" baseline="-25000" dirty="0" smtClean="0"/>
              <a:t>L1</a:t>
            </a:r>
            <a:r>
              <a:rPr lang="en-US" dirty="0" smtClean="0"/>
              <a:t> = Hit Access Time</a:t>
            </a:r>
            <a:r>
              <a:rPr lang="en-US" baseline="-25000" dirty="0" smtClean="0"/>
              <a:t>L1</a:t>
            </a:r>
            <a:r>
              <a:rPr lang="en-US" dirty="0" smtClean="0"/>
              <a:t> + Miss Rate</a:t>
            </a:r>
            <a:r>
              <a:rPr lang="en-US" baseline="-25000" dirty="0" smtClean="0"/>
              <a:t>L1</a:t>
            </a:r>
            <a:r>
              <a:rPr lang="en-US" dirty="0" smtClean="0"/>
              <a:t> * Miss Access Time</a:t>
            </a:r>
            <a:r>
              <a:rPr lang="en-US" baseline="-25000" dirty="0" smtClean="0"/>
              <a:t>L1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Miss Access Time</a:t>
            </a:r>
            <a:r>
              <a:rPr lang="en-US" baseline="-25000" dirty="0" smtClean="0"/>
              <a:t>L1</a:t>
            </a:r>
            <a:r>
              <a:rPr lang="en-US" dirty="0" smtClean="0"/>
              <a:t> = AMAT</a:t>
            </a:r>
            <a:r>
              <a:rPr lang="en-US" baseline="-25000" dirty="0" smtClean="0"/>
              <a:t>L2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AMAT</a:t>
            </a:r>
            <a:r>
              <a:rPr lang="en-US" baseline="-25000" dirty="0" smtClean="0"/>
              <a:t>L2</a:t>
            </a:r>
            <a:r>
              <a:rPr lang="en-US" dirty="0" smtClean="0"/>
              <a:t> </a:t>
            </a:r>
            <a:r>
              <a:rPr lang="en-US" dirty="0"/>
              <a:t>= Hit Access </a:t>
            </a:r>
            <a:r>
              <a:rPr lang="en-US" dirty="0" smtClean="0"/>
              <a:t>Time</a:t>
            </a:r>
            <a:r>
              <a:rPr lang="en-US" baseline="-25000" dirty="0" smtClean="0"/>
              <a:t>L2</a:t>
            </a:r>
            <a:r>
              <a:rPr lang="en-US" dirty="0" smtClean="0"/>
              <a:t> </a:t>
            </a:r>
            <a:r>
              <a:rPr lang="en-US" dirty="0"/>
              <a:t>+ Miss </a:t>
            </a:r>
            <a:r>
              <a:rPr lang="en-US" dirty="0" smtClean="0"/>
              <a:t>Rate</a:t>
            </a:r>
            <a:r>
              <a:rPr lang="en-US" baseline="-25000" dirty="0" smtClean="0"/>
              <a:t>L2</a:t>
            </a:r>
            <a:r>
              <a:rPr lang="en-US" dirty="0" smtClean="0"/>
              <a:t> </a:t>
            </a:r>
            <a:r>
              <a:rPr lang="en-US" dirty="0"/>
              <a:t>* Miss Access </a:t>
            </a:r>
            <a:r>
              <a:rPr lang="en-US" dirty="0" smtClean="0"/>
              <a:t>Time</a:t>
            </a:r>
            <a:r>
              <a:rPr lang="en-US" baseline="-25000" dirty="0" smtClean="0"/>
              <a:t>L2</a:t>
            </a:r>
          </a:p>
          <a:p>
            <a:endParaRPr lang="en-US" dirty="0" smtClean="0"/>
          </a:p>
          <a:p>
            <a:r>
              <a:rPr lang="en-US" dirty="0" smtClean="0"/>
              <a:t>Miss </a:t>
            </a:r>
            <a:r>
              <a:rPr lang="en-US" dirty="0"/>
              <a:t>Access </a:t>
            </a:r>
            <a:r>
              <a:rPr lang="en-US" dirty="0" smtClean="0"/>
              <a:t>Time</a:t>
            </a:r>
            <a:r>
              <a:rPr lang="en-US" baseline="-25000" dirty="0" smtClean="0"/>
              <a:t>L2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Main Memory Access Time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Compute the AMAT of this memory hierarchy.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AMATL2 = 10 + 0.005*100 = 10.5</a:t>
            </a:r>
          </a:p>
          <a:p>
            <a:pPr marL="0" indent="0">
              <a:buNone/>
            </a:pPr>
            <a:r>
              <a:rPr lang="en-US" smtClean="0">
                <a:solidFill>
                  <a:schemeClr val="accent6"/>
                </a:solidFill>
              </a:rPr>
              <a:t>AMATL1 = 1 + 0.05*10.5 = 1.525</a:t>
            </a:r>
            <a:endParaRPr lang="en-US" dirty="0">
              <a:solidFill>
                <a:schemeClr val="accent6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baseline="-25000" dirty="0" smtClean="0"/>
          </a:p>
          <a:p>
            <a:endParaRPr lang="en-US" baseline="-25000" dirty="0"/>
          </a:p>
          <a:p>
            <a:endParaRPr lang="en-US" baseline="-25000" dirty="0" smtClean="0"/>
          </a:p>
          <a:p>
            <a:pPr marL="0" indent="0">
              <a:buNone/>
            </a:pPr>
            <a:endParaRPr lang="en-US" baseline="-25000" dirty="0" smtClean="0"/>
          </a:p>
          <a:p>
            <a:endParaRPr lang="en-US" baseline="-25000" dirty="0"/>
          </a:p>
          <a:p>
            <a:pPr marL="0" indent="0">
              <a:buNone/>
            </a:pPr>
            <a:endParaRPr lang="en-US" baseline="-25000" dirty="0"/>
          </a:p>
          <a:p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9968011" y="577121"/>
            <a:ext cx="1902862" cy="1307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68011" y="499565"/>
            <a:ext cx="20183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L1</a:t>
            </a:r>
          </a:p>
          <a:p>
            <a:pPr algn="ctr"/>
            <a:r>
              <a:rPr lang="en-US" sz="2800" dirty="0" smtClean="0"/>
              <a:t>1 Cycle, </a:t>
            </a:r>
          </a:p>
          <a:p>
            <a:pPr algn="ctr"/>
            <a:r>
              <a:rPr lang="en-US" sz="2800" dirty="0" smtClean="0"/>
              <a:t>5% miss rate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9758149" y="2465130"/>
            <a:ext cx="2322586" cy="2032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-Down Arrow 9"/>
          <p:cNvSpPr/>
          <p:nvPr/>
        </p:nvSpPr>
        <p:spPr>
          <a:xfrm>
            <a:off x="10719895" y="1910763"/>
            <a:ext cx="374754" cy="554367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830953" y="2705618"/>
            <a:ext cx="22924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L2</a:t>
            </a:r>
          </a:p>
          <a:p>
            <a:pPr algn="ctr"/>
            <a:r>
              <a:rPr lang="en-US" sz="2800" dirty="0" smtClean="0"/>
              <a:t>10 Cycles, </a:t>
            </a:r>
          </a:p>
          <a:p>
            <a:pPr algn="ctr"/>
            <a:r>
              <a:rPr lang="en-US" sz="2800" dirty="0" smtClean="0"/>
              <a:t>0.5% miss rate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8539630" y="5416176"/>
            <a:ext cx="3583810" cy="758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34700" y="5533772"/>
            <a:ext cx="3799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Main Memory (100 </a:t>
            </a:r>
            <a:r>
              <a:rPr lang="en-US" sz="2800" dirty="0" err="1" smtClean="0"/>
              <a:t>cycs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5" name="Up-Down Arrow 14"/>
          <p:cNvSpPr/>
          <p:nvPr/>
        </p:nvSpPr>
        <p:spPr>
          <a:xfrm>
            <a:off x="10611865" y="4497512"/>
            <a:ext cx="482784" cy="918664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8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 smtClean="0"/>
              <a:t>Future Cycle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108" y="3655673"/>
          <a:ext cx="31363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44374" y="392792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3589" y="432277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3590" y="4689925"/>
            <a:ext cx="20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3590" y="5057071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863438" y="3653746"/>
          <a:ext cx="3136309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33158" y="1020423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63424" y="129267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42639" y="168752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8882488" y="1018496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6355456" y="23676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431592" y="20956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453712" y="23405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01312" y="21310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apezoid 21"/>
          <p:cNvSpPr/>
          <p:nvPr/>
        </p:nvSpPr>
        <p:spPr>
          <a:xfrm rot="10800000">
            <a:off x="6355456" y="57204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431592" y="54484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453712" y="56933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1312" y="54838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41038" y="2433092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MULT (6 cycles)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777179" y="5788523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FP ADD (4 cycles)</a:t>
            </a:r>
            <a:endParaRPr lang="en-US" sz="24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2465967" y="1266286"/>
          <a:ext cx="2739852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027858" y="156756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028793" y="193314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f2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1961203" y="5294859"/>
            <a:ext cx="81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f11</a:t>
            </a:r>
            <a:endParaRPr lang="en-US" sz="2400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-25708" y="21846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m</a:t>
            </a:r>
            <a:r>
              <a:rPr lang="en-US" sz="2000" dirty="0" err="1" smtClean="0"/>
              <a:t>uld</a:t>
            </a:r>
            <a:r>
              <a:rPr lang="en-US" sz="2000" dirty="0" smtClean="0"/>
              <a:t> f1, f2, f3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</a:t>
            </a:r>
            <a:r>
              <a:rPr lang="en-US" sz="2000" dirty="0"/>
              <a:t>f</a:t>
            </a:r>
            <a:r>
              <a:rPr lang="en-US" sz="2000" dirty="0" smtClean="0"/>
              <a:t>3, f4, f5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f2, f6, f7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f8, f9, </a:t>
            </a:r>
            <a:r>
              <a:rPr lang="en-US" sz="2000" dirty="0"/>
              <a:t>f</a:t>
            </a:r>
            <a:r>
              <a:rPr lang="en-US" sz="2000" dirty="0" smtClean="0"/>
              <a:t>10</a:t>
            </a:r>
          </a:p>
          <a:p>
            <a:pPr marL="0" indent="0">
              <a:buNone/>
            </a:pPr>
            <a:r>
              <a:rPr lang="en-US" sz="2000" dirty="0" err="1" smtClean="0"/>
              <a:t>muld</a:t>
            </a:r>
            <a:r>
              <a:rPr lang="en-US" sz="2000" dirty="0" smtClean="0"/>
              <a:t> f7, f10, f11</a:t>
            </a:r>
          </a:p>
          <a:p>
            <a:pPr marL="0" indent="0">
              <a:buNone/>
            </a:pPr>
            <a:r>
              <a:rPr lang="en-US" sz="2000" dirty="0" err="1" smtClean="0"/>
              <a:t>addd</a:t>
            </a:r>
            <a:r>
              <a:rPr lang="en-US" sz="2000" dirty="0" smtClean="0"/>
              <a:t> f5, f11, f5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1478251" y="2572741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06430" y="2982071"/>
            <a:ext cx="248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 Tag x, Data = 2*1 = 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984600" y="6365348"/>
            <a:ext cx="251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 Tag b, Data = 2+6 = 8</a:t>
            </a:r>
            <a:endParaRPr lang="en-US" dirty="0"/>
          </a:p>
        </p:txBody>
      </p:sp>
      <p:sp>
        <p:nvSpPr>
          <p:cNvPr id="42" name="Right Arrow 41"/>
          <p:cNvSpPr/>
          <p:nvPr/>
        </p:nvSpPr>
        <p:spPr>
          <a:xfrm>
            <a:off x="5245593" y="1467477"/>
            <a:ext cx="308540" cy="21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03359" y="5693366"/>
            <a:ext cx="5652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 </a:t>
            </a:r>
            <a:r>
              <a:rPr lang="en-US" sz="2400" dirty="0" err="1" smtClean="0"/>
              <a:t>resv</a:t>
            </a:r>
            <a:r>
              <a:rPr lang="en-US" sz="2400" dirty="0" smtClean="0"/>
              <a:t> a completes execution, its value is sent to operand in </a:t>
            </a:r>
            <a:r>
              <a:rPr lang="en-US" sz="2400" dirty="0" err="1" smtClean="0"/>
              <a:t>resv</a:t>
            </a:r>
            <a:r>
              <a:rPr lang="en-US" sz="2400" dirty="0" smtClean="0"/>
              <a:t> </a:t>
            </a:r>
            <a:r>
              <a:rPr lang="en-US" sz="2400" dirty="0" err="1" smtClean="0"/>
              <a:t>stn</a:t>
            </a:r>
            <a:r>
              <a:rPr lang="en-US" sz="2400" dirty="0" smtClean="0"/>
              <a:t> d but not updated in RF. Why?</a:t>
            </a:r>
            <a:endParaRPr lang="en-US" sz="2400" dirty="0"/>
          </a:p>
        </p:txBody>
      </p:sp>
      <p:cxnSp>
        <p:nvCxnSpPr>
          <p:cNvPr id="17" name="Elbow Connector 16"/>
          <p:cNvCxnSpPr>
            <a:stCxn id="22" idx="0"/>
          </p:cNvCxnSpPr>
          <p:nvPr/>
        </p:nvCxnSpPr>
        <p:spPr>
          <a:xfrm rot="5400000" flipH="1">
            <a:off x="6962388" y="4257245"/>
            <a:ext cx="982377" cy="3137759"/>
          </a:xfrm>
          <a:prstGeom prst="bentConnector4">
            <a:avLst>
              <a:gd name="adj1" fmla="val -23270"/>
              <a:gd name="adj2" fmla="val 9249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75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Miss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027" y="1578489"/>
            <a:ext cx="10515600" cy="477906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Increase cache size, associativity</a:t>
            </a:r>
          </a:p>
          <a:p>
            <a:pPr lvl="1"/>
            <a:r>
              <a:rPr lang="en-US" dirty="0" smtClean="0"/>
              <a:t>Affects cache access time, so AMAT may actually increase!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Increase cache block size</a:t>
            </a:r>
          </a:p>
          <a:p>
            <a:pPr lvl="1"/>
            <a:r>
              <a:rPr lang="en-US" dirty="0" smtClean="0"/>
              <a:t>Trade-off between compulsory and conflict misses</a:t>
            </a:r>
          </a:p>
          <a:p>
            <a:pPr lvl="1"/>
            <a:r>
              <a:rPr lang="en-US" dirty="0" smtClean="0"/>
              <a:t>Pick optimal block size</a:t>
            </a:r>
          </a:p>
          <a:p>
            <a:endParaRPr lang="en-US" dirty="0" smtClean="0"/>
          </a:p>
          <a:p>
            <a:r>
              <a:rPr lang="en-US" dirty="0" smtClean="0"/>
              <a:t>Multi-level caches (more later)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commonly used optimizations</a:t>
            </a:r>
          </a:p>
          <a:p>
            <a:pPr lvl="1"/>
            <a:r>
              <a:rPr lang="en-US" dirty="0" smtClean="0"/>
              <a:t>Victim caches</a:t>
            </a:r>
          </a:p>
          <a:p>
            <a:pPr lvl="1"/>
            <a:r>
              <a:rPr lang="en-US" dirty="0" smtClean="0"/>
              <a:t>Critical word first</a:t>
            </a:r>
          </a:p>
        </p:txBody>
      </p:sp>
    </p:spTree>
    <p:extLst>
      <p:ext uri="{BB962C8B-B14F-4D97-AF65-F5344CB8AC3E}">
        <p14:creationId xmlns:p14="http://schemas.microsoft.com/office/powerpoint/2010/main" val="36883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Victim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mapped caches are “cheap” but result in high conflict miss rate</a:t>
            </a:r>
          </a:p>
          <a:p>
            <a:endParaRPr lang="en-US" dirty="0" smtClean="0"/>
          </a:p>
          <a:p>
            <a:r>
              <a:rPr lang="en-US" dirty="0" smtClean="0"/>
              <a:t>A fully associative cache is expensive, but has low conflict miss rate</a:t>
            </a:r>
          </a:p>
          <a:p>
            <a:endParaRPr lang="en-US" dirty="0" smtClean="0"/>
          </a:p>
          <a:p>
            <a:r>
              <a:rPr lang="en-US" dirty="0" smtClean="0"/>
              <a:t>A victim cache is a small (4-8 entry) fully associative cache that holds blocks evicted due to conflict misses</a:t>
            </a:r>
          </a:p>
          <a:p>
            <a:pPr lvl="1"/>
            <a:r>
              <a:rPr lang="en-US" dirty="0" smtClean="0"/>
              <a:t>On path between L1 and L2</a:t>
            </a:r>
          </a:p>
          <a:p>
            <a:pPr lvl="1"/>
            <a:r>
              <a:rPr lang="en-US" dirty="0" smtClean="0"/>
              <a:t>Checked on L1 miss</a:t>
            </a:r>
          </a:p>
          <a:p>
            <a:pPr lvl="1"/>
            <a:r>
              <a:rPr lang="en-US" dirty="0" smtClean="0"/>
              <a:t>Hit in victim cache -&gt; swap with block in 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65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39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32 KB Direct Mapped Cache with 1 Byte Blocks + Victim Cache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9643" y="1645167"/>
            <a:ext cx="2421854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9644" y="164541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86075" y="1686703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215082" y="2187049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84017" y="2228339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211705" y="2734865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8135" y="2776155"/>
            <a:ext cx="140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Mem[A]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207581" y="409668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30246" y="4132400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07587" y="1425288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92912" y="573057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7399984" y="1643351"/>
            <a:ext cx="2421854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399983" y="164335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876414" y="1684641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7397926" y="2184987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874356" y="2226277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394549" y="273280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78474" y="2774093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Tag[A]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7397926" y="409654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693707" y="4160318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32767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397926" y="1423226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74356" y="56974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10676274" y="1653346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676273" y="165334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814987" y="1731532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674216" y="219498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678334" y="2742798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0828294" y="2236272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10682056" y="409896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726234" y="4140257"/>
            <a:ext cx="83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V..  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597941" y="665880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727007" y="1709188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0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724647" y="2269995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1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157399" y="2314971"/>
            <a:ext cx="3364385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169376" y="2314971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210721" y="1410167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242690" y="2146745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53479" y="1409114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57399" y="2146745"/>
            <a:ext cx="19069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2388" y="1392233"/>
            <a:ext cx="3349396" cy="8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84658" y="1020919"/>
            <a:ext cx="275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Address B (32 bits)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077326" y="2623516"/>
            <a:ext cx="7481487" cy="7747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>
            <a:stCxn id="90" idx="2"/>
            <a:endCxn id="12" idx="1"/>
          </p:cNvCxnSpPr>
          <p:nvPr/>
        </p:nvCxnSpPr>
        <p:spPr>
          <a:xfrm rot="16200000" flipH="1">
            <a:off x="3324807" y="2258364"/>
            <a:ext cx="273293" cy="123174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822384" y="2768332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07" name="Elbow Connector 106"/>
          <p:cNvCxnSpPr>
            <a:stCxn id="63" idx="3"/>
            <a:endCxn id="35" idx="0"/>
          </p:cNvCxnSpPr>
          <p:nvPr/>
        </p:nvCxnSpPr>
        <p:spPr>
          <a:xfrm>
            <a:off x="9816403" y="3004927"/>
            <a:ext cx="225460" cy="210307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694128" y="5108005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872586" y="52069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108" name="Elbow Connector 107"/>
          <p:cNvCxnSpPr>
            <a:endCxn id="35" idx="2"/>
          </p:cNvCxnSpPr>
          <p:nvPr/>
        </p:nvCxnSpPr>
        <p:spPr>
          <a:xfrm>
            <a:off x="803575" y="2737589"/>
            <a:ext cx="8890553" cy="2700200"/>
          </a:xfrm>
          <a:prstGeom prst="bentConnector3">
            <a:avLst>
              <a:gd name="adj1" fmla="val 17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8218970" y="5903530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MISS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225862" y="57070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12" name="Oval 111"/>
          <p:cNvSpPr/>
          <p:nvPr/>
        </p:nvSpPr>
        <p:spPr>
          <a:xfrm>
            <a:off x="10955790" y="5147979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134248" y="524692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</a:t>
            </a:r>
          </a:p>
        </p:txBody>
      </p:sp>
      <p:cxnSp>
        <p:nvCxnSpPr>
          <p:cNvPr id="114" name="Elbow Connector 113"/>
          <p:cNvCxnSpPr>
            <a:stCxn id="79" idx="3"/>
            <a:endCxn id="112" idx="6"/>
          </p:cNvCxnSpPr>
          <p:nvPr/>
        </p:nvCxnSpPr>
        <p:spPr>
          <a:xfrm>
            <a:off x="11370368" y="3014922"/>
            <a:ext cx="280892" cy="2462841"/>
          </a:xfrm>
          <a:prstGeom prst="bentConnector3">
            <a:avLst>
              <a:gd name="adj1" fmla="val 18138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5" idx="6"/>
            <a:endCxn id="112" idx="2"/>
          </p:cNvCxnSpPr>
          <p:nvPr/>
        </p:nvCxnSpPr>
        <p:spPr>
          <a:xfrm>
            <a:off x="10389598" y="5437789"/>
            <a:ext cx="566192" cy="39974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482266" y="49732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21" name="Elbow Connector 120"/>
          <p:cNvCxnSpPr>
            <a:stCxn id="112" idx="3"/>
            <a:endCxn id="110" idx="3"/>
          </p:cNvCxnSpPr>
          <p:nvPr/>
        </p:nvCxnSpPr>
        <p:spPr>
          <a:xfrm rot="5400000">
            <a:off x="9840336" y="4917060"/>
            <a:ext cx="423408" cy="201119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0368159" y="57401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cxnSp>
        <p:nvCxnSpPr>
          <p:cNvPr id="132" name="Elbow Connector 131"/>
          <p:cNvCxnSpPr/>
          <p:nvPr/>
        </p:nvCxnSpPr>
        <p:spPr>
          <a:xfrm rot="5400000">
            <a:off x="2500311" y="4307290"/>
            <a:ext cx="2693902" cy="412333"/>
          </a:xfrm>
          <a:prstGeom prst="bentConnector3">
            <a:avLst>
              <a:gd name="adj1" fmla="val 75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588317" y="5903530"/>
            <a:ext cx="4847512" cy="60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39884" y="6483246"/>
            <a:ext cx="3344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Single Entry Victim Cache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1962026" y="5970953"/>
            <a:ext cx="140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Mem[A]</a:t>
            </a:r>
            <a:endParaRPr lang="en-US" sz="2400" dirty="0"/>
          </a:p>
        </p:txBody>
      </p:sp>
      <p:sp>
        <p:nvSpPr>
          <p:cNvPr id="83" name="TextBox 82"/>
          <p:cNvSpPr txBox="1"/>
          <p:nvPr/>
        </p:nvSpPr>
        <p:spPr>
          <a:xfrm>
            <a:off x="3398375" y="5976511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Tag[A]</a:t>
            </a:r>
            <a:endParaRPr 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4699605" y="2774093"/>
            <a:ext cx="14060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Mem[B]</a:t>
            </a:r>
            <a:endParaRPr 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7858646" y="2776155"/>
            <a:ext cx="14060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Tag[B]</a:t>
            </a:r>
            <a:endParaRPr lang="en-US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4824402" y="5970952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839801" y="5976599"/>
            <a:ext cx="31709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757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83" grpId="0"/>
      <p:bldP spid="85" grpId="0" animBg="1"/>
      <p:bldP spid="86" grpId="0" animBg="1"/>
      <p:bldP spid="8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39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32 KB Direct Mapped Cache with 1 Byte Blocks + Victim Cache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9643" y="1645167"/>
            <a:ext cx="2421854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9644" y="164541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86075" y="1686703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215082" y="2187049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84017" y="2228339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211705" y="2734865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8135" y="2776155"/>
            <a:ext cx="140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Mem[A]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207581" y="409668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30246" y="4132400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07587" y="1425288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92912" y="573057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7399984" y="1643351"/>
            <a:ext cx="2421854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399983" y="164335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876414" y="1684641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7397926" y="2184987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874356" y="2226277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394549" y="273280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78474" y="2774093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Tag[A]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7397926" y="409654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693707" y="4160318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32767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397926" y="1423226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74356" y="56974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10676274" y="1653346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676273" y="165334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814987" y="1731532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674216" y="219498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678334" y="2742798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0828294" y="2236272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10682056" y="409896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726234" y="4140257"/>
            <a:ext cx="83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V..  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597941" y="665880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727007" y="1709188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0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724647" y="2269995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1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157399" y="2314971"/>
            <a:ext cx="3364385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169376" y="2314971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210721" y="1410167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242690" y="2146745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53479" y="1409114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57399" y="2146745"/>
            <a:ext cx="19069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2388" y="1392233"/>
            <a:ext cx="3349396" cy="8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84658" y="1020919"/>
            <a:ext cx="275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Address A (32 bits)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077326" y="2623516"/>
            <a:ext cx="7481487" cy="7747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>
            <a:stCxn id="90" idx="2"/>
            <a:endCxn id="12" idx="1"/>
          </p:cNvCxnSpPr>
          <p:nvPr/>
        </p:nvCxnSpPr>
        <p:spPr>
          <a:xfrm rot="16200000" flipH="1">
            <a:off x="3324807" y="2258364"/>
            <a:ext cx="273293" cy="123174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822384" y="2768332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07" name="Elbow Connector 106"/>
          <p:cNvCxnSpPr>
            <a:stCxn id="63" idx="3"/>
            <a:endCxn id="35" idx="0"/>
          </p:cNvCxnSpPr>
          <p:nvPr/>
        </p:nvCxnSpPr>
        <p:spPr>
          <a:xfrm>
            <a:off x="9816403" y="3004927"/>
            <a:ext cx="225460" cy="210307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694128" y="5108005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872586" y="52069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108" name="Elbow Connector 107"/>
          <p:cNvCxnSpPr>
            <a:endCxn id="35" idx="2"/>
          </p:cNvCxnSpPr>
          <p:nvPr/>
        </p:nvCxnSpPr>
        <p:spPr>
          <a:xfrm>
            <a:off x="803575" y="2737589"/>
            <a:ext cx="8890553" cy="2700200"/>
          </a:xfrm>
          <a:prstGeom prst="bentConnector3">
            <a:avLst>
              <a:gd name="adj1" fmla="val 17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8218970" y="5903530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MISS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225862" y="57070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12" name="Oval 111"/>
          <p:cNvSpPr/>
          <p:nvPr/>
        </p:nvSpPr>
        <p:spPr>
          <a:xfrm>
            <a:off x="10955790" y="5147979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134248" y="524692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</a:t>
            </a:r>
          </a:p>
        </p:txBody>
      </p:sp>
      <p:cxnSp>
        <p:nvCxnSpPr>
          <p:cNvPr id="114" name="Elbow Connector 113"/>
          <p:cNvCxnSpPr>
            <a:stCxn id="79" idx="3"/>
            <a:endCxn id="112" idx="6"/>
          </p:cNvCxnSpPr>
          <p:nvPr/>
        </p:nvCxnSpPr>
        <p:spPr>
          <a:xfrm>
            <a:off x="11370368" y="3014922"/>
            <a:ext cx="280892" cy="2462841"/>
          </a:xfrm>
          <a:prstGeom prst="bentConnector3">
            <a:avLst>
              <a:gd name="adj1" fmla="val 18138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5" idx="6"/>
            <a:endCxn id="112" idx="2"/>
          </p:cNvCxnSpPr>
          <p:nvPr/>
        </p:nvCxnSpPr>
        <p:spPr>
          <a:xfrm>
            <a:off x="10389598" y="5437789"/>
            <a:ext cx="566192" cy="39974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482266" y="49732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21" name="Elbow Connector 120"/>
          <p:cNvCxnSpPr>
            <a:stCxn id="112" idx="3"/>
            <a:endCxn id="110" idx="3"/>
          </p:cNvCxnSpPr>
          <p:nvPr/>
        </p:nvCxnSpPr>
        <p:spPr>
          <a:xfrm rot="5400000">
            <a:off x="9840336" y="4917060"/>
            <a:ext cx="423408" cy="201119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0368159" y="57401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cxnSp>
        <p:nvCxnSpPr>
          <p:cNvPr id="132" name="Elbow Connector 131"/>
          <p:cNvCxnSpPr/>
          <p:nvPr/>
        </p:nvCxnSpPr>
        <p:spPr>
          <a:xfrm rot="5400000">
            <a:off x="2500311" y="4307290"/>
            <a:ext cx="2693902" cy="412333"/>
          </a:xfrm>
          <a:prstGeom prst="bentConnector3">
            <a:avLst>
              <a:gd name="adj1" fmla="val 75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588317" y="5903530"/>
            <a:ext cx="4847512" cy="60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39884" y="6483246"/>
            <a:ext cx="3344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Single Entry Victim Cache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1962026" y="5970953"/>
            <a:ext cx="140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Mem[A]</a:t>
            </a:r>
            <a:endParaRPr lang="en-US" sz="2400" dirty="0"/>
          </a:p>
        </p:txBody>
      </p:sp>
      <p:sp>
        <p:nvSpPr>
          <p:cNvPr id="83" name="TextBox 82"/>
          <p:cNvSpPr txBox="1"/>
          <p:nvPr/>
        </p:nvSpPr>
        <p:spPr>
          <a:xfrm>
            <a:off x="3398375" y="5976511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Tag[A]</a:t>
            </a:r>
            <a:endParaRPr 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4699605" y="2774093"/>
            <a:ext cx="14060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Mem[B]</a:t>
            </a:r>
            <a:endParaRPr 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7858646" y="2776155"/>
            <a:ext cx="14060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Tag[B]</a:t>
            </a:r>
            <a:endParaRPr lang="en-US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4824402" y="5970952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839801" y="5976599"/>
            <a:ext cx="31709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69" name="Elbow Connector 68"/>
          <p:cNvCxnSpPr>
            <a:endCxn id="4" idx="1"/>
          </p:cNvCxnSpPr>
          <p:nvPr/>
        </p:nvCxnSpPr>
        <p:spPr>
          <a:xfrm rot="16200000" flipH="1">
            <a:off x="-426495" y="4189818"/>
            <a:ext cx="3465083" cy="564541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4" idx="3"/>
          </p:cNvCxnSpPr>
          <p:nvPr/>
        </p:nvCxnSpPr>
        <p:spPr>
          <a:xfrm flipV="1">
            <a:off x="6435829" y="6201784"/>
            <a:ext cx="452151" cy="2847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970049" y="5922659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HIT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711247" y="2775938"/>
            <a:ext cx="14060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Mem[A]</a:t>
            </a:r>
            <a:endParaRPr lang="en-US" sz="2400" dirty="0"/>
          </a:p>
        </p:txBody>
      </p:sp>
      <p:sp>
        <p:nvSpPr>
          <p:cNvPr id="93" name="TextBox 92"/>
          <p:cNvSpPr txBox="1"/>
          <p:nvPr/>
        </p:nvSpPr>
        <p:spPr>
          <a:xfrm>
            <a:off x="7815594" y="2793914"/>
            <a:ext cx="14060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Tag[A]</a:t>
            </a:r>
            <a:endParaRPr lang="en-US" sz="2400" dirty="0"/>
          </a:p>
        </p:txBody>
      </p:sp>
      <p:sp>
        <p:nvSpPr>
          <p:cNvPr id="94" name="TextBox 93"/>
          <p:cNvSpPr txBox="1"/>
          <p:nvPr/>
        </p:nvSpPr>
        <p:spPr>
          <a:xfrm>
            <a:off x="1776845" y="5963542"/>
            <a:ext cx="14060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Mem[B]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3265741" y="5971855"/>
            <a:ext cx="14060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Tag[B]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2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 animBg="1"/>
      <p:bldP spid="93" grpId="0" animBg="1"/>
      <p:bldP spid="94" grpId="0" animBg="1"/>
      <p:bldP spid="9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41"/>
            <a:ext cx="10515600" cy="1325563"/>
          </a:xfrm>
        </p:spPr>
        <p:txBody>
          <a:bodyPr/>
          <a:lstStyle/>
          <a:p>
            <a:r>
              <a:rPr lang="en-US" dirty="0" smtClean="0"/>
              <a:t>Multi-Level Caches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1994518"/>
            <a:ext cx="1902862" cy="1307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8977" y="1984120"/>
            <a:ext cx="21685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L1-I</a:t>
            </a:r>
          </a:p>
          <a:p>
            <a:pPr algn="ctr"/>
            <a:r>
              <a:rPr lang="en-US" sz="2800" dirty="0" smtClean="0"/>
              <a:t>Instructions only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1865828" y="4218980"/>
            <a:ext cx="2322586" cy="2032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27770" y="4327230"/>
            <a:ext cx="25987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Unified L2</a:t>
            </a:r>
          </a:p>
          <a:p>
            <a:pPr algn="ctr"/>
            <a:r>
              <a:rPr lang="en-US" sz="2800" dirty="0" smtClean="0"/>
              <a:t>Both instructions and data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390771" y="1916962"/>
            <a:ext cx="1902862" cy="1307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93329" y="1839406"/>
            <a:ext cx="16132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L1-D</a:t>
            </a:r>
          </a:p>
          <a:p>
            <a:pPr algn="ctr"/>
            <a:r>
              <a:rPr lang="en-US" sz="2800" dirty="0" smtClean="0"/>
              <a:t>Data Only</a:t>
            </a:r>
            <a:endParaRPr lang="en-US" sz="2800" dirty="0"/>
          </a:p>
        </p:txBody>
      </p:sp>
      <p:sp>
        <p:nvSpPr>
          <p:cNvPr id="18" name="Left-Right-Up Arrow 17"/>
          <p:cNvSpPr/>
          <p:nvPr/>
        </p:nvSpPr>
        <p:spPr>
          <a:xfrm rot="10800000">
            <a:off x="2237515" y="3596155"/>
            <a:ext cx="1579210" cy="629363"/>
          </a:xfrm>
          <a:prstGeom prst="leftRigh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/>
          <p:cNvSpPr/>
          <p:nvPr/>
        </p:nvSpPr>
        <p:spPr>
          <a:xfrm>
            <a:off x="2093904" y="3285361"/>
            <a:ext cx="345310" cy="562811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-Down Arrow 23"/>
          <p:cNvSpPr/>
          <p:nvPr/>
        </p:nvSpPr>
        <p:spPr>
          <a:xfrm>
            <a:off x="3716442" y="3231236"/>
            <a:ext cx="345310" cy="562811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/>
          <p:cNvSpPr/>
          <p:nvPr/>
        </p:nvSpPr>
        <p:spPr>
          <a:xfrm>
            <a:off x="4153816" y="1381256"/>
            <a:ext cx="345310" cy="562811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/>
          <p:cNvSpPr/>
          <p:nvPr/>
        </p:nvSpPr>
        <p:spPr>
          <a:xfrm>
            <a:off x="1399603" y="1392976"/>
            <a:ext cx="345310" cy="562811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5646226" y="1109692"/>
            <a:ext cx="5793582" cy="5297286"/>
          </a:xfrm>
        </p:spPr>
        <p:txBody>
          <a:bodyPr>
            <a:normAutofit/>
          </a:bodyPr>
          <a:lstStyle/>
          <a:p>
            <a:r>
              <a:rPr lang="en-US" dirty="0" smtClean="0"/>
              <a:t>Partitioned L1-I and L1-D cache</a:t>
            </a:r>
          </a:p>
          <a:p>
            <a:pPr lvl="1"/>
            <a:r>
              <a:rPr lang="en-US" dirty="0" smtClean="0"/>
              <a:t>Reminiscent of Harvard architecture</a:t>
            </a:r>
          </a:p>
          <a:p>
            <a:pPr lvl="1"/>
            <a:r>
              <a:rPr lang="en-US" dirty="0" smtClean="0"/>
              <a:t>Why is this useful?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Inclusive vs. exclusive cache hierarchy</a:t>
            </a:r>
          </a:p>
          <a:p>
            <a:pPr lvl="1"/>
            <a:r>
              <a:rPr lang="en-US" dirty="0" smtClean="0"/>
              <a:t>Inclusive: everything in the L1-I and L1-D caches is also in the L2 cache, but not vice-versa</a:t>
            </a:r>
          </a:p>
          <a:p>
            <a:pPr lvl="2"/>
            <a:r>
              <a:rPr lang="en-US" dirty="0" smtClean="0"/>
              <a:t>Miss in L1 fetches data into both L2 and L1</a:t>
            </a:r>
          </a:p>
          <a:p>
            <a:pPr lvl="2"/>
            <a:r>
              <a:rPr lang="en-US" dirty="0" smtClean="0"/>
              <a:t>Eviction from L1 need not evict from L2</a:t>
            </a:r>
          </a:p>
          <a:p>
            <a:pPr lvl="2"/>
            <a:r>
              <a:rPr lang="en-US" dirty="0" smtClean="0"/>
              <a:t>Eviction from L2 must also evict from L1 </a:t>
            </a:r>
          </a:p>
          <a:p>
            <a:pPr lvl="2"/>
            <a:r>
              <a:rPr lang="en-US" dirty="0" smtClean="0"/>
              <a:t>What if L2 block size is larger than L1 block size?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7630" y="4327230"/>
            <a:ext cx="17958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Larger, higher associativity, larger block size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78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17644</TotalTime>
  <Words>3689</Words>
  <Application>Microsoft Office PowerPoint</Application>
  <PresentationFormat>Widescreen</PresentationFormat>
  <Paragraphs>1567</Paragraphs>
  <Slides>40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Times New Roman</vt:lpstr>
      <vt:lpstr>Office Theme</vt:lpstr>
      <vt:lpstr>Computer Architecture I</vt:lpstr>
      <vt:lpstr>Types of Cache Misses</vt:lpstr>
      <vt:lpstr>Miss Types</vt:lpstr>
      <vt:lpstr>Cache Performance</vt:lpstr>
      <vt:lpstr>Minimizing Miss Rate</vt:lpstr>
      <vt:lpstr>Victim Cache</vt:lpstr>
      <vt:lpstr>32 KB Direct Mapped Cache with 1 Byte Blocks + Victim Cache</vt:lpstr>
      <vt:lpstr>32 KB Direct Mapped Cache with 1 Byte Blocks + Victim Cache</vt:lpstr>
      <vt:lpstr>Multi-Level Caches</vt:lpstr>
      <vt:lpstr>Software Techniques</vt:lpstr>
      <vt:lpstr>Array Merging</vt:lpstr>
      <vt:lpstr>Loop Interchange</vt:lpstr>
      <vt:lpstr>Blocking</vt:lpstr>
      <vt:lpstr>Blocking</vt:lpstr>
      <vt:lpstr>PowerPoint Presentation</vt:lpstr>
      <vt:lpstr>WAW Hazard</vt:lpstr>
      <vt:lpstr>Potential Solution: Stalling</vt:lpstr>
      <vt:lpstr>Impact on ILP</vt:lpstr>
      <vt:lpstr>Solutions</vt:lpstr>
      <vt:lpstr>Enabling OoO Execution</vt:lpstr>
      <vt:lpstr>Tomasulo’s Algorithm</vt:lpstr>
      <vt:lpstr>Register Renaming</vt:lpstr>
      <vt:lpstr>Register Rename Table</vt:lpstr>
      <vt:lpstr>Reservation Station</vt:lpstr>
      <vt:lpstr>Tomasulo’s Algorithm</vt:lpstr>
      <vt:lpstr>Example</vt:lpstr>
      <vt:lpstr>Example</vt:lpstr>
      <vt:lpstr>Cycle 0</vt:lpstr>
      <vt:lpstr>Cycle 1</vt:lpstr>
      <vt:lpstr>Cycle 2</vt:lpstr>
      <vt:lpstr>Cycle 3</vt:lpstr>
      <vt:lpstr>Cycle 4</vt:lpstr>
      <vt:lpstr>Cycle 5</vt:lpstr>
      <vt:lpstr>Cycle 6</vt:lpstr>
      <vt:lpstr>Cycle 7</vt:lpstr>
      <vt:lpstr>Cycle 9</vt:lpstr>
      <vt:lpstr>Cycle 9</vt:lpstr>
      <vt:lpstr>Cycle 9</vt:lpstr>
      <vt:lpstr>Cycle 9</vt:lpstr>
      <vt:lpstr>Future Cycle</vt:lpstr>
    </vt:vector>
  </TitlesOfParts>
  <Company>NYU Polytechnic School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I</dc:title>
  <dc:creator>siddharth garg</dc:creator>
  <cp:lastModifiedBy>Siddharth Garg</cp:lastModifiedBy>
  <cp:revision>1064</cp:revision>
  <dcterms:created xsi:type="dcterms:W3CDTF">2016-08-18T21:23:19Z</dcterms:created>
  <dcterms:modified xsi:type="dcterms:W3CDTF">2018-11-01T06:13:26Z</dcterms:modified>
</cp:coreProperties>
</file>