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3" r:id="rId8"/>
    <p:sldId id="2146847071" r:id="rId9"/>
    <p:sldId id="265" r:id="rId10"/>
    <p:sldId id="2146847058" r:id="rId11"/>
    <p:sldId id="266" r:id="rId12"/>
    <p:sldId id="2146847059" r:id="rId13"/>
    <p:sldId id="2146847065" r:id="rId14"/>
    <p:sldId id="2146847060" r:id="rId15"/>
    <p:sldId id="2146847064" r:id="rId16"/>
    <p:sldId id="2146847063" r:id="rId17"/>
    <p:sldId id="2146847062" r:id="rId18"/>
    <p:sldId id="2146847070" r:id="rId19"/>
    <p:sldId id="2146847061" r:id="rId20"/>
    <p:sldId id="2146847069" r:id="rId21"/>
    <p:sldId id="2146847068" r:id="rId22"/>
    <p:sldId id="267" r:id="rId23"/>
    <p:sldId id="268" r:id="rId24"/>
    <p:sldId id="2146847055" r:id="rId25"/>
    <p:sldId id="269" r:id="rId26"/>
    <p:sldId id="2146847056" r:id="rId27"/>
    <p:sldId id="2146847057"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3" d="100"/>
          <a:sy n="73" d="100"/>
        </p:scale>
        <p:origin x="10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2091525"/>
            <a:ext cx="9144000" cy="707887"/>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Smart Watch Price Prediction</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Gaddam Raghu Varma</a:t>
            </a:r>
          </a:p>
          <a:p>
            <a:r>
              <a:rPr lang="en-US" sz="2000" b="1" dirty="0">
                <a:solidFill>
                  <a:schemeClr val="accent1">
                    <a:lumMod val="75000"/>
                  </a:schemeClr>
                </a:solidFill>
                <a:latin typeface="Arial"/>
                <a:cs typeface="Arial"/>
              </a:rPr>
              <a:t>Chalapathi Institute of Engineering &amp; Technology </a:t>
            </a:r>
          </a:p>
          <a:p>
            <a:r>
              <a:rPr lang="en-US" sz="2000" b="1" dirty="0">
                <a:solidFill>
                  <a:schemeClr val="accent1">
                    <a:lumMod val="75000"/>
                  </a:schemeClr>
                </a:solidFill>
                <a:latin typeface="Arial"/>
                <a:cs typeface="Arial"/>
              </a:rPr>
              <a:t>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6DDA0-6FA4-ADBE-02B6-1391C5D2C1DE}"/>
              </a:ext>
            </a:extLst>
          </p:cNvPr>
          <p:cNvPicPr>
            <a:picLocks noChangeAspect="1"/>
          </p:cNvPicPr>
          <p:nvPr/>
        </p:nvPicPr>
        <p:blipFill>
          <a:blip r:embed="rId2"/>
          <a:stretch>
            <a:fillRect/>
          </a:stretch>
        </p:blipFill>
        <p:spPr>
          <a:xfrm>
            <a:off x="0" y="597350"/>
            <a:ext cx="12192000" cy="5663299"/>
          </a:xfrm>
          <a:prstGeom prst="rect">
            <a:avLst/>
          </a:prstGeom>
        </p:spPr>
      </p:pic>
    </p:spTree>
    <p:extLst>
      <p:ext uri="{BB962C8B-B14F-4D97-AF65-F5344CB8AC3E}">
        <p14:creationId xmlns:p14="http://schemas.microsoft.com/office/powerpoint/2010/main" val="251650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845163-334C-35E6-D5E8-1C3C06F5BE44}"/>
              </a:ext>
            </a:extLst>
          </p:cNvPr>
          <p:cNvPicPr>
            <a:picLocks noChangeAspect="1"/>
          </p:cNvPicPr>
          <p:nvPr/>
        </p:nvPicPr>
        <p:blipFill>
          <a:blip r:embed="rId2"/>
          <a:stretch>
            <a:fillRect/>
          </a:stretch>
        </p:blipFill>
        <p:spPr>
          <a:xfrm>
            <a:off x="0" y="574877"/>
            <a:ext cx="12192000" cy="5708246"/>
          </a:xfrm>
          <a:prstGeom prst="rect">
            <a:avLst/>
          </a:prstGeom>
        </p:spPr>
      </p:pic>
    </p:spTree>
    <p:extLst>
      <p:ext uri="{BB962C8B-B14F-4D97-AF65-F5344CB8AC3E}">
        <p14:creationId xmlns:p14="http://schemas.microsoft.com/office/powerpoint/2010/main" val="170450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4CE22C-9ECB-4DC8-3790-10C29977AF84}"/>
              </a:ext>
            </a:extLst>
          </p:cNvPr>
          <p:cNvPicPr>
            <a:picLocks noChangeAspect="1"/>
          </p:cNvPicPr>
          <p:nvPr/>
        </p:nvPicPr>
        <p:blipFill>
          <a:blip r:embed="rId2"/>
          <a:stretch>
            <a:fillRect/>
          </a:stretch>
        </p:blipFill>
        <p:spPr>
          <a:xfrm>
            <a:off x="0" y="702344"/>
            <a:ext cx="12192000" cy="5453311"/>
          </a:xfrm>
          <a:prstGeom prst="rect">
            <a:avLst/>
          </a:prstGeom>
        </p:spPr>
      </p:pic>
    </p:spTree>
    <p:extLst>
      <p:ext uri="{BB962C8B-B14F-4D97-AF65-F5344CB8AC3E}">
        <p14:creationId xmlns:p14="http://schemas.microsoft.com/office/powerpoint/2010/main" val="308648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C454C1-5A81-8EFF-F757-E6DD98396101}"/>
              </a:ext>
            </a:extLst>
          </p:cNvPr>
          <p:cNvPicPr>
            <a:picLocks noChangeAspect="1"/>
          </p:cNvPicPr>
          <p:nvPr/>
        </p:nvPicPr>
        <p:blipFill>
          <a:blip r:embed="rId2"/>
          <a:stretch>
            <a:fillRect/>
          </a:stretch>
        </p:blipFill>
        <p:spPr>
          <a:xfrm>
            <a:off x="0" y="618403"/>
            <a:ext cx="12192000" cy="5621194"/>
          </a:xfrm>
          <a:prstGeom prst="rect">
            <a:avLst/>
          </a:prstGeom>
        </p:spPr>
      </p:pic>
    </p:spTree>
    <p:extLst>
      <p:ext uri="{BB962C8B-B14F-4D97-AF65-F5344CB8AC3E}">
        <p14:creationId xmlns:p14="http://schemas.microsoft.com/office/powerpoint/2010/main" val="254710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3C258F-EB61-580C-ADE1-B47AE5B03918}"/>
              </a:ext>
            </a:extLst>
          </p:cNvPr>
          <p:cNvPicPr>
            <a:picLocks noChangeAspect="1"/>
          </p:cNvPicPr>
          <p:nvPr/>
        </p:nvPicPr>
        <p:blipFill>
          <a:blip r:embed="rId2"/>
          <a:stretch>
            <a:fillRect/>
          </a:stretch>
        </p:blipFill>
        <p:spPr>
          <a:xfrm>
            <a:off x="0" y="553347"/>
            <a:ext cx="12192000" cy="5751305"/>
          </a:xfrm>
          <a:prstGeom prst="rect">
            <a:avLst/>
          </a:prstGeom>
        </p:spPr>
      </p:pic>
    </p:spTree>
    <p:extLst>
      <p:ext uri="{BB962C8B-B14F-4D97-AF65-F5344CB8AC3E}">
        <p14:creationId xmlns:p14="http://schemas.microsoft.com/office/powerpoint/2010/main" val="350198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DFE493-DA5F-BF18-208C-CACC262432A8}"/>
              </a:ext>
            </a:extLst>
          </p:cNvPr>
          <p:cNvPicPr>
            <a:picLocks noChangeAspect="1"/>
          </p:cNvPicPr>
          <p:nvPr/>
        </p:nvPicPr>
        <p:blipFill>
          <a:blip r:embed="rId2"/>
          <a:stretch>
            <a:fillRect/>
          </a:stretch>
        </p:blipFill>
        <p:spPr>
          <a:xfrm>
            <a:off x="0" y="527202"/>
            <a:ext cx="12192000" cy="5803595"/>
          </a:xfrm>
          <a:prstGeom prst="rect">
            <a:avLst/>
          </a:prstGeom>
        </p:spPr>
      </p:pic>
    </p:spTree>
    <p:extLst>
      <p:ext uri="{BB962C8B-B14F-4D97-AF65-F5344CB8AC3E}">
        <p14:creationId xmlns:p14="http://schemas.microsoft.com/office/powerpoint/2010/main" val="174415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86A8BE-A1BD-508F-26CB-B060F6DB67C2}"/>
              </a:ext>
            </a:extLst>
          </p:cNvPr>
          <p:cNvPicPr>
            <a:picLocks noChangeAspect="1"/>
          </p:cNvPicPr>
          <p:nvPr/>
        </p:nvPicPr>
        <p:blipFill>
          <a:blip r:embed="rId2"/>
          <a:stretch>
            <a:fillRect/>
          </a:stretch>
        </p:blipFill>
        <p:spPr>
          <a:xfrm>
            <a:off x="0" y="649988"/>
            <a:ext cx="12192000" cy="5558024"/>
          </a:xfrm>
          <a:prstGeom prst="rect">
            <a:avLst/>
          </a:prstGeom>
        </p:spPr>
      </p:pic>
    </p:spTree>
    <p:extLst>
      <p:ext uri="{BB962C8B-B14F-4D97-AF65-F5344CB8AC3E}">
        <p14:creationId xmlns:p14="http://schemas.microsoft.com/office/powerpoint/2010/main" val="278882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96C6C-1302-F26E-FDB5-B865E1CD3493}"/>
              </a:ext>
            </a:extLst>
          </p:cNvPr>
          <p:cNvPicPr>
            <a:picLocks noChangeAspect="1"/>
          </p:cNvPicPr>
          <p:nvPr/>
        </p:nvPicPr>
        <p:blipFill>
          <a:blip r:embed="rId2"/>
          <a:stretch>
            <a:fillRect/>
          </a:stretch>
        </p:blipFill>
        <p:spPr>
          <a:xfrm>
            <a:off x="2830547" y="891320"/>
            <a:ext cx="6530906" cy="5075360"/>
          </a:xfrm>
          <a:prstGeom prst="rect">
            <a:avLst/>
          </a:prstGeom>
        </p:spPr>
      </p:pic>
    </p:spTree>
    <p:extLst>
      <p:ext uri="{BB962C8B-B14F-4D97-AF65-F5344CB8AC3E}">
        <p14:creationId xmlns:p14="http://schemas.microsoft.com/office/powerpoint/2010/main" val="398198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327F2-6F26-AA52-723A-CCA3A44A7C44}"/>
              </a:ext>
            </a:extLst>
          </p:cNvPr>
          <p:cNvPicPr>
            <a:picLocks noChangeAspect="1"/>
          </p:cNvPicPr>
          <p:nvPr/>
        </p:nvPicPr>
        <p:blipFill>
          <a:blip r:embed="rId2"/>
          <a:stretch>
            <a:fillRect/>
          </a:stretch>
        </p:blipFill>
        <p:spPr>
          <a:xfrm>
            <a:off x="0" y="539733"/>
            <a:ext cx="12192000" cy="5778534"/>
          </a:xfrm>
          <a:prstGeom prst="rect">
            <a:avLst/>
          </a:prstGeom>
        </p:spPr>
      </p:pic>
    </p:spTree>
    <p:extLst>
      <p:ext uri="{BB962C8B-B14F-4D97-AF65-F5344CB8AC3E}">
        <p14:creationId xmlns:p14="http://schemas.microsoft.com/office/powerpoint/2010/main" val="53058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1F1F1F"/>
                </a:solidFill>
                <a:effectLst/>
                <a:latin typeface="Google Sans"/>
              </a:rPr>
              <a:t>What specific prediction results do you have? Numbers, graphs, visualizations, anything you can share would be helpful.</a:t>
            </a:r>
          </a:p>
          <a:p>
            <a:pPr algn="l">
              <a:buFont typeface="Arial" panose="020B0604020202020204" pitchFamily="34" charset="0"/>
              <a:buChar char="•"/>
            </a:pPr>
            <a:r>
              <a:rPr lang="en-US" sz="2400" b="0" i="0" dirty="0">
                <a:solidFill>
                  <a:srgbClr val="1F1F1F"/>
                </a:solidFill>
                <a:effectLst/>
                <a:latin typeface="Google Sans"/>
              </a:rPr>
              <a:t>What model or method was used for the prediction? Knowing the approach can help understand the data and results.</a:t>
            </a:r>
          </a:p>
          <a:p>
            <a:pPr algn="l">
              <a:buFont typeface="Arial" panose="020B0604020202020204" pitchFamily="34" charset="0"/>
              <a:buChar char="•"/>
            </a:pPr>
            <a:r>
              <a:rPr lang="en-US" sz="2400" b="0" i="0" dirty="0">
                <a:solidFill>
                  <a:srgbClr val="1F1F1F"/>
                </a:solidFill>
                <a:effectLst/>
                <a:latin typeface="Google Sans"/>
              </a:rPr>
              <a:t>What are your questions or what would you like to understand about the results? Do you want to know the predicted price range for a specific watch? Are you curious about the factors influencing the predictions?</a:t>
            </a:r>
          </a:p>
          <a:p>
            <a:pPr marL="0" indent="0">
              <a:buNone/>
            </a:pP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1F1F1F"/>
                </a:solidFill>
                <a:effectLst/>
                <a:latin typeface="Google Sans"/>
              </a:rPr>
              <a:t>What data points are plotted on the chart? (e.g., smartwatch features, prices)</a:t>
            </a:r>
          </a:p>
          <a:p>
            <a:pPr algn="l">
              <a:buFont typeface="Arial" panose="020B0604020202020204" pitchFamily="34" charset="0"/>
              <a:buChar char="•"/>
            </a:pPr>
            <a:r>
              <a:rPr lang="en-US" sz="2000" b="0" i="0" dirty="0">
                <a:solidFill>
                  <a:srgbClr val="1F1F1F"/>
                </a:solidFill>
                <a:effectLst/>
                <a:latin typeface="Google Sans"/>
              </a:rPr>
              <a:t>What are the axes labeled?</a:t>
            </a:r>
          </a:p>
          <a:p>
            <a:pPr algn="l">
              <a:buFont typeface="Arial" panose="020B0604020202020204" pitchFamily="34" charset="0"/>
              <a:buChar char="•"/>
            </a:pPr>
            <a:r>
              <a:rPr lang="en-US" sz="2000" b="0" i="0" dirty="0">
                <a:solidFill>
                  <a:srgbClr val="1F1F1F"/>
                </a:solidFill>
                <a:effectLst/>
                <a:latin typeface="Google Sans"/>
              </a:rPr>
              <a:t>Are there any lines or trends visible?</a:t>
            </a:r>
          </a:p>
          <a:p>
            <a:pPr algn="l">
              <a:buFont typeface="Arial" panose="020B0604020202020204" pitchFamily="34" charset="0"/>
              <a:buChar char="•"/>
            </a:pPr>
            <a:r>
              <a:rPr lang="en-US" sz="2000" b="0" i="0">
                <a:solidFill>
                  <a:srgbClr val="1F1F1F"/>
                </a:solidFill>
                <a:effectLst/>
                <a:latin typeface="Google Sans"/>
              </a:rPr>
              <a:t>What specific questions do you have about the results?</a:t>
            </a:r>
          </a:p>
        </p:txBody>
      </p:sp>
    </p:spTree>
    <p:extLst>
      <p:ext uri="{BB962C8B-B14F-4D97-AF65-F5344CB8AC3E}">
        <p14:creationId xmlns:p14="http://schemas.microsoft.com/office/powerpoint/2010/main" val="318331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a:bodyPr>
          <a:lstStyle/>
          <a:p>
            <a:pPr marL="0" indent="0">
              <a:buNone/>
            </a:pPr>
            <a:endParaRPr lang="en-US" sz="2000" b="1" dirty="0"/>
          </a:p>
          <a:p>
            <a:pPr algn="l">
              <a:buFont typeface="Arial" panose="020B0604020202020204" pitchFamily="34" charset="0"/>
              <a:buChar char="•"/>
            </a:pPr>
            <a:r>
              <a:rPr lang="en-US" sz="2000" b="0" i="0" dirty="0">
                <a:solidFill>
                  <a:srgbClr val="1F1F1F"/>
                </a:solidFill>
                <a:effectLst/>
                <a:latin typeface="Google Sans"/>
              </a:rPr>
              <a:t>Brand and Model: Established brands like Apple and Samsung generally command higher prices compared to new entrants. Within brands, advanced models with more features are naturally more expensive.</a:t>
            </a:r>
          </a:p>
          <a:p>
            <a:pPr algn="l">
              <a:buFont typeface="Arial" panose="020B0604020202020204" pitchFamily="34" charset="0"/>
              <a:buChar char="•"/>
            </a:pPr>
            <a:r>
              <a:rPr lang="en-US" sz="2000" b="0" i="0" dirty="0">
                <a:solidFill>
                  <a:srgbClr val="1F1F1F"/>
                </a:solidFill>
                <a:effectLst/>
                <a:latin typeface="Google Sans"/>
              </a:rPr>
              <a:t>Technical Specifications: Display size and resolution, battery life, processor, sensors (health-related features like ECG, SpO2, etc.), connectivity options (cellular, Wi-Fi, Bluetooth), and material used (sapphire glass, stainless steel) all impact price.</a:t>
            </a:r>
          </a:p>
          <a:p>
            <a:pPr algn="l">
              <a:buFont typeface="Arial" panose="020B0604020202020204" pitchFamily="34" charset="0"/>
              <a:buChar char="•"/>
            </a:pPr>
            <a:r>
              <a:rPr lang="en-US" sz="2000" b="0" i="0" dirty="0">
                <a:solidFill>
                  <a:srgbClr val="1F1F1F"/>
                </a:solidFill>
                <a:effectLst/>
                <a:latin typeface="Google Sans"/>
              </a:rPr>
              <a:t>Market Demand and Competition: Popular models with high demand might see price fluctuations based on supply and demand dynamics. Competition between brands also drives price competitiveness.</a:t>
            </a:r>
          </a:p>
          <a:p>
            <a:pPr algn="l">
              <a:buFont typeface="Arial" panose="020B0604020202020204" pitchFamily="34" charset="0"/>
              <a:buChar char="•"/>
            </a:pPr>
            <a:r>
              <a:rPr lang="en-US" sz="2000" b="0" i="0" dirty="0">
                <a:solidFill>
                  <a:srgbClr val="1F1F1F"/>
                </a:solidFill>
                <a:effectLst/>
                <a:latin typeface="Google Sans"/>
              </a:rPr>
              <a:t>Technological Advancements: New technologies and features being introduced can lead to price increases for the latest models, while older models might see price drops.</a:t>
            </a:r>
          </a:p>
          <a:p>
            <a:pPr algn="l">
              <a:buFont typeface="Arial" panose="020B0604020202020204" pitchFamily="34" charset="0"/>
              <a:buChar char="•"/>
            </a:pPr>
            <a:r>
              <a:rPr lang="en-US" sz="2000" b="0" i="0" dirty="0">
                <a:solidFill>
                  <a:srgbClr val="1F1F1F"/>
                </a:solidFill>
                <a:effectLst/>
                <a:latin typeface="Google Sans"/>
              </a:rPr>
              <a:t>Economic Conditions: Overall economic stability and consumer</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DF966B59-B566-8782-B6C1-3296683943E0}"/>
              </a:ext>
            </a:extLst>
          </p:cNvPr>
          <p:cNvPicPr>
            <a:picLocks noChangeAspect="1"/>
          </p:cNvPicPr>
          <p:nvPr/>
        </p:nvPicPr>
        <p:blipFill>
          <a:blip r:embed="rId2"/>
          <a:stretch>
            <a:fillRect/>
          </a:stretch>
        </p:blipFill>
        <p:spPr>
          <a:xfrm>
            <a:off x="84083" y="702156"/>
            <a:ext cx="12107917" cy="567985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99B6A6A9-2467-F391-0FD7-80D0BC1B9FF3}"/>
              </a:ext>
            </a:extLst>
          </p:cNvPr>
          <p:cNvPicPr>
            <a:picLocks noChangeAspect="1"/>
          </p:cNvPicPr>
          <p:nvPr/>
        </p:nvPicPr>
        <p:blipFill>
          <a:blip r:embed="rId2"/>
          <a:stretch>
            <a:fillRect/>
          </a:stretch>
        </p:blipFill>
        <p:spPr>
          <a:xfrm>
            <a:off x="0" y="717396"/>
            <a:ext cx="12118428" cy="5576972"/>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a:solidFill>
                  <a:srgbClr val="0F0F0F"/>
                </a:solidFill>
                <a:ea typeface="+mn-lt"/>
                <a:cs typeface="+mn-lt"/>
              </a:rPr>
              <a:t>Smartwatch price prediction is a challenging task due to the rapid evolution of smartwatch technology and the diverse range of models available in the market. However, by using machine learning techniques, it is possible to develop models that can predict smartwatch prices with reasonable accuracy.</a:t>
            </a:r>
          </a:p>
          <a:p>
            <a:pPr marL="0" indent="0">
              <a:buNone/>
            </a:pPr>
            <a:r>
              <a:rPr lang="en-US" sz="2800" dirty="0">
                <a:solidFill>
                  <a:srgbClr val="0F0F0F"/>
                </a:solidFill>
                <a:ea typeface="+mn-lt"/>
                <a:cs typeface="+mn-lt"/>
              </a:rPr>
              <a:t> </a:t>
            </a:r>
          </a:p>
          <a:p>
            <a:pPr marL="0" indent="0">
              <a:buNone/>
            </a:pPr>
            <a:r>
              <a:rPr lang="en-US" sz="2800" dirty="0">
                <a:solidFill>
                  <a:srgbClr val="0F0F0F"/>
                </a:solidFill>
                <a:ea typeface="+mn-lt"/>
                <a:cs typeface="+mn-lt"/>
              </a:rPr>
              <a:t>In The Ever-evolving market of consumer electronics, specifically within the realm of smartwatches, consumers and retailers face a critical challenge: the lack of an efficient and accurate means to predict the prices of smartwatches.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F45ED-493C-A402-6EE4-38F9B3F33D03}"/>
              </a:ext>
            </a:extLst>
          </p:cNvPr>
          <p:cNvSpPr txBox="1"/>
          <p:nvPr/>
        </p:nvSpPr>
        <p:spPr>
          <a:xfrm>
            <a:off x="451079" y="658789"/>
            <a:ext cx="6094268" cy="707886"/>
          </a:xfrm>
          <a:prstGeom prst="rect">
            <a:avLst/>
          </a:prstGeom>
          <a:noFill/>
        </p:spPr>
        <p:txBody>
          <a:bodyPr wrap="square">
            <a:spAutoFit/>
          </a:bodyPr>
          <a:lstStyle/>
          <a:p>
            <a:r>
              <a:rPr lang="en-US" sz="4000" b="1" dirty="0">
                <a:solidFill>
                  <a:schemeClr val="accent1"/>
                </a:solidFill>
                <a:latin typeface="Arial" panose="020B0604020202020204" pitchFamily="34" charset="0"/>
                <a:cs typeface="Arial" panose="020B0604020202020204" pitchFamily="34" charset="0"/>
              </a:rPr>
              <a:t> DESCRIPTION</a:t>
            </a:r>
            <a:endParaRPr lang="en-IN" sz="4000" dirty="0"/>
          </a:p>
        </p:txBody>
      </p:sp>
      <p:sp>
        <p:nvSpPr>
          <p:cNvPr id="5" name="TextBox 4">
            <a:extLst>
              <a:ext uri="{FF2B5EF4-FFF2-40B4-BE49-F238E27FC236}">
                <a16:creationId xmlns:a16="http://schemas.microsoft.com/office/drawing/2014/main" id="{687B289B-0F28-9397-5CE6-F8B77CA3E63F}"/>
              </a:ext>
            </a:extLst>
          </p:cNvPr>
          <p:cNvSpPr txBox="1"/>
          <p:nvPr/>
        </p:nvSpPr>
        <p:spPr>
          <a:xfrm>
            <a:off x="414726" y="2081068"/>
            <a:ext cx="11436121" cy="646331"/>
          </a:xfrm>
          <a:prstGeom prst="rect">
            <a:avLst/>
          </a:prstGeom>
          <a:noFill/>
        </p:spPr>
        <p:txBody>
          <a:bodyPr wrap="square">
            <a:spAutoFit/>
          </a:bodyPr>
          <a:lstStyle/>
          <a:p>
            <a:r>
              <a:rPr lang="en-IN" dirty="0"/>
              <a:t>Data Analytics is a process of scrutinizing the data to obtain accurate results. In data analytics the main purpose is extracting the original data from data. In this data analytics we need to perform the major that is data munging.</a:t>
            </a:r>
          </a:p>
        </p:txBody>
      </p:sp>
      <p:sp>
        <p:nvSpPr>
          <p:cNvPr id="7" name="TextBox 6">
            <a:extLst>
              <a:ext uri="{FF2B5EF4-FFF2-40B4-BE49-F238E27FC236}">
                <a16:creationId xmlns:a16="http://schemas.microsoft.com/office/drawing/2014/main" id="{19E71BB5-41A7-7A4E-EF1F-1F588A9A03B0}"/>
              </a:ext>
            </a:extLst>
          </p:cNvPr>
          <p:cNvSpPr txBox="1"/>
          <p:nvPr/>
        </p:nvSpPr>
        <p:spPr>
          <a:xfrm>
            <a:off x="525517" y="3330769"/>
            <a:ext cx="6096000" cy="707886"/>
          </a:xfrm>
          <a:prstGeom prst="rect">
            <a:avLst/>
          </a:prstGeom>
          <a:noFill/>
        </p:spPr>
        <p:txBody>
          <a:bodyPr wrap="square">
            <a:spAutoFit/>
          </a:bodyPr>
          <a:lstStyle/>
          <a:p>
            <a:r>
              <a:rPr lang="en-US" sz="4000" b="1" dirty="0">
                <a:solidFill>
                  <a:schemeClr val="accent1"/>
                </a:solidFill>
                <a:latin typeface="Arial" panose="020B0604020202020204" pitchFamily="34" charset="0"/>
                <a:cs typeface="Arial" panose="020B0604020202020204" pitchFamily="34" charset="0"/>
              </a:rPr>
              <a:t>DATA MUNGING </a:t>
            </a:r>
            <a:endParaRPr lang="en-IN" sz="4000" dirty="0"/>
          </a:p>
        </p:txBody>
      </p:sp>
      <p:sp>
        <p:nvSpPr>
          <p:cNvPr id="9" name="TextBox 8">
            <a:extLst>
              <a:ext uri="{FF2B5EF4-FFF2-40B4-BE49-F238E27FC236}">
                <a16:creationId xmlns:a16="http://schemas.microsoft.com/office/drawing/2014/main" id="{3A79F446-3906-4CFB-3F24-67B2F8638350}"/>
              </a:ext>
            </a:extLst>
          </p:cNvPr>
          <p:cNvSpPr txBox="1"/>
          <p:nvPr/>
        </p:nvSpPr>
        <p:spPr>
          <a:xfrm>
            <a:off x="341153" y="4599065"/>
            <a:ext cx="11509694" cy="646331"/>
          </a:xfrm>
          <a:prstGeom prst="rect">
            <a:avLst/>
          </a:prstGeom>
          <a:noFill/>
        </p:spPr>
        <p:txBody>
          <a:bodyPr wrap="square">
            <a:spAutoFit/>
          </a:bodyPr>
          <a:lstStyle/>
          <a:p>
            <a:r>
              <a:rPr lang="en-IN" dirty="0"/>
              <a:t>It is a process of transferring unstructured data into structured format. The goal is to make the data more usable and valuable for analytics or other purposes.</a:t>
            </a:r>
          </a:p>
        </p:txBody>
      </p:sp>
    </p:spTree>
    <p:extLst>
      <p:ext uri="{BB962C8B-B14F-4D97-AF65-F5344CB8AC3E}">
        <p14:creationId xmlns:p14="http://schemas.microsoft.com/office/powerpoint/2010/main" val="19020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0" indent="0">
              <a:buNone/>
            </a:pPr>
            <a:r>
              <a:rPr lang="en-IN" sz="1800" b="1" dirty="0">
                <a:solidFill>
                  <a:srgbClr val="0F0F0F"/>
                </a:solidFill>
              </a:rPr>
              <a:t>➢    Basic Search Engine (Google) </a:t>
            </a:r>
          </a:p>
          <a:p>
            <a:pPr marL="0" indent="0">
              <a:buNone/>
            </a:pPr>
            <a:r>
              <a:rPr lang="en-IN" sz="1800" b="1" dirty="0">
                <a:solidFill>
                  <a:srgbClr val="0F0F0F"/>
                </a:solidFill>
              </a:rPr>
              <a:t>➢    Google Colaboratory </a:t>
            </a:r>
          </a:p>
          <a:p>
            <a:pPr marL="0" indent="0">
              <a:buNone/>
            </a:pPr>
            <a:r>
              <a:rPr lang="en-IN" sz="1800" b="1" dirty="0">
                <a:solidFill>
                  <a:srgbClr val="0F0F0F"/>
                </a:solidFill>
              </a:rPr>
              <a:t>➢	 Graphical representation of Datasets </a:t>
            </a:r>
          </a:p>
          <a:p>
            <a:pPr marL="305435" indent="-305435"/>
            <a:endParaRPr lang="en-IN" sz="1800" b="1" dirty="0">
              <a:solidFill>
                <a:srgbClr val="0F0F0F"/>
              </a:solidFill>
            </a:endParaRPr>
          </a:p>
          <a:p>
            <a:pPr marL="305435" indent="-305435"/>
            <a:r>
              <a:rPr lang="en-IN" sz="1800" b="1" dirty="0">
                <a:solidFill>
                  <a:srgbClr val="0F0F0F"/>
                </a:solidFill>
              </a:rPr>
              <a:t>Library required to build the model</a:t>
            </a:r>
          </a:p>
          <a:p>
            <a:pPr marL="0" indent="0">
              <a:buNone/>
            </a:pPr>
            <a:r>
              <a:rPr lang="en-IN" sz="1800" b="1" dirty="0">
                <a:solidFill>
                  <a:srgbClr val="0F0F0F"/>
                </a:solidFill>
              </a:rPr>
              <a:t>➢	Good latency internet access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FD1B-00CA-9317-70CD-7FD8FD6B2E6E}"/>
              </a:ext>
            </a:extLst>
          </p:cNvPr>
          <p:cNvSpPr>
            <a:spLocks noGrp="1"/>
          </p:cNvSpPr>
          <p:nvPr>
            <p:ph type="title"/>
          </p:nvPr>
        </p:nvSpPr>
        <p:spPr/>
        <p:txBody>
          <a:bodyPr>
            <a:noAutofit/>
          </a:bodyPr>
          <a:lstStyle/>
          <a:p>
            <a:r>
              <a:rPr lang="en-GB" sz="4000" b="1" kern="100" dirty="0">
                <a:solidFill>
                  <a:srgbClr val="000000"/>
                </a:solidFill>
                <a:effectLst/>
                <a:latin typeface="Times New Roman" panose="02020603050405020304" pitchFamily="18" charset="0"/>
                <a:ea typeface="Times New Roman" panose="02020603050405020304" pitchFamily="18" charset="0"/>
                <a:cs typeface="Consolas" panose="020B0609020204030204" pitchFamily="49" charset="0"/>
              </a:rPr>
              <a:t> </a:t>
            </a:r>
            <a:br>
              <a:rPr lang="en-IN" sz="4000" kern="100" dirty="0">
                <a:solidFill>
                  <a:srgbClr val="000000"/>
                </a:solidFill>
                <a:effectLst/>
                <a:latin typeface="Consolas" panose="020B0609020204030204" pitchFamily="49" charset="0"/>
                <a:ea typeface="Consolas" panose="020B0609020204030204" pitchFamily="49" charset="0"/>
                <a:cs typeface="Consolas" panose="020B0609020204030204" pitchFamily="49" charset="0"/>
              </a:rPr>
            </a:br>
            <a:r>
              <a:rPr lang="en-US" sz="4000" b="1" dirty="0">
                <a:solidFill>
                  <a:schemeClr val="accent1"/>
                </a:solidFill>
                <a:latin typeface="Arial" panose="020B0604020202020204" pitchFamily="34" charset="0"/>
                <a:cs typeface="Arial" panose="020B0604020202020204" pitchFamily="34" charset="0"/>
              </a:rPr>
              <a:t>E-R DIAGRAM</a:t>
            </a:r>
            <a:endParaRPr lang="en-IN" sz="4000" dirty="0"/>
          </a:p>
        </p:txBody>
      </p:sp>
      <p:pic>
        <p:nvPicPr>
          <p:cNvPr id="4" name="Content Placeholder 3">
            <a:extLst>
              <a:ext uri="{FF2B5EF4-FFF2-40B4-BE49-F238E27FC236}">
                <a16:creationId xmlns:a16="http://schemas.microsoft.com/office/drawing/2014/main" id="{B6923351-44C6-8432-5BB2-81002D97D5D5}"/>
              </a:ext>
            </a:extLst>
          </p:cNvPr>
          <p:cNvPicPr>
            <a:picLocks noGrp="1"/>
          </p:cNvPicPr>
          <p:nvPr>
            <p:ph idx="1"/>
          </p:nvPr>
        </p:nvPicPr>
        <p:blipFill>
          <a:blip r:embed="rId2"/>
          <a:stretch>
            <a:fillRect/>
          </a:stretch>
        </p:blipFill>
        <p:spPr>
          <a:xfrm>
            <a:off x="504497" y="1301750"/>
            <a:ext cx="11340662" cy="4673600"/>
          </a:xfrm>
          <a:prstGeom prst="rect">
            <a:avLst/>
          </a:prstGeom>
        </p:spPr>
      </p:pic>
    </p:spTree>
    <p:extLst>
      <p:ext uri="{BB962C8B-B14F-4D97-AF65-F5344CB8AC3E}">
        <p14:creationId xmlns:p14="http://schemas.microsoft.com/office/powerpoint/2010/main" val="189137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9DD52-6E33-7B49-2A6E-BBD4C7637158}"/>
              </a:ext>
            </a:extLst>
          </p:cNvPr>
          <p:cNvPicPr>
            <a:picLocks noChangeAspect="1"/>
          </p:cNvPicPr>
          <p:nvPr/>
        </p:nvPicPr>
        <p:blipFill>
          <a:blip r:embed="rId2"/>
          <a:stretch>
            <a:fillRect/>
          </a:stretch>
        </p:blipFill>
        <p:spPr>
          <a:xfrm>
            <a:off x="0" y="568396"/>
            <a:ext cx="12192000" cy="5721207"/>
          </a:xfrm>
          <a:prstGeom prst="rect">
            <a:avLst/>
          </a:prstGeom>
        </p:spPr>
      </p:pic>
    </p:spTree>
    <p:extLst>
      <p:ext uri="{BB962C8B-B14F-4D97-AF65-F5344CB8AC3E}">
        <p14:creationId xmlns:p14="http://schemas.microsoft.com/office/powerpoint/2010/main" val="39133216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1028</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Consolas</vt:lpstr>
      <vt:lpstr>Franklin Gothic Book</vt:lpstr>
      <vt:lpstr>Franklin Gothic Demi</vt:lpstr>
      <vt:lpstr>Google Sans</vt:lpstr>
      <vt:lpstr>Times New Roman</vt:lpstr>
      <vt:lpstr>Wingdings 2</vt:lpstr>
      <vt:lpstr>DividendVTI</vt:lpstr>
      <vt:lpstr>Smart Watch Price Prediction </vt:lpstr>
      <vt:lpstr>OUTLINE</vt:lpstr>
      <vt:lpstr>Problem Statement</vt:lpstr>
      <vt:lpstr>Proposed Solution</vt:lpstr>
      <vt:lpstr>PowerPoint Presentation</vt:lpstr>
      <vt:lpstr>System  Approach</vt:lpstr>
      <vt:lpstr>  E-R DIAGRAM</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Raghu Varma</cp:lastModifiedBy>
  <cp:revision>24</cp:revision>
  <dcterms:created xsi:type="dcterms:W3CDTF">2021-05-26T16:50:10Z</dcterms:created>
  <dcterms:modified xsi:type="dcterms:W3CDTF">2024-01-10T15:51:34Z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