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94" autoAdjust="0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4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hu\OneDrive\Desktop\amazon%20sales%20report\files\Amazon%20Sale%20Report%20org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aghu\OneDrive\Desktop\amazon%20sales%20report\files\Amazon%20Sale%20Report%20org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Raghu\OneDrive\Desktop\amazon%20sales%20report\files\Amazon%20Sale%20Report%20org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16763662154769"/>
          <c:y val="0.1223858310658489"/>
          <c:w val="0.82686351706036743"/>
          <c:h val="0.8416746864975212"/>
        </c:manualLayout>
      </c:layou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'monthly and daily'!$L$5:$L$16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CB-4B1E-A1B2-B969C73E92E2}"/>
            </c:ext>
          </c:extLst>
        </c:ser>
        <c:ser>
          <c:idx val="1"/>
          <c:order val="1"/>
          <c:spPr>
            <a:ln w="69850" cap="rnd">
              <a:solidFill>
                <a:srgbClr val="FF6600">
                  <a:alpha val="45000"/>
                </a:srgbClr>
              </a:solidFill>
              <a:round/>
            </a:ln>
            <a:effectLst/>
          </c:spPr>
          <c:marker>
            <c:symbol val="none"/>
          </c:marker>
          <c:val>
            <c:numRef>
              <c:f>'monthly and daily'!$M$5:$M$16</c:f>
              <c:numCache>
                <c:formatCode>_("₹"* #,##0.00_);_("₹"* \(#,##0.00\);_("₹"* "-"??_);_(@_)</c:formatCode>
                <c:ptCount val="12"/>
                <c:pt idx="0">
                  <c:v>2877188.55</c:v>
                </c:pt>
                <c:pt idx="1">
                  <c:v>2997166.49</c:v>
                </c:pt>
                <c:pt idx="2">
                  <c:v>3047325.07</c:v>
                </c:pt>
                <c:pt idx="3">
                  <c:v>20454028.560000021</c:v>
                </c:pt>
                <c:pt idx="4">
                  <c:v>17749529.450000018</c:v>
                </c:pt>
                <c:pt idx="5">
                  <c:v>15260306.769999998</c:v>
                </c:pt>
                <c:pt idx="6">
                  <c:v>2793217.47</c:v>
                </c:pt>
                <c:pt idx="7">
                  <c:v>2878110.8599999994</c:v>
                </c:pt>
                <c:pt idx="8">
                  <c:v>2748103.4699999993</c:v>
                </c:pt>
                <c:pt idx="9">
                  <c:v>2591591.5699999994</c:v>
                </c:pt>
                <c:pt idx="10">
                  <c:v>2547469.1399999997</c:v>
                </c:pt>
                <c:pt idx="11">
                  <c:v>2534077.9899999993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CB-4B1E-A1B2-B969C73E92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20774192"/>
        <c:axId val="1120774672"/>
      </c:lineChart>
      <c:catAx>
        <c:axId val="1120774192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774672"/>
        <c:crosses val="autoZero"/>
        <c:auto val="1"/>
        <c:lblAlgn val="ctr"/>
        <c:lblOffset val="100"/>
        <c:noMultiLvlLbl val="0"/>
      </c:catAx>
      <c:valAx>
        <c:axId val="11207746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1120774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5694698056209"/>
          <c:y val="0.16145888013998252"/>
          <c:w val="0.86486351706036746"/>
          <c:h val="0.599391221930592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Sheet1!$M$13:$M$14</c:f>
              <c:strCache>
                <c:ptCount val="2"/>
                <c:pt idx="1">
                  <c:v>Expedited delivery </c:v>
                </c:pt>
              </c:strCache>
            </c:strRef>
          </c:tx>
          <c:spPr>
            <a:solidFill>
              <a:srgbClr val="FF6600"/>
            </a:solidFill>
            <a:ln>
              <a:noFill/>
            </a:ln>
            <a:effectLst/>
          </c:spPr>
          <c:invertIfNegative val="0"/>
          <c:cat>
            <c:strRef>
              <c:f>Sheet1!$L$15:$L$24</c:f>
              <c:strCache>
                <c:ptCount val="10"/>
                <c:pt idx="0">
                  <c:v>BENGALURU</c:v>
                </c:pt>
                <c:pt idx="1">
                  <c:v>HYDERABAD</c:v>
                </c:pt>
                <c:pt idx="2">
                  <c:v>MUMBAI</c:v>
                </c:pt>
                <c:pt idx="3">
                  <c:v>NEW DELHI</c:v>
                </c:pt>
                <c:pt idx="4">
                  <c:v>CHENNAI</c:v>
                </c:pt>
                <c:pt idx="5">
                  <c:v>pune</c:v>
                </c:pt>
                <c:pt idx="6">
                  <c:v>KOLKATA</c:v>
                </c:pt>
                <c:pt idx="7">
                  <c:v>GURUGRAM</c:v>
                </c:pt>
                <c:pt idx="8">
                  <c:v>THANE</c:v>
                </c:pt>
                <c:pt idx="9">
                  <c:v>LUCKNOW</c:v>
                </c:pt>
              </c:strCache>
            </c:strRef>
          </c:cat>
          <c:val>
            <c:numRef>
              <c:f>Sheet1!$M$15:$M$24</c:f>
              <c:numCache>
                <c:formatCode>General</c:formatCode>
                <c:ptCount val="10"/>
                <c:pt idx="0">
                  <c:v>8636</c:v>
                </c:pt>
                <c:pt idx="1">
                  <c:v>6486</c:v>
                </c:pt>
                <c:pt idx="2">
                  <c:v>5028</c:v>
                </c:pt>
                <c:pt idx="3">
                  <c:v>4340</c:v>
                </c:pt>
                <c:pt idx="4">
                  <c:v>4497</c:v>
                </c:pt>
                <c:pt idx="5">
                  <c:v>3279</c:v>
                </c:pt>
                <c:pt idx="6">
                  <c:v>2021</c:v>
                </c:pt>
                <c:pt idx="7">
                  <c:v>1434</c:v>
                </c:pt>
                <c:pt idx="8">
                  <c:v>1342</c:v>
                </c:pt>
                <c:pt idx="9">
                  <c:v>1055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3C-4BE5-815A-5347047A971D}"/>
            </c:ext>
          </c:extLst>
        </c:ser>
        <c:ser>
          <c:idx val="1"/>
          <c:order val="1"/>
          <c:tx>
            <c:strRef>
              <c:f>Sheet1!$N$13:$N$14</c:f>
              <c:strCache>
                <c:ptCount val="2"/>
                <c:pt idx="1">
                  <c:v>Standard delivery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Sheet1!$L$15:$L$24</c:f>
              <c:strCache>
                <c:ptCount val="10"/>
                <c:pt idx="0">
                  <c:v>BENGALURU</c:v>
                </c:pt>
                <c:pt idx="1">
                  <c:v>HYDERABAD</c:v>
                </c:pt>
                <c:pt idx="2">
                  <c:v>MUMBAI</c:v>
                </c:pt>
                <c:pt idx="3">
                  <c:v>NEW DELHI</c:v>
                </c:pt>
                <c:pt idx="4">
                  <c:v>CHENNAI</c:v>
                </c:pt>
                <c:pt idx="5">
                  <c:v>pune</c:v>
                </c:pt>
                <c:pt idx="6">
                  <c:v>KOLKATA</c:v>
                </c:pt>
                <c:pt idx="7">
                  <c:v>GURUGRAM</c:v>
                </c:pt>
                <c:pt idx="8">
                  <c:v>THANE</c:v>
                </c:pt>
                <c:pt idx="9">
                  <c:v>LUCKNOW</c:v>
                </c:pt>
              </c:strCache>
            </c:strRef>
          </c:cat>
          <c:val>
            <c:numRef>
              <c:f>Sheet1!$N$15:$N$24</c:f>
              <c:numCache>
                <c:formatCode>General</c:formatCode>
                <c:ptCount val="10"/>
                <c:pt idx="0">
                  <c:v>3236</c:v>
                </c:pt>
                <c:pt idx="1">
                  <c:v>2631</c:v>
                </c:pt>
                <c:pt idx="2">
                  <c:v>2083</c:v>
                </c:pt>
                <c:pt idx="3">
                  <c:v>1989</c:v>
                </c:pt>
                <c:pt idx="4">
                  <c:v>1785</c:v>
                </c:pt>
                <c:pt idx="5">
                  <c:v>1337</c:v>
                </c:pt>
                <c:pt idx="6">
                  <c:v>819</c:v>
                </c:pt>
                <c:pt idx="7">
                  <c:v>517</c:v>
                </c:pt>
                <c:pt idx="8">
                  <c:v>533</c:v>
                </c:pt>
                <c:pt idx="9">
                  <c:v>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3C-4BE5-815A-5347047A97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74620512"/>
        <c:axId val="1074621472"/>
      </c:barChart>
      <c:catAx>
        <c:axId val="1074620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21472"/>
        <c:crosses val="autoZero"/>
        <c:auto val="1"/>
        <c:lblAlgn val="ctr"/>
        <c:lblOffset val="100"/>
        <c:noMultiLvlLbl val="0"/>
      </c:catAx>
      <c:valAx>
        <c:axId val="107462147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746205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639638707498287"/>
          <c:y val="0.37587361061713592"/>
          <c:w val="0.27979584067135493"/>
          <c:h val="0.157440799667717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Sheet1!$A$3:$A$43</cx:f>
        <cx:lvl ptCount="41">
          <cx:pt idx="0">ANDAMAN &amp; NICOBAR</cx:pt>
          <cx:pt idx="1">ANDHRA PRADESH</cx:pt>
          <cx:pt idx="2">ARUNACHAL PRADESH</cx:pt>
          <cx:pt idx="3">ASSAM</cx:pt>
          <cx:pt idx="4">BIHAR</cx:pt>
          <cx:pt idx="5">CHANDIGARH</cx:pt>
          <cx:pt idx="6">CHHATTISGARH</cx:pt>
          <cx:pt idx="7">DADRA AND NAGAR</cx:pt>
          <cx:pt idx="8">DELHI</cx:pt>
          <cx:pt idx="9">GOA</cx:pt>
          <cx:pt idx="10">GUJARAT</cx:pt>
          <cx:pt idx="11">HARYANA</cx:pt>
          <cx:pt idx="12">HIMACHAL PRADESH</cx:pt>
          <cx:pt idx="13">JAMMU &amp; KASHMIR</cx:pt>
          <cx:pt idx="14">JHARKHAND</cx:pt>
          <cx:pt idx="15">KARNATAKA</cx:pt>
          <cx:pt idx="16">KERALA</cx:pt>
          <cx:pt idx="17">LADAKH</cx:pt>
          <cx:pt idx="18">LAKSHADWEEP</cx:pt>
          <cx:pt idx="19">MADHYA PRADESH</cx:pt>
          <cx:pt idx="20">MAHARASHTRA</cx:pt>
          <cx:pt idx="21">MANIPUR</cx:pt>
          <cx:pt idx="22">MEGHALAYA</cx:pt>
          <cx:pt idx="23">MIZORAM</cx:pt>
          <cx:pt idx="24">NAGALAND</cx:pt>
          <cx:pt idx="25">NEW DELHI</cx:pt>
          <cx:pt idx="26">ODISHA</cx:pt>
          <cx:pt idx="27">ORISSA</cx:pt>
          <cx:pt idx="28">PONDICHERRY</cx:pt>
          <cx:pt idx="29">PUDUCHERRY</cx:pt>
          <cx:pt idx="30">PUNJAB</cx:pt>
          <cx:pt idx="31">PUNJAB/MOHALI/ZIRAKPUR</cx:pt>
          <cx:pt idx="32">RAJASTHAN</cx:pt>
          <cx:pt idx="33">SIKKIM</cx:pt>
          <cx:pt idx="34">TAMIL NADU</cx:pt>
          <cx:pt idx="35">TELANGANA</cx:pt>
          <cx:pt idx="36">TRIPURA</cx:pt>
          <cx:pt idx="37">UTTAR PRADESH</cx:pt>
          <cx:pt idx="38">UTTARAKHAND</cx:pt>
          <cx:pt idx="39">WEST BENGAL</cx:pt>
        </cx:lvl>
      </cx:strDim>
      <cx:numDim type="colorVal">
        <cx:f>Sheet1!$B$3:$B$43</cx:f>
        <cx:lvl ptCount="41" formatCode="_ &quot;₹&quot;\ * #,##0.00_ ;_ &quot;₹&quot;\ * \-#,##0.00_ ;_ &quot;₹&quot;\ * &quot;-&quot;??_ ;_ @_ ">
          <cx:pt idx="0">157424.62</cx:pt>
          <cx:pt idx="1">3214859.8600000003</cx:pt>
          <cx:pt idx="2">97772</cx:pt>
          <cx:pt idx="3">1018136.2000000001</cx:pt>
          <cx:pt idx="4">1412953.3199999989</cx:pt>
          <cx:pt idx="5">211740.67000000001</cx:pt>
          <cx:pt idx="6">568140.82999999984</cx:pt>
          <cx:pt idx="7">42138.919999999998</cx:pt>
          <cx:pt idx="8">4339183.459999999</cx:pt>
          <cx:pt idx="9">636702.85000000009</cx:pt>
          <cx:pt idx="10">2723888.8199999998</cx:pt>
          <cx:pt idx="11">2879146.9899999993</cx:pt>
          <cx:pt idx="12">503364.51000000001</cx:pt>
          <cx:pt idx="13">456932.73999999993</cx:pt>
          <cx:pt idx="14">919088.20999999996</cx:pt>
          <cx:pt idx="15">10465387.030000003</cx:pt>
          <cx:pt idx="16">3821997.580000001</cx:pt>
          <cx:pt idx="17">38388.43</cx:pt>
          <cx:pt idx="18">3175.29</cx:pt>
          <cx:pt idx="19">1592382.9800000009</cx:pt>
          <cx:pt idx="20">13318966.379999993</cx:pt>
          <cx:pt idx="21">211985.98999999999</cx:pt>
          <cx:pt idx="22">119871.80999999998</cx:pt>
          <cx:pt idx="23">41948.709999999999</cx:pt>
          <cx:pt idx="24">144094.67000000001</cx:pt>
          <cx:pt idx="25">47109.949999999997</cx:pt>
          <cx:pt idx="26">1383891.3899999997</cx:pt>
          <cx:pt idx="27">1737</cx:pt>
          <cx:pt idx="28">529</cx:pt>
          <cx:pt idx="29">190375.24000000002</cx:pt>
          <cx:pt idx="30">1209550.8400000001</cx:pt>
          <cx:pt idx="31">568</cx:pt>
          <cx:pt idx="32">1758840.1600000006</cx:pt>
          <cx:pt idx="33">140828.65999999997</cx:pt>
          <cx:pt idx="34">6510503.7299999995</cx:pt>
          <cx:pt idx="35">6909670.080000001</cx:pt>
          <cx:pt idx="36">92548.400000000009</cx:pt>
          <cx:pt idx="37">6814126.0800000113</cx:pt>
          <cx:pt idx="38">973087.54999999993</cx:pt>
          <cx:pt idx="39">3503223.4399999995</cx:pt>
        </cx:lvl>
      </cx:numDim>
    </cx:data>
  </cx:chartData>
  <cx:chart>
    <cx:plotArea>
      <cx:plotAreaRegion>
        <cx:series layoutId="regionMap" uniqueId="{F959B442-FBF4-4344-B99C-CC68D1C7B4EF}">
          <cx:tx>
            <cx:txData>
              <cx:f>Sheet1!$B$1:$B$2</cx:f>
              <cx:v>sales</cx:v>
            </cx:txData>
          </cx:tx>
          <cx:dataId val="0"/>
          <cx:layoutPr>
            <cx:geography cultureLanguage="en-US" cultureRegion="IN" attribution="Powered by Bing">
              <cx:geoCache provider="{E9337A44-BEBE-4D9F-B70C-5C5E7DAFC167}">
                <cx:binary>7H1bc9s4tu5fSeXhPB26cQc4Z3pXmZJMy7c4ttPp9AtLnTi83wnefv1eiu2MhZbtE0y6alw1eklF
MkFwLXzr+gH85+fxH5+z203zZsyzov3H5/HXt1HXVf/45Zf2c3Sbb9qDPP7clG35tTv4XOa/lF+/
xp9vf/nSbIa4CH8hCLNfPkebprsd3/7PP2G08LY8Kz9vurgs3uvbZrq6bXXWtc/8tvenN5sveVws
47Zr4s8d/vWttz4+vHr75rbo4m66marbX9/u/MnbN7+YA/3lpm8ymFenv8C1hB8I6SqOOUXfPvjt
m6wswvufFfyMXCGYSx7uebHJ4Tovhod9+GrfNL5NYvPlS3PbtvAQ3/79ftnOjOFbeKDPpS66rZhC
kNivb9fFl3jz9k3clou7Hxbldrrri2/P98uugP/nn8YX8MTGN490YIrnpZ/+ooLDi+Xx1eGby6vD
5er6+Dkh/JguMD+QnHOsXOTefXZ0Id0DV3CGucvufqUPt75TyWHxJWo2by6bzZfbNnr47f9fN+b1
hpIOL1+bkg7PDy/e/J9NXv2/NxfrxTvvZ+IGEwAGQkQhtqMklxwoiolQ9F86vMPqdyVt8k3xZlN8
eXMRfy7/BJOzbjP4b2ulsacHM9UHyHlNGLv6cHG4OD48+/kwI/KAu5Qql+M7kwem7ZHJc8UBRpJK
sHt3H/GgmHsNNrrYgKnP/g2k/XUIU1uvyyJeflh+WByvrq4+Pchqn9n5QWuID5RLsCCU7PNMYA2l
UEQSdvcrAsf1GGiX+osGz90008P3+6a030s9vtZQzCU84SuCEcQKnw4vDp8TwY9phbgH2FXYZXwH
NFIcUIZAF0zdqcMAzfGmmTYFOPSn45b9qvh+oaGH49cFELBkF8u1f3j1E8MFig4kcSlnauuJ4AMI
eGTHQCVSIY4ll3d2DBzVY4AsInA6cbhpLEKFx9cailnAE74igBxeXx+ePwhmn4X4QXgADjgD3wJB
3N1nRyfb6IBIDvEdvfvVDOHadpM/N5v9IDm8u8zQxOH1q9LE8fr8b3L4FB+4hHIB7mIvUOQBoYJg
Kp6wXXH+b/r747+MYKjq+HXF1ovj48Obm/X1z7VnBB8Q0BFz+V41KXKAGAb0IIjXdg1ZtOm6uLU1
ZY+vNvSyuHlVEFoeLiEvBU/z5uIQdPMgpp9g1tABJi5h4Pd37JmkECsjRri8V5nhY5YbKJDc5Tob
UM+b401/m8XPzWu/gXtqHENdT/3ZK/JHy9XZ8fo5Af2gP1IHglHqIrE/RpAHGHMmof5z54+MsG15
m0U26rq7zNTO2asCk//uJ4bNUNqhghLqkr1xgWQHiBPhCkLu9ADR9WMT55cWofO3iwwd+PBMrwgN
/oeTw6tDMMJPpw0/iAco27jgZfhDcu/u2jMMpQGJOOX3epAPt77L/X2dbJpN9/DlPsO634B9v9DU
x8mr0sfJ4fn5h/uS2unh9fH5+ic6GUoPONSiOUf3xsjQDd/WZQQYsv226mST5/phbps2yuPmx/W0
dxBDZyenr0tnUAM43aafz0njB1FEDwQXEBGo+zRG7aAImgZcMEyhCnpnzYyo4ARaB+k2+3xuRvtx
9OhSUyuvK+88Pby6OLw5PP2ZPoYdSAzBGGN742eoB2CAFzR69ueep5um2HSb1MLTPLrU0Mr2+V6R
vzldXR2e/UyVoAMGzRoMnzskGCZNHDCkCGDlPjozMpvT22aT2ejj/jpTGa8rADs7XB6eAqp/lu8H
/+JihBV56J8ZyoC2AMTBDGqYd1UCozZztvmySaPnprPfZD1cZyhju8xeETLODk+vjw+XH1crKFX8
LI1gyPilAHWoXQeyDYcZcYWSRhx8tknbaPNluL2tnpvFU4p4dLGpDfCOr0gb54fL409/QweaQAhG
FZSM+X0pDO84dqkOiFKuoPTenBkQOd98iaZ/owNtXm8o6fx1VcnODyHygiD55upnehT3gEF9TFEo
In/7GBraNi+VS8k9RcA1AHS+gdgLguOu2fw4gHYuNnXzusIvYAasLz/8xOSFQPBFmYAk/yGz3EGO
Sw8U0GwktGO+BwKPE/zzTRFX2iJh+X6hqY/X1e4/X/nQ6z/89BORAswmyOMhDZH38e6uu3e3vgc6
yBKJ/Rq5DaHHv5lscPKvS02tvK4I7Orw5PD6BnLH52zFD6aOAqIsBpUwgMPdZwcnUFBWkP8T8EF3
5s2wX1ebZNN2kDs+N6P97v/RpYZWrl5XEeZ8/ce7q5/atKQHFIFpQnQ3DPvGZRKIuGg/4ew8nsvG
pl/5/UJDEed/vKoobNtkOfu5hRVxgARW0Kfcmy+67IAJgAb09e8+RnnyAposWyrZj4PjX1caKrl4
XRbrYvXxzX9bKP8pRNl3yzUkjc+txh90HuiAY4oYg+h3j/NQAA+igH6B7mNjw3m8+xJD9vjcdPZ7
jofrDGi8g/DxFeWMlx8uTg69X87fQaC1/uWP9dXh6U+NgIGOpBgBdjIBq/SYh8QPoL6lQCf3Ht9I
Gi91kWz+/HGtPFxnaOXSe1VaeXe1BgbSc0//X4g82krx9xL7bw7P12fAnVh++HkKgRoXwgJYEmaN
S0HtVyKCuOHEbzZ5nL252HzRz01iv6V6fK2Bi5vXlRBevgO+5H8pxf+Bu1/u/Mhza/PHLNZ//cbu
FrFvyH5k8r5tT/rLHqTr9enp+mcSV6H7ASk3BYO0N7QCayWBbQz7wO4yD4ModB2naWzBXH24zjBW
16+rxX6zgjTQ/6k8eywPIMkTHIjEu9GUe4CQuyVJ3ufk8PPjQuLNLSSAoRXV/tGlhjpu/FcVU91c
bWu7PzOoogeSAWUI+Fs7yoAaomREAnH4HhVGwnHTbIu6FhnH9wtNRbyulOPDzc3h1d+wgUvc8bnx
/f4tY+ODgixRCKBwPbBTjITjQ9cBFdV6m6RxuaGhD6+rR/VNQ9Bl/6lVLPDoQP5BQLO7L63/xYRB
1EuBPXTvaQzUfBMwtNqtClk7F5u6eV1e5ePq+uaNtwLHAjW4n9Vyhw4vVEgwR3I3S1fywJXAQGUP
zRJDKR9v2+6NdwuuJXtuMvvTkp2LDaV8/M/O1/cXeB5rY+cvfnT3PYHtQoQDO/uec4J3/AvscYSG
opCI8r313vtN8k/PZr867i/bmfjfvOP+6d343w8nWAL5bPXtVINHG/Kf//UhVDYu3QHLzlM+LN31
l1/fYgx+4ftZCdshdgKpHdl+//tb6D79+taVUNLCknIOLV/g1AkICwYAyK9vhYLtkUCmh413LjC7
EAWFFmXTRb++pfIAQAcRnYCOI4UKJrAi21Jvf4KdegIB8pQkEmplLhy28PBol2U2hWXxXQ73/39T
6PyyjIuu/fUtjFPd/dV2mg7BTLItg2P7/efNFRxPAX+E/28bjEGZxq44jvDS5e/aHtpe35//B8YF
sT0e1yVxL9pslKuOR1nkzfM0fYyIGKHgYDM82R0+kU46DWMhV1FTN83VIGYU3oTjXH59fnzIUPaK
BTSyM/18TpVOA7FyCW/n9xXOXeRFNOHYAyZYTjxG6y44ev5mT+kA7d6sBd0nQ1iI1dhSRT2FaNh4
5SQUdL6eExYY630PI2HhPX4Y6daoStxJrDSu2DnGA8uvB5QgcTaprhh9R86i8fKpriCSfO6GTzyQ
BFf++IaVQlUvtzfsM1eOJ2WkA71grY7i1fM32M58z6rduqXHN1DxPKBOU74a0lYOJ2KiAVlUaUui
M55GCTnHOtXpom7rYpIeyhiuj1AR9c3x8/fHW9Xsm8B23TyCTSXzNuXtxFc6DPt6oYjyJcVfq5TW
Q+rV4dDnnp6kc1YOIU5XmpSlKjwnVCQHv20jY3C9j2eQhVPeZ3wAESjCF7Qpv0o+xC8831MKNKxC
CUgd1NTx1TS18ndUTqUX9Dp5Zzd1wzZkKolFSxu+Smkc3yI4P+escOJUL+yGN2xD6Qy8qiPOV1kn
+9/wUDNvDGZpZ3mkYRmabEiqitR81ZXOPK/Q6PTNUlRlKS2nb1gDMoZYTVkC1qBkOllMQozMq2uA
0tJKPls/9HjlkGRyirKtHL8oJykuW+h/db/lXee8YDufWDzCQH+rkEbDyJU/lzhfTSFzGm+M07Z5
QUDbFb4He8IAv1umLNNkCvzSUXN+NDS46lfZMOF4WccRcy1vY0CcsjJQQ+VIv+s06Y4LURZoNRc4
G1dV3A2jHdSEgeO67OuAjrnyK5LON2kzRe8KoL/ePK/rp2RlAHlIR4UHCDt84ozxKmsbSc9CNpX1
x5SrdHxBVE9pnO6uqEiFVapkpfwmY9PayWf0zg1xk0EUb2HqhAnoIJ4QCEf4WtZk9FAysk9iLquV
3fAGonUvS+BOCOH3GWigy8J8xbQjK8vZG3jWMS2mbEqUz9o+BR1ManS8Fk3xbHcDbuA5dR1euyNI
38V5XawrzIth1SRyHi6tBMQNQEsy0RY7o/DdNop/k6ptL8c4rKcX5r8F1B48b1tbj+1R7vYDT3Qo
/Txr6+BK5nmtf6P17KKTzolc+R5iXSrWds9ioFpODex7hfaaX1HWxcfdTEfXi9J8QHZ45gaex3iq
RUca6adtWLF1m5NeeYlmzUu+eSv1feIyID2FSYjyAdZTHUxVs0xCKuVl7sy9OAm7IE9XY0im4vcs
V/QPXYRD8YLknop5uIHybAwDWc4D2N1MZdVJ5LSBhMg+dSGsU92QsM4rumTuF3EkqvwoHedQLgUb
aHndo05oSwEb1mAKhCNV6gR+Lh29pPEgfSUz+sJixFvU7xOvYQ14341xTWrXp2huytWMg75b8WCe
s+PKpXJ6F7Z5+bVy2JAfs1kV/GKklBTnRCqV/K5SwvkLU3nCqnLDcKgi4VU5xMyvZNDShZjd22oc
h9rOaDPDbGQNFXgaE+k3TjX4YYdZ5oVUhV+sgMYMo6FxI1SShMwPq1F94uBKL1rk5HY2mxk2o6Zh
kTiOdH2eQSaz0Fjls6fjZmpfWGVPoIwZdqKN64mTsVF+Nw0BWSvWNOjPscKAuIhEqPSKWFe5R2ZR
hZ+rfG6JpVoM+0GHIoNF1AhfqCDXXlWTNvcmzRxLd8EM+zGzOa21aORK1xyvxNSHy1mUztJO7YaR
EIGLiqQeZ7/VYefPhUw80VTJCzboCUgwA/vAmIicEVyDn5A4X5AOJ8tgKonlojKgD1lPqXBczj6B
vNFDEf5YhOylqPWpqRtoxqIq2JiFsx/KqTvXU4EgFqgjnNitm23T6bEXjRLdVbSZZt8JcndN+jFd
BlQx30qtW87v49Fp1fOqS2H0LiBsMVDZem2OY8u5G2hWBZlVL0GtTkeiRUp174lUMjs7Sg0oJ8hp
0BC0s1/jODtq3SJc9JzNR89LZovLPf6CGngtAh7NM3YGf3D4LaSdaX/EurQq/G6QwvIJDMjSXvZF
kgaDTwG4V25XJivMytQuHacGZLsCQqFhFoNfMi7WcAKiXiZTYWluqAFZ3OVZoOZE+2GbsdM4y+V5
NWaWUzcQC446SFNMO78ukwAvGk7ahYzGNLKzZtQALQ/CNnVmKPNURTyepF3YnekgyOxARQzIQn3U
6bFOuqNGh0N7TQeksne8USKyWzfEQG2K474OezJCSKjnRVrxT5M7FS8s/CcM2pbA+dgk8MRJmVJB
v6qzCHu01cSrXVdbTt0ALa0SRoJE9SB551NDIL4r3DGwUysxMJtWc+M4rbifOiM18XgvbKduopWr
QKsI9yt3gKIx2Y7e2gvGQGuK+irIWhh9TNxooVWqPSFIYil2A60R46oEtg+MzshtHbPsKIxDy8oW
MdCawinaKg5hcHfWuZ9Jt4HMS4x2sQExsDp2VAbZlPYr3gWDN+KeeLgKOjsXhQ2s5lFFipIivSr6
ufCGKL7VyYztpL5l7zyGUjs3XVVGg17lacQ8wfgnp2+J5eAGTlHAGzpFTreSNSqW7RhvWj23loMb
MK1bd0wgEtarRLiRJ5I483RDpOXoBk4lTZwwdlyYuqvxeQvtkctAhpldiwobOB01IwWDkf0Zwxnu
3lwowZdO56jWcs0YUCX16Oa6Cnt/YnnReA6tuF8NpPv8fOTxhAHGZHfV4DggTTnm4FmDNjtxkxYv
2zSZVnajG2DVTVDRcOLa71z6B07I+5bR93ZDm0htpySfJqfz48i5APP4aSLSslaIDJy6cZxLXMjO
T4ZILXXEb8o0KO0UigycFmnrNK7S2nfiLl5kiTyTpEZ2ix0ZOIW28FC1o3JWRTZ+iSf8kfAcuCkW
BVRkoFTFQ+iAv558GLbtvJm0kfCmloZ2phcZOO1DrqOUNZ0P3B30O+vADnhtPGO7SGN7ePpj86jr
jKAsKLWfl828LEf5ZxRXgaXYDZAGKq5lHzfa51MzLfK8gqmnL3Ven4Do9hDKxzN3C8Hiysk7H7r9
7rlqQ3yeOUH10U6tBkRJR7oG3gAByzEKIo/mw+9SxZYqNTA6s9JNgijVfsN76mE1fspqdWkzb6Ck
7kqFDWwcYgpjO0l7w/R0zlkLrOUfX+lwRsju0OUQBGFHw26FAsdZOElwFs/Irj7AXAOhGFeVnB3i
rOAU+Hf5JD+pZsqsTAtzDYg6EcTpTQkyyaLifRmWR0EeWVlyIAHvyoRVw0RHKOCvyrk/bgZyyriV
B2Vbcsrj5V1NvBNlBbmdyMMzVY5+0QRWbVbmGrCMs26MtIZJV/mHudeLRP5mt0IMSGZu0lRzCkpk
UfpnM7rv1Sys7BRzDTzquk/HaRCdP7UJvpmnjviJpu3SbuIGImkRjEUSu53fOkAlIEV67Abu71Zj
KwORaRa3HI4Jc1Y8hujWQWIDGrFzbJAT7q4SWNh1nSFwyVEsRo+3zFm6ruztgKMMUKq2lx3jvbOq
xXVTLhVUse1kYiAyCqOa1dHU+VoBmWOgbeXhWtzYDW5gcoB+1zQVQbvCUXU8ZNDbr2nS2a0Uk9PV
aI1SJ4PBVcYvqa4+x2xqLKVi4BKO+J9Qrdx21eT0ksPYo+5txzagiYdYUjpiKBsTis60CpOTmo3C
UioGOqOW9RnEs7BQ+Cy8GSUfMhFZBVjwOoPdJT66mg2pC8gf6dQlC8QCUS4JRECxnWkxKVzVkLMA
ejWdH7Jq4wz9R2g+fLBaiiZZq6cUNYKCXLQO+bLWaexROI/eKo6A7UC7kmmiXkI9eoSJj+OlLtHJ
2NeWCJUGQpNcIiYj2voqpecZEA5XCrYjWUrcQKgOG+Bc6r7zUZW9Z062SJrILkiRzJAJd4oppHnr
E8LJYshxs8As+WqnTgOgE3QUWpV3LbAZxKewHU9iya/thjbwOTZdkCriNP6Es8HLSlkfFXliR8Ng
JrGq5EPh9sAV8qGFNC+LubyQtH2JY7AV7V+r9EwaANUVadMID41fAtcm81rdOKdOj6YrK8mYlKrB
oWAVmQaN9tOXFiK4sVV/2g1teM8OHE9UibL1UxFejVW1Rnlutw5NIlUfqFQkGWv8ua+jVT+EZOlk
xWe7eRvgjGcWtM2Ytr4bVYuUTRe5eins3EJwjzJNytTgQD24r2TjR3nPtddIkZzXohq9ISF6WtjN
3wApT4uxSEve+FlM/8gi9tGp0hu7oQ2IjsB4zIQMGsB/3x73bYM93DO7Vh0z2VIhiXjcUAITZ/hj
3juFx5zqN7uZmz50rKu0QVHrcxKzYTVTPTGvUFmULu1uYOCURWGotMpgSY7O+zgnN3Ftl4szkyaV
xbyGhBmGDib3fYfidwEVVm0oqJHvGvRMTUFe91Pj0yAnvqNI9x6HQ2zF9GUmP4rIHvE+hpUYoHny
pqb2KbNkp0GDb3fq+Rg43dhGjV/0FfJQL4/qIbSrDjOTC9U1TGvmgsjBPJ72EznN+GiHIW7A0x3C
TCd12PgyCAtPztOp28R2fTNmMp1cWCVoJGnj47K/pLg+a1BnOW/DhzYxdCfE4NR+K9THGDfvs7S2
S+K4Ac5gZHkaVknjC5CM5wIJ3aunXNnZQ5ON1NGkdpLSraFvE9WLhqTvtePahaAmFQkhyLMKjmo/
jGmeeAMUKlYaOcJOMCYVKUlcYKUlE+DGnfKF0kJcZTGa7TRqUpH6hIsAuHa1P7sNWeCWXYAnteue
M5OGpJ1ClXwsYbmULkMp2NoJzqv1lNundjWc7SvaHtdwgAuM3HAsQPZhNMhFAcUzPwhYbddHYCbd
aEq1Vk0eVL5y2rRe9EOVf9WuHCyTRmY4U5wTxAbXqfwmmtplHorEAwnxIyt/ZBKOpBxHhXpU+ToT
ZIEEkNjhPV6W9pEZiO0yYOC1tKj8lsmw8/BM0k06jUXo2c3e8KZj3IhmGEE2ZZSUXtzlH8YM2/k8
k2+UkXLIHalB7oWqjqcWtUdDVkbHVjM3+UY97elUZUPlJwGfP6IyCI/hhTRVaicYamSlFOwkJxOo
1S2Cuj2SWlHm8aAUteUNDLcKzbi0LKoeJE/bYd006kNUZ3a1eTjXbBeyMs0JcIybypesu47D9v2Q
dtd2cjfcahhMA82ysPZl4f5RlAP2IjhYzVIoBlRrKJkrR+eVT5tE/SGhqXCs07y3XDJkVyodcsZp
prz0AamuJ4D64jmTI1d2gjGg2kwO9OgzGJ33k/Y4rk7S4iUW07csdE9CY9KM6ngEep0ipd+LNAw8
6BYnYGxkPKaLMHfD9DivpuFa5222pi11hN9FUc1vYIubrC+h4N82167MxXEKfcnyOEkLJjyZxVCM
D8daocGbWVI3H4aaOHqBprpIN2UUOfVCQGBJlphDrX0lKz3qZYahSrYQ0KUe17p2VOITOUZsHZTJ
MC0wgmrC7w4we6cjTJNWLqkcYcwhi7v5KKzdqIXddmTWRzkh47xs+5wWf4ySseCyY8JJ/mwxr2tf
zcTt/WaE511W3cxXCeq5WhSS4HQhJhnq4xCXoXsmVAH7wlA9k2t4SdLg9UQ06ypum9lHpaumoyHP
erbsGxbyVS8HBiXsLOrZIsyqvIR41nWnhWpiKr28jBt8OhRB4q4zijvmzyDtYcFp2q/n2ckvmqJH
bMlQ389eEjTBfJ3hpJR2UYjJ9spHpkWqaekLHpVQ9XE8ElLXDlom04uyYIJAMqv8SOS3AUuvAxlb
ztuwlT10YsaMwLy5DvzWzU4Cju2Kg8SwkrwHZgqGCpIPL1YavcBxU8/NcGkpE8NMNiikIoWmnR+S
JPHGtP4qksYu6COGnUxge2tfSFT6etLVBewGi49L2uV2powYhjISMdIFEa0fNik7YxC/AvNfd5+s
TBkxDGWTh33fV33ppyrUvzWqnqGYX6jOUuyGpayLuINtIm7pu1BU9jhJzqI5tNtpBu+s2TXyCCAM
r7atSn8qqyBflmhI/LFGsWWWY9K8cBHj2aGwIkWY83FF2kLPnnR4Wi+thG9Svbq8HgIn6kofGlVf
h4qdcKe129HBsIHUSg9NX0+y9CPkAo+sa+WYLaibkK92czfg2vN6pr0mlZ/V7qw8WdYUeuyKEDsu
Bhw4sqvdoSoyjMYQAgSEmaflkKziOLYMEEy+VyWHIJlDcOHQo2kWwCgTi8oZkG8nHAOzA4Kt0jwu
SthVm2Ungva880TdCDt+P7zTdFc2bVKEQGQqwQwXWp5EBUV/QE472ZWCv+2GerSfXY55PectxKtQ
yhrXAQu0L1EnLRe9gVpCM+3GW++UxHm4aIc69HSX53YGx6R84QaPeoQ82Xemgt5GwDa/nXOd2zE/
4dVLu4LnhBZJlKSVD++h65116hZ4gYJh4C/0Dp/YVwfne+7eAPa2BoHIVOHPGabNTZXGfbkIZEGq
5dCWzg1sOLtwHDdLlhDFpe4idCEZPYoczks77Zv8MNgULJBOIP4cpjpSCydP4ACKPCqq7MgKHCZB
TCA6Q86ytUxBh4PTPA5h39lUTx1a2N3A8Mcz0g1sryWFD2+hiVNvHJKBeUnKessACxnwFu2cNwWB
G0yaAG151h+Bvf/ZbvIGtLMunzpXz4VfNUW7GEP6de647cQNdxzWM27bVOY+xLZHGUlPCGntSgDI
gHXuOCgc4AQRv2N9u0gdBq2GYb6yEQocMLWLii7KmhAPfeEHulErHZHQy3ls5yrhEJ3d0QcJx2sW
oFE/bkbnzzwZ6OfGAXdjN3cD0W3CipIVOPch1rqQ/Xya1eELZ7lsF/RfU0Vq8sTCEfqMoikLvx1J
dIKzRnlhXA5WToyaVLEhFbHqU5r7NFVl6CVK1SeR1EVkBVNqEsaYO5ZUFCj3JS+SRe2q45ThycoP
UJMy1lRFGAZuXPgui4aztsnZQnZJ//55nW5jkH2CN0DqDunUDxj8ezazGkJ+1IbuKkO4LFcCsrrC
KsaiJodMTSJQgoaljzTtKi/iXbKFFnJLK18Mm913V37uxG3duzGsTU6udYeuQhzYLXuTRQYnWXQK
NTB3qK7xZdxAKX/WuLBTr0kjK2AxOimwAldYNsFVPznVdRFxu91M8KKZXbFkcYE1Im22tcHqfZVT
7ncxV3ZCV0bkXEF1AQV5kUEzHKoSZa3eOyyMLQVjRM166opJT3EGDAE4wmkBmw/rT3Pmlr3l+IZv
hQNpgqDqmsyfG/kn1I7Ocxl9fB5UT1gzZXhV1iPoVsMOQdi0WgaJV7e6vx1obXf0BrCWdpUaQ/pW
RMFW7JUKoODYqnUuuLZc7oZnLUmix7mByQdhBGUnTCoPjlSx9FAmpcwVs5x4C/U3PHR4WhYx8BEW
SVEkvVXxhZqUMtUPQQWRbebjSExLFSJ0WcJ+visrzZqssknEUOEaamcZ4nAsTxKE0QUhFdcvzP5b
sXuPPTaJZfACezIKoWHpCM3zdzXGhT6O075ujiAR0+QIztIT7bLm2VieORNkBWeVTOr8E8GUHWlB
5rVkzsQ9dw40nK4wOWn6Li/4SBZ5XU/xYg6jYP6zDKZYHxUV+NyF5sn4meaMnfZV0p1McdQf0UAP
MAScgRF5KI/ZfBNh2N/yPt2eU3FTxKpql5CwsRl+bYZFhID5eZFUkTMv4a/b+JySoOytAklqEuKA
11iT7YbkVRjg5KJ3U/eMxCS0dLDb92w+bhWWTspLqI6mPhnRrSD1exeHl3bLxbAxkGtOuSOG1Kcz
8GwzwtakbF86SGNrZfctFcPKaO3k4dyOqV9XcFbHumnnbFi6E7AelgNkCOFauCKLrKprVBo2B9cu
vOa656nvVI5YsXTIjuYqCz/YycmwOdEUaMgRaer3JYuWTjB/7BLykpy2etwnJyM0wCiMddro1BeZ
jq+BVc3eqSgcN2OCnRcqm0/cwiTKocCVIanqdNWONBXLqKubOvb6Bort63iAHW0vJNVPqNw8gwzo
CaHuRRauwrhL0yPNRwzsMCdbxfmsyAIY3XZVJTh3dRcUYQS1k6DJQGgFcYDoJj6CIbJ0YMKIGxw4
cAQKAUXqY2jHdXQ46ih+wUA/pYnt948rPhS4nDPswV2mYS27tZu1/KhULvT9RdhnyIpdQIWBaw5j
iziWDhzTAQcJwl738He3lnZbW+HU291naCe3juOpSXwpeXcEnGvlBRG2TFZMIl0fQymSahz5MVPs
qOqnfKnc2C6PEwaQkahwlsksWOI+PkEB9VgpLGVuwHiiKGvLDoaeZ7YK3Pooj4ldfmhy6CY4dS1u
3TRYpjE5ldw5rYVdFY+aHDqgFW4Pwo2DZZUM9UnStp3vcHptZTZNCl3AZdRP1IHFjsN2VVUN8yY3
Y0d2oxsoRW7aBBw5sS/jtjoF1uvHOpzsDoeF04N313goZOj0RMd+NpHsSLtdcYzqzI6KCm8+3R3d
mUbop+RN7MdJUi+rSJ05svlfzr5kSVJdy/aHCjNAqJsC7hEefXaRzQQ72Rw6CYQkEOLra/kd1YlX
t+6zmKZZeriDmr3XXo07ve+5vNme+5AuqyOzrL0u+v2c5+GLseP4PlARltj//O7dLP2iiknW07Y8
jWq+Gez8vkv8LZUudvve6haFlPJrX07rlFaHov/h5P03Tc9bJt0Gdv4BhR82kdvmEqyxyjA4Cr/r
mb+l0h0w6XGbNz1USzpWU2vmpWzsJN9HSCNvuXRSR2guRiohtJqPvBSqsffzPvbv00GCyPrPl7qy
qZn4QmStw4GZ7QewAP7Dk/nXnOd/KW/ecukKdmQwp2q7mywmZLtPe00hMGphHPoZTknzTU/lQUq+
bJqeGNC1UC1+pBvsOA2L52WV6XI6TNbmf2lO8+2mEaTn70LgyVsW3p4sGXw3/LVdsr699CQV66lz
o5vq962LNxt96nuPkNCO17vtGA6oOKxT1VGWkV/v+wNvNrv143psjVlP69yZkxZFqI0s3oU0k7c0
PJRslBii11N29f0KdIFSu+Dv4leTtyw8w7fCNR4fvq3wblauWMpZ5e/j+JHizW1cdCvU8Ou0nvIh
MxUZs6EEIvHzXQ/9LQlvHgXygEjjT1ve6VIkCQRce5G+7157S8JrwTVNi4T40wxmTTmPtn1SnPjX
9333Nzu9CMaQjC3+lEhMPYrxaE99pO98MG+u5N6GbMYg1p/gUZm/THoff7L04O8rg94S8A7ahcWv
mztNE1MVnKvhCFM073M9IeTNVlXSk4MI6k493+2ZNh7+4sn4vhk7eev2RUJODjV6dyJBd2Bc+c+Q
V+//4Yz9N1fbW7OvNSywzOLRnSLPjnJMR1vx8Z21yjUl4X92LHRcWUIWPPVDw64l+Ph3arv3aQmh
efznhyeH0UujyHpqoZ6pZei6Cufx+4b3SLH556cfkEE0/YbCipv8p9Pkk+7y98mryVvqV6cBKc+m
WE99atNyN3lzahrQ6P7vXfpv2sS3Ll8qG5d8nIk4s0bR7aVbda/PkeXKngtrcAv+33/m3yyct0yw
ZiNNkQ34EQhoSuotp2017ev7mGDkrd+X6RruPcOnt+3U1wI0sErO8ff7vvqb7ToOOA7AZ7Qns5tY
9XoZaqeb9118b5lg0hSp15Ta0zau21l3Ii9hYHy87+Z7ywSLmjB22GBPvjvUOXPjlyMb6Dtf6Zvt
enS6OGZgPScjOl5ptQ8VKKnvo/0jOOqfO2rikXsuGnNKdGKr4TBTSUx8n3MTeUsDa4pC2Wxg5tT7
pasOqlUlYJNfv2vFvOWArVkE5GxbcR6G6fh8pGZ/HdLpP/nW/5ut9JYF1pAQshVk5RO1GfQo14LD
IIH5fSd89uZiRcIN4Ooo5blIAJ1vya9ZTZ/f91jedLpjlmcN8jP4GT5fjSq3A+xE3+3u2/s+/s0+
zdRM5iO18kyNnkDAHXbWPbBMTeJ9e/WaFPQ/7yfjxIoq3sizdFk5yPxOpe+sxN6Sv2DEtfiY46N1
gevvyoeY3kdIJG+ZXwiD6JuOL/J8XK2PxpAVVdGJ8M7l8mabDqnq/BHnooYL1+1kzUvK3ucmiPj2
fz7ulIJURLQuagb6wzAlD8XUf3jXUvl/KF+wEeosmYo6Z6vObgqjoLvugl6/vO/z35S+k8mWQa0z
PxdztsNCvXDF3VWq95/8BK+f8790um/5XH0ymkKEhp21Sdytb7ZNPzmetu0JOlXeXFp9hO7RH83/
R3P9L8Xo//ZH32xfHvNm2oZFoW3dw7RXmepVbk7jiF2nzl2zj6pcZo24mnIiC+72fYh24pdZGdbp
MxrrYdSlOsYtXromJs1fhATQ7qYUlNaxJEM8QihR5JjlYWSZMI+ba0LGLntS8GUs7aHapC9TInvS
ltZzg0JoZnh1JZXL3P5lbKfXrCxG3usLOUbYPdcRDT1v67hswVZjJMP+CRZyYetLOiLiBzbfsd/d
VGZyTVhRyghr+PE2MyOD9b0GZul1CV2BWvEFHZ+nLybXaGQGPoi/tdH4Z7suxVYz0H1JueIJjdW2
hby/OeK6I3VpTImb/poB2vK13G2WZqGkgrXd96kvRvlLtyuCfiDkPGarS7h9DfHblaR3aw4d93KC
aZSrQuhdNtYcwsnmdGBkk5+SvNld1QisNFltLESq63w7aHqfiY3Jc0/XQ0MXtszxFikBU8WZ2djj
kK69qNOeBFJ1nC2owoQWtdAwwC33pWXLBP7mMHdt7SX6fV4BIdnbGd9smSwvRc44dCNbf9MUHGUj
zhKm1zu8rbnrSytQ2ZUyS5SuVz3lPxavWR3isfNfa39EcjZ2puPTYXPBXrsl5/yJ+IaQh6PpxNrW
6oBGpTjLsGZwRDgYX9UjFBoC78v0vcGXa9NDtus5hasxqjGdzsd4GxnZw89F6H5uq3kDGHzhUCDJ
z9nOdxcrNRVIEmtFcrWBVKuaQgIVywHSFhx0+Lqtp4h3Oc+XnAJIyy9snERXjmyUZzZ2UzWzPWgL
NCUmbrtWlpu7T1c3noLFGfXE5nYdPu973k4Cy2HO1/NAqNurue2KHC6xXVQ1+ppOfBeeTPO93A80
fh1N192WwXiA+aUUlOeooLxHS1dJSsjwIRuFZWcYrIz7/ZSHDKh26uGtdmDM7LcW2q00OubB5GQw
WUvV+jNXCTQzduOF+cSpzkTdNY4OP9H7CIVNo4t5q91AZ/c0rmnLPoOetejzEDlkQnJOZ3p30CQf
H7IujMfvflLzCsWMTebiacGm7U6T6WJ+MToblq9dokWa43gbW0ZLrgtpnlLvx+xnMTSNiGXTSt3e
hLBt9C61fTF/GwKLtILnfQo1ehtQmcHamTL1q/GhHdtyXEbxkxK2mK9Qlx9dhekS7i7oPOb4CFaf
E/jPc1L8mge7HRedmxg/j0eaZZXpsJN+DQWW+W075seTl2l7TvNFDM/CrpydUtGb7uMydvvxEiDw
yBNMouEbIOqrEzG7uOCn6e8Rk5vufmALiTfzPKjmZsllZu/XBVmZ1VAAvfouWF7I31kYmydIyJM7
jJGOX5C26HIItK1bGAQl9d4fItwhQ2I7bmEeRL4p2ReyNgpKxw88dmp6ytqmzy5h7td4SpZu2G9l
tCm74Wwf068pa8bmY7fI1lQm+gSeiEMqHUQ0miHIbzsctY8uPXx6IYYZ9QXBHc38vFLJu3PajTOv
/T5sODsDFbY7gz+d2cdFbuyXgifAVDWADMNzt6cWR0k37+HE6OxtW6eYVm334wCD43PTrgbymoRv
7edOOFlctDGGlb5JLPvZdXIwVTu50Q+lmLImRdBRQfaLU9r52oc8TWrvpjwrJ3UE8514iW9Q07TN
YGe441v0SetsOeyJm07T1ZKnhKHdMT4tAcK0EzU2/MjTGBji1VpERVaIgmCPKJfaPw22MK8G1eW6
YjrQ+WtcMGGBwZHWsDwryXgc/SV4qGQ/R+TT2absFs93nPeHCfNcDh7XdCiBeG/uV1g3Ql8RwWFx
IYxwq5EfFT7l+iKNX+0JIY6YdJ6mkGtaQvs50RslMzmetq0lKpZt5sVxH3bXArXYEWMlb9MmokaE
kq3rLg4pa0l52L5PPjE62rzuCrYmtUu3TNY8HsfwatODDLebP4K8WfWcNPUS8iY+EITlvKSZG/pP
QI7yOJa9Ul6e4Rrf+js5ooN5ioDExLkYe9x3vmnoAp530e0Puk2HsZoPm/mqMJYn0C1Y1/QB6rnD
ZR99OmqIMabC+5d+T3l+O2NkPDzNcLrrl3KLBQJ04CteLsHK7JIR6fwzdUsy/ZX3u1APTBGHNTZ1
WnW/iRIHVoKGZZs7za3otzN+2T6cqB4L94WNW9fcubYfyAUiWqYeV5sj4OuE40ixGrlMpPlzwCoZ
nuauG+itm/u2BbcZCiysEQEfpbtu8NHcmkETcIZzcIjTkzNIPSw3H6f8E/6meN2yzu8/FEzjoUmX
eTcX1QL7xbZKcD411d6Y/dOQM09uhTTQutBpAllVb1YkVTSrR6ScncMOAcnGswoDBdG94OtS+ryH
2Pa3yZQXmBz1zZisn7U+5ukO1N3uQFU0Hfsv3BpuGuGRmqbZh+ukhqQV6RZ+PB6pLLTDSXzE5iIG
vHoYzTKkmz0EHMjLM9IvnL2kvpP+dvdM0uvNvXfwBGjxGJ0rvcQuT+FX1x5rWy19iPEDkbuSJVLT
BDvzQuN8K0cSBvuc+kwsfx3WmWIold92eokFSfenAqu/+za4HRE0+JFkbp5HwGHhoxjxEO+OfLB7
PZGV+lvc/4lp8XBzvZ3CwXloUTz5+cDLtO123sKY6C88i16/bHhm290ygBb6PGx911fF0M3u2254
Tr/rnEehSziEpZPBkyKq/T3BMzV9gWt9If+aCybHH4taxhz9FQwRSaWHfOC3mnsXUb91qWBzuSRr
xFWodlwfqPZgGcsSuvHawaRhjuDo8eQnXOVjUaW41IfLsS7jZ75ifZ/GNChW9fsBzFXzqfhKc/Ai
KhJFM1ToRQuORMSZrze54pRtJdlTvTyZbukgOc5g33k2clDzI9EmJKpkUGD9NcyL388064vtOZtS
C/9dzFnl50JMoTtvCkk5L0vekW/CIeWldkUDKED0iWdPcTINP6d2CPkz5k9k+qhG7o77bJiWGQdm
gb0BWjyIauJmhImqfWy0kmavRFG0LxHMl6TaWa+3j+4ICwTR0L3moYKNYTNWXGa9eR4dMKay061a
TiRCV6vOkKhlJ9GQaapt2uR4E32nssdiNdckV+auxY8AtbJrKyk2mtd6XdJsLcdjj18HoeCaVB4a
qsXPBuI28to6Nj/YaUXFVXXtkFTZAFe4WOF030oeGPFf8xW2B7ctCwb3Pd9TlOkEAl7jy0iKxF96
fIX0wzpPnlc5ZUs9xm6dbsYdW/07TW3YzjkfVYZkEgvLs6zoiaiJAj24dCQ7zhKXUfClpc3gnlZQ
p+RUaaa5ehhdE59FvAagHvYg906IMT0JJNjsuEZRctT2gAL/NagtaS8jm6j/vKom2z5Ods0qzEiW
/EdUTdiqJnTFLco1pGaOUNHMQNpLuw/dbecNjDUK6Kpx2ZLqOLw05YwwJFZ7m+a3LeqBr0Fzct/C
SkmXTA6Lq7osZy08W01eznMxsDsR2vi7gPpneMyxdfTNMbhDPi5Jbl/SAItXtEDEP7RM5Adqp6yw
L1tiQNv1O68YZOSPmOdArI3wUgI3csiQH6MV+Zc5JO1pzAc2llrv/n4blXxuAxz06xHLuKL7Gqq8
a/pbuHvIh5W18a7NdvUjttvwSRJlqz5lHxS1+gsd5CTLNjUOtJNVjeNS7mkvgytbVLvxHBFVF2/Z
lrevLNvNnR+ikDWWM6v0sR77ebIDvYugLxZfQiL4p1YFAlv23E88uW0034IqG6xcAZl87NLfvW+i
/0IpY7Hcer0LUDmzLcS6v/oBXFTcD9imCJtFg2TdZXE5+piezEPdsi1L7rasgBobstKQ3tkua+ST
S3bnzxt0/unrwVTOKhmLzd+vhaHtD1SuejlRnyf5relNXzwM+6YQ9tpOmypDZqx4Jasy6fNCVmJO
sGmIEywJHOsuc7JJ9T3pkCU8VDT2tK9TN3S+XGmPUlT6lfeVVahRQtmQhBBVRhrX/tcuKFketn3e
jp8IpQoohzovKFa3wt6iphwgGBpOcNFp8hsrVD982DP0/qd5Kog+e45zp0ZH0/LLcqXfnRauc/IM
Uc1A78GfJVmdyZ3KSwbZ1P53DzK2fl6dFyatomy37s4tjqSshKGIwHj0GHIVP6A15jm6YFA2j3vn
lMO50E08ZI9GY0t+GtGshu8jHeWlmDEiI04H/j1zZEx+aAxY0SbvM0XiIkDorsLqQLFUNuuG093Z
da833VrxlUHT719FwNn+zblF5kNN+ZLgvmommmyfWDiGvS2TPOek9L6xupINUfmTO8Qe/y4g91e/
bQ8120kMiC38GFW3SxgO0Nm+IOOZjvtp2uDueiP7JJ9fGHYZTsSU2EXgeOp2DrCwmyBrvh1I2oVb
MnZjquvisCgBSsUYa2EDP6P/QMU3LFXczLUWQYyLDx8Gb20bbuTYjvZVuWTezvOQeHlxTq4Ub+yQ
wdZLrvbtxygptEisG6X74cO4bGfTpjqp5Lhm9/3SNqxaMAj3D3EYihavhPcQAzqg7JU124KidGGw
k3ldD/hiQyC9NA9zmy83odnFx4Xk0aM6oMdhnqNSqrTIBi0hCmtXgnwxMcznGASNVYs41fVyEIcG
rZMrL50Pc2JKv/rgPvAs8O7vDdEm4nSMadrVLFzv1bJ1yJi4bVBmP/Sw5sKqI5kmd82AfNZ708b5
qxR4CDXxvshUmfagPLw6dQwJqtSYJjf7gXV9gzog43ceV8DwVwikv0ELkMnvMyzOeVdR2ab9R7PR
roMldKZZv5ZYZJRUAqdqRDeXQDh38C7rn8QQ0qOy2PBfxozqk2p6NmGrNevdnALBeAReQeiLmHY2
3oXNyp9AYr6h9PA5Q6QKAwV8RkZM/nHK2+YH/CyGvm41DsV+sOOj9ykqswMGI+GiuOgqc0QEjkDW
kd723BL1uHji1KNtVne/GjMPfyEg2v9JltG5el8TvMZi56/jWlyHO6PA3b4X4ZWhlvB1eyyo1cFr
8nupAtdniJUlKwcTWtQGGFVuCLsTO/BanIQO+I4fngJUJkhgFFekB8Jv+zqiGCtzCgb6BVC6dA9k
EUvyQjhIfCAF8andLhtrW6/wUtaYOii6m6E/7SkRAz8NgvUf2gXZ8KcM6pXl733Lx61KOiBXP+DV
gDRcS4UrTlOXxxxLs88/2R79yE2cBlfmAw5QU26rRYpdm6/dL0G1y19JWLutitpl6HZ4oba9HDah
ku99nzU/xbU0uRU7VOZfIjN//Kh8gXJXLhmKWV2M661EJoioJLP6z0yxZUuByI4KsSBpcVKyEP8C
/0Zy4CFEcYK/ZVOglUGo+nnPeeDfTJtI6I972QAZTKSGM5IzsCioUZTocEfZPP9SaoftG5CLbphe
4dQmhyq3XSC3gy/ib7TO7XFvVd780Z06JEX+d9zyB92FYvmSNCmjfzJEZtDfaC07ICNDSx/kbEec
HWkXq7zNlvBiZcMNdB2YLRUta9OXPmEMaDZKj/SeBhiKnuVmWV7v/kjJaWOb20ql1/0TPJGz4qux
cvuQJIX7KhqefQH3wx83cwMR0G0yozHeld63EysEDH2PYTNf8czH+ykbQWtjAwK44XFSzJe5k3Kp
qJl0KE3SjN+g1N3LhUK8ZUwR2L3dTfLCWdgfmTw6cZ4bWC+cFI37zYJYiZvMqPRSIJMZZ95E3Gsn
WxqfTTtDPbxt8Psp6bI2/lNYYfH6AwYiaM5cDEX3DdAwfFnYFvEc8jAMOBYkyciMioNDfyxS/6Xb
GYpEAiihbVFlDDSBPSw/ktqCBk9PVLTATQLi1ZFTwu3R3+QmNa+wXx/Gj7mYIQLfkcDwsccXKUm/
ZWatcGxHH0oLbIw8m7HjRUUMvs6XeW7CfB6WZuiqvOAm/LxyXS/zpLS+3zk/FP7GmLiPY1YE9Uxa
HlCwxZ6chTDJfAsKJQ8fAEVPJxwT03S2lA6uzrtNZaDLIRj2NIcUhwj8Me7wLgBHNIbOBu12AGl5
i9F/dEk3bNVE10zdJcmmjxvYjx2/E4rYpFIhGvK+PeYd26cReBxjSE+jLNZqWXy4I3OGgrPrp/to
OvoR7OUFCgH4OwLngFEDKXjzLTlAJz8LKGTiF+BM+4aLyKXZby9sm3Nk4IwH4AGnVjNdJkwo+h/d
sThd4U1B8C7GDpU5Tky16apbGgP/cpgXyUdYpAleycDMetnnYhE3HBngiEZtNib6MqGwPTwHSa6b
MBm2tkW64oKOCYfPWA+Hk+HiIcqQZT7vXmEbY971Z8Xd2VyM9Wlbb3DUTsHE1HmRvc4FKrR6C9J2
FS82Bq2PZ3F87RlsauoUfvP9NwVAoyj1tHbdl3Q/cHq0ScKyO8YzTSstc5XXM9CwrZqnDdBWCRHU
3tYDxIXpc2EWKz4gEKTfyggXaHNaY0PnMuZHgQpGmsz/SixSFUoKqYf8gCybjd900QT+i+FHha8O
BSp7oC5TvCoUH/MX1YYUpskGTUHXO60/Rgj4x3M+uFTHkkJsvwHA7KajRaPuATlgUe8oCpHR3iwI
1paueezmtD8uWZHu06M0wGlLZkiAX7rp7J+Ukr57yo9mAi+pScfpdhVbkr9AN8kZ9pQlR8D8Z4rm
jPzGYM9guhldYapC159T0C5BQOLhxSVRgFO+pUpf3xBD41NnVpoBYlQ0YPppBX44VtBXeLeW8GLJ
8vuU5RTNJfXJdNuDZ7H9DHmUrm4Ya/xNwHkdakuNGU+KELHUORJp/FguVsfujG5QyfumgP0ayJfq
Gg+GtLS5Hrpe7neNT7mooBNpJa3hxJBiQ/WNxjwbo9C5vWPbTg7ULN4UtwAJZkzrF9R2JXDYbCwh
GD2GesEyUOdiX7PlD+/pqBL0DlnhCfJuYWLytxm1gp5rxITM4zLVqBOLKlFW3rDc5HG/jJkg4hWe
0do/BLT2u8EP74uhQA2yk/mZ8l7tXxP8GpmUXebJvJ6vbtZoSDdxbMXTeu2g75tkHncUX+DLwmAq
Nm37HHXm0KzYlTBs8GIEZsUrzFooutXUaTn96iO6a3D7ItfpH+u3ZEExwCkaptlD27ghrWa2d07O
q3imODxalIpiOH6PHaYRP4YhzOO5aIspCXi6hkzIYma2/1Cg3MdeziUv6NmgNFr+dKagQZQ+k3Br
DrxYxecM+FyP+Bfg//6ntMU6vppknZOXucXA58N2bVThWBCFyiu+LfA1hmzOWHXpNOZeWCSFIWfL
0fiwE3IU1+UeCsCWhurADGlGp9tb3vM6pcyL+2AwSXpAdS3YA8qiwn2a1DDaO96SMF+SFcHsP0ia
NmnFrjXbeZ11spaK5yF5mFO4U31IVrf2OOOQQVFJVMbTKa5a2KfeeQhdNE359vlQoDRWInUY8vRE
TbCYsW3ifwnmTPOZBIfDf0K+wbAdd8mB+G6UrPA1VJdgWhJRTyHiusr47tfbOE+S3Fqg7OFGjexI
X4EqUnrXj5gEVibVIACcoCdOraixNg9gW1dELTkvNs/XijA9JCX23CMzLhaYNVLYY5zTDNTq5dwn
GeY9bMKIJ5YKEWuijMtuaG07Totbv6/yuDXFnqQTLN3ysEpgei2y0uZVZsMDzaxzr9TBVf0Pb4tV
P6Cw7flZ0W6Vn0LAaKZWrRhaqBNBSHvpp0mx+6ZV0/gpCDyY+5iL0d2lKyJ1Hjd81xyJ5vGgL8PK
dXu3D1aOX9Do9c1WpSuq5aUeZqEBWxfwaOvTasVmNkkF7w8WTY05IBfyPIIOeLUw5t/hYJi6rJIS
Bpj6pDEKcusFBZjFg/V8MPYF9/QE4BlkHIzSULvJ+IngsUNcJWk3Hl8wPWn284adfJbHwR/QRLPk
Pk8aicKOpXCvy69jPJHfpANj5mYc+EIfDjVDeZ3lcfbfQ79KmFaMK6xDzr41e+zKLDDKMePMQbpK
Fye2igHYcD/0Voj8ZYbtgsvPV6vXDJjGThHuLuwht6GSOoSxjtpeE+W8Y0/UNsV0QdTPEW6Xyayk
brdopofcwacGEGmKeescLV/PPUD8rExcliVnzCh9XyvRSrSdZnEGFRLRPflr50iRv2+Odtg/wpKh
8MDeu8Yev8lESfvTjHOqLimB1PGSAvVdHuEaYP1nBUtq1DYTLfaHrEhc/DsudDAPMbaJA8C356I6
JMqREvjyitlK7xzIfosvHtdUu1D5iODQi8VXGOr1yPOxAjeeYWZeFFd67SbOEszmJ7UhGfhLGsbW
PVp/ZNMdR+zdcX3bvIHWQfqIZHjHi+EnYL6E1AMViXEwa0U/U7kJq12fUFmPuCBxkF7b/GBNeJaJ
3UgVkySz2CxisZBLGHp9gtIArkIlYal8dnxTCewGet7/Xq/342++wj4BWnLaXpZZxqxMcd6pT8Ta
3GPvtVQvvjTCQVUNiAlBUbxL+7QGeTABvYa0S/OUd9yHM45ReCFuauq3P37Yzf4wH1zTr3ZfWYHm
ZRnWuxj5sX8VXJvt+erhSG6dXptSw+xmKVGNtlew3Owb7lwMMF9EjJLfuQ5KgycMSjQE76iND0Bb
ywjUiiK4sqD+LwhXF1FCWJSH087MCNTOLt1H0CQyVEQbQpk/DmA24l5Exga8G+UmGvnKTSrBNJ9S
zLO2m6mxy+zLnoNgWc4CPAJSYfZt1z8AklqAtwBsUv8X0IqjT0rmUb4OJcUp64EhqhlqjxIm9eg7
zzvkoQgHmvaCdd+hsI6rLdeAEJvlRm+e9kMVFviHow5N2U6z2pIOVI76v5z1sOdNqLjBpIr4KgUj
yJWJ8EtTwSiZfCH438n9FrrWXGR3xX5btN+7uZ6ZRfM8586egBYcK0jWSZNc/qtZ93SPrlC3MOre
9zplw7yWR+zoMwZW01qzBuLv9zGY3obPsVhMep6cOqXy21B8Ztv7yPVvDYWoIhvGNfhc0n8UAC16
+k4JzdvQuRlujbLpOT/jmkwBIsktfXQ4rd1/0PD+G8MqeLH9k3kFKCz3YKRhMpFg/y3d3Pt7HZIZ
HojO/jd1Z9ZcN3Zs6b9SUQ/9hmpgY9rovnbEBXAmnsNRlETpBcER8zzj1/cHqmwXKZfUdty40R1V
UbZEHgAH2MiduXKtlRWAkxgSxgLYTi2uphbolgIrUVSvVCae048pVCvf8J+xjd4Ry0JaNFOsNPa2
ZJpp5seIWs4hD9Ye+RrtR3px8vDjM/1zMhVOlG+/bVO3LDVdt7YYAtT2h24ug96vQvJcf2Rnwp0U
+4eMrHSai5/c4X9O4RTv3YkS+GHsJsLcWpKZHB22M5sarPknX+jPjv6OfVYx0a+1I8eEOZI/pI32
aZRV8BO6+J8d+x09lDS9zqswMLczYz/cqJkPcZ/p/+bB3zHMOk3rirK3zC0Y9IZGauwGGsjjjx/z
n135+vd/0EMH0xB3phNb21BVWvb0IXC1iN3/3zv6O26oSCsddhD3RSw53rydw5TJpfzw44P/2QoV
by/darR8rKaE5RLZjnhqwZRGT7VmwVwhKfLKrXrY2HtETmb1b43ng9/y9pSRDEcbzxZzyzhU87NR
N+1FogGv/vgLvRo+fv92i/cmRXYy68BCobHNpROBQDvFPNJc4Z/nWeusTwaZN39TGFph7eIquU2W
+FZjpZn7oI37iFoljDZMZ3yaBp3RzW5nk5J9u7r/+Tj9r/C5vPp2He1f/4M/P5YVxX4Yde/++Nfb
Muff/1g/8/ffefuJv+6ey4v7/Ll9/0tvPsNxfz+vf9/dv/nDhry8m6/752a+eW77rHs9Ple4/ub/
7Q9/eX49yu1cPf/l1/unPC58ip4mfux+/f1Hh6e//Cq0VW/59zmb6wl+/+n6Df7y63+27X3+/Qee
79vuL7861m+qhrQFJNWwLNtZvR3G5/Un0vnNNh2ObRmGaojXnxRMPI04o/2bY9mm5tgWH6aMJmC0
Zf/6I+M3TTimIy3KWVO3Ne3Xv33zN8/mH8/ql6LPr8q46Nq//Gq9cqT/sZak4aiqw5k0Z61pOde7
6FFGJDoR/eh9EC1wetRJibRNrwV6gpV0jxpSlkt2JWFDR1Qluiy8IZw72w26hAQ16uyBBislZOMv
ZadtC6kuJkQisy/3WGAH8a6cDQW6SDNshKYZ60Klj6cUdnxmmLAK3bCXQL3OEB+sgt6XWbRXRlyI
a+ji1kUoZlqgQilOk3DiQxsG03kvjA/SqFqPOzjv1Epr/LIU3Tm+21uyZj8xcKwzLf3MznMP++7e
R8yxYGUzMB+yI6bDFC+39pwuPsC52OgkbV5ZO+dBqGgXg9KGOyh0Xwstjqn2Mukn1OneorbOtjT1
p8oRpjdCfCryFH5BFYMNtObi9lMwH5Kq7K4XxxnP0liNnpzaGryM6cJnhdbd4wku96qtNtukr9gm
YXSdy9h6DiDLXHT19LQAIm3J4TLXSJQLq7bdMlkenDo6KKGOXDz4PNX6EXn3ybATv5v7s9zQGBet
FhEohvJolHLcBpP+lGXr8ISSmQ/A3n02l54Y9dvQiQZoucmyMVMcBfIQKletJZ8hBEybzrbvrEQ9
JY1G7WbjsQn1N+6neuOENVTXXhmO2tpiFbV2luflvJtjYzcpVuzycl6lTQXnAqpNvjHCXNDwNx5m
yB5+3ljq9aJb4nLuGeuWgZZ8peEBuAdXLnwUgQW7LJk4Qq8ru0Ibjcem6ZVd1tfyMs9D+6hP1vzS
OB3NHQgMtUuxuRzTio5aE6WXqlbFL0YzlvCU6WVroQL1o6WJYsZZ91RhBo8Xr3JD6nCW4q7qaaEG
43pRGv1SBGOwnzN5BeXP8UdruZFReQ3etVOI41dLHo8Hc8hioCMGurpqGogrZyhrPzbnxwzXo61U
sq+53g/nrW0dFJEtKlbsbXpj23Qx7apOjpNKu7S25Bb35HFTrKgcHojzsUvtS9pi5k0Xtq12sm0a
stQAhVb7BdoDKDygXv0WE7A+BnRjUjXT3jMGMSQDX9bPKrwl3cTqndGzepolG2MJcnWXxvAVPEVJ
xE0jpZO5CQP1Bh+0qkj9DCwGAAIeEU0MlTpn09pyDjHEiGLLs7UysP0AzgaCsASahMuYlQguddgM
4Ukx4rzb94C8nReJtAWzSWkhfFbSBGoe77PsFj9lmFnm4v8tPTHIYrgAeevmPWb1zXwM6igbt3Iy
MyqZomnkB7xPzfKQmplSAjbGi8N5ExIwtQX69EKhJIzjDoJXtIMu6Yaee5l74UCPehcBn8AAMevR
2nRCjSMmAzOi/qkUQ5R7pcYoGB/yaxm5BdZDX1Xsnj4XI2+M0yXBVUMLffahudHxA+COyn0gxkyl
plPywrOSaW3PlBmDH6HPcLPob7jNYGx6LuNjmqi8IbQGXEZZQnhOivxDm4Td8xjUSDriaBzB+JJY
S6+sMsmT7dIbhdzk3dCGF1Fa8PQNWhG7cJhEtxFB2mSkJXLRfbCHKtnlfWRrB6tuuuyxbpQ+3jo2
BF9P5DJoXWPQlvvCgRJRT3104xSLire/xQn7KvU7LR/4ohXulAcsixvTrekkgvqfWVABvqZWTIPX
Mbr7kZQRMlg01ec9tULhItZLDvlkLffShNzCXFCXuS63SWffwgm8k0Uy+W1Rz1+kOdZbZALZtZ6g
Zu3jkOSwKLoPhm2XtLZa+YX2esPk7c5Yvmrq8jRafQCk0hefaFghfy98pU0GdALQRyyO21Bgq5qJ
EGAah/zUNXht7hwl4I4yPQyOakgV5WZSqS/nJtM2SjQF/S6EU0Szwk6bcSOA6cYjUfvTANObEg++
6gcGYWb6DWTXIdhmti1pL7fWsRUFJImZ9sl0Y2YxaGFm1OAGapZGHzJbi54UKwNHH+McZZtsjPgW
X9Fu+BqWS9ecLZDjl200xK3l1iG4WJzO+3ScHqYoCaRrsZZpBYWWQzuzWrZa0Ca01trhquvm+NJQ
itAb9Gk6l3p/zRAgJkhEVnItweW2dP2Lj8qi2idcjacvK8nwusLiEiMolGW32HPN1zNEjuxqcMry
oYCyy6CQZTwEQ24r7ghh8t6CGH2ttE7j2qJzLqcuh97WaYl8CIXsP2dxip9JU5ixhWCyh+4WdLp8
kdlSn6q5H1+CaBh7L3ZKO7ttlRrEz1agEArdiqKNDUEge4ml1YReokTqRToM1k1ZatZn6txkBygu
7C0wuZWdtKKeiApQ35XCaW7LsK6wuIYe/CxsWb4MtjLejbXoK782Ise3zBzWiJZ0dGXhGdaXlM36
eQg1JD/PkO3cKole56eimmS6h9VuWFhYKUOycdRI3tlliKYiaZ1pl1RBKc4sLTWeSiCyaysV8lal
WXnCgD/WjgzrtD+iYjS/Lv3KyZiJqq6dz+GdNSjqtZg05qZlczaBQeqDL4Vt7QNadBstNLVjFIru
MBg0/N3QCAvf7Ed42jathnQrmyavvQUCpaB/vrQfYWgoF0EBZ9WdwrbuXSvMluYcq9EVlgnzAvoY
U19neq7w7np1mREJZV15BrCGUd+i66153SRDdpe3IYuuDEN92OTDEOi+oN2bnDkF3auDDPouOACH
Kc1eNVT2vzqUVnENB1GZLxnDFYlrhbbu7E5l0g1bBQ6jhABogz9XEV/dH8cshOWmpKPuxlJLRyYs
OGZ4igvFmr2hGIdrTQRxeGZUSGVO9KQXQEngK+lVbXnjlBBVaaYrc38T1LFZfQpoJk45JNwko0Em
6HBuipRXHkK34yFOGs5TW5O7saud22DKrWsw8jH08oC4b001RGFj0feOKSe/wqpvz36WXyLQz/fS
buVuMKII0dFQZr4C2e/UBgZzGgpmwBxj6FS1V2V1NbIghgaSGOIcd5rx/ex19YIWe4wHa3Cj8sJD
g4mDTWepjD7NquFOarRi8iQOPyZt3XkpzRCG/1VWeGuYYRTCrWZ3WJRyOiyzrKtTU5YSbz4DUufe
mqj54LB2sG5olRvdlRCZeilbmyG8SqR/NMZuYkxcrIwB0piUsJxD8WLQS5LkBwVi6ccZ0yseM6hp
uHHmvv8w6clYHbRZpmeRWMIntjmCZdCM5uQCDOrhnoFtwUaj/rivtNw5zoaaXS1GeVXb2rSj5NNc
iK+QmorFPJVNJWlrmMd6MfVNIbrb0IpTzY2L4Dgq5nLPhpF8CG2RPVV9NezqtNZqmqJKetC6JoD9
j6DsCTEBKVhpIpfL1HFPy5sNqpoiG5fruEm0jdpiJFnrtgoHSWcj2K3U/uDcjDqHcW0jjOBxmpZL
aO0NTjJz+UiX57GrlVT3Oi3OHQ/HF5Nunp452IBlOUNK/lCc/V4D/bHmeQtlfF/xvANj9AnforIE
vDbKDLAbzVFzVgCT3/7rp5EGVtQ0dpiv/J2f0YKcFprBeMCuYizcJAyxdp5r42d+GBJM4W0Btz5f
DaxNpSKknnuLOWiOIjrp4CC6YKdyn6w7vNUtVAQh/cfIm5Q0fs4GkA7X6HIhf3IzXy0I3p+e+eM2
5Dmb6vb914zRHylVo3cHo4mrbbQmAkLm1tZYk4NhbLNrWev1Ni2N+Us6lxM8j+luUJ3bhezCeE0z
gO2zNfEo0HUw4fRqshGVWTptvTOV3vMrj5PJnsoYZ5ctxMHULe0lcCs48g0ixp+o/t9Cp+vyoBJW
bUp2WorCeu+4tuhGZKPfqg4LLR/Md9M4hK9VxpBKemtw2OPDTOo/AR2/P6muWioycUlmatnvpalN
EITGAMORk4bLSbd1cunuC67RzKme6/sfr8y1pH/7yDiZpjp8QY5kvLcNCh1dQJnJu8NIcwM9vHia
UmWbq1P3k2/1/ZumsyxNExEeIMd3NmoCNhtGW3EB2pmL7tLQqoCNs9DM/ieI8Ku+/t1XondBFUma
KFTzva9umEI7MBczO8CitI5RT0pBOyQKT6Afeu/TPROMXKYPhpAsGtvLdOx140pqpsdGFD2hoiH7
q7QBDVDTB8ueod7kh81rrvjjm//dPdE0wdJyAHa4LeZ37kFQIbumlPEhjSLVPlSy766mcqJY+pfP
w8hF0zSdFUn6zlPeqqO2DsM+OhTo2Hu/sQUeH2HAEJbX8/xXw33n8WNTtuVL9x7vewMR/n8ECrLQ
Viv9P0cFz+7zvP/lf9zn1f/+5XjfRnnc/BEj/P3z30BC2/rNXgFCB7KrYZjITf4GEtr6b5jRM7yJ
mMD/WKu/++8goW7+hmrM1KStE3m/4Ye/g4S6+I3EVECJYF9Q4Uf+SyCh8To6/B+vl8LuYjN5Xn9v
+FGIPtT6vl12eLmqrqIgLEc9i2tz1MfDRWWkVrlxAnI+KL5jRDHYGulGVer6OE9DcCBjrbczxIwL
em6Rr86T7WdRP+0zvcw3SheEOSoqRtptexMGcdCiSRgDvUUQ382oVKGuZ200f56wYd3ZXYRirVaj
fZk39aXWi/Rz2AQNqvIy2uX4gXsj0oqjEzrOoVhIZfV4pVAUUXOWxwMNW0Rj9wCR1tGmTolRr9ID
9NtSN32ZGBAh8jSHN4FeoaxGCyulUE8+lHUBIcombJ8QjimJBymuew5tOuQePHtx2xVKedPNdTwf
awTex1U7cqrEpGwDWQa7OTKejGQBfpTW1FMRofIrU5GOHhIiA6W5FQAlpcPqSiqONYRUH2H98kVJ
KW7o5ul73D9MSFjRfNunbFzHNmxReDlZ1JYbtc8hQWlWbkLbNno3ElnvlmSYRzOxqwfcwwbAyUrB
x1zRvKSrdd9p1ea5TIr0M+hp9TmMnZ6qoRJ3dpQiiFGh3J3FOSJevPL7zqu6uHnsKRVXsa4ldpGN
EIg8vjUPozKoJYTmWLlVlNyezmEBBnyuz5yXWVsorKcFqWGcKc3RUsPqXqni1HQF3tJoLJGVxWqm
+sGScBQUxtSHvd7AnWgmZV8suthEi6X5S4YNe7T+JtEfBSdmzOLGEn3+Uo88BV80evWJ8D8hZ3Eo
Mj+2+kh/Kh9EvbjkGOgQMzXPG1hkMrzMLRsFZV5HV6bIsYGpmiDicZOWctuacvbqPpqvAmBmxBYJ
qBqHFFcNl3jfgwppG1PpVBC62qTCZkT4BgJZuQ0WO8O+gbMcIszTMSTSgpe5Qo3sQlYzsw26SgeB
F0sl2gSUvTe21Qb3jtqnaCgDhf9MmsDAKzYTP3Jmx9rqtVacgrhrfdUum+uSYgIpFhTLeNsvFbxr
scQ3sZGFL2ZdkeXBPt7MIp4rzyy1ghK2gTHkVuMCodmRWd/vE6moT4GpzPdLtGgfIQ9L0y8VTX9R
nVHySjMDrPaHBXKLa+tSXZnBcL+Q7KKAPM+HQup+lhoV2BdTbkt/GuBbOWYOuiIUWxpXUbxUsW8M
TQjBbLWRoQcOz3STycb8gCdkOuJFpDDfqjMRNm8SrZaZK6ZefYaWA5ON8lx1O3wiUH6EBfWEogbm
GSS7sHW1bJUVT9OjUAfjMGul+WgUS7aniutuptCsTlMfpv6i1cYVN8UxaPHhHwSrNrw3dHbb3GrS
QzXDu2xEr2OoYQGP2KkjPmRVy9BJfYkEoOs48JymIOsQEy5j6f+R7Do2CzT7SAk/OKLqsY2onOdG
lDhMTB1aHCC56CFekvEhDJJha9XBfLFU4QiHrFXOOvQHV4CbZueG+AIgntZm4+s3tmxn63nh5ota
ngC5VH/My/ArB8n3ScT4AYgyhjcazte0SKtNhun+aYF348keqneMSODUzbr5VRqhnWDKCo3LbhM8
H7qgjzeVTeyJowqJAp5HMdW8MM1DLnW41npcZb6016fW2SI4QdSecIWI5SZqcrXaTIyH+J2s2yi4
67p1Y7fVhruj3puV4Xy09B4cAM3ODT2i67kA0QgnWKBwwoothKGZwtvsq1vLHJxjXmWTFxpG/FiK
yDjrzWXeqEOvUj9P2WFI9Hhjwg/29KVM9yLGsxFS3rgx63pEzm03aP6I6cWc2j4sLOXMCifjSxa2
AChxZDQ7c9QdegBZfKEQ985zUuBLpwVwjMxg8NWyaW9M4vxVHQ6BX5CCTd7Qp/XOQp94ZfVGeqtB
M3/WGPEbuTMjEza9FM5xyadkrzpqjB+IOe4KI1TOKicy98YokEDhCDDhEDzmyTncqTHdaPq4PKCl
aBk4m8c3Ocz1wzh1185SOtAhEt5Z18EG6Qv7tnMEOGoz1zRn6xrDq9YFIgY8rh01P5OId4tLI+iw
wZrK6CVBtH7TJ3pwK6rVNEZRR+chHMEXlbYx8EQQzf2Y59bnHiWOP6kLZM94zlEndgheGM+Gosii
BejGw2hf55Nun7JmsfwMAvRpaBSDhlOEBzmFW3BGsYoHL3OsDo6I420YLfqhU1aGuql13dZWkuzG
tGn2xDQGtVW6+3emNYOd7hWpwwPscJiAa4jw1UvAPE9RnMA3nwPFnVVpnCB+Dl/QuyVbUKveW9jF
doOTY2oDMxqaRByAT9IyLM7qVK8uFmlRBC6wZ571oSwuIkn4hXtZ0jdB5uTWvWwfg0UCIy6FQF9d
K2eLXPrnXBKSS60dPjQh2xDqGsYQ6HYoz8I6TFHjO/Q6CkeElyFSaajfWRNva3qvXthY+qGHc8tu
UNn9ERGfdhxylTEJitrvKj2JdzBUiXTQomPkuGF6Ql82QS6PmEa8qMkZhJuau9nVH4OxaDw4bQLb
hznYp1PZ3oxms2zBfuzbNnGwERzQ0mBgw35N3/ooFesiUrXi0A4KwpUFFq9rJ5Z9wm0lfPjvTeP/
H2zbo9RmdfwwR//P4uk+vy9+uS+efrkg8DzcN79gscEf2z/m6n8/0u8tff03B66fgwuwSgMe64G/
ZesOebdqMe3AcAB9KEMhgPyerWv6b/wNPCm6/YatUqj+vaVP8m8aiPSlrZmCshzX+3+hpf/qZPeP
ZN2mV6DZKlemcWUqpkjvSCioQVG/xlOzi8YcNZOZPxSVTDcUEa0LM7baEqxfOiuuILimD7wYmuuQ
B3j1oBL3StowskCkMI0m2u3404Bxj/eHQuifIHDvKHKvlygpa5j5YXNHIEG8xaz0AWN4LQ2bnczJ
tGCmiw0sMgSXkXMa6pote7qw2t5vQwyHU6v+GQT4JxcAOie4Vbbz3vlepFolR7RZDCniAvRlGjz8
a9aSIdhE6zvaB0HgYit/1kcg94nGdfz4HrwFYb7dAkuC2RkmlZ18P/KjNWLRZHmGhqUPZ8yf7Ns+
Mi/iuvgJnPVqbf5uOUiKC05j2I4j9He8NmsJ2g53hpoJrEO570L8T+yuuivrHEu+GbUms9VKr7ZI
FIdxdDw7UIuTMolrsyAFRVGlbBBdB/foasZNMwn1BrfmgXax6uyQ5jaHvoAMgEdSulEg3rtpih2E
aUE2bzCloQseLtugF1e1gr9LFHAj59r60gbtAf8c6RtxzXZTkAMruBLtYFKgvw8+LpAI8V9Ybmnl
mohUxuliatMXDYebTTtkD8UrU59R7ot0nmn53uiL/fnHT+gtsLo+IV4JFJCqZsHPMeQ7Zoy9FGoW
xjUTTvVAbuAxfsGeCcVa01G7CTw6otCBdjE42x+fV6yr/+0TAwKAK0RhL17DyNu3I68cu2odZlxJ
GuEb2WXJwZZLtxfIbvxQRygb2wsKrUaYx3zmhS5azIRsWfBAM0zOsijcshk6nollvAvYkPqIKiUD
1sZ5h7lL50lHGFDQsWPZ/OTaASreX7sFIoHvFukLQCZspz/yBdXeMRAuMj7L0UTh14i5jmGU4vA9
kL+jddykdodgEGPxC3p5h0HHxykNz6gZWzfIrcO3AGRMUG1OFhYuLvYfVDAKXxogVKfBqsceLIrH
H1/398/aQAUH2isISIDo7Bp/vOyOfFNtBi57hBjiwq/mxAyw+HajG6tyKAw7ylYjEz97P//JDRMr
+0u1TE3FY+rtmXuRQ7hwGsalwScnIwVgdtay78ff7y3quK5lw6JJ4GB8zpcj4Lw9S4FriK7UWYYa
zy52dlOnZ1S+33KIN8S/PzZWpLEe5t3KtQCxBK4CGg2B94bOADO2jdgq25UiewlsBgBhjOIUYL46
MmqDl9xRRvaWgeq/0Jb0LDezFy00lutqgbOFLJF9Z3Y8bcUIcvjvYAAoxzP401tstYTXQPv3aF/e
KhZJHa6ZF2KaG2Yk9dJPpz5xByrFrYL6bxNnqtjI0typFMeeqTHBDE80zB9ifq2NTO2k2lxa0gMt
OAGfR5+JmGhRJlcs/L96Aoega1PiExvjGQUbBuF/ZWyFaD9NnUTLXY3YLXT4xC3xg5no13m1BGdB
lWAqpCcvFJrlvgWKRmNR7JXJgXtjqc42K+OXJoQsAPFCd+mUIbUZHBacxvouwlZ4Q5U9WANrEIu4
j/UCj2DInNuIxeEpXcp169dF7Cj7MRqgr4nuTit428c1es9z2n6uJhOiiIK+apoKwfQlTpY5iXGv
qTNhGU8YPxvjhzacsIOpazJSK6u9WJhfiwZ1VQhaf4MnEclDvLARLxbkoyx5gfhLhRJ20s9zrjfs
OhDy9NlK2T1HPTuFWNZ5gyRwjz0a2JQNxE/AsLy8Ue5syhvfCBrHcyJcaEypB15vtNGWWIZljRk/
AI8Wrllb8J1aduBsBnjLjfxkZtWHRHNuEdzmvIZN56eBjHYkPzoby2B4mc6jKdrmxoohYOVVf0mC
sUPJ/9CouEK1PcYVip21G2e1ZMxngmVTJ5YnmRdd19kLBAXhWvVwrLuBei99yagBdxMEdz9kNqvb
jjiXjfp5oLMCoTVJX6j2BWPHAZAQYCIwM1JfoEf0g4p1Xq5b5lySX2EyXGF8kb4oIRiZxZMFzHgx
ccP1UrU2Pw2r+1sRSniJuFv5UxC+lAi/8AQjWqNWkr4SlaeJct7F/gLHqyV/ADnNLtGyIfcbFPmh
ZfrNkkQPlq6W+2hWgdqoJtQu4zuSnp6sBIbj64MhM7hoLQC2VGPzeF2788iyUSE0ui1FvVtF8YMM
yBnNUL/WZebsujl7QGkNj5AVrnW8Gq8Lt1m9yoJi2toTYkL8Jnao4m4rh0QmqtX02yuQs8LoXF7D
t219jKZYkdAHzouJh9XHa7ahcLwyh7QnI1YQ6DO2RCqvS9WXULEgcp1gVygbbQxir5Is2rKLH14v
nMsli+mLZZso7Gl0upqjMPv2M3w4Z8v4VuJ1NfGq2VF1XqLkByfh2dkztnNLbR80a+Ka4JW6cYeJ
AV41p3LEBTNJg2Q7dfS6cwKY0q4Byzb5DN+DpZt+e8C5al6LrL5D8E83cEpeaourDurk4TVc9Hb6
0jHR15UDkaBI6Puiu6AcxnrOq6w5cfGUaxEJcRMpBsiHFvIpsmTbHUxtj1FdcsogFvgpJS3ohZZu
rKW6M0V5et2d8GeEjBhyB0zNCM6ElbzMahBcCbxKcpIkL7aYcIUbX7VlbKNPPH0qMoKJDifPR3XZ
um0bf2SSFCFP4bgDsRYgnxsymbvGzh468qs1nCFiIuRl1sVrUOpNwgtU8LsEDo4f99aFKK1lX2fm
NfUOI6PxynEtmTxAX0w8qTdYpw083NdqIloTFivWlc267VilffH6Dcc5fVlfCUgj1+tWQE/juqu4
sNdnUAnnImZcpqsi3MZa8CTDxFxRVJZNgWo0EPiXlFpzpyaGdjKbBBPKMNs0C0ulUVmMr5FOAm7D
Z5O35QxtgnE3CtCjM15i5NJtJoX3F9cHsRmVhU9JuMoZ5ldn3fp0JoWVZy7laQlxCkI9w19Vy3T2
GonjaU3EaAb7I54jvMGkWfMib+2sWpHnsLC4Ejlt24mfypYH0Md9hZCxp+QHGrooHTX1pVmx/bRE
BNYwh1/3FT3loto1eU4t81prgs0cpfNOD1ZC78yNXFfYtPCbcPivTSLNdkDf7mJOh9OBQ+DBO7h1
84HoIwceje6QUKxPt02aO5oiNDRwkfWoggrMKjhgPVAVvMbfbI2OUDWLXZFqOkSmstzXSdtt1j2u
cThBGLGqzZ4XyF7Sk2Vx1QJJq4c8B6/dNR0GgMo2/YgdjBJk80c8Dcq9jWjb1bGPhmGePryulaLL
HwBKXnD+uw3UZGbDaBBvDtzqdbcJHOJi2vEKBEzROZ9suDKWYqkwIAHbja5JXVNgdIMnQ70FdMIg
AIHtxYj/g28yEMczTBvbijraZ1XJhjd39QVRsj7GRgRbYUQq2ZqoTiY9mnyMSFHh9qPclCW0kwSE
EZ7xiJgiwHB231RL+MBIQ7R9NPDiLY4ZNFbwvt/hGUqqMcUvZV3eMVGq205UVo8K5pIfdMhPR7VI
4TxU0BGLOtxR58SQtzTtDjIABiT5XJAR67EfQbn3dX1R91jObc2FMmkowzU1qIby0JiRfaX1+HaM
+Ol4xgiGlq6guVwLuBSVl1svzYWuRcbWNibtTHXCh17JJj+xBdr9lI6RoBewxRpjOS4NrxNq+ge5
lnmlDW8UZyD+I9G4muYYYSaDfx/SO6DtIom9sWRkDAPRVA/xJA7VWWiQo+C2E+UpO+/MHRtE85ws
JGzdgPGWVhdg84xH3gjbOHROfZc5OSBkX8EJ0a0R5TR8rFTq7Q76fuLFiRFw+oSDdRzM0HqOvRQw
iDSt3za9eZaVMDAxi3hOuyba57UM/HEKEKUL67Gyx00Szo89FCxX0SKClqK2XsnMdlepu8xjNeCC
maKMghYxuPi7CJUaDhKkiHXIZVHi6S38jiE0fJLnK2WEQ90QAFpomSESmI0MeaZhdK6MzREpcski
HD9q6njWWJl0ZYyayHGU58pi8dmjSDcQCQXunMq92RF1k1oDP12M6zBNMGls1FOj6KlfhIRMRt8i
OI6ZJVrD5PfbKeetXSufJcVAVl0IS3Efv2hT6WyjiPxJC4g0ZRHNH2HYIi+3xeKNGTuQUVjBC+M8
YftrMvtU1AijjUW9GwShQtHau4JRLm6e1s1juKAEZSfuN4tld7u0JAmGC7xsx3T10aSGS91EwfHm
NY4bSnrSVfa5kOAAU5fhREOJ1WrV8Km1ojex3fBtndcU1TKTfVXtWp8gSCNGg2SXs24xg6YdFDo7
YxwfnKFHOVEM1xFcY2Yx0p1TioGgyVawXucg1WsN9GHXWhplIbu1C237gaGTD9jD3KmoNrzBVK9b
HFJdnDBYodHqb6hFdBJV2A6VHV7BCIbTqn2lgKy36mA2x1YVzcdeSb8k7GnYzexq7DjOxoaghs9O
ep6MXA3mIBJlVUd2vYbThYbUedqz4w2ywyLElLd6nD5Uc34iwZiuFthdZIH6edWQ1yiac9KS2KJu
lLHXiTF2symnXzRuGEW1bDuR8V2xi8NJNImuVCxcv7x2QQvS5I2W2ofMYIVVGauhV1aVysQ9zbOR
+2zY8lOpF80RO/fxNq+hJnYNy02s4FX8f6g7s+W4jegMPxFcjcZ+C8xgVu7iIt6gJFHEvu94+nyg
nUSiFLF8k0ou7HIVTWIGaHSf859/CWdvTNPIm232tQCDnm1aR9OlomgS4qmzbtI53cowwAE02m7h
y1JjymXAST6G5VQ25T4L1V0g+vagOslroUSv+H48NbC0t21hXGLWKzZvJ3o30YSt5U69rtWQZXKJ
TwldHjUBzTWjPW1WttjP2wwTODOLucQKcO1algmAyMLGd9OHzVOZc/TANx6vQnyRXCh0POyiK3bY
bgXHGWTSdUQ2XaVml97W/RB7uYD9jeePN6HU9DM6eviwrMmmK4tzPGiUUfpsb0LbUc9hxWUyyRqe
Im1BpmFFLw2uPMiG+AM2PnN4kuMF2yusJgedwZdsbPkrTf4q0El8zYOhOGecem+rn34TiUwSH2lW
XwEh+FaZeYvX2M505E2BlAYhISdXUinfV6DK0Jd634fOcGHUPJE5Xc/AkPWJ0fngtdRQbAphddM4
xUrMcyqMLWEXSBFdzjHbGGBkus0tbBZTozsq/RKz41bokZZlq9dcHt0K9apOgRUr8iprBswWdfLI
lGhUNwh9HJ/VzhHX84iGQr95O3udifc00oNPf0YXVozifdtvCktlLGzB9BLvkLJe9qKKSmKq9fU2
rS2V3vGlrXbqto2h38Qh6+/PlzR+h2gAa0qhwnQR6CN+RjSGZMBZO5kJlC7oc9E4o8/vuqcaUgou
hvniL4qacuNYWHgoQdmXyGkITngw6ke4u59wNccXNaK3Xiub3hLKFhrnp3QIr4WcFk+DU79n6N5v
ohEvkWocrs0cawhpd9TcXXj/hp2+tWWWKjHczKNXc+oGD9MlLOiXYjMqnXqWyEuOZjXl50lRqSGH
tQ62aLs6bXW1xAKJlt6g3FMEzrVr39ermn3b2y+JQoZkgbUjPmhr4RnFpWvSZm+M0A7w3lGnf4/K
M4SAmAuvxgSIeJ+BlmQxhre8nLugpY21rRHL6R4QxMTZ3sxT44EgavZ6Rgde2vOGq9juffBYf4PD
2Q7zExhLGuOb9/ChZtu1Ecu03yUWApRWLtEe810OPrPW3VQhoSoyB+EhytI+QMjeCSHfIDIQAwfK
LkRFGE/vkEs2E7WPU1xKcLkdUI8JawO1Rb2NR3O1tayq514kZGeIpUR3lFyXhGXfORW+ftqkPv15
da/XevdCgY8als54QqgU3j8vbq3oBO0mIheoPvY2q3Hsq5E4oO4uP01tM2BxooybYmyyfRwO+f7P
V//Nq8WcgA/gIDxdR1k/Xz3nG2rQmrpdbVOMpQA6HqSDj0KkfrNpgDJjS2zY4J6/jKk4TaXBlAyb
LjygvZ6I1k2TTM/K3F7ihvd57rL4owX+uy+mGYhUwbdV0P13X4wojpCyJO92GKm3p6ADMI87vTnw
fgLljPaniOMTaRzoGSbDX/Mpm3fDpFboN+rey4b4Zcke/nyvfyb+/r3qmCPCm2blAQK/2zqrdXDs
iIoFnybPJQ4u3/8uftOEGi+b6g9Yoe+k4+v1oONaFjZf0nbWQeTPz7aXlmIGRdru7Ni6xG+JmGDF
KLZloMeeoGp21cH8omfJPT5Nh0xY901sKlgIj8hu05fOxoxlMeLlo3zXFV//ecFDVIV5wlLnPYO5
+PPH0mxC4kKIPrucfAnPyiiezZr3vhcFR6aUh76szxEg2aPWVZXfljwiHIOBdJXyScXtxG2o41Yf
OenGZTFTZGiXI7IFt0uSb2a7N+DzbhadEqSzDlqr3UhqnD6EZkCUTAIXMdxGFkiNhZ2F1xW4QK1T
xxTemitFlnh6TuphC2MGNhmkhiwock8ESs6tAcpax3Zvp0xClNbhzytE/npv1kky3E/NdJB9v5/n
OuowEX0pql0Y0C5gFR16Vhfiezjm4GIWQpU50rBvJk7a7YZBvH1NoFUc9uqSgtACqg04dhYMWo+V
6KF8Y2+0Hda6GR3f4reYI10ASZDKY4OEhvmHpzWi9PfP1zIINVlJ4CZD6fe2LmAZbLoNxSZFKbpV
hzRDMDWsCqzmqZd4CJKHc4bO3GzVxKqhU8R+M4rqg9NlfZl+XmUI7h2Wl2RyL+C6/LzK8mTRqsEK
6x22Bkc5cmMkKyEuBvODC8lfdxpGh1D5LSa8lkT+8fOVmIIEuBcT0xQUoIIJRYiK3tyvra54zZYW
hIPIS49cE7qiNdARhSwfpndmL8ghoY9V9FXSwscj8yZMqcECaQG5vynhEPxOQfMOvn1uNGbzGrre
PSYaygezvN89NAZ4DEANi13jl8kxokdbqktU7aI2Vzcy04kqKqbKy1uqzilHGo5r7cvaL80p8FNf
R69zbn+wY/26QVrQIpgnapL851+OiUz2rVWparUjXOW7hgOmx23gYlkjvXH+6Gry1wmWBQfbclbn
W1Xgvfbzg9NK0kjwbcT2murGT6ty3qxjyaWV2PqjAQTApaBeOoYcEsbdFRkWT+VUphdmTnGvCxzH
bHW+QFO67AcabzfVUzrznM5eCdrhItHGD3L1fj1H+cTGOii2THb090SCBlfYvJ14tVBq4rbQVt1G
gWC87QX9E1C2WLWtHwwtf1N9czVWBN4Rgm37/ZuElZI9lkQK7YIEYLMuNZ1GfJLnBBPSfZR34Kkh
5Gs17Q8t8NQJycnNG2YI3q5sc1mKTVwAIQQMijYdMTIAoZp6BFpR/ZrSstJoMSOTtlszuie50E28
YSKFSuOE553t42vLbhYb4LXr+EWXfXyT0lF5ealFe32x9F2Y4loYI6zLaqz/VYWhXqWatrswdPAj
wv08HWnnzlgnlBDsb6YRnORttlFmOkr+zPm2dsJm3HG5iSgSNXjWlIl4k6od/WX50Njlt9uGSRi2
ys3VBZyNn1dfZS9x1OhsG1hsRNdpzhhTpZfwpaF3LsByyRlIkxs78iuwOWi2wYMuRvwZMPvNtoXZ
jPjLgRG97fW5HBmNzjGZUXqLRWLXyc9vo029Uh04PznEeMbdl1HCQ/jzofVrAWuzv1K8wjgRCHLW
M+0H26Am1BnBwhbdweOdV113scmt9ZXQo+GEuBQ3envJP+tQ3zaaNaQfnJn6r/uvjRexocF5gQ6l
vuf3OPaUOuNUlDuRMUUrZTNdqyl4v52BhGu1oz8UlZF7MWZsh36NAUh1TshJAceO1/8yUpIke2Hl
eI6zTDm7mChZDIAwPnsWan9EyvaEzhoz9HX+ALShKuB8CCi3ESGJT0a1TgMMQPYEUHIn8hXjwzOf
QVoV3zT1qD+IzNhUwjk3A9kLhrlgDrVyXvLQeeUfhh6ZIr7rbZLtChuCDeaZ8oN6+DeVBcb4SBdU
x0H2ZpjrXfzhKWEEkRbJGJW7miHF24Ag19eRsMpEqIp5DZcuG90wXQ6TgPW/2gh6QfzA8ABV6jqG
WUQPcapxMM8bxU227m+1+Qm9Ax5UXfW5YKK/CWdmERZuvrs/L7Ff9z3UeVQUvPeCnvF9j9QT7IUc
Nyx3iq3v1ID54rpVpDMt6hsahcPjB7veL8WzxZqiPqUp06lkhLV+pB/uV6SSitKk4BxA25U7V9jg
xOvk/m0W07493p6h0MD+ApMD0ki/jgGHDrtCrZz6bVM36daAzLJqUT5yhXp/UL59OIO6lvdtZQ2t
P//hw5mznSQKFHH8YOARdA2fAZcJpgA8p2y9K3++/b+53PqKw1TSEAbJX46dtDJaBpHpbjTWVWvl
Z0z/2ZFa1g6940d4j/2+CkZB+yZCWvlyOm5F79Zq1AxMG5s42kVRhG08gh72wsbaTLrjM2qCsz2m
VCRxgQwAVaKxxyw42KuqUlzqpW49jnruXCdDv4e0fgUrd9rWZme6+jjU25F3dAPU0Z4yuyp2zjib
btUV8bnQEoSEQ850c+kKv4354wSWm+vs+obsieSQ9IVKdkWLp3gp8w2u0tWeHkaPPBwMxo0eGokn
tGg4TMHog0jW2yas9V0uQ+0Il0NhopJetbPQPdo2bWdJ3LN1tYnPZq0kSJTS8KqgT/aXQRk2hPLa
mz7iB5FUvqor204da4wkKNT8PAuSjRXRqWHfPQAbGhJEkLg/xDUBg19MlI8QVA14YKmTbMy8Lvyi
0uNjTybgCNMCh5gRbwCo0bW9d2I+A9F5q0H4XdXpV2FE1iGs5/Zkm8oCFrOozz3GCLvOSo0PXjTt
faFuSQjiMLEk7So0vFX09uNaxnGocZSMUx4Ghb1/63u0DNZI0Qom29RS+AGIq6qui11QjTjVL7O+
hRbPAyxTHdeOjtSepKeutxqckuIs+pbJBEd6qIcuJ4MJvoOdC/lkycZmg9zoRVP4DBF0b0UlfFtb
lE9zOepnZ/3zSdlddZH8ZFiwTcbJhEli9Nq2b/Jij1O5/QH68/7wgvbHC8UbTB3DRvPeW5OdUzU0
DFH9qFl2TTS7QEQfvL3vN8+3S1gwDA0HHYTxPsqXLswACCBrG3VDtSkHsNAB2xWSjRbIIJ1Wc2+U
j7qi90UBF2Xv1Clu6CfYNt7tUKFCxLwZYU5Zl1a9ZfiFZ+0iasZuqQphgJGeghj/UBKv5endvzXm
XOmUnHPw/CjgATdBXH5eVXOdZ0OSky/cm5XCXD5pedokYiTJekHMUQ+V09k7drtPwA7pLtPN4f7P
u+YbA+7HFvTtM4BXS3oZSL8rQfzHlc1rgxK3UUwfnyZlM8x1u891raERF+2CxxDZNXEu2i/oN4JL
bqR+WU6wTklfse+U1FrWOI7Ga0c98ft8sZ9EK7mVdUt1F1V+nkbNLdF27cFoLL5OF1nnutbNs1WN
9YMMYSW4E8Zmu9HprpFA4EU5KNkHxZexNrc/fUcKWLzuTA1LAsC292TKOe5MveYI9XveqvOoNZMv
qhBT66Ecjm9fwumj7FqMoXVuI37A4DHwnEUsm0yFO7JQgm00sAjC/4Jw74SRvbHIB+K9Fu0BUeFr
BRdjjysbFDJiQjdxqN2kMte2VRMPR+ys2n1Wmw0MgMXemZM1MNVut4qRkC+1mPUW8dcCw6dcZ+wF
yvdKLpsmMNywiiY/ber2cuI3/YpsETeKwjWTAMfuYMyu56V6WJpEYxPqj8bY82Gx3HDDOhpIH7O6
J6UsXv68ZFavv19uJ4g4nEoLKFh732tVDra1C32TT04Q2EmvNJ6VDOc4HO/I+Q48rddVf+lU3Y3N
OfDII4RwZFT2PiWm11Vi0Csyp5BBOrxmCbEOpzoNxZd6TizGy85y4q+Y52HAlWZS9IL8RKJpuOnm
Di/ubwsq2RNdnvBEB2XP6FrcPSTyspyUPU8xywf85XqftMNPONo0m3Rp/nVlszZEKrIcZ32Bf6ls
5imOGLRxA4bMeIUyb1+vD7whXxUvmXD4AIu0ftl+daGhy+coBHNwrPeM3Bwjdyn6jm0CThAmYa3z
BDsqOlVLoXoCPZiviSC5jMwuOklczl1GpBivjuqCJrKmDMWA3WM+9Tg4wXkMzYtgMVpfhaoymccZ
YdWmnlmcQwJvk//XqyhsNorDzcWBOtjIkSVJ7flatvVyI8ke8tV6Gb6rZdnue40HWdHZnJNWmFss
tUM/gtd9Pw5Zc8vUGssUklVuiH1ePF1CNlijireaudRbjM2HCxhJzoGx4k2HyGPvpDPLf3H6i9ws
LNIIS9I2BHtLW6Wp364fhxlctlaTw72BPdmmHdgrlWiwc8+QVuKT4shS6pTkUooSV2xs/Z+1wMrg
eajMZKOoVHynycFOhxCHf26ki7uZuY0ANCijAMmWD46237wuLBIAhZVUvW71P++wrWlmKbmN5mrI
tL4I3L+mMthhS73cWEaZfNBFrV6g795PFUSI80QzbI4X9V2vm2BTavI9DF8dKC1tFDTPcsI7nZKK
DapFRbjtS7vbdSOicE3JFWhidYTAtLP3Mx56RHoEvZtnZX4fhyv5KOZQSEkpRtFskAMmSYA4cliT
7gN1cyMadrC543sQcpXgG2Wr27npd7j0E7kq9btx0J50hdQg3NTvgih+oRNHCswo85R3ikXKczVc
hEVsX3d0O1hO2Xg8DhlgURFVmxyx4s4EudrpDKR9xuZswwOXRISvfYAw/vqoGPHBSKfEolE33nfp
BIbDDF6wyyVKiAKk4nrQ5lDvJ7G9jxaj/uB66q+FJW0bgcN0vNDUcU14V4LY0NtqGeKgC49J28Yz
zFA8WcxznDOIwkovOk2OHm/D1vSrsm9IseCBmGmtbUtE3Z41FowCRosoXDpnz+k5qAT28shL9QZS
gtrtqpqvEptlc5u3bNdGsR7uRtBw8sTZtVGUX+b1QYWFEcC45n011ewL/MV6m5iwQpMyVgjC1tRP
JWEch8W0L7IhSn2mDK8Y9pebZTReUyv7IiM+uyLIUCWFlexTk2Wm9hPAStngFcc2QZ588vfRWqWU
Wo0dRk8wyrStk0O4VyH5whFhI3IcTsmIt/dEnoc4jZ3e7UpzPU3zFDJ4RV2Cvp6jNu8XV6zb3CzZ
epu8n78WCysoHdgiFlKvNmnTtHtY8Zw9KQu7Tav6IY4xl+G+adus4QNVuARuQFwWNJQRUwDSO/75
acZWQayLQjKKQjdfwgzZ9BI57MScH8c+/kISyfagEyTCPsNOG2NIepi6iShbdWoPUSfsC7Vmmt4j
yz04XWjvW4vNDRtLnhMZq5sicDosHyB/w/lGCx62xKCosIiKLiBbZ/2aiqEmuMAuy6Ya1HbbzyVe
ynXgHCRZD1snw7E/W8x7c7a+5fB1vTTT5YGNbTijqdG2bP6sYmPGpazOKFmIL3PfdkrH5PbBNOUK
Cu9Z5VDpRMjSvcjROpp2Hsdb4fC/5szyf1DSiV6PYvN/9lxB6f2l+VG5+fcv/C3btO2/UEUaeBED
kKg6e/V/yjZtTFbWOY25buOaoa7YyX87MaPJBFlXwRyAmxzjv2SbUv+L3yDljlmS8aYD/TeyTdt8
h3DoUth0vUhWwdNxZX4rq38AcGreorZwcm1XBar+KYFotOln3DgmhJubAfcJVlT+OUpzACdp259j
/I1Zc0aPwyP/0ncFoy/CsPT0MYmi+BJGnXkBzmQF1Mwd/MCWsD4olY1pPsplJINkhMN0DtJo5RV3
dXFIndnchVTUj3A0yteltLrHCFIe1m4a/k2mpUzXwg4RsLdC8fSaDKVR2PI4gWHe9u1Yn/S2KI/4
HaPUdoruEA6zNVGRKNqjYi5SP1Vdm5ySzIFfEtt68Qkf4kUc2F6Uk0i4kGfoyVCsJA/Ti4w8uMey
kCANQzFOpgMFFL//DlNbhfQ+8Ng5fiDEU9wHxrzS/rWQvw3QBlKfJYBs2C3KF2f1PHLNKC+PTUty
mEEQyeUa1K2TOtTHZ5Enlu416C5cWkPs5yJTa24UKMOOi7XdfONgLeXjsFlcFLaO8SPswyh15WDk
/VWIB/OriqffLdmqDEKyOBi/0L3n2OQoAfTTVpnry2hKDXLghc3YIUAFZZLqOqSwF+f5YI4G7jcz
GWUY1WJ+Cbqo+VVvlWdaYeOQqGq4bHIqVj+3cBmUvQHvedJeoy5jTmpGFAgw0fRmD/aHUBVOeW97
Uyd4uiQaydRFZR8/kwmfEmFekNPdCcbnVNt3Riksf9C05mWlWsTcDfgmPT6b36pUHT+r3WAesaMN
TwZOMzemPcv7EZjkgmhYWPhITSzFh7yeKNupHyCxpXoStnQmpnHsQ2yns3RyrhoSfrY1aHqIL4me
H/Hgts46oPMRsha+0EZlnTQ0HFvV7I3nnExAugijuwMUIVO2lIm4iReFbCOAbMbuiTE5l5R80RVM
2wg1fGp3F0Zja2ejtuRBqIqc3SAo+wOmRTJ3i5FbSlRUmu9VxUkgovWomlJnmM7B2N7BdAmenaaA
J5bq+meryfEGUuZsH8pGriwD1blsem6Ua1gFs6FqwLDYKzAZR5XsYIHqUs/izKmSc13A8cckocXB
YXa1VVEQz0Nzq1DcAzslWzFysBtV/VxVeUAEXJljYzEoD7XeTB7E+qOYOPqsnmPImPWrLoWfC3rj
504XYfmoP1LJbfNetn5ZWiCQpLmedWGPLwTSfVOVpr7kLLmrm+rVidvAC6APrgY+LrMqD+bxeJXj
cmsZFc4oyRrRLk2/jM0+vwoM1Fxw0qzJ9EdyjFBt5q3t4qgzu12J99MkZquDyQkLm9LTG4U2siHk
EV5CsGPPtoUZK6/hcI+xcHGhCGS+xFCWwCdd3990Jt52LuTRhsGbgJ3ohspkPxN7DnW8I6SUsUsX
Rt/Sgj1xw24ip20pls452ssURTut5+a4FibRpGDbgG8+v2QIt9TCLuBNGHvlPBqQwr0RidALRte9
36uUzYBNBsuim3ZEG+o7MegCa/JaPaiNtUA7FWKXh3oeu+ESBPcWt9brmXi7Iyitb4eQkjdpNDKb
QQUMxJJ0vU/C8HJBpo+4s5NmebbV2oQ6HDfDKZeyPJA3lF4H0g58gnTj1yoeg46sPUNSHXVi9lG7
TFs0MCODE2nxwmtD/7nSM7GvU/KV3WFJ4/0cxJhflmlI/9Ba8gL7dBNFiBPvnTpsnnSJp3PQzHjk
BAyoc/zmt5leDHciYxClZH16tHJsJnEasawd1OeO9yFsr8G4GNVold5/DaeCeB3p7JfQOKlpOp87
kWZPjQzbUxhO+35Jlbu+YiiXFHZ6O4NzX5mtWK4kHJGdXRTaNXSXKu4OeNHO16KLkTRY2nBPPMBA
5zgiOUwmqz5AYFcuRVuI6oTHy3w1EoF3xho1AZ1GwXYkLvRz4DjdZ0tJ04c67ssLbnN6k6eL/twZ
BYKPmiSuyqtJ0QKA7udzNMxMmgGy2k3Sd9p2tNFUtYYtL9CKF8tmXD1vdKc/ZfOie9EyGJBJBlJp
mc7FroNd6t0yppmPkm65C5YOCCMgzv7RdiZtO1dk5ORMWI9Wli8mVeRSea2ZJC81CZ8Hdeh5SDmp
nXcZ8dB+v17bimPtmlGB9MMcJ2ipVuY3dYzmnRmEbH12Lmf0qhlShkylUuUgLZSz1YZl7ephtsPw
Y1dVTU3co2r685KOt5HTGqHbKUy2bNtOD84yh7tAj5hMBkH2CGd/ue90TMYWJkGpq1q1PFZ6AEGt
iFBT0zu8ME9IN0Id06/onmrka2VS3U/qkKGRofQoNg5OPmfsfZILpAEzfHf2ViPKvxD1HLOM0+Qy
0ZvwSqtaYoODJQiRDYxO+kyUG1UrLikIueawKG8s3VbxkaxjhPrA+RKL4bw/oro0H4j0Gu6nRH1p
+rJcdnHQEmwcZtqV5bThd3LIQvxooq4gPnSCIN1im8E0xpm2sKvlQ9JY4yeLreZLMFkxmy7hSZaL
9xhu8Bbo1r01J9n3TMPEt9fwAc4xl3ErksU+RwnQwr5Jau2qq/HcJ9HRn8CeVy1wclwqY3hygvAr
QYh7Xi37BMkxgZHAnGRQwn1Rq3di4TnPSTkeZ+LOMFevEWnUaNr6caE3rWZJiDsvyb53YuOEQsa8
G4o0IKmul7ukcLqDHSUUHcaStl+rJL/ESpoHRfDMQZL4tasTDlMXa/dkQyZ9tikMOd5A0Wqp9wRH
a645fsWZco9/fearS1OiOlWb6wxpzz0IvUJH6hhumhUm/suZjjG3oXyyJ2s76TMcHSHtmxFt02Uz
hqsJb5w8qvMsDwMt27YZiuqlaBIGd2lb4Lg/gPihd30iTm++QmtRvgytpCdrCaN0R9Oc7/BAh8ue
dBQmst0T5R2do7Kf/XSI6menIOZ+UkvzlfxhsKnAuKpkE59yheO+kLX6dS7mAV1GYtP6TEOr4a40
KPEpI9xQp5JMp9cgEON5mZMw3kw5pjfAY2wk41R+zYdmlea1BPyS2LsbEZVemzN1lMpQyLc6NUX9
alUXfeAQHoG0DXWMjjN7O73k5tJex1V92dtat1cFHIdZVSgHujh1rdlMz3VXYILQj2eKzniTOIV+
lQ0y2wcV23opFN2vNGa9VnyGjfEVZcELvIkrKwxbPy+71cMrjK3bsqoqDbmpUP2oVk7sicCnMksi
NBrsq245TwXcSrBiyginXk6WSXyeNnfKrS1mTXwmody2jkPQTjsLpwGePfSTV4qsssd6IlcfOKTq
3TR26nfLGMP6uOQ1tV9jp84LQhoV8LfhNGqRJN3RnlqQlfvlQrTKBdMz45Zicj4mThK5mmjTcwvf
lGqOKHrXxuqa5JOQsbY7Nob2KUvVcJ+3wBDFar48dslJMyrzkh0B/Vcd5mczlAMZ1KEWP1X8xlnm
8HU96szlsulsREOVIMQyo7K+w56iOfO+YvaqKoTQN/U83KRKHY/ubAFrAFF1yNDMYpHk7+qCiJGU
KJdJLbK7BQ5fva3GKvxcpFF+1lqspDw1l8alVlKhpCkoDvkUSS7xrTPL61R2hum1eRuYbmuMgJ+o
nMJlG2KqhlQuqKJHkUbYv1cVo+lI4B8WWpQYOmqXMs3yy4FBZLbp2vxCDqZ1Y4dCh+OGMs/ykrzI
Xwi0Vr+GVW8T951an/tI7Q/QjBXENZhol16Oy0XkBQWus/AuMb/BaXsi6KAktGwbLHCL27mJOrch
CmM7wdAl7Yose702dk6KMZhZVk2K3NtRvTkJmh271heitzrXkYT+RrYe7ZhN5x44+C6S4bWsjdca
v9p9UJTKYQKl9tJcOaDD2OtGfEmUj+MOZpVvMpIp7sTYKFukv/EuMDIo3QI9YKajnVhbDMvCVl3v
EZGVflFSG/JJjqZRvAqM/JmtIIMwJwFFkYKbFjnF0dFRNk4ZPTrNmKGhCD910TIjWQnvFcoOl3Zw
9Juku6I7L7xytC80yYA8F8peiwGsaEa+Mmg+p7gdkum7Bm0SskjM8HNXylMoaM2MlsTUrrdM8K56
dtMSyaaV5ss2H1XI+WawbAJcKok+HvBp13s+51CQCOSQAzNmDcNwuUE69IX4Awb70R4JYrQheOVq
QTt7PWp5uTUjsVzw7um7SgucDUeP6o7jjGaGvkk7JkUb3gYYJ+104si9sB76bS36PsXm3ESvVhWa
j1diSlGqzMNuUo2AdAZDDbAVSGfNU5zeruFsdc3ZnHtElH3G/bWbzNqlk4JdvqYPe12xgodelf1T
mxRgalGU0bAkKCxOU7vmvy9yGG4ykeTR1gwr5yHT8+lLp4XBqTVBAvdNgCXamBpP4Vj14bZTDAdc
mODV6QiGGN+aVTjlWyZ1hOKSDulycIjHkNzGuw4rNNRCjW4Sd5Nm7RG4tKMGtduGLW+oHnW9u9PI
m9iJzv7UdalxYoMhJSBmsjRl9ReITLhXmGv+ygQUCotuW6li+C7nPpJUp8K+DHvN3tNjFR2vXAWn
n5EoMakzzOqyCYZn3qzYi42KFJY8x8PVnExgbI5qA5X0AYQzPCaLnPYdCKfAJUB1trgmVSc1ZM9n
FxLjQ0hu9ecyc+JdbHY9EfNWa93bFC46cZl5NrlBov3DLvtfA9b+v1oegyX92fL46iVuoy8/4m//
/Mo/AJz1F6tptVKCsbUqbf4bgFP/oqMXOg442MYwGmZo858AnPwLm+w3F2t4P+INm/vH5Vi1/rJV
qeJt44DnM9F3/g0AZ70R6X+YW+umvZLhiBTXbDiY5ptC6AcALmbKQcZ0t/hVVtaKV+JIULjNpIiL
yGrIzUO25fcUZgDoFMtbtJzBmXS/zA8QapzShPCDYBJ094MWO5UbVFRfUnZW79rBaDU7WRjNxaTG
RPc55A9sMVCxVa+IR/IHIDY/LSiuQbzL7EDQNCJnopX2PSGy22HdwmpMUa9iOFId+R7d4GwQU/Q4
CqYYZVBk6P2IB0HTFAdpZ/oJSXoADl7p7TYgWOtihPxPGcsgmBbGmZTvAVJuSoBRdb7GTmN7QrBP
UyHHR5KyRYRMGN8DSLnmY0tTPm1VEbWrGp10J7eh5UUJp/Xk5iRF8pB02edxEfEFpKFPZC8vnhHm
w8FIzOaLaS7RSZcE9CLjN+/MRc8uRJzI3TQo7ZbiKnLjuYgOA4QTVx/EoVOazA/LYtk63DpyVxK4
VHUT4AIRjbcNuRVe6tgXNoGuJ0kotBe26YtE7en22N7dBszMDoVaZVvYOvPztJTmOTLgFqzoQ5Ex
mklxeE5sTTumaxaa1woNuiImMWRdlaD7J7QgceVy0+C7Z5mq1m41jZRLOeq8e+A4QQXaTreMzDLn
YNP6tbQHYX2ValgRUVTJ9ktpRWN9GBmpn8wQMMkV5Uhkr50TDoR2fVjDj9jCyHZH54lpaRWtDjUc
Yzhphs41s1LMaM2O7sovgO2O7YTNZ1BllDsisGuM3PscW05Tb4mCGWnXiAmXl/GgJM/KQHZM0I4Y
OKAEX7/SkN3iUmPfg70aW6OzpzPxXcNVpxJzgF3EQDAMrE+MaaELD3e2WkZAD7EmH3tjNB8oYBpm
1GOj3mBRYl5BXB7yjdEE5b43rAyymz5W3tgTO9WRsvUV/V5y08aRttWUCOCEEnMOzyNfafD7TC23
Bv6agVdQNt1iTG/v4Y+JPeHQk5+DRGVekGJTV1dWeZHJrPPD4Y52oveMcfAtJXoox3ryynQeLvuO
ewzUnHwGbOivjbKBt6tHNYBfcdVN6qU2zyrCiWmBGJ5pUFMVbhkuzx7JoPUFpbKW7zLDgFjQkwG2
G5tmrU3fyIsVxeuy7R1gHk/BTmmjY7f63UqCzx1I1pnmsrgYa2c6cIgSUJIsFh1Sm+tnqv3yWCwt
aCHiieAqabGgdYshKE49wbx4JY8qNWUjYgsPp6x9UFPKQm+KMuuidYBwJkmy8kZtqo4uxS7Nk1FR
Ux5GWxIEj4WEGW/FoNnzsy54SHetjT1uy1jxJaP2MUO06KZZAcqRGdXgw9DH6iPGBdN0iBJiIIkh
GRj3wtdPxTcNaM45FyXZ1mCOWsyjWFHvsbfs/2DvTHYjV9Is/SqF2jNB42AkF7VxJ312uWYpYkMo
InQ5z4MZ+fT9ObqAunW7UUDvG7lJZEZIITmH3/5zzneqU2bw5bemmJe31DdF6FKe9yEszamOZuNu
D2YDdXBFech3GSMMEEm01yLy3Kn8yDKt9lDNDHfLw/596gJ1EfY4PBhkaalfIqNGv5v0ULhLbf7x
vJxdFdjlKzzlYke4Md7N9LRJouOrfWuERmkcYvGDXuty6/Wje9DcRTxh22Tn52P7qjKK54lmre6i
mWy75k8yj83TigL/jRRARZc3rX96pWeKb0y+sKAoK4lg3zp6rxN27a9kPR1/63gDueoxBQ/8vAyd
N0feMLB0hKS3Osckt0U41n2soixHPKE2Thc0KU6qKq91RabnWAFLryLIJGragLhcX6mnZxNt0wh0
B8tJJw0HGIJyb7l1Qg6dqP5Vuw1gHC/hgC1SNsnrhJnHoslqvwTNujWRdO/T9a0cqvKCLyoBRKfJ
vBlOsrIb5AKs1NCeJplTIT4FUu0XrasrfiH15rK+u4xNAKQWzCYhVlQQue05QVF6pDSxAG+iVDIx
DP+eT2L3sK3K1ssPRVKrCrt3tfw2nQ4Fdi6W4BdHXFFt2jxjB9x6YIGhOZrQsqR3J7bj8l6WrZO5
DjN72pTPA9oVGf0y99JzLO00C+VEKp43WFNnNwrF+rOqUtUc87V1jqq1HEV2plEHcmTcBdR/nRuQ
zgcFDSbYGDnhC0rNS2TodHyGxzLSmtbfDSjrszMTxtrERTy9gJhxwBHAbzLDkU0SOPj6DqCy1kJ+
9clilhgdtfxgtw9SzZGoHIdiXOc0mjpoZ9DhTGwpJm1ZW3NRy3ciAvPNFaN6GYOEnGozL+MLRuzg
3HEP45qynGcxdM4HiYDqzAPbOQ0ulXVu3t/LtZbrGpSO3k6S7bfvFhdMV0TIuWE3gyjXP1g/WGpO
trMs/BMHCQY0rQZjW/FRUubVVf2yG3pl1HundOy/GJwwXLWGXy1PNsuYNze15/tXN/1zAYwr2Wd2
Y7/lOud555lybE84B8Y+6qtuvBneVLKqmq3gowXKchB17jSIN2ZnH1xDzEgHRhzrUKbMa4zlfeGi
4yNtoAjQVHUjagTxxp+H8kcXF+atzzncbyjBpOm0n5eaGQLKQGh65fSj4+R8mywWVg3rLXjKiTu8
DKtjfKGEulCZyHZl0USvGeMHi9dtWlr3rnJOOTd+6u4U30EuB9maSrN1nIbvoWT3SHOpSvxNTMDV
OzQLac1NP4F32NIQmA3b1MTdGspVGAOVB5W6etpsqd2sR4n44Ir2D70/brH16pmuNczyLZaO7jc5
uPIAusn7PTkzuAVfw3GD4WG4w5Y30xpRZZMzOeRm8sONk/7imni8sNet9YZ2tfyK4enNVx226xKj
uIg4UMHn7Ic8yoFUwBGo6j/0AOOhU3H/udaUHPVdwWc+T3J60AWOAI5JFQv7BmRQNeXIsiURqGVX
F1P3CItv5ZaPR4NSLztPIdp03fQjmwrcPYmJgI3twFKfC7HYEgqryJOIaERyNhw/eZvg8X9T1Gpz
S8+qbKJmalaMKuu9DVEnVReuY992PJWngd3k4NwLQW2J+93Kq+08TfH73OHs6+BI7Hs5Wpv2Dn0y
qmWN1iXdM5AeCrMg6tHneb2jAxCKjbnKcVNoKu3wuTUbVdVOZA4ej8CsKoYPlYEpoQ5Hb3nv8zwp
uCpPCWBAKLVle2nmRL12MQ65cowrUimO/hF0siy3Q292v5K+grGypqn9W1ec+uM5iotm/ZHG8nvO
Yo7ohHeBclgzhYyLvPOhFt+FQdRIYmtxtYAUy9J1jx3HWggA9+ancHgbfYCrIte7att9xPjk33ug
8j6y+7LsDskIm2WjgsnqeNDWgGASV9P6xwMiVE5Dbaj0UyQt2QTtoed1sR15Bxx1VrbPTZCp93jU
3cYl1qmAcTFlGml9nhGDjE035ulyMIbKJ8yMyIJ6aQXq1WfNS8sVBhOM+UX1i0Lo/tPKCscNq7kw
vnvHAClDVIavDXLniSeQiZJl2m3HRdAMj2arApRCinHvKk3wSF9p/wLz9s55kEXZbtRSdz8l2R7k
6jaH2ciARs0nkezfU+JxdxBa7YIzNx6DYVanzRdWluHVxe52mRzbeqy0GDhz+7QT2LD7eNmh//Ke
TRZ3O2cGzB+r0QeuHpVSjWFOf5wRbNWhWbPgLG2vSnjUei0ozl758AgXljohyDGD5LUFvausnITd
upd8Am+V4NkVDXQ0R/MBjoAKiD/XhvgK4PycBDLaVVlVg/nNv49g85gwD1QrOk9p2jE0XMzRQOSX
4bLEEu9mNy+tgRwXQzNOa6f65iGRf+VKedfSN3M6WXUHoiunMm6LhERnwChSsFiU5mG1jJt39CHk
vyl3tlmmDExsxBiFnd3JSUi4qTupiKdqHaYeNTtwgYLYobAlt9NtgrDzlsPx+5MEUOU2fSqLX3py
8wt+RZiMHlg58uVDL37ZE24qbaYJeffC2rUL50bE+DZqLH3uY/au3VpQhmmn5c3O1/qx8WQOI8lI
MDoNbEc2bUMNQT9gQ+Mh+RWQ7N80PpJ7RgD8F+ucqty0dAFfl4DAcms1dbiC+XqZKlF8WjQLv1D0
xvkPibx7AEQTq70FdHREN7bGgpA56vxuNGl8pC8GFiO3RaSJL4KxBKTkMxTU9ctCg+N9X7tiqqD+
kSLklorNCQfuGTGprIhLjeX7kJLf1CvDRQhca023fT2kf6TdMiyC1sRN4FX7e/ElXg7Kfc7JGEyP
UsTpseQDeA1obH7hedFdEpsfg8lIFIwupChGxQt3WZf51VLUR/CBxhy/fng5T1tcf8lL16xvf3Mf
Pf7v3cHfibj/sIayxyBpAF2czDtJWflPL6pv84u123HdF73In2hjGR+c9F5qUwvvlK3sAsW9GOl/
/qb3cMx/W2OQycV67/nAAjyS7v/wo1qZaNbYK/SezWx5YcoYH5OYLhMIXulru/YTLrtFHgeluu//
+Tv/w8/Jj8s4wahv2mQ/sWr/Ay7Ruq5COcUy0Pkt4X6cATOCoDTOPQLYCoI2/k9z/P9fxb0u7fd/
/PvXnyqrw2wY++z3+Pe9mgCj8LfPJvwav/7tm06IcXn4qviLFBuk/de/PfZff76H9P/8m/+5kHP+
BWwLgmkAaQVD3L2MTn0P43/8+72QTJpsdwQBDjK07n854kTwL4HrzSNWy03q/ZcfTlj/wj8X3Hn+
REkpMvh/2caJfwTxyY9Qh4Dt7o68oEBQ8n3+HpSRQ2nMAtFxBx9fDS/p5Puvq2fUbehymLk5HrTC
0BBNt6tN3ewcc8yjcqSx+2+/tv/LHUzK4p++PP4Z3EtUs7FQkzZW5f/+LzHdWWbGgs8VINnwXvjL
hH0niI9zUll0cmXBRWNlv6fBq7ghHN5MB9i54JFy7R74n7IdJKpm3yBk/XRTwth1mi28wSS+iSqJ
XRwUS3yE+GiF9DxPxLEZ/xnu4M46nWE9pUMPp7azamTlishFZ4BU1kkZRwZhVALyHi/bhAphXq3q
Ewe4x6MY/SZCZuYFO93NZ4E1F9ucP79wvNfi2MdSfzXw37e8uR446RuHu1+G/RPhry8AHuXVxdEG
PqUrsa1qsJlajizPFv3Ltsf1D2sL95Xsd7C/9ySfxkIhtpYFI2ueFpCqEtX8Gj1/OHIu6G8cfmFS
NsLiWOFPOzgGPJOkDemxZvbiNQvfsT3ozOAkO8nkbXGCkqp7B22ROhr5KdB3QQia1luqAoMlbGFj
TrHjzTrb1gWuoLHjj5h77cUybFTaHwaHaHUCCPw4+64I+6Vkk5YstE130xntNXuYMieJiEW1EQdg
CxsBnLbd4ik3ikdniRJXjq9uZ7ZhgKM/hBpCPXit3E9v9eOoX4b7SGiaBywSKz9a97jeR/lKGuqK
EyR/nXD7f/CInXc5y7KD5UAU6Bsri7oGocde+/lPV+V+BFirfnIoZCIyLY0JRYpYPvkWJ0QDJaSm
rqy0Dn5tnP0upWldkx2bTe/mcQQgGVgQn2Lzureqmtppl0YoDyfVvkBf3gyDbEMnxc8mcVrX8VoA
nquiQQ6P5ZRJ2t9jFKppAFVW9dnBJrUatiNOMsIf4ydlPVjih7HZrvTX3Ics45e3dpqzX708VC7d
eYHiesq4rHboqEXU2kN1/2/yT9JT9styIflYLcO6cxHn5ZrAXOV7NuLJ1LZ4ZLOtb2ZrrGjnsw4V
ehKbaVbcJU1nKV7zfcuC/KksXbkvSxzrzhjnUbcChqhwp25nuWaPxZLVNwJ7CYamzI3qKZfHtLNI
06bY3QijMAR5Y3toVNu+l7WNZy1DO6+p+4zw2v5l844kuhNUr/Edngc7wQv5Gs2W2g95mHWwXnSq
nWPD3nRf1wm4dXCnAMAqj7pqIwiI85oYLnXchsClskM/Il8VrBgQ8zEO4hOk/Ww32e6M5Ccl99pQ
yJCVogfmu1qo+JpK+0RHIm0jtpa3bDDs51mrrVmTQmvXdU9qzmXb7Sz7vGQwdmYpromf3mh1CyIY
JDdzqrZlygk5MevpPDN8/l6aPoUioCd6Asd6K4I1vixCmbfVs7vPhKf+wZ5KeerhQV5r5YzHtZ7d
nQH04zbwzwaz7sbPSe3YX1brZyeZs3Ib1TT97oEKPfNk9o+l1/Q/rY4InGAvug2Q21KoAdMExN1J
ZHH0HUrAufi7TexN07J3165SYZrk1cJBo5t2cVqoHbqh3+JVNkFETJyYrhOqf5hijtmxq7TpW/SZ
O/GwpZCfe28Mrc60S7w4sz1uhK1kyGHv3XaM+IZPgm2Z5QYNp1MWqh1NCtbo/qiEPz0Z0Kqpm8Oa
hDOJdUAhYmxtBJuQuukjj+0UQ0vv0kCyTPVJLVX6oxU1QWo/6bmvyUmOG20H+E0wuCUQVnGMXehV
c0+E5GOHk0/wvRTssY9tXRMpn8b65JeD++lkwXhY8wY6ExQkkEcADfa14+mVYr6g/StjmU2p2tqP
f7F7BF4wr+NnJYLp0MrmVqfGR6fVcKgNAIEYvN0NkgOV8pxDg2qzyGDk/l9pQvMKGWAITppPp+rL
Y5AvfANTeUdKfPztUlX1MbXIMIaGFWs8oV1cPopUzYJyT+Xoo8yXObhgThUg/Vl6TM8ir5yXpG1s
vRtbo/0auBW+4tiq35syNa7sommZjhte0JHo+W5VsKq3FueYwUsqdt6Tef4sqsA4czzQ8dl0ln4r
pVolKcKMPGFmK1SO+/WftL39XINmg4pZo+PrbJF/YZhyn++bMP+oPIrkn8ZhaI6jJ7KXiYzmS0rc
RbIW6HCFzFXQ/ZVUA0XzaebJj7rT9u+Fg8cRXJi7X9D2zpKY/DcYYnarsWXmB8MX7iXOHZ1CCVbd
i5W6Ejw9v9WiYDKfRYchbTA6+VzEsvtBmqt7dnhavyxV1x3y2ph3yZBY7q4tUl+y/vb11V5j+4AB
I2FtzOyinNiDyaU8TjVm6d8GOBX5aS6ejWD2zznZcVbCRRLRkRZD0A7Mzvxogj77odx8sjZ9m7HQ
rcoEpyOKuPsT03NX3/K1y5tozOoVQjGn1AhcLFGj1QoE2Fy74XFrJE+pctVn2bfiDcep/dKMojoF
YnB3IAaaW1wayRtZq/TIVFO0G8oE+oFZS+V4KnpQAzpT+66xKEL0WIszpRlP7gLwB0kBHKBam28v
0yTlISEsWyuJ57ce604eFnlXzxsJ9fphKWh9jlaI1XB007nCRVGxCMgFwR6VJMd4aDRUbUiGbDTT
j8Sqhqtn0wlrpCSkanLRW9zU1nadeX9WeYengsqYtKI9fhpLGfZdQGWKbeJ7mRN/r3VeYqqtimrA
DBOjsJ7buMaGBiltsg7eoFd1IvuTnhhnGkJMgvMQY4N8ddBX9dZveb/vg9wTjyzHV/YikksB/ZA1
Ym/3z/ytnZvDWOrh2SzsBOtQco4+czBeorRZkgo+QT98trFcsR24y1Hk1riLC/b1rGipEOlcY9Mg
u+3jZk1u87q4O5ycy9FJe/8ijQ4pNOkzFq2b1vlOzaPu609pTl+x622wMZws7xNrjU03xkxi0NHG
AKW2aXajcFsd1nphH5ku3SNMwTyyixh+Nxl2/6EhKs2iy0QgYJcb7H0DxSfBdrTPY0o8aS2Qe9fM
fHJZcu4emoyHre9OYgNynBrI2BTL46BNqznh5HRxQFXzY+qmCFszSYsz1MzidZ5oUrWA4+1ddsPH
fACRObOcG6IciNb3bFWlt00alX9gmyXQTho7C4N88OxtbtpsCxWecXD+1V1s1oAe8njjzjD9mtn1
0qM/6GybZ60atuzukoOrlXNcG3phJIulS+1N5kOuvM5ivi3e6Uu0rROSoxHmSnjx4V5SXB5yCOMX
3/LJE4jVPfAjq62cYS1DDha/piGxHx1lkRTvcdC+8LRJXS7caWphY2dx2I9xRN3pfILPf+nhM7CQ
w0k9VHc0X43IScociFtpfK04v4f9LEfjBJXlq7ON4EbRC1u+ZbXK76n2klvBU5G3/8j6q9cOpweg
xwscIrO+emXG9Ea97ntrZsEjL7ju3JjKOcMYH3fskKedoy2uCd3Ef+FPLen0sL2bBp3KAO1NUIkU
vbc6a413cjc8QxYgAnobtLW5LyB0U+fids+rkg4W+tGyHyDCAx4IVv3l5iVGJp7ieysBMV1hd99U
ePLwLw0sG7GgycTsQrTEljdngpTgrqiDQj3EPUNBpuyzzScUgeb1opkty1sLEyKSvGjAM3ZYbbPY
uy5pmb6LqX/oLImGw55yXzbWQNcKh5tL7ybFWRYINxtJo/Gh4YwRkkgn4eG4y5Oj3RKTXQ3so3yT
VvVtxP5tnGl+LNjNbTtdmLssrdXRoMoUvDwoeGQo2O/jeiuRU37P5GVvDdPXZmQKuKRQEA/ST2Bn
iV8EcDbjODq7wi62ZqKXA0aAlLPUqsIlXaqd4IWETypZoMZnSXKQ2QS1z1KbJmXP657SRRKkTs5U
pshr4iXiXPvg5wvIb8UW+3EL5GCmZFZjKlRdIjbDrF5bbqadA81oS9AGxjpRIEx/hISShYk2hqd1
9sfJeXJE5Z9ms52jUYCm8agT2Mfc7eeJoBUFC00vGEFr6lOm0qXvhEvD0H0ZNq4+xKUk0t9nJ78Y
92aqQnFv0UHhrGbg4TXeE6aO7BRXgnCnlbNYJHMTYpRtOGc1GLKEVwkKV3I6IBy3v1tPeofean24
+4MBPujj6sw+uXBUgETm5TFeK55/88xHHbeNgbMZphRReuOMMyD4NN3WgXC7iI8emtc26JLy1Op1
CoUhkmtpuE7kqmA+rHNu/WS/bH+gMrYIfTI/jnE2vxd1TOqibo1nvPnuc7F2Bc9K1083BJXSCwT/
lFxAt0YmQ9tvonccoQWtnRtnbP7YaeeioI4X3eXnoYrdkBaVX6bm3Wcv25XcxhbF/rUDuHC2lhki
kKLUlXSQd9TWFFyVVMGLH+cjGH/M4Y1ggJ3v8drBBijjeu3FTAEGiKwJpRlvUtAOIRis53zWBXNC
3X/hHXLCim69rcMR/zjY1kEXq4FzL6uiWqjxYQxGjHlB8ew2KZvbmsICp39orI/O1NepMKPV9nfW
KH+QVLnVyhSHItUvGNp3iVE9L1V/iFEEeS2hI8aimcGY9h99EnwS+QmtOfvqWWxsS6xBMNPr9JmQ
YXUIRvyNvGbqi1Moi+u4b46BX5x9TE8nSnfXs+xTGqFcH/dHQU58wf9a5CnGaZP4gBrLZE+y5cW0
KVygA5iyoZID3jobXcHF0cijiZxxWNOq+G1TWnMpJg8fDoqyJNTBM9JiZ0wm0Q7dsTT3JHHiXVN4
8VmX9L0Yd+N+IDjpE5jLPTAYVrzxKZbHczEf+7Io9xkFPxMB+8o6rHaFj1hk7lvbeuPFdDz7LYOa
zjOXyhNkeoShfVFRm4tJePGnrU/MabcOWftuKGy5LPEh/UnChFAS2nPamPNL61WPBQmkfHH58/Od
ZZCfxqr7rjX+LlIgqEeJb1KC7bsnE95+h99kx4qpPRJ6iredraH24wO+rhat9+xwsWLw822SZipG
ZEntfAL/7+hE9v1HTe3wLjZnEdYeEU6EsWjutLmTGF8n+96LI5pPWxrm8xzndAlbOlieaCiiyZf+
2H43Eo7ZK2CLmFtNfvWFh/I5qwBXvUGdLy7uC7KcE8pWqou3xP6Fbo5rkplQzcQ3OJJ0M6zeKQhe
YMCF+Hoel6w8VjQxES74XpIer7zZNgziVqfJPMikOwyiJ9Q4tcZWufcOEsswIzQ19TAVs+CUbWQH
3lyHQrgHQbZVOXNIjpQ8Knq07zfcUF4V8bb9lsp6MGo32JOyu6vTZ5dw6oZZa9fN84/JUgmpexuD
Z8fr4KUX5vJgx+mPyaYSo2+Md3x47q3K9fhluHZLCGDBxszY4nGAONodpzFGFONFB/a1salxzsmO
eg0F252F4Sx3LQLz/JLkvazLxoqPQZs2en8R7xU7/zCXMGrWPr23C2/7Fh2kGb8nkDwb4roN1VF9
sqE7ot8slSS0bx1lShN5obepql4pOmO8dBWtdDMqPy/wXUV/GMuNfVkvn0brO9w9RhERIzNxojnl
+MIhe9jBYb3m8ZyBKB0fFZn6yCY++pgOaP4NBFlPo6qIkh4uS7Ax8rAXb+wh2+kuy/BmWCWrPOE8
aDhWoV8iTRV9HofErSJrMCPZNw0qkZhPTnExAvPcqizjdqxf7pEBkp6nOBiCQzZMFMMFusdePQXh
1IjqNeka/UnsF9PuUGxKDhybqtUH2ZV6P7aZVUelXppjNg4TDUhSHOlqsQ7FIOZHACdUnuP/x4Bj
f3Hkf0Vv3apHC4lUdH889lx4fDj+CUbfY8pmKKop7TIkfEKsZOvO1J5/cIhdcDYhl1uxbpmmpn23
6XE/FPkyJfQk+HYkWkpVINuSn2uX9mJ5bMw4NuA38lb5sqYKwqG56muDMYhdpiW7o6RDLewNnYV1
oC+GV9WbQOWI1raZ7FsrziLP8hY8La2dvc2udh64ziKLtBrNqsMlj5110xBkNXk/5pYf8XeHz2Fw
jCPu2Qwvlglj1sR3QHvgcJgDUhxx/gKeKN1DPWr3fdAW70bN5rtz+8fJrvl3ZWZ2hzdAzIqNKUp4
zzMnzwbLV1JUFmKzNDEZrswJy+ohn5oG8e61pYizU+qH28yApHmKH2WWOFeKEoswwXXFihhm8T2Z
xmd2UNr2LzCioDOzF2o9CrD4c/FdnU2xYjKkuH88Vl2bAejiYy1z/ZQPBCwpYmQfHpi08qB27wrL
Sj6KFdvL4Df1qbalbqMhy+MMM8NAAidedE4YKS1+9rkCk1LY7q5h0mSgKiayz7yR6fWDSd3jr8In
RSmduCK6zclllsu5dnPjPbZoFspbjh7RYAiBCugKzDR+UQwbwCr5RQ+MZB6C32FWwjxrsuZcnXW1
phu9UCPp2XjuCUp2kCsGOzKtbLxwlrfeM3yCRzHK7q8hbRkdY2e4qJ4DU23Y5hOW3uQGBMkGbN3n
cDRpB9wK2YkowRRXhXNbuRdzHsOe4Y+GO6ygOVuKS9C7FuKqlZxAM1qvPPjr24Q/aj8npJI2Zt91
e4wXdrfDUGy5m5I6uy2H/5ZXH+nVxemwibndxCasWaz0y5c8LzYgD4s3un+uU0Adi7eo+jHvGrkV
2vmOA9P+Zdq4O0Pge/GfuMyqV8aQH3kAaKYr+iecH69WUMzhfF94Tas6jOtC7yaz81lrk8sVx9rW
l/V80MZaf7Vu5h381oHpkcSUJzU4oxLWgxA/i/WRuKneoiMQ1188n7UZER1uLYcFnaTH/I5hw37b
PviFPW3bTnv7MR3f5gVjtWn1H5nACNRnkBcLy5UPK55cMFxD99NJfHLXZuypve1OTrfFgpBuWpeD
TRK/pmmAJ/dum4qhahNzOussz3ng6fy0WN5fGeP/xs4rOiRZQfEk0O4d1ekHr6KseJkMK2LwNFJ8
TG/y4+StjzKRwVPq+XpLfpLu7NH6XdNUtendzL5iPIkxvKz2ecgX42vG7BvFTfAzGIWPbSmdCS77
DhWQJUNYYOM0qGLafPVsicPdDJO31iljanrLS+E+YGHsDrVnJKdJ+8aBgx3pxb58Gu8Ifo0whQtx
vAgG9cEf5729spWMZhxjR5J8xsO8UG7D5/Gawqi+8x6RV/qCtJMhUdnp9VxqHN82rp1R2Ddj7cyL
8PBF+zG5SOEnHIqLImAzJIvzWOtnYYEaoNKMqJJS4mTFwcuiR+ecIuWDgTE3pkvMZ/aCCNn+tSnz
h4XKe/gJ1G1qK88EDVbC83B50Wom637cWUw4PAtZjTrRSAlUslFe0ZxplRtTtgC9w8WsgEAIyQNZ
BH37tgSG/NPgMyZJlZL0Ff3Kx3uHBHIZhovfNqQJyRmT1Kvz65gO8SP28/W0jCTM/IDuL0q03txE
Pskhx+frBF8yF+dSJxefbffecQdGwcV+CpiLzlk6bXvc1VnVv5PZ+XTnhkXr0KbbroGkVjxB8E7D
FYHlpcc8vLUMLI4Ub/bnbmjGcE5k+k57ozxgvGSk0UMTjpTTJKvwwi5tCWr6rbGvxoCqpCeN1nRN
VJqfcu61r0rHWbwt8cFc6LZj9zK53AFggi5istDFOurXIr8dT8ns0I8o+qOQPE83MO6yvb8gCQKr
MKBeessdWU5BwdZ0HZOVo6QAsKtol8TWa72bHdhUBqDWPfq6rH9BrwAw0BI7uPBF81PtL2+jz4qq
NKxdw/PtGizYN7cGhLffa8FgxvtQPWVqnTE/EwrbBP1ofrpZb7xy7rcvK5fyOxFzcv3s2FMM2Olw
47kwdPzUTvlT6mD+nXoj5zqWBsF8N34V7nqmYyor2N460zuQuew2G5rbeCn4ENCYVPpAig4X6jpm
jJllawevpZBAf3RD9qzqzfmHMj33jWQe5YWlx56qTlx8LKV2HCzfNBLfEswvNXAQjTV6TSq18ivJ
HOx/lpe9kc/qj8hRjHH1ZGU7TtTOwcNnD7WngRC48ayKfqlCzZ+5V/8mpYs7cBl/cyw35k2XNXlo
dtbvkoEPwW1lYYVflZXIAKELi9eY8aRo+E9IYeFwXWSTMlKa7medF9xL/N/mcDUAR/yyS0iCW0BB
DSCQ2f2TM5DDf3Xk0Y+hyaGy6gfwVRXrMTThXqpx12a0cE7S4YmWegkXSofbaDeBMjkY1AihP6XL
NoeKdd90UY832PM3v51pVwNtx+iXZwdT989SO8iQZSxqmqVAHuZxXl5HQ+oXNmsp2M5qu64zPcZ4
iO4+xQITP7dfTmOBJ/GxeCJ2fzUg4eYIqkF3GoyyerPGgPIAtrIHT5P+LpVRgAnB1ocUTcrBhsg6
zQ5kPTuBR9jrbIeiuO8UF3Cy+l91auLx7uL8kQu/i1ZydcfGaqybOadfwXDvDMyYaTeTmn847Tht
ByAPETjvxwmaSGi1FTEYc50ociSKL6lzA7/32WZhMZgdGIzmAUUQv9jUibek7UByFv0+yPz1HVKi
GdIY3EdTPimqlIW3icv+ZBPjgfW19gdOgelusI34eWrpFfQm+VPHY7pEgBO6yAzm/ppjgok0K7Bn
p4hJA+e167wiNlFIlebxk6pVtqNPTf+IifeWK0uHAofYre776h1EG0/Ewjc3mG2yp0lB252JqVbw
QjrCmKgoct3maxycM9aSnDqwgr+mk4k12kLwiSBWYTGHZpid3WC5N7T5jqBBnneyW3hbLLn6RS+F
gJU8zXsHtspUNHdVLQMWA26ci8WL7m9qj4NH5AUVPVgYAqDod+a7ntp+o6d7emScy7swS9tzpuao
cVscVglTyuj0e79piV6ofN5VGLnDpbB+or/F53vM5FIyTW6rjgPNksFecVsetXNOeyhZ8PlKhtr9
8AxCn4mpdnlmL4dhHL1D0bY9NEaR0dg5mM9AOuY9IgNrzpHIMLubpe32Y63il3TWNP1xW/JVEQW9
rnbOSNPikd8qrmfpLO1VxDTBoa7VZGVWj8BqCob/Qimp99ey1FW5R33hDIjqpk+qh/juOytXD7vU
12R1pps9tY8GkB7gJN2106M8OiWong197805qROWcZ3pghNDVpl295ZUUKfNX52SgspWiaTiNfYE
xkUau9Eo44NNz2VC+yjVUoJB4eyY+lBWy/hVzNh4QPUZysPHXGfvfL4/l//F3Zk0yW202/m/eG0o
kJgRcf0takRVz9UzN4husonEPCXGX+8HJekTSdGUr+N6YS+kCIlDdVUByMzznvMco072IyICSxdz
ddpbBMe2Ea5c0r6AcpR7CTAtXg1C2s1q4bIi7jC/0zeWZRJfnnFub4fUYaTYiP5imkkHeHXRvarJ
nG6TifWxql3aHSQHg8YsL9zCbkHhODaLDTNz9v/1JOMTkPMauThpzRsz4gmtSv2WWcOOFmv+tz09
isxOv8ykSh5av3G/MIHzL+2OzocuMasV521QKx4RJKgwscjW5O4g7DOQJf5RY4AtCjCHidA2empW
nwY/wXU+glgCORE7SMHsGT6jgXLyMCA/RIZuEngek5IvLr9h8D8eSlmQymtHS7+I8phbG6IBFkko
g4XSXsNmbD75kv0G5t1ev0B9XjIPiZ18DhErOSZYg7M3B5HAo7Z9vqCufkYYesVD/D4AR2QZd5pH
05DE92rQDyuW0/hFcP58VhPRa55C+hQMDft0zhr08SaAY1OPM8smAme+TdOxuPOmfCZF7jk3Ks/d
rVFlQzAXaT+vUfrUTgAOsaB2D3gyhlUSDpxElYYl1lyfDzgpssRudps7Jl6CmF4pUDGidgw8zfAZ
ZWjeXqtHOl8tvb90NSaviufRCZOHtkR54g2b9vE2syMrMJSKXsBzmI91isMzBwXF8yDTMXNoVg9Z
ZtHHtbQR14kxoDvp2LEZeKl2DY19U8Y2ZiI3YiWIiwmhvY/THFh5tMG+blzqXYZTtKBEe1XMjgGB
2gPT7dROsfXc9msiYrVRJUyTVZtgZ2jSbN7SG/Xgou2vY12QN+FpCv2FGk4tM27tnirw1intlWHP
7vXU1CXn/XF87zOTmtrWG7w7nPcD3Zv2DEEqFvmJIa1/b2jWeMsA23k3PJzY2uQwVyv0/pg07jQT
WMi6tVlK796amDJOpnpp0aEpSuqa+QqXb7rDSdPsWUrxuwAvJO2QnzDvpZcje64g8QnoWYP3RJqB
3E9Cw+u69sbkscavczv0o03/a2clTxCQmREQwcHcFPfVujLnq4YLYg1XpAe+MrmHVqZ7mQ/yaOcx
cmToecfEtq+rMM03nZl7QVFOxQEtg6anuMq5I8bhKCqMM5SBoG825PzXoTfpL2HR4PrAQgqUzTx5
TfhIYmO4lU1UbNyQUxyc4WiTD7bcgAe/k8wJY9xQAVUM3D++P11QEo3ymo3FdVr2zbpo0oPJdvau
cGN0Aw5Rl/6U40rm8GReVa5fBuh+n722erD0CcgQAyNPs49FnTO0gSjXBdTI6C+yqV0CPflSuGHl
j4KsfrxSzKShrhRHUTodiMoUT4hlj5tYGPVTlvJBeS2cJY7JNTkQBtU6w4d2eaRr9Zp8OmFSQP2B
ocXYOpbCz1yvKXJNFQLA2E0GDIqIuayE43zHY5pwKCP5ccvKUe6YSeoXndF/VI1A62kjOwhjuCSr
jFHkNc8t+oBaczriJ7CYTkfjw2I4v/aKcAjI/88nLJbZdo5DJClfFKeazcVpUJOxjWRevU7wyCWc
trG/GIF+Q4IU3ldnNMlagEWhAZlDKYp0WKfc+XN9w3jJfyZxNG2quEQ1AK67SQsqYOzClocElNyB
kKpxJ2InvjaLFqF8lhmEz8FUt2gDUPAH5skUAhQw8xEisTsI54KCDutFpMPI82xuUQ1H+6KbyQ+u
AVZl+LbihWhp+Z+hYFpHNirRZ0RC9hBkf5lL13DVOITnHARAhHnqZZGCnvUQVxY5Z129zqFjPKFu
xK/40+YbtA1zC+iWepHGTz6kZonTNDpMDsIyewA1LbeMBTjeFxokNb8CVacLfS+72l4bniNPfcT4
fA3KKjsqWBJfS2H29wXLK4OZKbyp/dq28U5keUBpm7XVkjA8drlp7uqWtYbDc6HfZtk0vCKzOFeM
rDLYQNBHuOSt9oaJgXWfdxzAtXJK79NSe0/axts5Desn2amjjEYgxqbd3ET1KN7sokdWTLlnVkUJ
0cRyYw1jUJNjsZkN6o8g9CHP9KeZXnr0+aFrKHJwK6gtCBlV4pOu9Q3x1YC2fIFDhyBEpXUN59qw
k7cOm4Mdw7jwmJfch0NT51y2HPU5OqMWMI0yTkPZhqfE98tthBHgoQjje1ZX9jw2Z2mWXzNoctdl
libTizbNxkdnkHMwqYrBk0YhzspgW7thj5w++9CNEKO1UL70lovm5mfJgOyAvk37y8K9IICwc3XT
umgNZ34rqtjZe5LpXatykw57mzleUrNcMeu7Rw1TgW2DgBzmRXuv9K79irlmWntlZN/PtZjJfXfZ
mu+N4KIR+8cqBSgBfbhbc6sCtrTyAfmkddEVJofkE7a8mMuSCXY+XgNIuctnoLtJpkgX+6G3w03G
njOKoQExurlv+7HixNzagW7VBqcqTww2h8rJ+zprBO2mZi4eU8lnsGSpd3HmlAfAs+F1k3TNjRW2
6VEKfv5oxii4Sl0LZHMmPnjgaFd9OLUKWpXmaSs7y3gG/Xe8YkmSGNm0k/0AGzbzyg+7LkMgVGH2
mqlp6Q/BMvzoZMw/bNxXt30RJp9Sv+2vbZOhCzotZtgUKj9PpKS4O7uZ/6vt8vuPcrGRt//xHQL2
X9//Z/v7f0cf5eI+/+4/2DDhRL/rPprp9NGSKvvXf8C8+ON3/u/+4h9+9n8ywjOqYDisk7z4X2Nh
4aa8KRW30VvzvRf+rz/8b0O8BaCCOlJvyU+A9f7TEO/pvxn2txQKfuVPQoX1m9ANump9nesbrAQ/
S4uIJf/Hf4NQwSXBmuNQWeMQ+DP/M55411/aIb6Ldng2nbDIxJ6xsPB/rO0AO9+n/DPuXKuUxo7c
VbMe2oRjNLkdmjvMaiZuCCacSGQfhVOCcl918wa3yKitlKOoL/Ed47JYQjEkAHnWdEtUxnbd7D5d
4jMAbOQhGsul7ZhwDQ8Ojt/NErlpx9TfuksMp10COb3pkc1BG/Ik1RNEdsLRyZ4omGDJCimquYhE
wVxPGg6C+BBOdw5oOCxt833UnefrnGl4ygJSze0te6jmQnp42AERkCSaSkA763DEAEwZ6KQN+wIQ
9HVcTnhBwfLp96EdZy/mOEb3iAEYsXSDOvJzgOmcZZqA/r1HpW9/GilOx9DRNW8Dhws6/FK4FAaJ
qMbMnHWZiBRaIWrZ7di22U21xKiIk6WE70ZQRKrailzS1Gg2xk5AglxbSxQLU5h49875rKLsQgOQ
ZQxPbAlwDQ4umlV6jnWVeOyMc9YrOee+4nMGLDKYuYGwHMhrERFj2j+SKo2MI6dnbc0J3FqrJVQ2
lqiQ55yZa4xxyoC7IMt2TqLNSyhNWnMKAUl33KtuCa3FS3xNPyfZCOKiNWPEg92tL2G3GecfIjnm
YiK9SxrOPyfjnCJS5KQB6EF2IjqnvME/jn5RvaKkku7Kzyk7Z4zBFZpL+K5Bhn3Jz4k86IMyMFte
R5wTe2iepPfSCJAwJaU4YFYlHcZs2KivCDhvdl+qcwIQyQXG5BILdDuXhKCxhAWNc26QfnEyhNkS
J1RLsBDYoHUZOswlGDiVb9E5geic04jq92TiElKsOV2+tj7G8g0TCVKMUBuqTwKVGTYShtl0TyK1
uae93L+1LAFyHTeIf5ks4chc1jXAiEIKY425sLljvDE+MZvLmxWpN+2Dkgnb3nhL6NJyiV9yRoHL
OE78OsDD4aE9JzUjdU5tnhOcwznN2S/BTkXCkw2oMey1JfYZyWF4Ip1fnWxVzgcTryb3bVoH7jkz
alXgWFccbvRNfU6Vhszl3iNuruWPhuROrXMGVT/nUXHBeIfejp1bjDI4DoxzdjWq2d8j0JqkKoiz
7f1wybl658yriR9h5Zk1lbat3gwCOcSLgrmVuHXIzIaZMb8OEaSXsGRzOJify94nYauDoXlnDQfN
YS0R3BHky6ZeDJME7IeHceiqS7mEdlPbMo4IJgi69hLqjTgMbOtpbJ/nc+Y3ahUlTUsQmIF8eWT0
QDrYXILCxVQVO6BZ+IZGLwxI5O75uedtuUSM+2HEzr3EjrslgAw5NXzymY2tC2W6/oJCdNaaWFLL
0znBPCxhZnnONSPU6GJNowG4LyNMLRR7WccfCayXR/i58kJPQTRsa2UiIGoW4WmNG4UGSsMkU50u
8er8nLSOtCV1nZ4T2HNu17cVehW57HNGO58xXwqtUitF0opz/hLnrs/J7mkJeSv8qC+tTmkA46wv
6TkLXiyxcAAyzoX04dJtvU4jNz779aOujISWDiovV74c+2driZpjapCvoscFvSqWKDoTAVLpqDwk
1HM314Fh1wyQ2wLpOcrVZ71eZG1vCbizlJB1j5Ks/mJpERkHrenYnxVqGK4w65Ps8O1oIuMvEoxy
ICw9SRw+KT1Em9pxYVxmEkBoEgkTbpzffkwWs471MLrIZRWrDDgY9pdLWN8hi5HzSekcMJhKsJ3O
cJoZrdnKoKQTdGfB6NIDQK0+ltrIjGKoFg6E1pQ5JkqUr1vthkuz/oq/1jvqqjRAQLQt/KR55OHk
4/Fg6ppjSAEwssmGun6N3RZMQeV73p2qGuNpcnFSr5w6RWSQpfHoN339whjdw4iZgTFl8ACQ36si
86aiAuXGoQHmsZ4IzfDYcAjAuy2awW5Cpss3bdxfwT5GZLVGK3ryRafnm7F0xVe91oV3wU8IBdnp
7SXW6k3eqxo98EhdZrRX3Ld2HoSWwRG/GWzngWdTc4lPPbnmnGPsCJpRXhdiOqd2kpnVKmNrLdcZ
45OdVpfxZTKF7vOU6AMD7DG/SXGHr8EjAFYfyviW4AdK5SwEE17iKqip9VMX6eljxZhxI6butdJd
80FVvXXLhtvYdBgQg9rO9YcaJOIHvqsxBKRrdJsKWsQhAb+OQY8ChIdcj9xbt4wfShiYt2E5AQyc
CrfGK5Okt1pi0F5hVWVH/S6o7hXr3Sy3sV5Q9Kn42OR6chNM12HmjcuVkJnVW8yJeDeyo7fxWaRo
9PAJA3Bu7kFFbB36bJg/Z1LEG6aSCXpCV8ob4hrtZV6hQFeDE3+KVfOaVxE46s4f92HcFWvXyeO3
sJss5KMhPXm0cyBv2TiFelnsam2ANud5WAbODalg6RCbjbY1mivXzvNPKCVztoIwNnpbHfQlCbFG
tw5ZBLKVqm/POnQyVg/1PJSkLxp55ad6s1Xt5HLPRQms9pL+Pr21zL3FA2hN/1//YLO03HGqMqM1
AVugsDL1nC3m3fZtFsmAVmGSYuKJIA99GUrE6d641y00ZAFtqF+RYHQv9ah37k0bK/dCaRT7oTUB
y3qjdz3NeqQuYOHgCILSlV05CV0g1eSHr92UpiflCv9rA+3IZVVmK7EuZWVzPEXDG/g/jVaB5uqK
7DYe6ftb2SZf8UrkNCU2rcJ3rqxyohzA9lcVqZTbtIKGRAjCrWMsRMJ8c5j+ODBVIvnEgUk2u8H3
So26rAbIV5TMmxa4Rbg3JS4Z7NrdNBx8qjnLQOFjfe417sgij/sTcTok+jQXN4MhjXqt7Baad6fx
eHAwR++dPFOv+AjKu4bWIbyKUUdRYU0M0ZEp9yrTuwS3mjldgiQf+rWGlH3HBnaoV7XfyxdJ9XuE
779fkMupNB/0ZKyfkRWqW79N0u1I9v/a6xxq1Fm2rHFj1w3fKASomVBN7n4pLazOiN7GdK0Bbzqe
rdMNhicoJ0iuxDtc5/M8e0rQSmZNb5gXmDxQSKptGSr07xwCE29Hz0GH1CR9jN7zcNenSnS/v8va
chmmYON49Xv3wUwAagzzYGPshM3ENLGobr0hdznv5o8gDk+ZzIHjZlF76QNK4Z4NoZOlVs85lyge
QKCJ3ueCAj5mVKRTn6F2sYJQjhila8K6YM6XzsWnxAnrS58qqZNfls6pz53qisNLdgm1PnvRFivA
2sHg/DmdZrmHcbyMuqgqvB49B0NRm6nxkxdP+nQscZmBVfJFzxG5MKgbwvwwBYoCjs9hFjU0n+u4
kgptYHMZVW5VovF7/jUIqzkQrFwfmmidjygKm27bJylZFnwCXrNxcr5rZptmbOwNmBmPPWyzHZP2
5GXWNCQ1/KDmrp9Kn7VN9gC0fHlyJyMjRNbNt3Nsqg9zyWJODYbIFR88WcEhCk+4t9v3EW/ZlYuZ
6oER/YWoiT4QNuydtwVqNW4Hy4NcpofUguFTmTqY7IZ546XusNGJrCDWEd3le85svwNIZ6Vp0HUJ
gI++bnloMCGF2dIZ9oseiXpcdbVqgb/FzcAMSK8+W1qtgqFs4quSCe5dnA/1c4NG96WltSbIilQ8
9Qgl83qcxuiAQ6JF80dvJPJYqOig+dasHagm1gMm1iMzCnMSK3uS6pPkkAyJqFHdJR5NEgmp40Ff
SEWbXHIkiAOnGYwABmiNvT1M/K0ginyyJ8zZCJBFVW3MKp9rRr7Y+dd0O/DVUW5wzPMFw9XD4GaW
ioX4llz2HJDZWj5gs0vIjbRJ4NkFFoUBaf8UcWUGA6aDd6+c80/LKRv6JwI1aEMGTvd613S3ObD6
Z+papwPBBQw/JNymtW2G87oiocSv9DpbDCJ7F62OS6/0I5I9lDWX4brMyuQNwEcjGVHE0Y1R5ryF
NK1ca6mgSO46Yp2NMh2T2yVHMMuSW62JwR5OWYcPYLbtC3hoUGQ5V+oP9IP5J9wq89byKChZ02WH
/SWpezYkZW+2xzbGQAtNyAJpFRGoZQRZ60hrRaxxNJXJsijHuR00quWrAf2i5wjkvQ3UUbEivcWp
w0StAH9O1IL0OSohCSBrI5UKe8YVOORmQMuYIFoHvxBYQByugHS2dPFJRDbc6g3zny+5ByB+JjVA
Chvf2pJalmAbMevEBwjC7ccYpfh2m5QniQYc+67G3POY28uZQnl4hvAeT3hCPIGu1QnzMncUsSod
/Hefuu2hoGumpn4rH58swzEoRyAGe9DqPvyEhyWGcePMMM58ZLSDCW86enbBdbABdAdGwP9XZKor
Jj9lW35V3wtTZ7Hpc1lNsCyl+tf/Q2KWqaPv/ErIuo/pzcq/xTn88Uf+kK+835CGfGyjsBssAApA
E37nOdB9hEbO1yb+hDb8KV55vwmD37hgHoRtn+kHf4hXhvubTgGcjhRm6Ya50CH+1PH+ACcgAf6u
6/0EpCCW3r2/tCuKkyzIqgyoFzFM9yz7h+ZTPA96QTWEEVg4TY/zYoiMyvjKwrp5dEdG2rKel7h6
W25JAI+P8ZBGx0IUGGt1JTeCURqdnb33OZGt2FCS656KHDJiycnrKndJcX7zyf7kB/4eo/L3n/cH
jIrNLFDFWL2pQmYIO1kL9o6pMtFG6t4qnZF17etX0JbC/a9f2LT+6aOCk/st+6JyrLxqKuwOcdTG
kKhUcg2vz9vN9VhuyaPQAudnGs5o/HzYI2/GvgHtXPv5hnUrWuODbYJpLuxVqQ35qvRrvF+NvKGg
AapyxafnmONNZobRVagIL+F/ITrVFHrAwepU9SiIWfyYJrrNo6PWsHlUmUeUFwoG3W9EZW9LmZd7
qfLuvscEDU/UZakhMrrNKiM/5r5eXjERja+aYh5eZTeo5XxcXjLXN7ZMuOsdeMutXnyesNgcsiJC
H1l6jHzJLBxn4aM1lOPB7Ylj0vAA6W2M4l3idp+Txm9BopdGh4MHy6dk2dnNJRZFAKwxpaw2nA0D
w58T3rD3vKuTqjm0w2bItBeqqfwLlSWUECX+M/VA2t4m0tFMoOcniSiazNEVSRBYSWhLmPwTXAdd
zMi/yla9576pnKpZZP1iZfjJ0exDkir9dAOWyd5RdqG23YJV16SpjgANxl2IMLjBZntdYrTZjY0O
EKx8AAR4DGfOVFFTYQ8mqaVFyJD1EYQRDbQmIdMkZUNakWbexfC/9xxe0U0G7BckPBlSTXq55Y2R
y6AM62A3jv6JHES0daIBJ58t1BSwWbwbOt88ctfge+8uQpoOVwjp/Q7M7cPYa/3dmI+KugWwFOhO
O+AMVaBL7QEgEXBLMkLMUvlOZMlRzO8op+tNM7v0JZmsFNBx6zkh8Fvg4SqW4YHdsrf2sKyDt0DQ
SWLHph0Rl1U/mvODNtbHGqFFw6O+7mV+mM3G3GQSfShWXM2jbVIRWEFMxIk7QLTsJlK1Ul9o9/Fe
7/N3dssPinBM4xv0ZzDo9aX3AHNp0zq4SA1izht7sGz45n3gmGoA/2+664I6dZZnD5mBDOfgc8Lo
fXKffJuUc4Z7x34ibZ6u2UZ5K2lX2QYdIlk89R4adrIZC5wnteth7M6GE6WF+oUWUbruDCN+MDwW
q7JS7sVUVul9YuJNmbCUEkxlaMiAOvVG1JlJEtHpkmsa51GomM5ibOjUWiX6uJk0Y68Nzd42NI4N
TnTqOIuu7Ny/AGt+YDh+ij32wmhoD2rEw1XFa6XkdV8LiBY2bTeE98b2ac7qm/OIztW7k8S+9GiQ
H9wJnLkF6eE0hjnoRA2GAggzefHQas2WmNCulvlnXRRbNaMuZ67o17XRSo6+1jVFcHIv5h7nZY3X
0z9qjbjBNH9MwsK4yp1aM/DtT+4O5ZBoUWmW7bswBO61utDvxxZgpZEZJ61lesDEHOYNSPrPvRHh
dygactUGLIU3mSF9kwKMKahrbb4qOjZACXdgPOsq2zmTiiBbLPNBeLsBaXjg1qmh4VbFn9DkqX3n
haS/sj6drxK97gJC7fJo8lxccrSPIJKNNU+/4WLSh+6h8T0eFsrS4NNpOnQsQU105sb4EAt38UKP
+sGvu+ZUh3l3O3QEhpiyc54aKJvOEhJ4/Qy2TQEcvXTq8KaapmNjoLRi93iYaC46pqFifUitp47T
07apiFplEwnPxigIFRtVc41HoWMPhi1WWRktcg0dK5x9IDW0bXyIcEiuwKlA5I9iYiV6H/KwgyHB
sfLohjPPOzhz1H4nQTFQXW+4zhw0gzuT+C+/EmkIKGNSe9shIq71nE1aP341YfxvrTi8c2P0DyFD
bTeClVmlPe7xQUvEIYf6dz039ukf1jFGYj+u+J4jWPdtYQBDdZcV9hueOu7kgRaFWQTcwS6hVsvQ
KKvGB+xlrrvRGlfbxLVI79VcqSAttPqaRhhsD2gMtAGSecbchMzeli9OnDR36SB9KrkannzMlopr
252XDJlOdQvNRkEcqiIwxrHdNngXNtROHZta9wK3ir4WVBeuNNXS09HkOIG43SKVQbL/90zxJxuG
hUj1wwbnu7e7rOrfvN3EyjLoxbYI0GbDU9uMqPsTkKrcg3Hz65f6HrR23pt4jrvw8PmX5TnLr3/z
UmLQwlylI8bNzv2qXGxUk219Mj0iqI1dvfz6xczvp45/fzW2qN++mhaHoHrKxAjsuL+dO9t8NnP6
sJIh+iLiZjHZpAq3bSYxfxhzoLQRKnkKkN1zInXlJ7h7+CZRU9WeLqVxl7SdOnYhNzyEmnwTE2ba
EITTORMl9saYyuIWVB02iJRqPKZB/G0l4gxGW2A8LNT1smRbrN2/fp8/+/4827AZBAlQwe4PnC/B
eUvgTRYBNbt3JX7UIE/mVRdL+x9e6Ae22e8f6Lev9MNWOFUjrmYjMoM+6uzACv0PMbccSCEsYPhy
3h2D+e1oWwBflp1C5ULv+/V7Xb6yH65VdvwMv1B9PK6h5db95gJKc3xAGutI4NR2tE4d6t1z00jZ
ujnaLRz5xVBd063161f92Rv/7mV/2FMb+AwbUPi40i1kf8hIX9xUsDI3Ia0yja4di2m8DrWWrqtl
l+MOmNH+D34EvuSlAxpAIm0T37/zTBdjW+WxCMwYZ1TLkhjbLVERqrpDhQ8sq5wb29PZb5rOJ576
9e7XP8BPbl1oe3+9/g9PCUzcbSkKDJYq6z4RyxyvVRGax7ymZWzSostfv9pyUvjxe3Y8/AyuLkjr
2z+8W+KMWqNokg5sEyFIDOmwoh1SbX/9Kj+5c/g8/3qVH94T1B2zz+j3xG81QsflDeIRIOKDuvgP
X9/PXml5K7rh2ZxW//bgq/yumGdHD+ZwGFaDJ54zxz9w3/7DO/rplfrtC/3wzOP80SlcURZ3Z+V+
xIO6ScBY7DH1hfRVdOY9g27CD9GyPa6XjbJRqerq1x/rT47MuFFcg1tUN3B7iB+eE6Ech9qNIQoR
kK+CmXqGBwjp4sD0ywwqc3wsK39JbhKciPuJ7VskGWDVGYGBXHvTmIUDrdZYHdhdFBdplD87uB5u
RWzQr+eU/3BgNv9+sYERhv7oIUrwE1PH8t1DBchbGuZzw48WdRfFRG5USNB05Zzpa5yFV6PvjNuq
02lKoGsjGmjZ4BBK6Tfs641t00rZ5ywdNNQd2KaG24SJfl5xpiHSOa04RHyt0LMPep2zhcOBJty+
XsW5y/FsYtRTabHaVjMBR5xtTKuyD4Px72oa6nytO711ySjx9y3Of7Wf6v87oUogJi0Q0G+u578j
SJuuePss37KfUkj//Rf8rlz57m/ITwaOJpMF2LeXPcjvypUvfsNaakEV/Zt05f9m8RzldxtwJqFa
co/+KV05vzk2YhqXIntgk/TDf0a6ghf43WPUxSIJ/9N2SERwM9rujzcizXcM/A0JXwIhOaEhtU1v
3JZKjI0ZdksQYeyyJMizoupWbrX0vDHx7OoNPTDGAQh7snWE0RxmWYAYE3o6MlgYY/7NbDx+xa7N
6TzCVdJsMZ5ER+xF0KLsxtC3zUAu6rq0MX2zaE7VK8gpWWxKEUMFnwvB+IL7uvW2PEDcp3aIrJ1Q
Lgcuj+y3Pg0EjkkRvVcz08FtWFtYLDRI+JROGpGHTRMm8h1zbQJg2I2IGRijPhlBPSZQ3vMZ67nW
E2m+Be7AWcSiuzhfTzZ0lgIL6J0C8Rjik+jR3hlu4oautRrFyvRy/auM9XLe1hEpTKImmnUqZGhl
iyMlegHXYHTUm4YTJSSauq1wYG3aMS8WAEfFudpsrP5NJu14gA2bY3evnPjV0pw2aELLy6mq0/W7
cXAa0JWGcxCC0LQJxoLRflIYFOZiOXtQjjG9kDnwFCkDA3+moZdxgBoKsxAAZ+pAhE9wn1VAqK6M
XAxXwzhrF4wq3H09W/F8DYilE/TPlCaHOGuqox3bTtN/7vEgHaYaIZKSZQ6e6xk0ZE3rhmBOtYLX
1sSHum1t/cZbPpeUdJRJeVSSQa19aCUFFCvV4K4Nnap6wSCRbtupXz4secBXuEQjKC7lr7EuTAT3
wEs9ujnFOJK/zl3Zi5vI9Rhdai5KB9mqGhI5THSr08cTseavCTOqbZHibBuIEaKQUv2rVdjUmlpQ
DkRma91P4Xztu7QQ52aMI3a21C5OxURGzIYjhYV+sDam37n3PS03aDMCDrwWIgRk1JtYSXjfJl50
bWb9s1GZdMI6xWXD9bEmnftF5Pmh6JvDMEZM5DM939utb6xpSo235qyKK+qNiqPDZXMCj60dnHGh
05oMsMAzefvcytn5lkuhSX0J29UCimTRZB56V5yI2KxZbDCKHt8i2EuXb9WSXyygY3s8EflzTHPw
dW+mdtD1hJ4jv2Tt8Cm+Bw4Adcur3C0qT3lyG6u8bgpQiBbx0+0M25omBKmHj1E23qcKvW0C3n+Y
aH1FBHKbY+VIWjD8MtyA2KCsqkzeS5GYcMOpISXp1a9dYDQ7J6SS1aJ6fCUoLlv1oGtjobqrOnNm
WJhSpxQJdMxDJqvbvmr2/ajPA3FfgmFNItVNKLN2bc+4mdZkzDc2I8XSNvZ93ayjqT+xBpO2cTUc
79VH18FAHYRa2WAb4R/jlyyS1r1RYMVeSMrTOsGvrIjNFC9YVCseRuaD1XP9k2dBaQq/ZAKhpyv8
W22e9Q+G4FzpZXVROS79NQMOLd1HlyOL8tUt1EUHvx+EhMY3XxGA1mgJ0yALRas563AShjZzXxNp
2oyVu5unsqXvmbLDosU9BtFiXA+uS8J0sucXjZ97lyThvJUU9uxNc3FHyNRY0qXDfWqX9wyokiPM
HxdfedbvsG+6Ww8nzpamreKuaeN2yyiNfBrhNQgBaWchb8FclgLQPxbqviMEhzKxtiBr0WpQk9PV
Q2N6ihNVMr0MiR/7GA4dst9bXzK4VnXztaqhxOqUNx5Hh0GzhA4LbMuK12iL+S05SmcVqdY4EmZN
33HQFjsdAgVvHmX41qJWcZP1yA5cCTwJMUO1NF7V3vPgG9GXKu2H+B+2XY69nJr+2uSzOtm67qCy
IAYYluuf92XfHObgtdQykTqQPKMFNRGKIcejgVn2pi1y83Eo8d1VbYnIN5g1/gaSEsVDUWsTgnkm
vuCz95PLqRyE2KYK+4xmcB4kDci3vy49wTI1wBGt1kBqibUaXZyj53lCHuwu94ab0coaZJp0Hp5a
x0xPk6sXJtE2H2PUBQRL72omWnArPaq5LKKfS10aDGmqVVT7rpkGfixbOs9pOzGoL7ABYlrWSHCw
z/MG2LHOcOWHaXsYBnfadzzfL2Yq5HcZZTGkF/sxsEfXP/pTD3HegC9gZmXEbR+qJ/bl1cZB4yKv
5ZOvKnuOfIp9yEqAH9y5I+uWIvqxKi2avp2B03bgOXhcyauJoc/2sHPY5GPq6oNGn+z80rVAyvkN
wXS967UPelynI46ixTVU4qprLF07pakDNLFUkIem1ryl8Di6r4dpi+id7mKscStRzF1CtlCUN7kP
FhP3n3djw+x+LrTK3GCtxhED8mNH/g5zpj6xr9Wl2pmRdy/BgNF4/qlImDL76q1UYt9JoDbAe6zr
Knnv++bka8K7LAUUTVubmw0MwvYk9dSHpssHx34Di5W+tHAOlhagEcdvoraXnibkt84F560VJ4Iq
8bUMcwL+8BmBEMrAtUL7wLICGE9h9m4wdYTU7ZpUvbsdZo+pavstMBBt5edN8ZLg/dzoRvU+Drjc
msbyqcT2i0Bwbd5QYSzu48j+7JbWeMK+1gBj7rrrFitQtNM8SQGSN9shvAfasJgE9iDOv2STVb3A
tCzxBKauz4HM6snAzVVv8FC27fEZ97XoNozlqrfJcNJXqiCs+d4OFwz1VLmYNxw/ql+FGclrcAom
XUuF8z78T/bOZDluJM3Wr1J290gD3DEu7ibmIIODOJMbGElJmAfH4Bie/n5gZldLzCxl1111m7VZ
WW6ylBFCAPB/OOc7KaDWrNY9ziSWEW86zlpEF64e1qXVkdFrMKPyYpKkAJGizZJG9y5zPJWZCIpb
UY59vPWibN47bMrWOfhkUofi5qInTFETolVGL07hRzem3dn4mnnfKDVwzvc4Il2bxZnrGv6dyhj5
2Il0X6lqMWh70RhZh8FU+VkyMHLn16SjQoVjZDeEoAwD8rZaEgjXZPB0iTHuUjS66dBuednVapeN
JDFFvLFqlCFzr9bA9qLLoosCLqdIOfa9ed5aTF5vpiotHjla7G9ohfsDpRc6gkmiRZdAG1kPpgLf
kd+XB8RmM2+/Rf0O5dgqH1wnzS6yKZOXlV3omwgn0lPf4tZMCtvYkdwY3UDTo+SRZlPe8jWyO2ue
+XVVwtE027l55vqIcWJlOxWUu9Y7xRlcKpY9ytm6YdVuRSOe0QgnZ7FnMTE3pyzFTZN4T1M4fNd1
bxAObWkN4KvciSnh6AKg6+yzbBpfWO5gpgrHHrwqAtnitTVjfUtApP1EtDzLKmR7SEajVvigV1Ff
HLRfyJc5U+aGQ8l4Zg2c3iRWGLzWrRrv0ECXp9SFOrYaSwHoiiqcIV5qYoLHQ4jpzaoyMjbk7L73
rp0ecHN1aivHGbCp02c95yqE1QFNaTe9oHgyLgezLsCBE1UbrEQZZueGnaoLu19UR2wAv5pFQyCV
2bX+I0uoplulgTDkeZWRf7lKhEkyTj9MLELqMSnog5vGRYtsime/aYpbZ/AzvHXsJiEjAPBpe9vY
tHZYBmuUY7B5BxRWZ7z02n5jTnqEFhkqGN0gVsVL59VTdsD7HL9NWOjDNQAbfVGnMymk5MI0qxzx
yHzuU2ObVp1F59PI62Unh877ijrDOoWJ25/FKSyZvQeW7aFrYoGpomP54gCzvy9bJ77u3NJ/q0ar
u9UWLRQgYWNpnnAfchNEPIQFA2AeecU9ssam6p5mXTMHgahE/0PQTLTCrkyGjW/b0XXnBPNdZybG
1UQEA7Z/Ews8OLvc+A6sA89iW4iA9LvWdC6JnsYyLnOpL9SM632OpXxD2D61O2559Y0VVHa0IG1l
awRi0VM5YhveZVA2jj39xneRaEwuRZSrLUw8wpNU4o3bkO3LouXJ1IPFEHlYGyUxzLlhYndd0Bfb
gBiJmOoAUw0rjbk7b5s0uMIBGNxwfcrLobOoOt0WzasakIfDSWC0T/FSsxNV9XPRVR2hyTBBG/La
IN9b0TAeGxunDJi6dNikjgPGM/Uq7se0BvjMhja56hMRHZQhW3812MyfG+K3iU304DNCRUI6tCiA
PQB8QBLA5WOTXjmVdw+Pc3qjjwEtnY4JhDFVTi4E5DBpLptpnMgR64LxemqGJ2Gat6DS1R3J22zk
yUCvrnqowNW1zkaUvrNwXt2Z0dS2n/LuEnrjeFRYU7f1KNqnXsn2+xiZfrFBN+jfVuZY3M52Gj1M
Q85JlGlQwKxwFo8zpgnwClZJAjcE0AvMPqC4+9oAcx6lBtxNGd832hVnUym75ixLiNFmfsfUexU1
/nCJ2qC5guvE3B3lyQ00vnGF+6o9eq72nz3LHG8byi2k/aMRHmmV3GhnjTI/ltSbcBXVVGzmnrtz
LVhZeFfKQju2MRl8rGdfT3tTDfKVQLzmiG61ujQtHL1D4OGFtxt7YL1u11RgMcRobLLKGFGpIdYA
5DK8ezLqvkZ1jv+1T/2iwTNImiWTLA412lm96mnhvTVgLHglpSEYQJC8Q1mUTg/RAEtqxSXGiRAE
dUovXccDWyjCwsDU8GBP64hF5sbwQEymc9/d2U6eWhs7HCtKs1wix4gM6CyWZasLH4P8Plcuqeh+
Pz4Bgw8zRP4FaCqk9bw364TALiiwvI9UN3bFNVsbqgCoylWyH5U9UV94YJTygKqIoFtRbSUYZ27m
PACupLrofW4WgJbvwzP11Yh7KiiiDAN64zdwtXKwEhID2XQ25NqIjr4XEMYcIlR+qQPKNhMu4f2I
6febkw3+0TSC8tFxsvghQA8KwUGYw34wDQvQud3tXXfsj+QNEzpvlP33zBomOmKJcHCR1eXjWoER
3UxW2O660TEARFVqE2TILDW8+k0hPNp8hMkEoUee8257EfYEN6idO5wj+RIumq6iwD3zEm3vpjyH
QtEG860eJ/MyZzqzEUYGGTJsR3Q34CluWqJk3nFSCNAEjbrNzXHizMb0sOurzqBf7GRyMzOUIgsk
zh/twNCXOQKRu6r2yiOtY5tSzVbmVeIN/gbrVnjR5qZzpnng76aO0r8x8unAahnfbDKW30EtlFeO
aJw7bnsq4dQ+s5JWHkcr7J4ANtjnhWvN595sjYfYkf2xj9jFFZ0s9yJTq9ZzbqnJmy+DN6pz0OH2
Ke5ldcjcxH1Gmxu9hTJlba9NtP6J3WzC2cpOdV8m160HKZ7YKPhDBdTrQTBnIJ8v+u7b8X04Gjnk
/HpLeIHcU9sN64o+czthtD51dYdOei73KmtBtMdBA3BdZRsfgD07Mv8RBlVwUcb1cHTa5N3yMNsw
rciIaEnrFZpk6gHRn4kYKxo7yfw89FOEGATxrCNrzF9gM5cXsw3aJiDely+Zt4cqs7tDl6ZsqjuE
A/x92p2XAPGtgn1QcXj+MBy9/r1d+0fZF9dVUnYt1tBPgUd0cTaDc5MEWMsGRex+2o0ZvH7LgRfJ
ES6voOxcqjRfVtEleRP2sHa4hWB7up6F/EGC5Zt67zgUEqz333wR+fOKauknMbHauF1dHnFH+p8W
oU0fqrFADnGcGnef6rZ7iwM5zF/wkgTtle+XlntN1qMnt/lcDDdIsen/XHJ4IbRonu/Y1g+YtmAV
6Ek00a5IA+ZnEj+MenXhc9gbuzWQuncivw7IBLuYXZk/+eQaMZZYBnLFoK03OLglfg26xkfGH4gW
uk7eCj0Y700cUnj3pFpiRO8X4WCUPHUJunlecfZFYCYMBXxtPpKUy42SxOMXVEmpv2ESG2yxUGTn
dtw1GzlV4Mq0jK6QZFfrzm+6GyAZ07kxjvKizyOOQ7DYOznmT0JW5pcOXqM3kFwnlqGlt4wv649J
pgb7w6iUbL54y8jVuak/xp5QdBmBeo4wv9cfg1FhK++r57tgfR1IEHM0W48uki9cCxlV/ipfCvax
c3qxiSI/Yb2PWz/AXZusiUGkurc+Kn0SU6j6USfRASQ6m94dnCtbulT/Kv3oE6yukhhyOdG6VgWC
5MilnWCa5L4mM4m1DgnqRyMU95Ez9cd6JKYWRYGzzeYJJnYaLLS7pWfRH+2Lv3QyxdLTuEt34y99
DrupLt7iyypu0wr4KaEOdERLb+QvXVLM5nHTAL/cC0V8OFFCTbLmbWK85R9N1rj0W+z43bdg6cHE
0o1NeBieFZDLidDMnnatDmIx37pOmz07Iq9fEXyY/aacOjmy9lNcJIfA9stupr/cD+inYHQHqn5q
wtotv4Lq7ZNt7PTR9072BDT9+jERH0P/n8YuHvJYpC2OYD9h+eLTbrUHc6FlzHEC68a6qA2YgtWQ
qE3bACQuC9M/Kr8BXwCJEgBAU135mP5P8OqIxzLcYTxzuwgpOeCsaMMEALcq2RXDDV0PhmabOelT
U+har6JEqlubJCn0p8h/oikZtq43XsH4uxpyvEFLxqE+WX7RkRogx/Ad047cuUntAhxW2RcROCMj
fRfRomvdYqW8KkV4HaCsOEVh1DMBhrZoRrc84/LSLOYLGrOAjR2QIN54Jktx5nUQ0Brlu4cYuBE2
JZcClbPDPOjay69xnJrXsrK0va1sJ7qzPKCDkcZmgMLDwAksq4HZG9yGS14u6tpv2nHXUsl0yPZq
g6W0LQO9dcY8O4NLWUD1tAh/pAGvy68kVKmlYAaukzvdtQg0krdoCDeVTCGaO3O+CdSowQvlXvgc
s1V4Hh0WiOuhqJodPJt4nxQKWhVgNY+dBbksqTdFh9J3eORsd3AXv7ILEbdI9dciDJDQ5mg593TC
JaabNphSfOwN3F8P/eDBNZvwS6iD+K2wEBF2XpRsQ4JGbkYmI0wKErQbiaPPMAANa9hr1iWjxZm7
kqIzT4PxHMOK8RKUkLz5z3Vry/DLG6zOvmDOW6t7kxyINb44LPwIOpFJ1DreuSTwrr3Z0USUqe4Z
LlhyZ8SteFBpUQJen814XWnFq2kc0i+kuC0COVueO7ylYCp73RZdZr1FVYm3L7bS+9KEzkVId7Bg
t7gyZ4k07ZwmxiUqKpvNvevFJs91kEpCgarbIBjqnc4ZULgfJ9Ect/YX12iii4GkUJB0jdkDm5Jl
518DLULDVy9LJOtjn2R1Yw/X6mPPZC4rp4apLniletlEhW3OVipIJnxZbinerI+tVcD+Snxsslrp
yF0vCNHJPzZdJfItpM0JoWWsveUCLXKz+jliupccpO1a0eVc15a5Xc6xr3Y/jES1jcKHJrJs21L4
Hj3c85F/0hlIiIogWSDHz+l2ANpxVEJ11NWKZOJVD6qtX3VBmqWH1HdxOkwMMJxNQ8jmuYS/nhzU
x0x3XMa7iL+eiL50fGx8d1mQPKFp4QERKZshLzlT4bw4hQJvV1tVv3zrduewaD0fY1ZErVE5B1x3
7euvX1Q/SyY4zT2LwoKXlG260pL2stv8YTpsMpnPGIl6xyByLqPgCtTvqdZfPj7k31qE/9e23HdV
wf8+OzZ+Ao389yCLSNQlXMt/KgD/tOC+ey2S/B+Xr1/7nwwZv/+xPwwZ5m/cnKBEeMUuaqOfAjaF
harD5XhnTy09PuoPS4Ylf7MXlIjJ1pnNNUKxf+61cXFQLfCnbB5ZR+K1/Hf22ose44cDbFkV4Bbh
Hw6fhqTmk7ykUdLvMSc12yTCforIj/pJvfDWiLBJdeglszOb0CTkGlBef7hSf1Htcud9+nDi1D2y
RwXXhH07f9Gfb8vRsMyUpUK+tRZDWdi5eBhBZ64bxKkwv7yOlVIqTgnE3T10zeTUVZb5TvhetA3q
EUp03Nkt/DvyRy41Q0PmO2Cryob2saHQOVNNABm0aQMwba2/6ZtJVweSmfAohoQ6hqhzvyA0dbKL
eskRV657JwlpWlZ4/Ae9uQIeMQ7WFbvG3Nz0Lo5uQsuZEKJCr5xu3uWuxPLv5K289LDl3Vmm4vXA
IG9ePKviJPzWuPPAyLO9rIKrQUYgZD1pX0SZWe4Tw5ju00TZoFrDnJOUOLg4d/u9mEznHAo3DDRk
PiSq2MRgjY1hJKsFLJEdbEKOTh7e/BYofdKTcqOciuY7NFS9tz0Z7qNkwZsYpHtj/538Fz+0CSLP
RC1uZGBFNTbVAFVNZ3DVWlwmk07bUxc1xmHI0IR/KWSkvxXhZD6Xdkt7SQVQTmuTHXe9DsQwPC1O
yGxlYFC9LWX72CvD2Wqs7MSMduc+jM2AkcwhSpv2oPGO7VNlvLi9GVzAuiOyLe+BYeR92wt8e2mf
nMOrGMnIK0bAtrWa+bGy7Fz7Y7HPQarshR+hmk6VX51KQYpCnI/FQep4uItkxUwnZIieND0EwNYH
Ktbzc7dWZr7m2BM4UeqWdEJwUfuMFKYC/8opyJJol2GxuZBGhmHEw9MBHWtaeUbrs56AzbD4rBxK
8d46UW/F9bpY9pBNOoSwpo2cnx95xA6Lg41qm8R2pjDBTtti3rhd3z66keU/ellmMiqtuacj59y3
lFy1y30OyzxfKyQtF4ymgzvtVgkeVMQkKOfarTTZmuABYE8UKXRS/ILtnSfmnO2J02S3ftQC1IUD
61gV+BCjBbFcKXzFKMiHl9TvpbWrXR+uHUVMqeDcauJkWGM62c6eZ0iAchA2ONYEgYNfevKttMPu
xiStJV55aZfvJxjQt4MMvW9zJJpbDH7BfcfKk4V43BsvaSLGU9IX9p3MXNMCiDAqj1zrLCC1ZtQQ
jkPthMPOAsC3RwzLaGUwSUpajZmKwGFk0fBWTyPzXHJ9sN00VmO9kNY+7WfPmcBRWBzVweymby30
8+uhSDOAKH1+1ybCgXKoji1jSzJ2h+9zZ9SrgqN8l8Ez/B4RI/81GTGkTpGTXCjQ08e5QUNK/BBu
6EhJfcnEoD43naTmoWbgfE/ESPCehjI8GpU7bwwnN9Yl1n3y2VtsnbRlyCsSq20vZou5E6ib5lGG
jHvzfrAu6e+c13DW5a6HyvBd0FFvYfqWN6QDMr4cAuu1iGYXc//c0zMhS5tGv70P07ja57o1T90Y
FU9x6qgHAm/kPXZZ+xi3jAfreupI5ch0NqyBIQ3QB9sclygzqnadhInVvOdEakTnsWwiBDJp7tv3
gt5iYN/chU/NHO7DdIq/M/gH42FPZs+qB4PUfBCDMbP4TNKJorDaMYmWJAQ785K+2DejSZCoAt/j
EIywai0jaEClkhXEnTaSnxLGEy8kL4CgaiS8jZnpEXAXkxLFRrWGCcHWBIlI7ykvYHAzFWczLuV2
pyAZ0JYbwj+GyrdeHMMJrsFo6qOCjfII4qAJN6lBg08GJLpVamrNY6MTI3wldSXHiNEFwzmskuGh
T5l/HkPRkMqm8E98sVSKaMKSWBrCKBlfy3SsL1k1sKePCz/YamN6ngbyjjdTxIUpdY5+gjHKNxVO
+giOgr7dE7rfmn2P9nrSEyWgSxPxxM0/R1ukUGME8CIDwYzLg5jj3gG1s4I94LKdoCRv12x5OpC4
Q209j7VmjdvFmbVDMFHaKxcn+LNRDi0M+Ky2Hwu7Np9UErHVYQj3nvSM3qU9B5ugm5sdnKn2ahjd
4CvhwoyO1RikpB10wFctcglmKCFhxRhy1A4gFoIrKFhxuUe1J+9I03Bjpvs89Ky1OxCBacMXQKiR
RcSYkky3gmGLcTfKUiQgWZvRFsy9zfsinon2Iad6KmF7gzQFl+PKedz5GT3avnArQHdiOXcoN6sH
jp4QVQUDMtAXo67vs6SbsaSD2ecno/tKAdbauAJP7Pw58FjfAkVWXnemKw3GK49ZorLYAYSqwrZf
OzaPQ20wp7CyyblmVRnH26Dw5FWqtXtpoTJYR6Rgnwr2DLxN5/ic0M9hH2fQwwC5u2m5xnrKYgeJ
VnxjWIHlbgbmoyh19GAuDzopCnPXAN80A/9rOiG1W/dTEgB+xkD9vZlM/2qGqVWxahuNHd4lKqGg
6iBe2dregHbpvjC93cvOHa/jwQpu5myIHtgPs0kXYEFCeiBcokAcgciy148ZVZ/aOIqvWq/lsWVs
ZN/nldLvekoynpmkWeRLETRHK3bNee2bkmG37TQXwNVOk01iTqM5kHvV7m2zIuPEE/GdHtPhUs81
fzi2VXYpKsO6zpNcXtqj5erV4BnJDeMyczWhRzmPQ7QHGBsX7PNNb2AyNyo8/tRku8Ske6KAfbfh
IG+Q05FKGIFrnhjs22nN5/EHyZsOC++sq4YKIoQr1gWY7p1dy6Fd1Hb+9RBXQcqyCiv/JhO2wA/m
1hXrSd9/4pSjv664qaiDKIS+49afL6e2HvOjn4BzcAW71FUvExuAgOYLHUVcwKgWOLjQqvfNN8xU
fre3/aR77/24mXZFt1ALdFPXB4/x/ikjF1mslJ+ja0gLmGK8Wh2EE4FFsu2xTFzUEfDIqdayoi9v
cfKr85asin5NP9v6lHwO52HdJ/0j4gPxOCgzZ5vvI5VZShV2qW6PFdb0fTvZpsoE/FFn3he7CYcH
C1t8tFbgjc8iH00Uqhaqr23TEnyIbLQFpzVonqeCaPdr1dbzJRAZ1CSlZ9+l6OkOphApxGzXfxrb
rMHyaPV5hXeQlJxjyLIt40u7fBPNC7xG1gJtYEU0fPMtyEQS71iosTqWJCPcOqA3SL5rRzAGJeAg
mJdoOk894jcEASjVT3Fa1N+ZV/AxUWqx+eJ3gY4XAnLJ15Zr8xJLMLi2p0YxWLoigRVRRxMZsHby
QiNQtCMDwGpkjn65gQjFr15PMxcopdnNNxkFsbMDRyFudRM2Bh4fLzK3qRZCnwWu0v7OsjKKjioP
znrt4eyNC3OkAl70RtZkZ2c1aArAVnRFd/U8iEdmEO4jD3Wqzyy7keeFFY+nmZdOxis98+6nOtQl
8S4ZcxLSPBW2thF18cZPgoaStR7r87kkkJPAAohRoTF7DHFMyijGtCUKD0HnoHed6bJH5TcJGuIb
w/AxB8z7QGa8Tk5z3AFaczqE5zlRxzsYxcY300pD3H4WGnqTU+U4jQOv4sqP0yc52CasiszoHvm1
axSLc5qv50Ji1eVlfmDaIc5nm6yZwAm7E4vtPFk7pLgOzFr4nfgSPcgVe7ys4UqRqRBHKKZSyiNI
TYFyWGwLRX7dr/uxz9sHmy4Tg4HrSUmnatn2MkX4YUpQir7r88TutiGUw2PVRW9lUt5iNH2Si8AF
yO029PDfUWS+tKmef58f/Es6wM/WARiZfLxrggWguoO/aS7//oePz8KWhIjB6LZNiD+QEI7yxMXP
/8Z49dHR/tjxLh8TiKXjNPkcJ/jUdE7trMUAtH+ro46eUPd1xJ5IGkSHxSxt15muYVSKoIy/lhxP
YgN1MmewCKDqyRon5zixNDy5ddExsPMCdgQJ4lTbFJfGUE9PQtAoAPwAu9tzLnbXwBmr8HcD0b81
avnrIQpX+z+xF/+1acz/IDgGgzCBxYa12L8eyazj1/Jr8ifM6z//5O9TGc/97cNRwwAEGjicDCb3
v5sN+Dcek3zklJQwPw1lpPkbOFYYr8uWTjLK4Q5tMWoDeeVfgdpYuBbSp6bgKfp3hjLWsjb48R41
qfEDxjwMgFzMnZ+nMoS2APQr0mnvDo26L0geelIeintfhPgK0qAZn1GVvhHs2XzzG1m+DIue2yXI
sN8yEcE1RwvG0skIngh0qM401LSN5Sf5VyeP+sePy/u/N+PdVH/7v//n9WuRlJukZTv13v045eNm
BJ8HzvcXN+Pm9Wvz+g9uSGaE3JL/OLzqb3ny1/+VP25M+ZuQGOlYu3q2a2KV/OeNKX4LeCsHfCY3
ILsmxmn/QXBhxsjNGvic7yQLCN7cf9yYwvzNZIq5AI1he8Emsf6dG/PTVhirDSRZz+Xe5Jsghv+0
FU5BlEGmz8PtQDmVpuPeteOd1YpNNtr7H67TX0wHF2LyT88AoBgX0CYeZ8/C4eB++qyItImqxkUN
2L6CGKhvpoJU0czblRXprIF6Lkxn3Q2PgdwZ3kzc45I7Jp/Y2K4EXKyRoDY2CYe/+VbLGfjjk/nx
raRYpul8vQ/704+HVAh0P3ALFW5rIn66TB0JaANTJbydxZ55RkroGcRjNy4dEzjJCB1JuIAQo3rv
dGtb1H9zaPJe+vM38jnOLIfFHUfnZx40sP+aiM4o3LZzHxMYyDBqyfPAdhBejTFS0doxgBrnuieq
x53PkqoESz87PRWbJj89Ll+MpnS+hJ2Vs84AQG/byRFhya4ewdTLcnjxxvecnl6zW3Sr8oL2IsFE
OiJCgv64EtA3sAxvZWvCViWfdhmlVkQsIfgthXNhKmODCGlX2xSMObt5lJFQFc9c42YQ1c0cFqD9
0AMojfBz2hrsd+GWrEpTnEUuGzhVnVpXHJDmrFTztGRwGFgcZ/1mlOc4FFjfDfKsnla5sGHRPehe
P+o+q1fNBMiiHr2j3T2EQ3/0cUfmmtat6TZFmzNhjr7M7Ly89DL3nfW89F7OtC288MyJCQckFz0I
8xOzhtuCyFNG/EAT5MHFa7XuCbVWqT/tFrgOR9ZGuAHYFywcdnOhSVxt5fcR6aZv85n5gAVT76Sq
EEo/un5whsCBjF9EhbkDKRQxaKJ3SFLWqVMdmnZYR3nL5eFjAjB/aripGgeHFqs1Ax9oBzpjJlvO
gyoq0mZjqbfYuxKlIrAIKWjiQ01DiWkGZ7XNk6khWwKzNJLbDIil0VyigN4xAXvVabi17Td4Qi9t
+44hAPsZHFbWQ6AloXpfJ0158CGCFL63Qxm3pgjtL83AqW+TLnyJ8JdeYIeyN16fXRENM9yIGcn7
mqnBSnRhcI3qunqPpCLlswZls2aTTdQFsXDfWtRXX8QcVa+BJFJgJaEXr10gc8mCHvcG+9Yj8e7e
zQSDGTKGn+mfAMPIINrjAKC9xwEXPRR1RlOCh2OF9QlbjciwaKxChha3cM76HdFwHuF7yNJW5YCx
jm/hEm5PTX+AoNuTUEjq7kWs6+TEGu/KaVr3C7Mo76YTxR+W7/89JP/mkOSlZPEO/dfl2uO3tvvH
iqS51/zHY/GPP/f7mRhwiLk2ZZrJWWD/uELznd/Yq3FeOoH1sUSjJPuPM9HjIMUO81FHiWWr8p+H
4uInpSDEEe/5yObYh36imP2Kavb5UHRxmAY83+xXEZX96UjwQCqrHD3Pvon7bKdMcr9IgUwAkWcs
gcvp+MPl+auDcRGB/XQEUXlaFrJT9rq88O1PB2MqxpCtYODtraxFpimy9BsR3eqLtko8J1hgNkU4
00HxuJjtap60zwofDczD3ITkKWsh7zMdonD8m+/1eZvHdbCFT/8G4Y1dJ37bn/q3hV5jM1Dz94PI
X7qS72ENhr9CsHAQnU16+AyYK5fIMRICwePpwml68+zXX4Lf9E/XRmLeMU3G7Cw1P32HzEelPaa9
v6+TUe1xDIVnvpVUd7/+lL/4xSnKfYgKEpgaG9qf/6YeFzmN59TfS9b1KE4ffQJfDkOS1wyDQY39
+tP+4u/kSJO/jc3eF9DL0iz80Bc3okGHnPooDkuSvUYSOwGa1uJvPuVPhU1A47KsgunBuYfFp7sK
NLqlBif09g6pREjRJkK18/5GF8n7r/86f3HxKB5dyFP8fcDWfPogzEhc0eX2DROTMaORfh8SoKOZ
LK+Rn1/+f3wYPgwaORv0xeeCdeztqvJa29tD1IXSydRjFWsSrIsZZdFISuuvP+5D7/Xp2SSnh+7Q
5o3AWvvTb5VYBAM2XoR32GBq1+gqOA1eaN7gsHSPVRFnm7pULp4uQKxzlVZororwzUVwDYBqVDdp
RnSNLAu9Ya+GM8Z0FKY06ecb5EPzdSfqot6QUhaoI/uPZC0L9P/kHM1MdCtGX+u6m61N76TUaGbK
cVYUzd9UnJ81bzbPOYAHoOiYav0/349DiTTVwWCzj0qc7alj+MdJO+ba0869MVE2piEo0Sb67sm4
3trQuu4QPft/c6n/6n4NeHNTxzKsk/anK92kTMYJ1An2ed7bx9FOLmENByvLjN31r3/UP38SbTjn
B/2TDzbr828a18suLg38vRfirBl7n4ixqnhpY1Nsf/1JCHz//HQsMgxUIZKd/oIt+PlhV4UlDU+0
pBIHWmwxsCaHhjf+tTDd8QZ/GARe1d1F+F2AQHagADvfVGsAbDVjz2okcqyt2d56TBBXbe+4t0TJ
Oa8OqrDD4LLYJWu1n24DYhhOXaer8wxM4L5sYiwJNdIsnIH8+GvVWwqIrdcfSQ7xD3Vsu7ugKSfQ
6q3aNI0SWyTZgcX/0cRp4ESVE+6HDoh3VFjhRc8y86p0rDFdkyzhbiM9io0mZ/cqZKrxOqFXO9qE
3G8X/f9hClAXolvzjpnqvCdMU/YVe5rkMLc2aQQhrjEHu+WZT67JhZVOSPE7ZMdhXRxjJ4HfU1hs
G4givbNFg5UekvGrj3+EwAxVAuWfVLguKwxxXqnJa0B0d0jMLr01zFpd+WZB0TuytCTxbpxpkfDH
PtWjDi8aHYcPcUC0MjZz/90dWkLfQlM+Z0b6WGL8i9DKVO552jVXMmiQgBTxRoFZlkSHHEptEWnZ
6Ejc0OTiqpCxS1qALdurmTk+/mHl7luFJYq/DpZ5zSCdlXKyYRFJqJmuktFc8ZaaTkEf8GMmWV/0
RHiHvbfumWRjyBj0N0omrskgy1McIx6t8t66VF2ImsSRgD5VZbePFhFcD0wU2GEXTt265HmbwQNl
24R0pQy6e58sl2Pfm3o9KGWsG9exT0q7BdkbJnPnJPJJCVMzRz/dAfuUFV0c2jU6C0gKUdDsSp/f
W7Say6eNlmW4mw0b0m9gB5raSrZ27TjPcS2mc1iz9rOMlalXvpnFV0TdmzDCgMawR+pNFjG8PEbe
nDa6c7YeQ/AwtE6XPwCeLLFfmOm7clL+Dl7ocMcHqFZu0SNmeFviod7GlDhnBYFIOdOV73OElByT
LirmjdnB3N/7AtcafW8/nURWqLPZ7dxqA9t14hFi6RUTYLQXMwXOivcBSS/S0QR1VyEdrN2oY8Mu
EnJg1h90aI4XOGzIr0jtKNhXFSZbclKKYkPOwWXWj9HBkRU7qrGEcb6KhwbnVOwDDMIE79Imo+aZ
T/jZd7221FkcOM15RB7hLQ13t86SaTfWXnwnzGDcYhjudi3f7TAYVbQLVBccfMcs+H3HYhORpt2v
yA3mq8Z57+68KrIetPS9czmpb5VFumnSNwn1qVIvQYjknwIVw65hLZp9whzQBWkYk9bskFLD/nQD
9ourb/rZBW5PHMPjFB/jsvH5uzoRKQBJ8Wo2UXqZltZw8GUTfiWD0QEDkg7DF52ircKxo/GISPOQ
Jka+HaC87o1x4dqncfOunaJDktxOh2Awin3T9v5Wicjasfw0IPwGu1FTII6zZZ+HYki3o9cPGLhT
e6XJcnMS/7ytfMXqeB6Y6qIiXpMZeA8awT5XxDReGdkkzpumC4idcOU9aQYdLI1IkgkYNog5y2bh
XtNtxzj2tsAueBR8IzoDf6E3bk1xXAgHb1mtn3yEymd+ZWZrTj04kX3fAyCZy4sud5Ak1fYwb6qS
3ITIbchmgZqOAZdQGLiqFN7SmS9bqWLw9t58K5TXXpAvlbyNCW9c0wBOwTGf7ImKGa9bXQ3HVPw/
9s5kSVIkzdbvcveUMCqwuBvDRh/NZ/fYIB4+MKOAMilP3x9RJdWZUfdmSu97USIlkpkR7magw/nP
+Y4RvzYJBT1DsYRPonUXjOPawPPuL9dJmL8O6FIHqbiQh3WsokSc47K6N82ipPmxEieolcUmLnIK
68bxUNJiuJeOmL6wpJDnLZqCmt9gMKzXOWyda0rZr6c4ZaDfENmZJ5N8jqutq7J33IRER1ruu9Iv
tl4pp70EfYIdhPL63CJQvHTdeB8rQrn7zvXVpuwJE+W18T1j5q0m33vkkLSg4DCZ8ySvsqDDkdiL
h8lWWtdu3d81Gc02ObUhvkUvxcIKfsBH/U47QUe1yW4mL88ClMhN61LjwAh9m2YLbdr2NMKRnJyb
dhri+9qMq50fJ/oSTu61KynXCiEubmZHzPtpGtofMcWAka+xSwm9nCmcCfb5VItpIyDIvNZ+ypC2
TPTeb2PKRQP0tCxyKS7gWKXr5olz2Xxn15lzxPIXH7psYljKYnMDB6HZWK0RPoAh8d66cBoBj85l
x6chKjGznLc5o31oI/7WpwbQxJoDzH1HUa1EKwsXn67dmhlrwuL1Mqad+mkb0PqjlknkcCLON9M7
WWNl79Xyre0MD1MmCgb8w3u1lPLEH7ds+mBW+5xQYWR5IfEDXd6z9m9NFp8bXsL2sOQ44GwnLN7Q
iNsLG9P/BkPSwsh1wh9WJilYgoLAnwBuVkzdJd6h+RZI/fMIQYsAufHklFMTOWzyZ2FIWhaXOC8i
iosgL8di4sktFENO320f0KMf/Ey1R9lARcPOYh57OjAvZq3gw7UDeTLcT2uDbo07jCndYWxt+5DI
kqxRDcgtZna+mRob9a2v7PPQ0Bpewzx6k4GrdmTESdfqHKcnqwXefPnNhsRYvp7KI2C48SlBu6/J
1nnTF55uz91Is662eBExM1AxxJnRQ7ozAomDTFanKVPf0rblxTzF1gOBYuDU5qp/0WuhF4+pbuhA
wLAsY3wGqZp8U+1MqIjv5pa+OfOEEzPeG3VImof5yl6BVCHBMdwQYU72ZRbCuQlySskwOpKjHs35
QLmSjvCm5wDyzDtAQwHIXdr8GEDSBRB76FiJm9S0+/IkBLNt7i0HuMpaUrCXFMFdunhWAAhVQzZF
cwECaGB+/GHPNrk22mD7fd3ziYQiLynhCK2Tm4K4aFJxWbjDq+5meY1l72Yupfr0qmbAn0NlUGIR
fuRueEOYT+0IKKp3RwnvQFvueKJh7UAR6nMdr8nHYWkozappRZFxle/SZk62ySBIYaq5ByqET8Rk
EzzODdgGXDZPbpMGGzKX9pZylu6zraeFnZtDAWo93Rb0Ak3bxmZtLqRIbvymTu6skfCXMhuAThWR
SdgBuCIQMsYzYaSXZrUogTW6Su2RlIiednQ0j1sYMNTHDfO2k/AJ8LssBwIWqLA21SVL41/bC4lm
O8uyOw721LkmebzVS8w4vXaIX1Rz/axyI9ujgO/GAruxyI7Y/PpTOSAh+tjJjo70kx3KKLuwM7vH
PvOWQ2nQSoitX0limiSj9Sp6GsFFKGcgvaicR6fEtWNU9KYVFkNlb0sNSnPgKF/sggQTnUjz+AD4
Ftw4f/+mq1YWjRe/+rQ0bBqTt3nSYrfk0FVJiOieALcaNZyO4TnI7fFMldGWj/Yt7EnbOKnxEWTy
2XaKa9wvDwk5TDh51m05+19J8dVNwXhoMwyY2DKhZA1AoNrmoqF5KCPJZNg4Y0pSN1dlZ1x1PEFX
rhkWh3hygg85+5QB2xUewSSqiaYcHNFWL4vzyUiz3Ad2a0UgGioYGGDTB09Tflup7HGQmWIVq5+6
JXgWbc7/2veiiX/M0rtKrfKNoixS8Dh/oqHs8n1dpU+pHR4panoEdfxW2+2pgZkceaq+cUTBz26P
ciOacSJFQ2dtn+OgsA3w3a6HfpG29qmm92k/ifI+5606lXn6E9nhJCZNELAl52Zb4O2J77d5Gh8B
tI23NRmJWzRy9dWXZYhoBu4kNqqLkP5rXFDTcqAq6Wfh+FzMue4/9q2L145LPq+s4YkPCrmafaUI
aZGm23dgiy50Af2Q6vF0PUqJdudSlB2lZTBsFTwsmgXDboNd+tp2gd3S8MhZpSF95VSTCwWaK4Ka
APcMnsEZhl84t3O4EzZRG0bUNUWUfN/cWyXlK/4DvN1b15mySNjdjxF/suo559eC02dV2BCwYtZ8
+CxR64T36eJcO3n80uv6phKxC12e7z0xQNLTKdWd0nRp2PTrJ7PHw96NDszuvHnNmSlvLXiUm0z+
9A33BTm+j5aOPRv8C19aVzw3tjOccc9UzzNiKOkqrwRTDcrEXYiHNjhICX4rGivHoT+kblqxpMj8
wodtAZKEkVFbTZxt/e5HbQ3jwRWC35S4AC7X8dazWo1vyJEAdcrh28e9epvJmdMdKdK9BjWwN0LQ
9hrzdc2dZZ9z/7mY6pjDEU1pJJ/PXc8Fw2uC9jVtDO8AmG44ILE8tEMi93HTRt6Y3AQcD29Vawy7
mbVj54axuIYxQAQgn7k3Y8BtbxYbS2a31sCbgstxsHqDC7pkBpK+e5v0zy7BtBr5k5gfbaPm6lI3
nCWB+u3xKsuPmV/qwu/8ckssnTo2a2iOdmoMB/Zb86ZpaUdIZFFDhz3WmnwSrHX72tRtuUvUkF8X
lHo8K3rRn4PZ+4pnC8OKXY+HtHTMl3Is+2Nt5cZD04zdz4ln+0yTi7jWmYNPDoTNAbbmeCAlmkZT
Gaobb1Cg3ZBxMB2lPl5NagA2E6f5mnOf8p9MWUQGjYHO3rQyHkOFxheVjqrMDQSi4QTky9zMZvmm
W46KCYrXR0x2fAfkW0dpx1Go54p8CHMayWZsqVsqJoajaGsPx68QF03X67dh0VsuTGJX8vruTWUN
pzW+sJtyjwRilcxnEok5p8WC2hBYeNuayU2KEBWNFd846O/waI+etZ/RUopNPg0Y/FV27c5dd8ox
9tXhNO9DXnTuUlV3CVhk3OUZjPTZc6rrcB0/5nWZRh5sgO24MJNqlpHyydkWB1rJcCRXhd4NGbHC
xbPHYwx14CImQofmAivAyTjNcwF7mOju+VHUuRWJuf+cSVDTsZ78qP2lvG7nFJNZtnxyHe/uQ0xG
MM07Y4joalB7q+jGS8BhT7btvfDXqou6A3IrBneHmZRBoksSvMNk/2TPQND4orr0xjYNtCF6JZ1d
NZhoQdWKPKgyESVBzeMjZbP3KFCCrZTb7suQdBaEFdm8jDnbdFzInhrUAUIEwfo+oq2tvkOrqJ9I
Z4ZRF6bNe06P2n2GRfNstzS4p3q1g4sl686FHf7EJxXeo8etHFYHvyMNgdEUL3nUY2pAYBp8akLq
7gr/PjG/cC5O41wjibax2LXAZw4GjalRQzn7xvGt7EKnmomm1xFFDixJhLhefmCfNo8JEZ7XVNJ4
UuZ5h8IhfvrQyTkchDpyHSvZqcpp1noTiZ9LZ1dixQAGoZOfePzucBs0IO7qpD3OiZNeJWOd7xYp
s0t7xHG2MQoU1csSoKcPUNEZ73Ruup8juWr7wlgKfRgn3wkiRyz+K10ZZrFzJ8hTu46x9rfkIfMh
JumcTtSk149LBTgkKk2ji3eBMfeMuouufJ2EN+wMeB6A8/rlERa4e2jGkt1RF8xUF+8hFwNrZtgV
H1Xcpvs8sOZtQN3xzqyFigrVeE9xAdO3H2+CyuouSp/2C1mwd/Culst13VXhLl8x5xvXX2BUpDX8
I1Dx8pm/qHuCVSpfi3XttGR1A06k2Od14195aWjtS2tKWeaCvn7Dh+Fc9F5l7xbAMHrryjY+Wl48
Pk2tXh6KeGwfs4JUE7VX5m4iM0zBA9wSbeSo7KpsyqPVhHPHX50N2xbzOnZabbEmVgTScCKXARPt
sBqpi52MHVU0rbtxUyOPyn6I962foKXrtqCDsmAzIIE7EPkQrSr3Rjw179S/0gjCd1I8+qw/NxDp
qCWv10bcmMvkYeCjDq7Yv1PYa3Z3H0NxAMVyzyS+OtAUOEce+uWmwUVxPXnD2U0sb4uSM8LKGsVm
GQ1AMfTnZPEUqTFm4WWOsDe8qYOJ2LQHf0y2TUbGB9RTFBqG2hpz4VGLFbbFtZfkDNVb9Ux/Yp5u
04KaEwXK9J2KEvsYjoFNbBYa9xTix/eXfrjnSkkWu6jyQ5UaYje3DT8VBvRJs/vZ3jDvDJJNB6SP
z0XZ7om8zUIP6/Q86PTYTv10QKkFnhnE5lnhcN1hZQPWNxg0UWS+e6z7uox0WrQXTpDdi74ednIc
L2LXpKuEp4VqIFThHarOcO2r3KYvDwD1tsorkJyOqf1D35mjhxTa9Jeu3w0HH6eZZPEyg0/y8OFh
0HbzgvzR3NWB6u+TKehfiUbmt3zy3IuR7vbW2EGodMspEuBh9xVv39Yc7a8+TbpjCHfk1oOMEG/M
sIx/osFywkcvby5rsDg461nzzM2ofN/fD7RGYOVN2gYCqQz7/hvXuDXvTCtezC0Ze8aOlUd3NDm3
JnxiLx28TQrig5YVPXANJrXSLac+1NQTdhSfHoDFlptF+tV1T8/NUyHGmNRM0FKQKKZtbK4Tlzgz
fmhQp3OZpbuShhxW/knde1PjHqrGMm+RRXz+aBUiXygUPc/3Z0R0zrJh1M6tjSWnYJlOyVww6Zmj
usOF37jjbVyWW9JnajM51APXdRw1XfM9LN1T3c/hE9U8lHZS1Zj7mwSm5ta3FrpBZgqWyW65fWHv
05ES1TWvCduOXiGdZReJRBNioHNKysx4VpORbUOSJ6vsXkRZumS4rudtRa3kvpfcuiifptHPDLnM
jq6B8JJ2zokT7LjmKfGi782eXXEjVdAopJ2J1vYu6PMN5kPcQIGRwmBkqmLcSMKFcm+CNC4AqIbp
A4Y675JDnzxh+pc7moOaBzHqCihWL9aC8koxpUbwEPFmGez+rGD6QsTzHfFoJk177IqES2THbUVC
Xna7C/CR1AvSRznvi0BR1pMga5qTL175vZZ9ryu1DiqIqzjL2DvrjaU8x2ZCutNaWudT2y2HXgMX
FebqmhJwlMXmKdDrYlmMq4RcOLHz7eJG4SgUBMYhZ4bA9oZe8uLNhf/a69S/YiIlr0ssAvcMPv2T
sIlymV6SQJ/0jBQIreESluhLFb6BKpccZIyqPpnscPQuuCYg9EUg2pEy4N3KR0lsz4AS8+XWrvM0
8Ao/x2befBd+TWNtH6rqlg5ImxFDm5vAaUO3+GwNzyQwoGdanLzsgUpC0jlFaij2HSl+aN/1bz04
yz9LalNQTJPkdpil+zoYzsjteEiq9xxu2kVD1mXEMxMiQ5QGF6ZorroxChvpPYTSC5pIVq71rprE
Pk5dD3ZBBenKg6HmB6SfSgDJAn0CcbBfcTvPpgr7b1nb8pkhUvxSJZV8M3j3dwaetSjn4yxOgpPk
UdfZ8hJrmb7CUubV1BS6vNmdId5Rgd0fJUi2aGxIR8UOZY6u4gi/OLQD1zwiF43humwpkmpdX8/f
9gJ6wUC3iWostiQjA7q/dVs7z4ZXpSdnNvV1N03hW26tMEtf4ePXAbY0ZGbaLo2ekKfs4vcFkYUX
QJbtW1D38cXCWZtD9VJ2h4IDIHSVSqX7ZPQe2bzqr5Hi4rOAxXJg2IDziLxmsuOYB7elMGgwriiH
Zg5vot2Y8Xa0kvIwEsO6wccBv5plH0ygbKoz4zKSZHOC3uVlBHs2tV01D1pNHcQGXQZ8OB4ipGur
/Nrup/Lk0pd9mvEHX2SubD5J6zEYlFbvUOgJInfZwDYkPxlOprmldVdes2AElO1lfHM2RYrywDV5
tqPRbrlFy8rLiXJmZcE5m4T6h5V30x2C9XQ2zbh98EZffnntQB2kWQPsGGLxHbpeQJtc01wlrm8Y
kW2Nzrc39PILKMbkghGXw1uN9eQ17zrlb0rH7wQxjZZsiZ5c/HZg2sSRRzWEteG4j8prrXwTUHOV
bdxYmfcUWbjPGM+qzzrpnq0QVbRWnEhG3dAdCwfYgmHntcUZVIl+r1SYktdFOwW0sJDT8JHel6Pq
kfU8CCLVnmsAH/IA1Igos2gW8yJPW7eihMYymTfMcXajQfHIrcfUlTUiqQMArGl/mebsXwSdvH4/
LS2PTgWLuoRUxGYDD5JBdBMY5vXYAorc8EjYN+aw+tb8vqfkVPjJ+9A1Mb0NnXp1Ld3kW/KD1EFX
nbxP+aKCvRso90kxINQ7WCiAFHHFjRAyKv2RJ/WEuFI2PmBJv1oD67bSes/TnKsD4Y1VGYSuIiI/
rMWPAcdqumk48l8msTM9iX7d2UIxHRIgfLDgayu8SHz9s+uKNZ7Oh7Lhas17whmJ34BhgmWLSLZs
uejYM3Mc/y2hpPyzg8CCZNmTchMaq4hlXZGKJ0PRBS7YKDgcLuEVFOxfYDMGHg7/4NEiugV8gzbF
ekcHOxSwwfJlv3PTbCWcWflHrNzyBGbXsyMA6MSLcSJnkGnj9qPTvmbXdS22f0Y3+rIojDIyp168
EkJi+8gTLm9VF1fFsSsL5zMvib/pzq254C7aOuixqg9OMYqozHu9F3SWMMwL6hM2QwZlPsO0Myy3
OWEGObCbqFh9LHljccSzje4l99NqO42cJmjV/nZGK7z0DBdHJ26rM+wcOnP5tdWF7lR3rfVgbJnV
csfXBK8FPdtg2K0DdxsaKrg1N99tAD9oE5Z5BhzZu8Wfmh1sEJ2PaQWUPbKVMR9zEk/jnrl9uq+V
++5JU98bInc/DNrRAAmbV9q25CelTPmT46clzSiTDBF/3fYVSll9ZSTSuimpAblPiN7+jRFjNVr8
2fISmqQoHDZu2/Vcd7VP/MGelBamTxYQZDt3eoan3JjPvqARpewbOOLMZs3b0TLyJ3Mc2Ur/2jDh
/r/sElhQmIIS+sd485uZaLENQcxrDg4apNsteMEO2oBiimAytncmcswxdzIG4yZYn2lhS+mGodo3
Y2FtBr7ZolGgl4MKsRO+RFTWDJjqWTj7iWM882bbOtcJMfiNXZGbQkAFjd0JV15Mbr5c9yq7UfbI
qMJDG3RwapXRMBUwASAKwpwryZHLobAP1VwYOHOtYCti1rKhw3xqTt7jPHA58CZtndtMfOQ1qF3D
H3vwnCz4OZ2WEiz2apWaA+dvPjr7P22EYPaIXjoO+QCGwb85TSoeJT4+l9M6HkruDebZdWfw20Ou
T7WFZWnSeDOckLk7NfL6khym3ocl5A0ephYD0zYmz+tHVTqSlh4qsQPxNp5MietazsblDAtoF5QA
hjInp6wuJ9X719/+aiT9/dEjK+aFRMewv9vB6pz7w6OXsZc0Y9iFB7Nr8l/9gksJMHpOLxejvyfc
KLYjmzMVbCq9sExz+GLiNZw6c3XrIbh5kEN5xSaaMmp8G3/90/2nbW8NCpEKwv5NMON3k2CChics
UYWHwkKoYhSZhFdmXHd/89f8VhBERgTLXkg0e30FWNpJHv3pQ2gYGLsqbsID409dsH37MDymbtjO
cyl+2lzgWSMLaN+YpLfxMIr7jEPovEUYLy7x7IS3pQ4KbDO8LI1XV7eQ0ky9KeLFoDLQfGz6Qj3/
9Udj/f7ZsF6bluetcBs3QPv5zabZlu2CIMGzNyqbRWGxa/zwJuJgHmPcR/d3n8PiVpqZfAPJZEXM
fwh3jLTLaVcL2CCZ/vTAaP2zKet/Tdp/Y9L+V6yOxfP/79PeftHF+keH9n//R/8KLvlkkNbXUQTC
/BVD+ndwiaydBbwtJCBHUuVPwaWAGB43vrXCxwJOZfOKq39G6uzgHy42OLJGgIMs/sT/kUk7/H2t
MAN2iNB18dyxS3Fd+vNrktVeU/HjtYesg3GwaSdsdMOYTK/p2I+3zjw9DkZn3EMDUwU2GgAh2sXh
5bHzY34AqPtWIcm+d63MTnERDru6pN+WaTJzYbenOKXMvLtZ0L7CH59uVD41Z2hB5VcuQMsPCg7B
EhqU9oIiEdKV5yakngbTi0w2raVewKxX7zIQxRaWL5exuCjOWnr3hSzHy9KiAh4zw/Ts5PBsTIZZ
+AVCGPdFLx+kDF9nAyygNaEM10U774QBBdqs0dxm28ZTpppuM+j2waycFN4wRjZy2uF9MxvMlYa+
fXDhtO9Uwpk/QbTegMH0aNMs2kNvhtOLranUoEam/A7jpr4CuJb+DIhBbQKt+p/QMtRjPtjVIY9j
jKeucMKtOzo+rZwVkKcNpmzrR5FDdhIuoqfZBthirRnXFWNGWUWq7ecfgCPZqEvWVMLt7mi+ScsH
FhE3wN6DxOoQZ0bv2uvHX8z6IngOjFIBjLe4BDjB0oxIiBKX0K+H/H+XhL9bEgRKxV+tB5fvXf3e
vxfvf1oT/vlf/WtBCP6x1vOhEol/v/aYsfr/+3989x8cPPBjk8GmMZAN/N+pDYu3nvIv8orBmqb4
Y2rDIrXh2xYpRxv3no0T5X+S2vgdfIbky9aMn5eQIUnfYP3nfzg7COUZjd+H/c5Tq+6gb8G7f1tB
vR95QY24vxtl8Y3pqPubc1fg/775CWonqUHmsCo8j9/lt80vSWEACIh81BqE3Rc8SkZnEL46TpHI
ASfbBHZOCQFv0cZf6Rh0Vc7lqVyZGTCImm9SmoA0CDjNgpcdvoYMtLxkoAN0o80019ck8UKMj0oH
Z7dsZ7UZTPCRjhcDs8WGeFioXbowkl7sExUC+KhX1gctxUzuwH9MSSm2eOo/8pUMMhQ4pWD3Rv1K
DfHbmhwmHJEeqIMwbPOyT/GpMljL751f4JF5Hp0b6xeNJLGKG5+iaX8zrLQSJ8gfE7C1C63Rszqw
nFV3FATuiia/yp1cXRcNH8WM+AsmkhvTjOd1haNMKyelWokp9IS5T/0vjIoacPkRv++uOLJ4kN6p
PqCnZUWv2AzX7ZXH4pRA47MJRovwRoD8S4rFpZQHa7KHO82QYRuvYBfqemC8FIDz9/oX+cUZqWKZ
DNV/x7MNGaaWIZSYJO/Dz75hddzpSRjI3aH5tLK3+b82z9g2XpEzitkIWo2r12iaDf6MqbueDnhn
00vbMafLCZDalb2CbBzcAjeUNbi3JkDedGevyBsYpT6rJBicTCFdDc1cn+eEu2m0oDvUm2WF55AO
h6PTrEgd6Q7z1bhidtIVuJN3oHfyFcLDVKB5ausAMk/bKPCy7MLYQWamE3ZvBMbG/0X0GTAeyzMN
EOCMUhf1ieeA1kuQ8jQmuqoJeyw0g3skYQxZRabm8lyVtll0lPIkNE3Z2sKX15SBvuXfmwjhTbX1
5Rm+x9x7GLHQeH14TsWEBmuCbveioRN55FlGfxrQlvH21DIfAcUyWd4oDgQHN/UhIMuk8Z49DYUP
y4sW8VaMdUyFRx8EG9GpHNyO3+hTXOEJxKHrNdfDkPY/cHzzINHb8ZqYMv2Ke7/54JPJ7lVRh7d+
4SGet5o06y5zh/QVRA+qeTbAgrPzGneqMK3xLOzV5L/YKQ2x7PWMQhmt/UDaJ5W55GKOYncs6QAl
BVRvU8fSOxLH9j5XpX6w5eLc11ZQtNvJsvuFLRCYLXsT3edt5dMalCdTczfGVvhDBTJ96TI+vZ0b
dPI6LEusQUGYiOexp+6SQReDDLg483sle/U0regX2kE68c4wqYWO7LN/W1bHSUSUOUiX1mqtL0Nl
1kPaN9Xz6OXxnZgd/7UeVgMUYw+szPbkmI8JlJWB6/mIXWogDvkgBSBCCCN4ItEfGmZnOXDSrXKG
ytlnOJfB+3SlwXRo9m1OH0LQ2kXo/IA4ATklhWO9GUkjHPGp4jtNi7S776axBeWfmOXlUtBVjZky
ZhUp/CrByFFOtHM0WlVIo0HxnOu1rwDvRk5VKFffD9PsaiY4jOSPS2swaEBG8DUroe1TvJHx+4gB
dhSaT5CfjapMz3bvewOTao/W9QVv8l0mA+eZr5S5aIMdcyOCRtAbILqHZHDSrYt7d0emvrorcTPs
Ftzx8KPF3L6izdDiN7MMvU3gI36wmPONBk1tcLbzLe4rblAZjHLGBBdEMjdM74ygguDIS86QoZ/5
SY2GjutEUKjHTxjSR0G1VR2NcYyiWBjLSMUHR7rS7HJaGN2SmQ9IYbs5mmRv3rJewZNBlIKHb1pG
7W4nbebX1L4MZwMNngnF7HF2ilGKdzF8+NepWprPNlm6Ejf8wJKe0dtGixT89SVqynSBJhjApTxZ
NCH5ONyd4qYCUp2epZlM6Y6rpnMhR5GkB1U6fXihcSKgMw8WbxeRl0wQ0s6N9ylGGY10gkuTsoM6
3qtaNdlmUr67dx0obNupIdu7obCE3j4enA5/lSyQ1FxJW1wkJzPctrGEMy60h1OKcDvUorkLhquO
Ymb+k2C5gPfTRI0dxNc8Sd0PfzSwpRWd/zzkXQXRYiwul9xkITaVKI8i1eygRT3olyqwWPRAp083
jMOCelcVrNQLpdo4i4AEtUjErv8psZs8gGtG1eFiUm2mxuTu6Q9+962HMb3rBKUZUVbn/W7kDMyI
na46flF8x4msXmqZdBdJEeBdhH5W4f4uk2Ij6uWysmsTGWdQl4iJzs7hJ2eIkN8MUxpvEFs8vVks
Yf+kKa+8cWlixL02xTIlApf5SH548Mwjl3kUaAD38TtsMJ80p+gLfSWB4Fl0qo/pi8kEgy8a4hXO
hplapqix+N2YAOhXZ2FaxvLbnOcOywqwJv0m2Z+vhJ3MWRSUNteZAT/KxlIL+evEXAlWWNQZ9diD
1WJMXvnP8L/NDrYIxG0E/fEmnmP7zKTE+3IA6UVBnC1PHi/SB/H/2I1AKGX7WZYH280QaQPZk/zu
yr77XLIRbqjXMuOJwtAgQ8CXZt9lbjtwe8HeM5h2URI6Gf03b0jT74UW4TSy0pYAhVUWeJIHEpcd
ZXozaKvTMrsjw42EUYK2mKWzu2R3JJHTmWWLex7BeKiClBj1jdFD6AMbcWsyV2ojd4TGeir9Gv+Q
4XTuVnUDjE+nVLwEGplGGfl7a4fxjRzlC3p8ShEOo9GUojbaQRQaLAcDat6GHqXuUqeueBCLk05R
q71S0IfjQjpIZ0rnKj4J0jIUutJIw/2tsoOP1u6dy5okkEfmCGJEFMtQIfcZ4mpwrTcuSu1TMTvu
zwA/TXmkRU/CusW71DI04pCwoRCq/w4IbVAXMPjAClHJA8CdIokJkjgEFIKCnP4WJn3O2+kM68xy
cjoempEe050ZYOHB/j8b8nIYXfdl6lueqMqqaw5CJSMy0FUW0rkJni9YArZLNnjruytivDQWRnGA
1jUlsQYY11uRZcA/TF2NVCzopMIeC8zjinSavsjazMBs2Q0BrSbu6n7uglVhKvofTjuCyS0HZuiJ
IaSIHKXzd5JXrAKhXTF+shbDemBQ67rHZGw4m4DQmp6oLsdnqA3lqJOOUSM2PAJTHBV5rpNr7ZjO
vVmXS7AvJzGVm2wp6cscHHpae2H7YN3tjtFBjBGoKLdd22Cx7C2x90Y3faGsAkOAsXBi6+LUInvE
VGc0NU0gqK8MP2uMTJveMj60lTRvsEdqSkYjyvOIPIQLabM+qPZuhu9FxRk0O9h8Ee5n+5b6noTl
wUu3lYNWbHh6W1HCckxA8ucbTWLhLm8MYzdVTJds1cGdg8XOljvGZx17VGj7Q7Dsg676oHXNeuFJ
dMjMAqjtxszhDZN+ePaHrqNnc54A9VMxe79YOpM7s2fibmiruraHic+Pl+KZHi+Wq9JxqFIJVK5f
KNNVj6rrU3ObLQA/AR0nykL0bYbvkNPgh4vCC78vUGkV0f1jqqjidvPtBGrsqNBJ00e3QarADWC7
13QRaPrIfk28bZ7CTZFNdbq1Bj19ZwZVSs3SVg/TwqKyaeq4GbZGpX2wDXWScqjs+9k+Dq4zB5g3
Z31BMxwZdoxlIA01Oy2hMWYvnqudlG2sbsubitM8zMElH82T15XdLrFE9tAUrXEvNdjOxXdwWIGa
D+Bs0h462cyFgRUSHfDaAe0XRLBxUZTxyH6vs2riIRbho4zHBaherDkJslGWLbM6UIFbaa3d6ski
UhT9hi6aLZXMfLS+K5+svmK2kJmF2AEgMS/BUQMjxfEMzy7xVPmih4CatcoY0q8CBF+KJQLHJuDg
iiMiWKlkrRBlTG4OmMUnhZ/GrhJ5nLSGBEiOrX6tuRljtaHT5j13ZWLuucZ6t0BJcfw4Rg0g2E6g
yQOe4XgIbXOlXtRBAIl0il0WB9eyZ7Zh2d7Rf0V1Ah2xIbbZbOGAjQCWRMrtMPf5+DUvS1QgugYo
tHz0iVpgLy6/mHvP+FrmIGWUYvkgO0Yi3GTdoB0zOp+8G9mPHCFJOIfBRVYF5kXcUYnDsuwVpz73
OgwdSQMjtXAnvkePa944N/khs13zNAWJ10SGzD+FrzACIyFZl9ySvTvInpdWsDBqaeWpsu3lZk6L
p3QR1bbn8rWTznRgolEeMmn0W9uCAjTZ4lbxAtyCIg12WpCyJM9icm/g+NHJUaUYjftiB1uSi8WS
YR9cWSzziDP3v9g7s+XGkTRLPxHK4FgdtyTARaQWSgotcQOTQiHsi2MHnn4+RGXlREZlZ3ZZm43N
Rd+0dVunghRF+PKfc76TmeTlSiXKy2jRZwVutPI7wakRG+MMRmHPPTs/VyXhRoIoSM8zo7aZQDlJ
UNxlZZUfeja2bcr5Mmqz8a50Gv2JEIpB1TCECIqt2ucyHPptlxjO/QCfDGElnXd2Seom1qbRx+nl
HOjF9I6hG6KNj7VB3TNIL933QpWcwCgi0zeJXOh+zMubGML4FS7V0dpWpJ0YTcryO0WKeyX19rPG
8HUXDUO36YbSe61AE19RTG6+GMqJPiQb6NblA+qbHBNoZ/W62tRJGNsB/2Km3S2OiYdxMmvKsYa4
rR+LptMPhgplTaHZLB5NvGqnPCwBOnsaTE4nHr7Ursq+hj3NxltDn7XPoXfL9quZcQ3iAJAMxq4M
pb7smxT7LCupMdFYa0X6MSHw86GJrjnPIuZkOVD2JLBcE+7eCLoIxx1ldRi3gCKAxSHZugMXDVTI
HrGtxHqNIt5TzhByzeSk4GfrnlnLOrGZeuIm2MjRHDOfM1J7Rc6EZafjrb12ZNUGf+qTUEc70fhS
oP8Br7DxsVo70MzltDWq1sq2tdubdKrRgfS1c0fxvbYTI/Qtw8tmX7bSO3oUZnskncY22pplzCF6
NHPnu4zMnLTpEJ9aMBE3NBMu7lYnsc5wVqTON9o6qHijoTG5MBaoDl1vmvfgWwemshLgph9KDGhR
iPt1W9eAwhEkV9RpAgsaO/cPBCpOV/2MuaA+5Ojs2FPkikut8J1+635AVP93Plp2Cbbcv4a/uWvh
rfGXism++sNs9Pef+G06av0D3KUN5w3xw3GZkf4ul5j/cAAaoOax5GFzWQlw/6qFAHcDO8ODeWAg
mzGE+10uERZKChQcGiMsBuMr0PB/wrThjaHGSPgytIlBH/njdNRwcfrZ+TgGeMQqMvHxsgtT+NQc
sSkuKtLpb7gtv6oz6wehO7ygbaNJO+uH8fM0No9MTDO5PuIwpmwANOonbGMORyPew5+m1Hf/NCb8
3LHGUI1/6w+GBQbPktom1CDTZg61Ghp+mvz2jo01j3KqwBCEeqOCCzZ+x1gQvTXq6yyMhut+MdN9
bnSlH9Eh8eHk1XBHLic7Fp7FXsaQTlzpM0RsbmgsCPRcR80zF3iXFiPp2DfOuhtyp2nf55Fc9Lb9
sVOmP3ZNQpvsoKNZfdfWhhxHZuKx+LHTstux63brBpzkBktHu27LXepa3zsnroL2x44tWxIvnN/j
7+RqsERD76esNV/uPIXOT7xijvZq6DHD9t1wScmonxSQpOGgLKyya9sPm3bvQrgFkIkZwaACEG9z
lLMoR3KmDluLNHdfLyaSS5GnTBB6b4ywwFkNRw+us81nkWrNlds6Rzfi+yCG3gg0tzzTCPpYgj2q
SXWYOOUibTnB62eCOeXnKTbw+IRQBqKkftEKLJFSNy6pxTm0JHY2Q5vbJB4NEqpu1Nb0NJZ/hLgt
OHbqkwnXbHLhQcPF8oELNbOzQOCzvtLm9iXx6NIuJivzZ0WzluPCHZoG96Yr03SH45IuMhRwU5Cs
YgOlpwKURRYZF8GNsjW0+1kNmAEYJDpiivcS/qJPlOFIkA0ebG3y8k3DQF1En2Wa0MHQp/wvJJhc
fawObU68Z+BKiSWoZV5l8eKGU+j+IPXL2ONp7auGRwcEFia/66JEUDSc6H0M+aqLNpc+QeN9MuqX
KqOne/1EMxPMbmjFD50glK1Pxofdh2eRuST+IQnnotjDNeZiNXKtNlrzEprZhClTfKROsTMpLNjS
JbE39fQTUFIWZGHzYvN/YHS6oc/4E1TzmQroKw5igoAElQRDrB4iPFuaDYhhpog5zPadqZ3jvEmC
mmJ1ZgzSwGdKdVfEuN4adT/Fk3erOvsm0aqXkgzJdjQpDzfH/AS14LvTY2vLJlCI0Ktb3HRUZHgR
jSwDZ8N1qkltsiwZv3i0kPeWvDHmOLqhzPA9DtvnKTKcwDbGlg8jI80Wao+hGZ2xPdOtanIeqrQ1
0UxR7ZyFJcJFhLsNMLvTGC+Z7vELhBL1kJfLx+SdRC3JYrB4xLfdbYevhmwKZDuaHTYOsJFjy7HV
b1qb0sU0vsSgurmaU4Cq5TlTuYIHNVPG8thp7QAr231kKIgw4BbnoeTvYOn1uwddO/jfzfW/s7mi
1FvsbP+1GeH+LX1rO0C/P4uPv/3U7+Ij/egwpvA3/Ubx/af26Hj/AN7pGuuOg//wB8T3t90ViC9c
NfRF4EY/dl6Uu3+ZEcx/6FjbcPSYYOaEbtv/ye6KQe2XPQgBEHwq5iBMEVRDOb+4ESqeXo2vIzmU
winyvRZObXht5DYUjtarnGMpI/yq7TTgZfPSNdaqHGMp/ULLipu28Uh8FkYkyStleNXMyTw7ikYb
YtA1HjR3JL+0XUa7xPvbF0Z/9opp17upyexduWO3nxvG1JsBL3WAWKgRH08suD3N2FA0XJTOMYYj
xOCqL4p673Dxfl2SiUuJMNf8EftQxbC1KoZ2q5dhdGZA4rybSvVBhH10Pw2evFvwPV0rlKagwHa7
9fqM2CfZ5/vBqNU3Tqna21zSGvdFz0PnvcD9jAcpYiQ2G7T5bvCux9iqrTb6GHQ3fSYjRNs1jndm
+TVRH3BMQzE9tLi6uIzZjXHWXdW/ztDgGTHM0yu5yGncjKVe3yRz2+h+QRASyaDsOHRnYLp1P+80
k7KeFH4f19ik4cTfiBo5qSQ8VjRCETsSvfeK482M3vRSMohKqnmNm2TkRLEpNM2NYwn7VbJQl5tu
jKk3sbxSu2pbk4gAU+qePhnXG8wTfdBtuW8J4a01xGWztUjePGO+ABpidFTrnCF4WPVGn5pip9Iy
fTe7PjsvqVXf5WQTP2IhKALtbYAT/QyAZDNOqryqmXysbo4RgRNAw1PRljjKF8lUrbB79vRyVigZ
OgOXp5jg5pNSVLSTwvLYyNRiVffCIaIU8A6mp2Hs8ruSzOklE22KzX6GNBOjRLCVTNFLGk2uLcgg
Ja70k7KfgOy7/fLcd6RLrxwxCm2LWKWJXa/Fs3HQrCF9s9uBI5NXZZF5EuT6m43drOVXsxhAvWAU
e2zVkDYBd5uZRAat98O2rlpSPt3MVAsQqWyfeo7QzFzzcXpNnU6e2YU9wCAeGaVg6MKi5gs700zP
KZLeHLb10tyPVD/CABxTsw46RZ20r3Pt3VvoXmdC5saFybv8kqWtvfGQBYatRpym2HqEpu847Jr5
/RSBbO09oK+Jcsw7sZa0T4MeN/u8RTIDCCFLUul9dnJpGtZ8UTXOt7rTXV+UBdiVpjdx44czsTB9
Wid1dklldlk5r16UCsnUNRGMsWnHrP164JS1NWFe7BxlNEfIAl26q2BK7vRK72EMwzGd0U666B7j
JtqdilPvRR8T9UykVb47g7ROnNsRiXWNfzxlKLS1KvncD4nMGdzhwJ87Yb25duLot+AlKgdP9UhP
rjfl/a0qF1LxWd9bV81gkfpd8oE6H7Op+xebk817nEbk9HJ3lvm+YR1Id0a29OYB1A5KTuTovDLH
O27G8J/c+ERDwQg6I3Ex5dCqxlGKNhsklcnuMQ8QGGw5SSf1eD1zSYeIUBtNt/UkBNhNBZ6SkJbe
zSCn4A4wxOIL+1ZZWvKWkdQB3uPF+ceseqLdXmRy8myhoLh6G39rHKe6cd3a3k86ajUuKeLnRmha
35q+SG854ToWkzmH3vqor4av2sIZJKXlbCt0cH2SE9cXvlGAeQoqpjFsLtWOzWR+hRqV3xBW08dt
oyvLBZIYGXtbdKUX2O7wLW2oSacLXBGum8lOxFM2+X0qEIKKTgzOGV/F8sBiYxePdO+GbzLVOPRw
IuIFXNVctRzHXhJ4tv0GBcwlfZ0X2rPSp/4GtpP+iYC0rHUrNeEqxdgeX4UbnXXdqD5IeSDmZCox
yJ0IVscnC0cY3ZUYvjSEgZbUnlU2PGYjvhwoDOViGteNO3cHN6zsRxmKXPhi7OdN0fOkWG3blUGb
VvHJtJOvUSdoW6NragOBsH8jGVs/9ONgcfacdUqibI1GFeBVDHEUzb9YoF1EUcTqdbg2vNkeZo9D
MpnlnZdpBpQwqKRHwQD96GIFfekgTdSBqEYZiNqsSvhKnZU86FZBpJ/4dfKkWofZXx/LnAidZx6z
ySjIZVkLOV5j1MUHcqd7CzjN/KppQ3GHLaHamWrq6QudZHJXxB3cMrqb7RU2PJZf07yYDlj4JhPH
dp18OL0Tb+OkqWSgLcqbtgN9D+5jhF8fkHNiFD7JPfXVbgg8Evlpm3jNT/VbUG8gj5MptMEnExkM
8kGBAbWJeKnAXsK7vhkWPSBACQpcdi6rlqUJ5xmh2WLjzsKDvuhwAgqPLA8tdg+Z504nCEDGAf0u
pgQCMkct5AAyQdpktLv+lRQUDU6EqNCiLYv75GZ9DoFscAc520Nj3nbKuSe8PPmAOZ4r4s0AyCtt
E6edpDTVDk+JCXsHscv6mOKUVGDs0Rpr14jFQ03Ad05IrXcM5ZX73Z6S9y6ytL1IwK90YYRZvsdh
kIL9m6znLkuUDKqalXgT263XbowKIPfRcmxASjOCcX0crRA0tq1V+NtNDTMONpyZXFLk5jT2ofsS
5J5i+cFYuoo3hujEU0x+ZtnUekfL25jlcrpZ+Pp8hLgOyJQPHHWsOC86X4/b6mx1TE7h+qSHLEq1
wBgUHvsY32SPXcR3eSBa0hZJSqdJrgcxtRz3mS1yhJ+Q6tnBI2AtE+NTrmmzXJqtPy1z+64pWqCy
xbESKqRSKmAtO3RuyDZgu/JwuQT0sCEJYVLIHO4llaZ9IcKSqw0xyaTayqxXpW+oZFhulMSuEBR8
YSK/AII9r0wIUwRDE03HOtHAWIlhIX+AS7wKEESZy7pxlh69xWy/SxXCpXHyke8O2cVjQbDJ3LIi
DO4OEXgtrMoRXRYIARTx1tjMOwM6QCd66onr1ryymwZ8TjjE3XttdA4HFa+av+qG26X+bHXruFST
JO17RovuvnREgdCq95xDUbXhncw2CmjGp3wtGmmgbUE/cUCBOFcZSRtE+koyinaM9olDFCOFDNLs
t1bNzUuPweoqL2yJjGpIaovYlKYbrFPYNnKv0QkcEyQXRHNFetu7Io43pmN3fu1o8eKLDEjHecBG
i7IjJLdEFrvdODbr7re4iuDP9GOEkVNYbec8ptvJk9IvUGIvI7zhJ0ZozK1tSDhHqbnuCxH+niwC
wjKYujqquG4bJKxoD+NQkFTunNw2Ioyup7Rt+q1JuO7Ndjx1MerCgXTWuPUmNBxMgRHqELWDPSMe
bbDxrdCv2+u7oU19hBX8U12cjBuNg+nFjuzxRD6O0T/C4gIsBifGE+6rhTWyiud6nxChU4GMsZQ8
E7ytvhtNYST3WTezXETjejpK43qp92Hf5W8cFML7mQLm6CyZAiNoKCa7PDZeVARZkTCIgLCJzMMC
PXc+pK3uKQtx+rAv691tjwfnBOVhCHgEmu9Fb4v7MWOo74vayy/xMmlfDCZGT8YwUd0+eN53EAj6
l5muzxPzO+111ukZ3QKvWi5jlfYYZATHBUt1lE4VSIr7Av8bpLy1/lwvo/m5Smbyhz17zDNFOXUH
AMHKsSnmekr1Zpe4JLo9JPhtZHZ1zklZz6yjruWcYtqkDBsoXbLA9QYocQNS0TyiOjs5qO3MTnyU
BsRkK47VvA/NOEquls7JTnZvzUByLUGGK0lzgDK9l3ufAzm9b20jpdrmY18aQctd6gludRxvnZia
aLHX4yrRkPOb2KIQm/I11qyU/gIb1uCAYwI7oPZWEWCkVs/IZeV7S26n8BHTpZu2C10ri4+jpJIv
ivJYeW8jOLV7j29abaGcCZvW+7B/Q+nBZRE56W7swBl0U+4GkYFDZj+VlnM0eZ74Yi6Yis4x2tWE
kI2nmlrriAMrBCqmG9J+1NlvFmqo5vCCUU3ldxBAKWllR/Ai45xbGDP2cTH2tHrLqA+Av2G3hyw0
YDVF+bQbOFUlnhh1HS8Vx6O6SnoL/YwI8E2H5EEXgqB+91bCm3PQ+8NwPKRt0vkT9WqXzkVmPQPK
TuvHOUct2XvYIMwdjcFxcrRFmqQvFAs3xcFuQhKKdYZh/GuxzPqbBz0Gr9UMt+zr2pYUbtwpEi6H
JEidEX/3kWZHIv4tx8xmUslWGKSBYz+aDf2r6Qxtt226ZsTdGMLCDhN79s5s32o8ZFL0V9YMESMw
7FYcKrwl+y7qOEsYoTM9xCUy7XFO6Kunyas2wZJZfZReV5Y7urR0CbKIxOhpq8TxqvldNDr7mZRl
eMVEdOrhG0v2LvwAFEWUpPIU6cYOgYtuDKfIArwcefs6ZRy3azXNxXVukhDaatRhLAXDpk7WV2Rm
Z+8AMIYZYmcXbvzEJuW0R2vqSo45+jieh9EE/05orB2KL8QrrfSdNPhQXSKwv37p1JhBYqoVuNq1
znCXKo8kM4c7a9PMXe36Lb8OajVJmeUgIolXJdasJQ9kaDPiJfjZ7VyjUQSoZaOdqDV+9eii40QO
HOqOaSl7ohXWXwlQe/Em15e7tI3u00HRztEkgOdZvkfMiIs5pPtscurYT8JenYyuYJsqsVx+Lgln
vSOYKG5GjBhWLSqP529z1JjmsR1FxIFVH9orxbT6AdORs8V4QBjSsOfiOJhKs6iwpK0wgiHsI6Fn
p2jiieXUEiYKKWy24dpo0fDeurIHx6jj0WMXagp3M3MVhvLbNpEDsWOOnlosvvw95EJ4IE8icTsD
ijKuPb2E3cFPA++yykGHOpVWjAwhdU84nht92k9R6X5QTskYdFJG+6WlhHKVHuvmrdCc8qi1hPxy
xw3Pbp1TYdkVi3A2eYQVwV8Km1oJxI17ptLWPqnhHqfGrC/vpuDjcEZnZb5O3T9bAImb6Px85Yoq
GJf2WJPfeItaii6AyXXPVG106V6kwrgaTLE6INFdt72EmxZlAzSyrEFt37oVSHESqjbltiVuvfzG
63vFumTKwtsxdp+eVJR5J+ksBHKnbC2dK2UIBJKyWbrdmtBRfmcnqKJI4vrgj3jQWLGV5/w/nm6u
GY5vFcn0BOfz/x998avGZ5gM+/7r0eW+T9+at+7nweXvP/W7Mmi5RGQ4IRPN1GlG/5cy6Mh/CBp+
TJ3QwL8GlL/NLg2L1jLD/q0tXtAB9X9nl+tY02W1EJZhiDVn9Z/MLn9NL6DOUU6mE9HgEOfCXv+j
euYZyeC0KFhBZyPOgNOc5+fYcKb/ENxP+6qDBGo4nuuAuPoh4v0k0rWO7qRjVDqBY2XDV55MubKB
I66OXYZbvKiHv+ubWmW/n2XB9RUd1j5K6WndEvKXHKVXLJnsM0hUrpg8TMWFjvbEHAtDEBIbo1en
SB4kQ9RDF8p7jEOetlH81NdyNjk0KC+9ap3YvBIKcDu5pvTKm/Pxmurn5SymrL7+6VvzJzqm+FUy
Xd/vKhHbNq1cFJmsf6ifPqEU6/c8TqWLuFMVH+PAtAdjMv8zw/bjs5ZLCk9drDiJrD6aSl8++kmO
T3OUUkXVV9ZnRKX0l7KauqsIRs7nX78949+/J7w9huUUthAN52z/x7fnekqvUw9gZS9q6zpZBAJV
Qkm977ZjfML6gAZTCipi2e+B9Wh6dOgiYwLk48pDPFnus4Gh8HYmzCtEfdRj7cL5gKEbphnJ2qmG
7JWkvdwPodXc5ZVRvfcETrisqPr+r38X69es0PpRM28hukixA3HFXxRjmSz4DnvTDuo+jymEanCr
4EON/KmW8dXYJD0BFVO3A61qxw+owlW4yYlosBEW5OgYe2mXfpq6V4cTnMbYkALjTLNfJpHt2ta+
dpvE8Es3GTAoadEtrs3h2FVUH8PYfq1tODRJaL94dmfeQPvclqSV5JwMh3p2iiMsMeeGEJw6W1q4
1Oi5zP0BnIpwFzPJB+TouoxhpLUx8tG8bmo9/pAOlvAN18z6ZDuKIHtaYJKLWY1OEJCQvQgVe51f
LVP68tef5b+p73yWLmFOYE3CFKbj/PKYwatoM7ud7UCEZkHENyux1oz6mdjo3jXFp5aO0y2NzFQl
F+jlxQFL0vjpqLx5t2rVXSvuQ/BbFRmAsQKV5Gpq5EJeuoKqALO+q+KqPQxDG03Qu4v5w4Pd+tDX
YXXy8kl7EWYWnevFiSIS/wAtCD1NZ67q6a7rHf1vvjj/lnP+8csSbzZxUuA1+PH//+kZraVeD+76
ELSZGm4ilBjg+eS1jzXL+p02O95OIUkB2MiXS6NkdDJrG2GG+r/6IBZLfiGdNgNrjfRvf/13WD/m
X1Y7idNCGvwFHB1Pwh8fT1DXxZDbIyRuadhbDraf8TAf8ctPvjsNf+Pu+JO1ACeJYRDro6iOJf2P
L1axP4xy7uyAIL77olcz2QAcCrd//Sv9yYL4h1f55SnNQSw7rdnYAT765Dscguo89yVXKyaT8+6v
X+tPVgSqctij2VElXp1fPj6+kmldG8oOSts0TqZWLB+Lo5yzha52b0wtyy6VEx7CjK4z9OQO6//1
G/iTjxSMFB2M3LiJM1u/fqTayLQutu0g79zhSYwQ8yaGN3+zCxvrP/Pz14QeYA4OxBRZwg2dhtM/
/uUMllw556lDjKu5r1sjQjKf92kyXKbisfKS26nkNjmNH2uYl5GbdrsIklHsJ9JPTfQEDp9Mm2Or
ujhtPTIep0PQnu5bNEAijLEe1DhPNnoPYdOajHljekvjF6P6nkbJ3+Aifv1+EPi0LYu90hLeeq5C
Yf55w1ysBdHOwQHMFaeCC5IQJJs5/kMG0v7mr/NvHxuh9XXjEw4HGEHC9Y8vFS+hwUgbp4mbO4A1
50zDyr8Mp6gp853Zhv2Bj9r7mxflKPjrU+3oZENIta4rK2VRv/65RmKPRiHGMGB4/YgRpwpMEj97
L5zGF1NVBKDE1N5TWnEE3fMKHSjduaBK3tLIgIOsxyfOPphiJSUXoXPX1twhWNzWzHy9zzsKRrh6
vYZG+1pBsUkwv2ykzNoNwHO613O8i+44He1s4BLqtvodjCGsVUUOtghrB873HM+0Pus7Zmz2tayY
KgINPNeGlu9cTGb0LRoaWmZx6RUNGSsfmwfofibNxaJ/zCz5EJHxvl2cN6tePkrCl7cllyy/tO3o
pQUGfqsx+dqBQYp87PrkGhSSFaMa3FyJw9W6UHn6OhMuWH2eIIG8qR0+DCaRpA5pGN8UtB68Tokh
d55ePNb1cNfIfc/vmVB1/o0pQxPYIUWUiRYVX13bTkDv53azgzmVQcvy6sOUE8oy5qa4YfSd3YnJ
YTBupKoLBFYnpMne+N6ambwuCrfdJSISDC8yQgwIZGGwjGQ7/ZBd6iuk1DFIcJ2RHsPumTsPNuWj
fqdWYlKJTAdsX8XzqTFj60KqTm3dZKYwQQ9Ajh+quFz2Rm4eQuexH9Cx8cF2s+F9ziP5jLF/5NL9
ncyw/ZQYVbYjDFAEnhyei1hdUS3R7lrcY9chDqgnlabmZcgaW27muir4t3LYON7ibTxTXQqPSEHU
y+shgy3Z1U2zQWYGg0RjgrMl5jnc0qsz7QVDsrtukKC7Wv5sPWEQaxPG0accOg8SVdgedAUxEj+U
eCkBhz+PibknfVXBVsA5d1dVRX3RshyX2BTBt6NGRc0+PeTzlzxaugtW/f5LbaRk8rRmftTisN6D
PMputFpFh2UC7pBx0LoBuRNvU93QfYERmVd26htYJ32QgQsK8CGJNy0UzbFyKvvGaGpF9kd1hyWl
sgSD+HszuPN7uv6Go25r+yYc7nTQrUv1qAuxokrmWxXO1yFoLTBE6YjYn1XfwlAg5uh8JZXZJxzA
JUFPhY1QA83md53q/IU54qaaIvviqjG+ydYOVb3mjl/NTfmJiXvaaUx0rwrmabQrye+xsl9LaGyk
tUQF9LUhhfrstm51sKKRHMgMByzGG7Lp23g5YtqAUN9Ez03dPtfeiGOus0XznsOIe4pk5hwKYMh7
D14jWlNJVLwY23NTNLbfUL90SJuaKhBNRgQmeVPYOcsnqym164R35dci5D/OyntW2OmgsD4fQc85
Af9VtMdOeg7b4btpR6e8Irbeph4qREmEbZsmMf+BFsUPA7P7YJgGDfe9lCtAE4dfpckHs5/fW2lX
93kzOreoxwzhi5Ihq5kMR8SFu6XWzUsfF/xNjL4ikguF8orJ78hD1cW72BsxuCCZTEZVn92U0Utm
IgpHMx5EeOjxl878YboD+qvril+wUu12tlkdbaud2SBUsbFFjCepp/p9YJ5/gzMzv9hzNcII1YpA
g1vtx3m6J+n0quKi3THYLX1LQw7qdCjXg4e1HOPsDShvEzLuZHwzx7SHJ6lSX3lr9iaL1J2hFUBH
Qq528KQK68kMlc0aSI48oOAJ5np2S6Ctv4/C+SQA1PYkoZYsfYQWUvIb19nF1Jlc5XNifOjLlN/X
Q8pJX1J4v09bg6Fxs0Ccx5R3SzDQ8ss6Xg5qMh8ECFK7tIxN34fE/N1+Xy51H3iN8V4O6hRDxM2t
7J2eG0pay8Haj7Vj7BtNf6iwe7bxNFyXyGnnsa+IpuFRaV86Rqk+7bUlXbFcz3DmhwXVCCmVHpt6
aU6dgE5qFHDA2yy66RfKnzpjFNt4NBeDORY1UJpChekp0CCr05bWzoFIiQUivOLYQZlkmmanytSG
O00kaoeKQg0WjOsr22mre8tRlzgjRV3lzOsTq6nelkbP9iJ0k6ewlFbQ0Rp3TsLGfOFdY6/tM/um
hP+8Byi27GNmmm8ekeMrAhRAhx12zsaYFc9F7R2GpCdw2aVcB8En+S2R0GONVM7Sb9On0mT6NW6c
ftcpFm/Q4pdGfGYxcwQKl+b2ESWYagvCDXfGmM/3DkHSE84tCrIWNz3pljkHVt6Fz+XizS99jnnV
M3KxGlIUZlmLvTA20r3VdMnXFY+4JZqudoOS7lodRIAi9qqr1IzYbuP5juhy7E+ZGd0x2ekCnd/2
PEazfeqG1j6HZm8HcTjoj4YeJ5c86cxjgzPmzDwSVouXRtcDQOVAb73hRrnpR12o9DG2C327hjVI
yKtA9e27LGz4dGg22GKZy6cbL45Ftslrzv1kTOdjaxGGxTdc97f2ivNrnfJ2zEk2RlhZuy05zjDQ
eulem8qp7rslsT/sRBUv7kqH0jTriSZt2wdBwPanumFP2gMWZke0dk9ParnRLKe4opIbx5xpNTvL
1Uw/0dN262qNetDsgezPtOTesMMcEh8VOOGdPoMGzYWq/MUq+OKHXUNycyod65gi8eHD0yn37Nw7
yc+DsdC0S+ml+fWSqA+nNchTZkyzt6hE5UPZ9DdEEw9ua32Wcg0HL9GdnXmOP80DqMcxThlr8zlH
bkLFHhHaDeOoa1wfwUAfAwe1cAe3cMQEJeY4IO/s3QKv6G+xZkVfuGLS21Xmidh5VunEG5f03Q3U
pfDJbVxxXxSdvoJA6ysziqbraZraj9ZOyJUNioTeWPJmNN0iujvpHtUgcXmVJWTejZifE6HU/AZq
qdgkHPp2ob1aBVkX5jdautwzRj9KPCKsGUHjueV9XbrlMVYpZffj5NAkbmr1KaJ+Zd9WNboogEPx
RYMLvqXmx5N+ZbNfD4x/cJQ7ob63YCmwVfYqJDooMDcJugc27VhE+1mZds45Uzm0kMY4jtH68qcK
C8lLAzY/wqRLopgqGwy+VCDSqrfBE+3dZHE2YEjSRt/kMjSx2Gj2a6TYgtw6zF9BOrh7igaJZ2a4
FzfjWHjwFlTNm0cRw6C2UDAw1JrCZq605XbK1iK0rmnrW7JT7XU6pPeAj98tvIh9YfW7GIfbVUOP
0qHvl5cehtm2XYrV/JM1h95cqsCgNhy7DtsNUrvL6bZZ1Doigr1WMGQH+9CfDaK5O7on4p1LEQfR
QBfxrinC6TjE4y4sTPgRubdjd6WfzVxpB3RnpydtSuonyjrQlT+Ast/L0Xhs5PAmgIjKOfpqZ+1L
bJCeLSKtuKhBl4dWL12yZ4V7zgeZdX5eJYVf6QJ9tAJjdUORVeO74H8PRa71xMFyg3OStMtrz266
B4DSoCbAKbRYpw0cSWWCokI7kP0GkZrKd95Cf6dCO7rk3vQQToVJeq0sX6dFX2A3jbp5YLQ0fqd2
vHsgj6n281RpQVnX7gFafLSmb7P5o+/lwPCVsvPIAgEdYsXc8ySj13ZNdZFROh4GjPivZdWB8BcU
xzlVRDIr8q7MMqsvWM88aqw8JKKhTWq6mcrxSW8A73JXQVUi6UDew4GX/jHp5ICQpZ3kk58pg7wB
oOCrWXPYWB3kXzJ0LdFQumcCzv8tdVgenBaLUWvQGB7ebyvW7E3iVO6OZhkXLrTeseRalQmQxtCg
BXjyAVoqFwaXoSFxxRmgXefqJ0YU1R4vhcfD3XuUvGDotcLlItIRY0dRfnQMHXeT2elvPMMQZ8wx
PEADWO60QaeNxPVyjsF9Ux3NUmrXeky74eocza5zRMFbECtlAO6+BAAM8KYPZeIn5IZORSS/5IN+
9X+oO7PdyJV0O7+KH8BskMEhSMA4FzkPytSsknRDqCQV5zFIBsmn90e5z0Z349jGAWzAvtlA7UJV
KTOZEf+w1rcE7ubfcx8lbLub+NEZjOpxdm1j3dfdhPmM41QVgXcfBGxbYzcPHsBYiouQJsJ7K48+
l6PwHW9qjA6saPD+Wpl1blOCE4n8Cp4B2XdPMguyYNN3yScHS36NBz0+a3PCaJnIjOjbRpXvGsw2
ryHODnHkz6TOJdHVmiPkGWRUnaq0to81G0/IRxDCK0NEv5K6D2/xQpZ8gZi9aACgZ+hA6lcREB26
alnz76l56nrbDDDNYHJAtxwkzkemDMktk8HhJXOYDI7GVJwqOMABm1ut7hEPSsYpczsdSuq1s5d3
3re2GtGsZrJ2720e1fvGT8muXxlaiKMr6Y/jnG7ykLUMZVclsXBId/3yEJc6/aVU0b41KTT6rW2y
OECoMWM9pThPn2FqBBvhT9bWKQzC4mAa09j4UWHeNPEQXw3PLLeWW9XAadthZdhWTRsYt3dck+mu
tVH88C1ponU8+ROk3rJ8NghaBO3gu5umBu89N2V3zeR4L0Nf8vAPWX+oeQkGa9C6/MMvHQ+9HtiY
bTb5OJdghbDrGCPffTCQUWwkRHMMOyJz1k0QqWdkWQxMTZP6jt9uPsmZGLfDPIhbC04C7T0FzzVs
DfR+cUhak2uU6CctiG3rqnR08oDpqtvnjU2xa8wTy+LKwWPfRtMDL5QRet2OBk1VYe+51Kf9KL3i
kNmGab8UYaj+EOGR01ozOSxPwikQ1dIYIK0JWOWziA4tOW3yKWtJco0gKtyaLkrhszUhnCLXxX3t
i7E41LNvP+SzHRwSI2lQOw4Vmjgq/LTi204e0JY+UyOg0w1HAbTQkSjFJIh3IPbrTVcNFLdYyest
gtNJ3DDeI6DNIxpq66EOn4G5NsZxbNyKYJ5APRO+m661wWJaN9DslOGPf1BoIQSg99anmdCT365V
DzsFn8VdT9ywWGORmdwUsph/CWSpf4gG9S7m7BpfvPTmrQ81AhA/hC3DVcgxwGfjlNuJ1Iv26vrR
dFUVmBsYD3O+G9zBvGEaFnGeA6gmzAYV58JeqW8TBGTXihwd2DaKdlHqxv9NmkrGdJ2D+1djgUnY
+rYm4BZv8VpDN29WgfbqN9UE1SavnfCVlRLfqyFPaPSS6nGBe9+ErRtlO8O3f+ckPdkaAKvTEdlX
M8/cpwNqlYzwRuzJknqGBNWHZJI5KNyx29lmHZ0JirNusXcRqJa2fYvKdSjVbirn7jgVJA/XRtJ2
20JU7S9oiMMh5fp6iaBekF4Dhh4ztrbUqZ3T7KOiXNqSNYnKtTajc+P31l2tUgPqFH4DPGKEbRqw
ejrQWeM4wc1wIVisHRI1Lqll0RjQDf8WpEVCVp8j7Bbjt7KG71YZ8IwTUlfTxDqyjSeYpbKh32iO
0Mot+5e2jqKTHyDGIx42+R4gHiVkSiTTlckWN0NBYU1OgpAo2RyLMWhLNto81sY3hHbQPezW/ijh
avW5/BMlTEUNr3EkKMvdegKB1GoeENRiHzRRnpj2hLrBGuy1E/LiUHjRgs8vbkuCIRJG/TsxalC3
gz92t2Mo71ACupeOM9jlZYWbpBvJ5Qgyuz8PsE2OeMi7Fd+ON5O/BaGfgR+OxiTbe91E+jxHBPF6
0/zu98zhon1QOG8S1dut2Uj7VfHST3AsAQwFZXdkx0VKV1nYL9xOyGVxGyJ/mtyrYY16TS2TEi+V
+ZsGt0hcFs058FBchV1Tf035yLit6I09TBfk+SMOM7vRHdEFhKES00CQh29Y7lFR0karmstKo6Pi
Ska+M+IEm419ZSogOa2HVzrqRQ2u2Sh3ptPKYyUhJaw46azH2ke3zygDX75O/RF6TzoeZ0s9FGEb
31mCuWCAzoMesLcvYYhII+U5JOSvioBHV9OBT5wIxlk4LF1RSiE+Dc7VELxqw5YvQAoQSk4tCg1/
RvOJ8njjcveeyBmwL/7Qw8CnXHkdLC89F8iM8VBU9VaMg14nAw4EJwj0ZdR+5jBLMKZtYMds60r6
q3s50RU7gx7OrQySz6iduYDzELicyxotS6LyuUCI+xRF/fxgGJF8YV9f0RIlIXpopyfDyQeUhoAl
tWx8iN2C1URTZNe5eCQVLqCfTQCmOF19tGaldrVN8BE2IZK9m2woyUjlUQmcJQ0NGaACeAO+C3oh
Inkjw8KzCWInotyahneO0aaj/QXcuwsqTWkPdAEKHITBeT2ppi52CrPAQ2cBEcsp7+F8MB7RtF2C
tIfA1cZ9kk/ptamq8OQ3BblxFSobrV3vZnQIuNKZVe78Zk437qDogRQgwzZM67tkrO5IhLKfrTFc
la14TyrvAzmgS3aJNyYrKr6G/MW5QGjUeutuyi9eH7qHKIrNB1Iv7DW5Ef6JkMn8kqjsqYwDAZdo
iP80OL0eZes4T/ibwmNCCbI1GqKPBTIon1zUB11o89DnbnYduUlBYaCrj9L+ITTmCHRQUewVKlcU
4EyZGejaF1BeRNF5RD73qipXLEPeer81z2aUow0M0Ublrdz3iOM3SDv/dHQrXxOwJrs2EAlOWGZG
F0fvwOYrS+riiD8g3zaolPeEVzIbCmVX8YTboFHsOX7q+n43s4+1m5LPmF3X1pzUp6OK+RxBDrr1
+66FEEKoDoQzTtKS+dMeH2+/qzLTABPRCR+h3W3jIiZrSN8E/++qfpdOskbyxWoZflmDqhPcyVwb
2yAtrwMZZ29F4H4RThzte2O0jqR5LrAChLu92a4r5d2IuTsYRJauKuTn57YBKU/By+6g2Fdxel8R
dvIbVaxesh1QjeklEHkcpjMDsOcsII+5NuWaxcN6CftEsNvXR6ge56iElNu1Y/5lw6cCutW+z3N0
A4IYRWSUVPB4LQHKiN2+4Dow3F3t0gLNbnKUYlKw5IOmQK9Zssmi9JDw/8ds3c40yKS1y1Vlu+XW
t7AnhEs7Aex0fC+xHJ4hljkbZJ007f24Q/elNqZEurWBHPy7QjP7SBQSYUxRLBBfaUN4O2dKu0OO
p81h1lLFJ9dIMnIVCouk4cEyoo+Q/8HXs63hQmCxebIdUDqtHpi2ZdOwRbNNRhG99Hb2/SnYsaBg
lIEm8D40nPCxqTHrJH1QBXvpiyPmx03kk3HWuALxcjloPR0AMCYfSB25FWXKI9UC1kifyC5PWTla
+JQ/IoR/7spyMdaaDcK/s5fQn6yjDEPYWxCk2X0QSdc+ss7Gu4zgczngkvQmd8FIzdk4rslVYybq
YTjoI+5DjyD25TwNPJKz2uQhRe//2HfgbtacG6Q3pERDrXRYgovyEk++1WXef0yVcL8ySTZt6wQ9
PLeAulnR1wHtGPPdPIMv8JvJ6g6E6gLnBC7OWica6BbDGnWJb7SvDIqRWguNE3Ds5El6LjN8Q+Ky
6Mi7mvOrZ1bgc+rm1k4FWYf1R2xC8mTPdetyv0dVeWsb0VmlHYYYC14fMA+CbF0KkgtPXPyGaLqh
I26A5UXmDXnUX6079ouoFV4HtgW2S1NDxCVk9CJ4H6LhwW3GV3zWI9blkDIjnQluHwmgjPyoWyw9
1ZVohmDttTzoRcKwMXLFIrKx+gfu7pIbMmNKluZ1saUNoFPtDAd2So5O+Xse3HzdOrZaU/YQlRqD
D5AhPZMzmKhMPLZSdaD0IyES3XPUQ24dE5shde42Vxygd2aeXZRtkI41StxDfsyQQlVh+Eq/UJhb
VGnNRpIMfxwqu3vHMgLqsfWm8Tx3yBrXA+laFL4Ja+GGECSj6COOvBiCfwXEKgoOk2n1G5NWR3D+
FNXVRLD82GjS6cjbI9/ZNFiOuOmbiowl2IMTl9nqeEkqt91A7ZpfJ0nXVqxZZTHZgP6Y3CIPfdXa
su/BVZKDqDp7eif5ITv0VMcXJyBHZGpmtPINaz1KohkHWzoF5mXMDbNZScnbgB7MQOSuovDWZjT0
SW9KFzKnpIEPEZbbjvePd9KIpbUNEdk/08LB4G4JDJrEWheWeXYCKEWxGrJnXK2Htq/1zi30S6cA
sKoqemaBvMf1Iw85uyRU4C1G2wlF+sZticqtUuPWjlgpcq4kzyhG88UYQmcy8KCtcs9s/5Rzcq0b
iWMkmfYIfcH959XWyzRXNoP89ewnTODjehsLe9golDb4W0Qd7YKpEPT4qGGgPbrJb9HjC0LUWOtD
Qf/5ahJzTZSJ0xzdVDRfZcY8djMKHhCNgTZZFcQ7P+auJSAFWV12yICIM1yb5Y2M/eIZ04hq9z3D
umBtOtHMzwXcEL5YdB832bWTgCvUUCcnNiesHESRH8Y2wCzQ4kdpVk6h54d5TMoDwjMNypZA6YOf
mTnMXSKkqVbS9BXBcfI5W61F5oElHr0aiw91YZ2c3dnhCHPlcNdlrM0GEdLIVQJyUSJqWiYy04+t
GJxy7bk6u2rqmNMwhWC5elU7bNOIuwRHlld82TtTgOTseMvXhuhfMoWzw/dnf5t4RIVqfISUdeLo
SdJRsHy4e1dRQa1oSgWQNKhucctWETJmM9+X9ZdKE+MbSKaxbmVv3GRLxatnkTyg16uudgAqqoLG
cZfOM1Y6K7XvAsZBL04s5NYHqbjxhxl4tet2K0EsINGl1bh2UvTOSx74DTonxORyoHYOGyjEDZ/P
QC236zml9x74iNVUtctmrAmtXznjhlPIFmhTZwHWncTGT4Zj+JJZlfuJtR3HBlM9Lo8sxQTcOy7m
Mr0ENsa93jBDsjdQBAn5yYzutU1i99Hi+byPa4tHKbIxszpz9UAUqYJgJbw1N48CJ9G5DKgGrB84
O5imZFOy8TPQtElRZ/teed2vJuSsq0ybhb4uUbYR+5byiheiGhHfpcVmKZKd2soq/nTQ0b65g5/c
ToJgXtaJRFIhVFyBciL0BVP2WpgIxN0sr4gWtScU8j5XTlQNfDq6avwPQxtvpT99R4O0L/gO73ig
mNYzTVoXeZfexYZV9Hg8oS5vNBnG4zWYWV3va7peMmc5PDEVtmo48Fg3lI+LCF0XPui6NImeZWOq
abmIBnNTBTlQb4N3FsnAHNyUgxUeXFm0nyLSQFfKh1Da3W0DLO9YmiMO9syAvtfpFPlM3CXhfcSw
6JGnK/mVlbX1qgWsKU+qaBvB29yFVTjfEh2crxu5oGHDibTwLrfMV1SX3XOGo3iD/ahhHD5b/jFu
RbNGNhZ9B9Hsb+qQjNPAm6fHJmjqGxK1ih23Rb71ZEsy7WgCdJuJb2T9Yv10yf0at15zNlK6LxHl
+cmdIutowFtXyx1ir2eI0TsFjfPKoKU7znFmfGRR5L3YikK7pEk6KCNWzGFlvB+TNNlZHXnAYuy/
jIBcb+wh2Mak0CSMxlZyE856vOOJzCmpnfat8ob0k+waZumAiR+lFINeTfQ79WZifYyCAcA0NO2R
LC1C/tzhCZxt0K9Zbvjj2hw69WiNhbo6WdW4V9MvhxOJpQTOY2TocfsGyaFJYjboc2bewSIkz83w
CusQWHG+rb0OjcoCEpBBKp/CwRbXuK4oRCzJ0CYXmu8zXz2cPCwx/TknMLtAQmIgoZpVdTEq41mW
xreNtPOpqI3mAQJ3uDOqMVmqWrglTpK8mEY73E59JJ/sMRsejIlM7jS914xad8JJ+9es8tSdC7Hh
1SAVbpsiRDnbVeKvgf/0rxwrr16W25fJWOoDXWRXO3PEucyVuc+juLiLOrjr+Fqzr2EIccNoMlja
YkhoVUxOBwRWB3rDJFo3mAqh10qHgHWpmv3Q+vNbETUt5pZpFp9YkKnHVE38VU6dfE4TN9rgcWIu
C397oxZrf1T3Yg2hCGlE2ZPjbEf1sag95j5et29t2Z9qGLnkjFnWqxvk2ER9fqrFQF5Y9wxbk/Mw
E0rNzDblb5XjrgLne4wwBN/VslHbAqbWhnRh/4w/ClFs+QdWzY7EbXSgIZlmlNGEsE+2g30zjYmN
Uml5aDymxp4fvflx/IVK6dtn2goxSu6SkHBpiUStUV66rxsi7rysWsHB3ZdJm6+KKePwm5xNXAw3
URvdaFm9jD3HDsi3zZizGDKsyWRvHG/5yq57y9kMibSAWy8hf9YBxRCJOEOMx4y0VlcnKBDYCnVA
H1hk+eRHEZQJh1IYh9lsTrntHAhuusGmke8ny2MjxF95UD4ufaeL0CPXc0Iz2ffpu8RSsTMkjidf
JtmjYP/15JZ0jNUMEsIrKmv/X+fKpG5kdb+VWRd9wPh0LrTAJmlvUQZoMVHPP3rG/9M5G/vv6vpR
fKv/9k/mj3/751/+v+EFsWx38RD8z50gh492+ij/iRH39z/zdx+I/JsLJMaU0v2LVPNXfoZDcIVJ
hpKPvhAz4V+EOBg2VBWeh0sDwToqa6SH/86wkX/DVWLyoAsLhwO/858AxHGk/Ys0lNIJmwQoddsx
/4MMp8wSsciyuGSkS1wCskQtifFdLoaZGiziDHyDUp4fS+bvZM8uHmZ3RAJgIoU+tIMIjnioukdy
SxG2DDINXqrex/esS3mdZ9N5xqeuLhw6NmNfO/2NKdO+ol8ajyX/PXgFUkgIYkgLl0LT+crGWfQr
1bAsgiQnnmhX0RYkhKz+oYEGduB7+RMiCk1ZZooT15d1pxqb/JtpKDddjJQ+qv1oRbmYvhS+ywjZ
8MMXs46BrqfFLpk6csIMqgamlMGWEHQYG2kH8EuibXQzgpzt1IbtkvuAJyO3oU9gNXllKwXtRCHd
c0awwzYInK3tj1Q1HbPtYUy7a8+oHainv/Fj1D6sM8wbx3HqCwsT4zTmpkNzEA9Xh8p0N9DhPg6d
2V0Yi8zEe3vltRGOItlXWVuO3+EhL+PuiKqO7jNHuZL17jVERX/1mnHYw0QI3iyaPsi93GqRFM7W
EE12m+d2e3AX6nfX1guduZs/mOwyC0zSelflVU+1vRzps8y3Ydu5pxaPEgnk9Z+y7GpEmF2LTXMs
Mv1mdmP00i3pShMsr6cg7MNv5OycMY6/JPUkP6k9E2vx5OiZPXKphK3QMhEi/Mf5CQLyZzm+p1Oj
nR3m5eSu9FEXJWzzzoERj9u2RlG+cdgiJJuqD4LNhHqGKYlhG/6abFnGpmAyyhvGq8Ufa4kvCgdL
sL6qLPfQMle7QV5lbMPRbR5ZGuUY3BC0MH/8A8WV2Pu4q04GQYAXiNd49o2y+wXdlVx5P+h/ySFN
XiqTUA0FZVh4aX1OBy3+sJV3V4W5eK/Tvukroh6m8V6I9CuO/XfXleGlbmc8TKMMz4gz3U2vS2Do
XVqhHIQI0Gd0mIybBtTxD3GFRjCZ1XQam1neojraI2d8HmPs6ysto+FmaET50aqenD62SYco8eOb
dqozWrN8C+k9PABJYzK+4ODv4fFWt7rTE1eqN54gHrpvsd16/jabB+MVTUryEtV5diwzrd9Z/pqA
/geEFDEiBIKe/bO2G7VJAvZrnnufjFbzYA8jwJw+Hz5S6E8v7mjH+7bq7bd6qKPj3A9gCeCZsOip
mIxeHCItY3ThTX2NFFjMlWM7WB5iKppZtvUtqAl1Ryht/Stk56VWcWH2QGYFjYVJC7BLiVZBqDSl
67BwLMIsC4vgFk6HW2G746EbY6YzsVkQYDUIS7/g2JInpF0TI0KjujD4bFZel4rbZPbVpS7hoXdx
B3hlkChffJmi3/Lq2iNxIEoGeEqd9R1mrfXte1P3DTiyuVDCje2GlfdsrV0x5FsSupGIlkq1zLE8
Uz8nbVw2e4vFTL4u3T6TG3yaAH+nlN4itFP33NhBE2/6kjgrUUrS13Mu1j5sOAcr2ZnupnZANi8g
OsBF8BaT3QzQ8Nr5FrsT9Df2m3SAwROG4k3lJnORLawgXRtQB3JNN9Qm8OVZgOn4pmPy/Wo7cUT0
MfSJ+9EYyi9Gu0uGCRHL7w7jJ3dV1ip+G9F2OKhTMyQykt4K0XCOaOaNDUMHwAcJxrNlChddqqVf
G7ze5YnkTZvNplERdYEYttx3hW/jSQ0gv0cVaksUprV87RGLgTcGJ31n1iiFbSLJObR1OHEwjkia
1kZXjrteDFO/9wVMh1UpAuPNi0ccxvSxQEAnS43jxUMdbR4SmnU2HAyfrzpHzbvFWoWHDA37NK+V
odN2P5U+g0At3OqRdpy6XTNUQhIbtuq32c7s3noGHDFB5K7oHuvYNM6ynYtdX9Rdu5V9HOGBaorp
0YwycuUdkfVvCW5iVMfgzFlZ9dpJtpli6Jb1hscOVLkhiI0cLEpk22jFBFEuJ1Ds3tGyOloBBRjr
T4tj+BdDbEXZrybygh1XYyYem/whyWT4q9eBuuSB8wcRSovyI3hwxpHA6NmN4A2NeeXtIPoEp97t
x/cJ5TSDn37w3p3eRD0ZETV0NL2I5jzBeLCPrEE+hGxX/LsoC1mnkg0FQQEVtN4FKVLKbSvZyGd5
0BF8IydPrwkASJ/ZDYxnFWKbNp2EnW+fOwqBr4kxCcey/mY/A/04IDuZzTcWDliqLtEcA5HOHapb
+DhAJY6GkfO9b/kivNbwOJ6mhcqgC4nCn7QBHsAKV8i0n8NwILM4sp571ceXDLQ8meWGmSbb0ivT
V4Y1/MzyBwDhsOjezDNNB4H0gNTxfzW/fC8tnGNCzDCTblmAnKK5giXRmgqle8kHZ9g5G1TDVPyA
7hDlX41BlORqBGBxLaF3ALzGgPWLQrs/c4ZaH6bVTb+06fvH/IdkEco55ewlH2gNxxnvOw93/wa2
cr5Xg80gCZEbQ0wXNgakevA9k28+F4SFf1sLQyNMyuAlWrga5kLYcOwxUhs9gsGJO7u42Dn2IJBX
vLMcut1t+sPqCBZsxzAsBI85sat3I6vqYyDgo/Edre1HHNoIpTgVjd+oIeF/ABlsl/isJXNFwM9y
dsFCC0l+wCHG8AMR+QGKpMnCRUvp4l67oiWAAxrBt/yBj2AdYUzUTlo+pHYaR4s7hHdySOeenWqV
3QU/AJPuB2bioIM+h11ho3GDmal/iCdqgZ+0OtlY6Zz/5rMayQ8f/fpFq45bYGDG75Dl8JC18bKf
sqsClkqz9MoZnrh7Q2YEVojGMF/qlH30eu4deUP0GQEtLK4lJtEfVIuMBNiWDGAAgJPY7Vg9kzPA
rUhUxlpkcfgK6QFSDgshzJM57yoKq/qlJxT7vtNJgHoh4XNP21LdWQs9Zv4ByZi+ox56K68ftM84
gBkfvBnvBz2jFwoNalrvBpUX/AeHG47NgTvJg5GCIbOg9rCehky0TWezo6JdYDZA9NJb7wdxE/ml
+JhJun4xkE8suH9lXr125B0J8qyB4zXyDtVOnRwsNuwfWZLbn5AjOOijIO1eAvblmud+IlLbkdGn
Tz178PI+eElYZexjIpI4/DpxzYAXX/IfZg+Om3mf6tQ9cNMyQyt+0D5FaoIDq1IV3IRInc/jDwJo
/sEBJUms3lnIo4fPS2X/yeug+A77FIhQaES/WaJAFooUEyox2jDnbfM4/dCH/q+0g5fkk8Oy+tP9
cwP409f8hQb4t/+fmkYHd///smlMio/P+CP/L3ftx9e3iv+RI0AjuPzhv3ePwd9MADD49gKBp51p
yr9TBKRLXwn4lAMbyd//II//nSJg238TLiMhU2LyF4I+8q/ukcYSVJLnBzaPq/z5rf9E+yjsf7Wq
YVMDRWC6mPGEjY39X52F2F4o4Tt/X4bkEidSsfdSgUHZbkzNJ08kizgzDl504/p7z9AQQR04FFKn
4VFASPziGi8PXDpiUwmoRkVQ7J2iS9/zNpO7ClcPpBDU4J9Nx+I6UDg6SLSOrga7tAfAK8au6mH/
ryzasC8MmujNYiUfasNNNLlmtfMZ5lXhwIbx4t1gFLsp6C9J6uRnbLUWhbvXHZs5OnoeQzlGg+Yu
qYNbs0+aQ41w/tWLmuArM1CMUEFPIVaJsN8RGYB8Ik/z8SsCuPreu2F/mlXKotkbuz3Dv/iA23Pa
A7mBFTo2rAZFfmHN7N8S3aa3k0grvF2mhUy1X0RlDuVQr+Y7jcaf1foY43mzPUhIOTgiRHFJ/TzM
VfVNGo93QT1i42bon2ZlBr9YE/h3tkR+tBLukPCuViFneVKx40ZijVEyjBUXy1SQz+cTQQKbRGSv
qp/MEw1sdyoz8YlgHZsYSvKbJGZal0hfPeZsPI42Vl8c2bMJGjKTyW9C/YxfIoRZ2yTKuYl8Ff6u
Rw5ReC4u2RDM+S4FJc1rxc104QPndSIdBEFXstI0natmHFACc3Or9cTFvw1N/w/E73JDHQc2Nx+G
4tRkdU7ilP2J6AKXHEPmns4SLigPvMMbZZSPTiFAgs9hsIn93nwdIgjQjZc3h8BlgFr3mbW03epQ
CxTEmr3LHnATxKaIDfDAoLgGyGWnLP3DF58Se+Oy/XtyzAX2qrjFujm230Z6sEMvEM0Njixukxwy
/Lr1Y71ioMhIGq3CRoYKiqwUG0bY7RbvxLfgLaFyK2v3allDeuwbkmfyEH9kZxY3upqDL7d2oucR
dBPGIbt4mUaRn/wYi58uy4bLfwwaOl4QAbo2xT3TDbNkp2A4S+JwW6wcFo1fylG3gdOSRoeRagej
W1xneyp2qfbGKxU3vEHE8mC5zSB/zsHoN5vR62bQMbxnQWoh3mzL/n1me3M2fL9+oGaW5zmp/d2k
l8yWMf1qnAWlzqKvnqR8yeoRpHlBUdyyHHfbKd1oN2OsT2H0jF8kuMa8um7tGgNZJqGmvYVtGl07
Yunu7JnRaBdD7OdbBtRqVerW3Ctbk4USmkzMJ/LBZeGWn/6cQXoPXKM5GG7r7FCT+ltEZ3dzX30q
azz5WUjol0m0CjLtXYt3qxjs+uA3xN5g6H2KgYRFVilw5xN9uBax97/zBdvLqfaPfmpOPQFIGqgL
ug8O4WWo9g9AgFCmUleK44BmAtI9iyawlnXN6p3HsaxvKPGXDbHY2qp8zcectOaqATLszBaZUhH5
KuduHvQf0tH6TRmX+TlgVF6sUZtnN1Vkl68VpISdkpgntx7O0GLbdS2ibSrE7CH4+T5nP99tO1a2
cyz5XnhHtZwL2p36CZ+tjZi0d4zs/R+uqf+AVyKdf7WsWzaJC9w8gBAcj8vnX078yegYJGaRubfc
6JGVLprnzH5EEftuEomzsqqsR4cQNTeyhWu6xkqjd/4wsj1tWgwnK8JDWwumZgzOmMiekRLW1Zs2
zYdvKsXoKS7G6SgBgDlUfo09N8S19O27r7pdFVPxuqU6iVz4rM6Sz6YZqzXPVnE3Iq46MjBtEA/n
/SmwVHwSTVE4a5WhCsPKZR9LoJre2szMbsv7KNahztLN4A1sK4KxuOulDt4rPyvfp8Ecduykyt+i
sPurG03NNSfoaRfrRbbUaflaGW149AqbcK8iGR74pdy1c5+8osCLT4j+5k0QdP52Rri314gu9pWH
Z1f4eoLT6WMwQJ0Zoh8S0SN7rHRY6TkCXqti8MGEu+0yJ7D2rXbh7nPJbnM76zvuoJ52T4XtSydc
axPZQf1CiU8OIy3OHw/9JCrQLDv3eKeRPrnpmaaN5WiPCPXFwFZ+G8y+8WgrDZg0ZCkIN8ysvpFN
jy+eUXkvrqzKuzhs2jtWtsPJxPx3sC0nvgkbsz0wuTwWrb/phhggZwXot/EXTYvsLQZkWuv7cdlA
DbrsUZcTxrmPHaaypI8heZma9rHHpL1m6EChW1kCFIgdEtHlVGD6WZ91qSZyc3Y1dmxMOO8sqPQF
wm13M5NrhsdBjecy8r2bwoeXTuGc3Eh3olNtpW+jKEtJD47Yy67NdsAhyqrpljkCZhKG2s1+tCIk
ngA4N2BNcEDhbtsGw5zdAeStLt44L1KOkmYssuvTCJT+Pl5OEaQblCvyCA9u3aIMmkT8mC/kSp0X
OD4m9Imsi1Kk98RESQY0HFVqObMij9MrXM4xO7Li+2I2jD+468rPYTnr8pYNuG7FyhmSblWq3N3P
Pwdj/3NIclI4m345OdvlDEV1xzmDvGHmIACovMZzEFyn5eQdlzO4Fc54KnXFmVvjp34lk4oQOj1x
oltV8zDIpjrPyHDeXYZbmyqXkua8Fbvi52JIlztCLrcF+GD0e9lyh4AXS+AdMCBK1rjVuYJMsM8I
OI2pY3ZoNfJpMiv3Fsm7E27G5V5jZmaj3sZE4u5JPWtPxlDXO7Xckz3hqJv05wYt68j/rWsW/uzs
+w7xs0jqc002HGdoVzSHKsz0PowBgWBmW6702VR8sJOh0DC4ybCzigZ876z4iEioomqYlgLCoJKY
l5ICgATFBQjxFJ2mdDfxUneYlI9hEDfwoJcA5jAnqis0+vFc5Fa9wVs6HkMyqBEEIuWsKX3I/SjS
Y9r3AtkIUM+NNQQIP8cKLwGdXnZxwYoebYztlzQqxK+48mAtKmIcy8lipdnCu9sxag++m7kWdyMz
vc8h74e7RE3Js9Gn3WPIMEltIrOXxy6KDfLKW2PcFIxraDYDTTBIEttXz7D7Q2s0GYoo/ijnhiBp
ihvKvSMnID7VyKqvXT9AL621bH+P7fBqMv/cBL6xDLZs090VoW/tfbroJxn9d/bOZLdyJM3Sr1Lo
dTNgNJJGclGbOw8arq5mbQjJ3cWZNM7D0/dHz8jKjEJ1AQn0qrt34UC4XLoibTj/Od/hB0+4NRyJ
SOJJiPDeL33ewDd14xDtTG3j4syldSQqaz/mSakuJLqdNaWmPB95XD5pLDrxqhR1drSMOGnpQYyK
YhX1XsLGq7s1ybGkuVWUcm1VP0BITGPxRSN494NghOYznrE0cyANrd1AsY5YUbSDfSg0+RgpEXT2
acInDkZXxZj3NHpT7Rknv+oxLyXjeEpcBDgsUbVPMBnLURwa4t0ELjBjx3wixZmvyaTR7lYE8SnC
AQ5E1fbUA1G/9COxaKGehXCoBazz9itES/rQHW4T4doZ1IU02PO/fAl8UFu+I2fbwl86S+3z8MNb
zNjKRfxgVGTCCytbvC9MBBqQuMq+xPwYQZoUa4d2bK/UuF6T+ZeQBtpnW9Jpw5poGRsNiHjnxS1s
aRAnb2WT2hiUmu7WsZA/4Gd22wFPDn/ZnbGrRth6COfBluXAvmU8A5nQVydf2N/54H8RwLMIO+cA
q/2gLI4ujAfe9oFDeZFU4RXlf9qz8nCwDlLxkozQVml9eDFtLd/syuwOfZfp18FxktegEfWvlPd9
4+P6OPQtYDRfAODNVMaczFFHxy5vAQHdJyjYHPqXdvNxVNvUY6/gtQLkvBU9nbTox6UCRIUUcvRU
y74bpM4JTc86zK1OtmbtTO8EGjTWQAwL42BgU4pU8EPWsb0PlUeGzi2XY/1cjByUx25eE5wgWRgF
e9+ujJ0yie7EdR6f9STD6QwlqLwqo5dPEfcXOGVA0X71KYPAtZU23k1BlMpa9aGVPBZ6YDAxD6QB
kjzNd25ia0YejHL8RJPxNwJHEZ0CmMBX7ePPLAaGEri6PskYxEbiNfzslIcfwSomZyqq27XHD0pl
JqhGooVhdZ+qJjoUhF23g581ex3MIxcny1pROzUdR1IO+9jh36f+133LOQnGVNtP/i2hPfoD4afv
LLNzP6IqNsH3xviQPSPtqHKaeGvrSUAWKCLY8LpsjgmoUqZzt7Mrvpfmli22I/Oz7Q33nokt26N+
ojvXRpIDwXiVYT3l+yGO558JM6UVvpeXnI6ltQHOY0MC1tyQyV7a7qtmNYGe2ItOkfZjhPnShqSi
sB2xFFd1X7Mk9e0mxHL4oN0glxA5fJ7vrPDaJ+SJ+UnpDutyKug1Nl2HboyIuWHJz3zJilJSgw0x
1ghCdcsIST50Q9ziV2xrr9j7rm88Ak2yLpZZDN9QC4Jm8RnqkShLOEfq3gCneoBiyrHIKG5zwNK2
qIgKNFhsiVgnexV38IFHyR1jbAx40j8hrWUJsYWCWYgxZRS/+lheNTNJLFjzHQfCcyv7O0d0b176
Uc5XgDfI+yh6VSGT78QJ79I0J50Af+3BdYLqneeLzYvB0v0wu3AxokK/ib5nHhBnqBDEJ4x6TxFc
9z47zfBMG4H1jg3LeVUMktataOxjg0x+YieIbhS97msvAi/SBRndAwbsiyQJj22dIC+6MZGUsYse
mOSqK/jm6cNBFqawPMyP9UwjLq329totUic7eF7tQF5v3fEN2U+tkWVNC8+djA6h7eTHLJ6qrY28
ywCZoC9IM3iCRjnvp4z+b7B+ycEuHS6yESfZKcO+2sfmeOAMSWiJPgqFwGyJ4OJk5A0ogMYKn3X2
NpVm9Iy5PN73snXWtd9VB8+u/QPusQhvCn0hUPBIHfA9yE0V5vO2h7/wVvXTMkEdAboVcX4NCxZR
LLTGvOuXDddTEcM4M33OjEmfUhtbXhpoDmQplXZkMrnzY2Z98hGCt3OnoSawZuAbnzK9dQCCy3Wb
GQNdKk3KG5gWggV7xmC/Vh1vFt9KuW79nL/RtznVxMSVX6aCKBesXfeHpkjmEKWsELDumk3TqolX
Jc4PhUTlbgu6UEwvTWDClaxmw1ANuOadzQSG8izNILgtmFuQ8/lyEGaSFE4/tTtmFJwJiKcrSVH0
tisjVHzPXkfuILaZM08nFD4QKLV/5V6+lj7px1TmwDRAQee3USrbdT70Ln5RY97GoxNxTcIYuqq9
NDtHnuPyEQTmcahL8ycTXOJ0sim+o2AYV1DcYopJJujYIHLgkgRMyYsiSUEolek7cBCsT1Uqg6tt
9P5twUH7wl2lPVNS3R3FpFCWmOtaLwnNMOuWHrj3XFlkOnVWnpOlMphIbXLQjF4Owoqzvd3X1U1h
Fc0BHvRajxwlxwS3s7T9maFoYu55w6znluvapTWSiMyCW2/jHO0jwv5gChjD7QIJkc5pbA6Tx+cJ
N5cAY7dmcOhdZdH7CORu8qIovz5WaZbduHHjYV01nCPdMZfQUkO3+u/vwvK/ugo7tu0xLRYkqP3/
hKqDxCODgOLHvQERb+vYCfGzsAdJUzlYugEFcP+1sjF8ClVBA3fNeKncRJE2HvDSTF8Y5ihnymwn
2pKmnk3629Er0XQswlK+ILxPVY1tQIlaFE6hOvys3ohAOJEMPYFhoGao4YZo/I2w9v+yiUtRHytR
dP/pF7z5bD//7dfvHrPFi/bv/+MUfbJcfBY//yLG/+Nv/k2Q99w/fAfVne3HX/R4Cjr/7W92Ls/6
w7JQhWwGw799WX+v+5TOH9KDtoZSRFsVaZN/yPHS/MPnpE4hmesA6KMt5F9xc7nmf5bjlW95IETo
xeR7dDCX/VWYErhWwsCYKHsw7bleZ53ALYiAjwDVMG3m7k35xWsTTiIjyaA4KegmpRY9nOrQ3DSN
tLkaaYJvgxhoonGd1tmxcua33ti1O3OI2it1eqxmtLysEyeHHqanLD5E8JrOfEP5hsLb4TDQ1kMh
kOMN443ionCmo6GIYT51Ia8Fgla8Wa6CEXFHt5G0IpTZldSiQ/tFPjGZIpttye1YkVLYl27EGaVM
GNiTK1qq1ZhTsrD4gIoYHATJte+c6sCo3YVsMRZvDjBcf01NQfeTH45iRATZbAWTvHtyAV0Ma9LC
wA0JcAR78Isu554B1isn7NyCFKX6kGB+5ZY7eLF2SagiiO/i1mRsTr2UTd+Bq2fQCylljXSEMJxY
JUiS7iEBlSoONpCBAmOVHbtLoIgBOZcj46PsAp+ee4hON2VQJp9V3sU3DSKjoPi9dOPzCJRh3njZ
1BZAaN1aQR+CeMesNfDewqHs3jOZDgz4u5ZiidmwviPbNQw8F1pjm47RIQagCFg1GJKQc/CpbnD0
mB5MQw4XYzb6h4T7zo+l4ZlSUabC2RZblvHWVPZkbAiX4WK28cFeDOkEeiPtMMNZ3fRzSIVinz2V
VtYTUcayRucZc5lyvTDevpVGPADgDr98dmH+7zrmopwQl1l7HNextY6AybE3uviTONYY/tkETrMz
ddFvZN1UFz0Z+hL1dX3gMl1do8QTdxUWLAMPe5IPmwyu5Zb8gP4UTTveiT5hoDxVZHBK7VIcWrdy
wUvDVho1u3PsIe7PE9WgrV2Vu9Ixp10UpiDVJnhuIiz8QwNX5WWkI+HV5rjfYKzyBjyInsc5vJ0f
zXIcL0XIBcFuR5pDuYrfJ+zw24yiijWxsfSW4bK/6/haezfjCh+Y5NnoWvLIUBRiEzZ8S8NcEy4m
YXdrdCHQi6AOTnhIyoPMI39XWKrYOyLKX2quYYSgrWdl2TmrPK6zxgea0597psbWys/jiSzggO7b
E7+Lgfqvh07Q3ObFzbkKarEJ2nh65pQCEKXrxpPVwiaL3LlfV0Jxr1cTWpOZ23z+bOrhBVF7frBk
723IbY/3POvWHuKeqzcRofdvD2HygeOg3CSdYz7O4TC/GGSvD5m7hA+HpOKYYY26eOGwK1/tMtEv
KUmj7y6qkxeXIDcHjO5gkym5T0TAjt+krbpMMq/eK4glDwWur8/BD1Bp4P/6jzLuyKlFWSzWCZYT
TrqsKelqRNjcktyfkTmV/BzmBMyLNhr7WcoqvLf7LMWi0OdfY5i49x7S7kcSGc02onMwRNZt+qvl
ucFh0oT747zMfrpNQEyQ67sk+Gk4033iFsD6fJHob+ZE5svyIDxZszt/cw4b9MYbRPY8V8J9mPLx
4uJd7VdjhN1ijdl34OckI0y6yTPfLQsBhzTvWHCFzLKAflbM7hNrxDUY4/BXzh2eRlvqXl5Tv2DM
1LA0Hyy1+CQSK7C+07qkhYhGIDDRTSrBPfqFKdddF3NCz5zwWudh8YmkyNsPOoP8Kq7ci8AWJUn3
cQStTW+8cWTYmutwXqgzmh4APMdLdgzCh/QY6syKZ6Cup4pGRqYnsGrs+sRsjzxFndXK3BQmLkRI
aE61Laaou8CVzYYVbLhmpRWuzrXXyubKMBOYaIlPbwU9oXlMEiKPShFpFBABz4gFwTXMbPs9IK5M
S8YcfBhD8yh0Pt5gXxtgnuD+e+B2neaHciAG2TezRD2wwu5I1SwAWdOYKJ0wJ+tGpV57m1VpBDlJ
+RFIidG/86UjJOuDQYyvzOz5get8OBxk3KKqiTh7isD7fcjEGIj5hO6ZUKMgQ5gMp9j21U0mmTLG
aZczn+iw56Xp6N/nxUROthydU5rURs1L1qMH0mYdG9uWQ7+BYlOB/BpoErrlVZDPCrHjgckjWZm2
V6fJD/LPEarGp5FZ3b7yAbEx4LPqn2bburuxjOVTb8bMBGx47x4HVzIFtf4BfGr49HWyFAlZTstk
wwBxCxliqA+KkyEsIqrVKiprvoOmrLkycNo4dAZBib6yjGlDP4pzbIOxvEkGhPESE82qnzBpwtBw
yl0LLOAYRX2KL8c2FJYqL9e7eEzZbz3tV3d+xPKyqsCym+S/+uETq1WABZMI4TVqp+7b6uE33Jsp
gT+eOztlWJG7xW0Q28mu6Mgh1/gilwNvUz8UpZv766aEBEZ62rXXacNWV8A8YfPqVXrXNCOOpCgv
TxH6B9Y3Qrg/cXxxJSOBNxDasKz47DvT4O8kjIxn5WbxC3s2bWF1rDHLuT6Ff4BpnHOWeXrvK8d/
9iMS/yYzpwLdjTgQ3aDdEghkdH2M+6Z4IsgE9Kpqm+SMx0bY5wji/yv5EjVuRqemjEgp7jU0e576
ZqjOLbfGK7Vc8mT7UbpDGGPW6hHTmoFOXeai4QPxWXQXTbB9dfwK9jbhvVcx0L+ctVVxbGYvI+nr
FVc/qGzmYZaEuqoa9drKmqBmO1gch/AEOsERLKe6jaMovsuCKn0tfVPdcmCr7D2Tc4YpVeNnN/7U
ee8+ZizCV+pN2JneTwrUNyhyHufQZuSE3PaE8S89YoTPEKot3WB+cBv3OcHKX2w17Kt9RFbuvQjF
8CJZOiESyVqf8YT526hFGaV1SI4HSdD5BA2mO04T0wxJGd0+CIxdDKytWhlJAsIxHvqPCZgifaop
GKLMctN3D8wpikxnefT/CYqqpy7ipm+K/lfgNP62w0pWczDaCr0IylbzWTB0PiAEp6uuTZ2z2XpP
NhbP/UAE1XR7/VrbWb3v7Zqhu9szVpiT3hH70WgoPSmzMHuMeUxeq1GMaAv9fIgHygO3pmXGVzn7
/XjqDMdPaOjUbbgtLGm/+U07fWnMM8wOWNUxlmY+q3qSB013mBsdRGvaSuo1sAa3WfNrJjNNPB7/
Z6ezd2pEBz5Ev+9XE1xldx8k0lzPUZdewErxpvqgWzY0zBoXVcZPmQjdy2IUeYoF0jUdnqjrnT10
uOtKSBaaQtNf2snFU0vh+iHJJrbeMqx3oQBehvRoPQ32MeAj3yHyLIkh57ahcvUGEJu9HfIaLdKH
EOgWUX7MTSY17jSGl8ZrNS3r5p2bx+ad4qjMBFYMD0FVxjfpnJm7FNZUtObqjT1kCCTkIuau7qYP
SrnDiZPcmeNY34QVXUBbhi9OfsjTsL2Ff8fZqOY68+IQPQfaRMuBtZFTYagzPp32pQsxpG+s0Q5f
yIaRC4NMcdXuIJON1XFK3JlVkWEKMYi8rhzp83Ti5r0bpim6EPyEfcPIdUKrncb55NV99dYoUz2D
lZjQyFyCj9T8qJcGtu8Di51pr/JKRO+8wGIHkLHgCG0AA+SdKR7deQxvderUrKg4X6j50h4qrhF9
+6qnejCiqgLUJ+fNY4HbBAvKTEsRmATC7Qedt3JnNRZSLvK6VbBqTiYdZNiESW1lsqrWs8j5LbVh
CLWna9x4yyzSkZAkbOMT3GXzWFDHx1iTM/tGk7i8J3jRvZegNCFT9VNxCyuTyBwS+RqkEUecidj+
vdeo7L1JR25oEfHf/L4pIgECuCLQvnEiG3+nbwSQt7Gmku8XBT6Aw6hNm5MmjzIxCem/Bm7HRad3
A4pQUpdHlTr5qiERkWEM2OhiYiamZvO1aQw73LdKeFC4hgGarwzjZ5i9+fRA++6EWpfQNNLUlM2S
ksvraReIllJi4YIv2GQhD8d9ay1tcVlWYm318Jey6dEtxV41XXlngGSineE9ioBp4FfOSa2THwKj
ch4xrL+yLDlXxfQOBT3wz0U/tY/jlDYpp6n5ldG4a0AiRSRl+U3oDAPYwJC4UoQAf9/5/0+LH//3
WRYV9QP/nTxy/lV/Zn+Nuf3tr/xHzM3yCThhBvTwrMK9/7su4tp/eAymPIHjUP6ZZfvTqGjKP1xB
b6dv08biKvLh/2FU9P7ANS9w15iSr0WDkPpXlBGplkKjf7bsoL4ox+RUKBBtLAuh5S+WHb/jLJim
JqGtoN2qYOnLohmT0AJnuO6mSOB/IEvLswL5eQBe1x7xNKeQ+HJfI7ca7as92AJpEnn+TWlktzWd
EOUxC0wq3n0vhbZfMVneMU/07kXUKu/YKzXEN7VTlT/s2enOTcFE6dSh5NXrjoa+nmM4RFCu05FK
t61BjxmNeTrBLMHBndBpFv7ER+bkqLyeoqXbSuoBUv2yAdMcORbnwUjdZ87SCdh6M+L8P4vgPDdV
3WEoE+q1mgfJMiC9pyYyhnvsWfhwenCYFKiL8NTTn7Sk/6MG4BUe5JM00/kOYj2lhoAyMCYAUbD7
k6wDAgLwVGrjpKZIPopi6JxdmvpxhoWR/WCVhiZxjMERLrzsNBqD+8gl0gS+cuZIhgWT+WGDZ2K4
Z9V1mxuw1W2Dwx2tmZ7wlFwEY48RhcANa5DE4Ia+q4ETLae4mNFsPNU35ZQIB9skjqe1shywMfaQ
TI/gFXKLqauMo11L/2LLBKFdkvw+JjHEbjrwUgYb+kgJPNW3U5PyD9gMGN9E3CT3qRGgCBSu/SSA
vB6mIJjugnLyL3JYEiexn9TjtmlE+UytEOoTmsQY7FVYpydIh/BPULdH8oWp+5By3/4hWM/ibYda
i9e1G/loPJCYgGwSlW05QsjXqou7Vy90bDxGZDI8pAcSUuw4bnXmAoy5McpBbCVexcFKt6YxLI2C
0URcKhwxmPEvbJxWcMTpOsu6kpsoD05YxQ9NblPe0Jvo0KaIMAlA3oWwlgJUu8NfFZ3p2M42YWeq
XzYbBoTy2cE0B1cDuGYTzP7R7o1k2lROLIMNdiiT/89UH5XbQRjKlbBocJh9CE0qtzXFxzh5nMM0
GnOwmjrGOptOoTJsup7AUYVoXYO0U82p8eaRMmrtlc6KcgDSdUBqu29lztQZ8CWKAAiMBglBDgJD
oPSqbheg6CY7QXXlQ96PTC71lA47ejd5B4fIJ+iFxKMx1cu2vqkylf7sFo710csNxITA6eqNypKS
5iSIDl664o3OH30/BvLtdkxrVrAJ6GdeNTaihebwQdPHuCWTOrjEgGg4PwtZ+TyO6B4TduWDaETy
UsgB7HExzVs3tueb0G+y8xT1cleNMqjWcTq46J4A88wHs47Ll3pgkN6zNZtAXeASWEy+uU/kxWMY
Jds2a6Z+nwRmM2OrWrhbaeLcig6oy6r1CjHwD2D+W1HUGusvi8DXjeyxoawJM+XdyZBBOr04tkdk
oJrwrBERnEaV7voOnBGKQJ/gCcmTNP6i6TW6UpSqvtJsQWKKsAUxPDABne/jNDOntckr09HKrfEH
DV44Eh/Dv2Z5R4VvY4ZTQwX4rWEYyUs70RdKeqV1ul032tPAAC2SHQGKdmKZXwVN5EGZTlFQPaOq
PstRn4tmge+KFIY2+BfBm7TWTses0nH4aVf/09H+JDrdYdTLR31pZN/uTU1W8P9v7r8nGE+TZoLx
+TOPMdkDmot/tP88xaArxxLsiXj0Ff/Bx0vVzf8+0n7z+fMz/Usm4b/8An8OREgUSHYfDuDMNxh9
sLP+mW+XfzgWBRKkDWz+Y2lX+ntAwf1DuHi8/0wueO4/4u2WZIriLrEGeFcs4rb7r+z7nrPM4P6x
7xskqYjRcNWTf93vwe6X7PZtdKD/nUAg3zy4CD2EPkaNvELA9Iv57BoFvTAW8BPRMjEt5cJP6smW
3lHrzK0QaAybrztm9QtO8e4OEPREoilfjGAxRt8dPKuUI+tQLWPapHlwU2GPazehwhPaC6BQwHph
iJikcWRsGwbmJWGiSoZfPYNbDVGrBB0vHeuUjebw2ZOl/NJR6jTb2qbgD5wcfu+ZBCF8i75R4oDL
SH3UU4qibJX+SMQARV4QUwQ7dmRejn+gmrgxQO8xYdUknoofRu064TqZ6+rJcbv8kQvHiAOogyI0
TrV6l1OKf3Y0GQiPvUwB/xH6gj4yVZFaWQ6JbtoPUpRosP/x2k9b9zoWcQ/XEbz8jwRw3slnEzrh
RA+vqDLFtvJi+SidpHsVQY1NjfrFKzZhtcc87B/QLeZ9L0bGJMbSuNozyNpMJZqjFSLGSGRVjzWs
zjtW9y76sUQUo4ORMQwGHaN6tqJ0mM/aUNb3km1+pOxj/hUPec6VMtTV+wzs+N5fLOXbqEnAaOZ2
Ej7j7iIH3XV5e4m0L+44NY3gkkc9OwyWWIhTKmWJfIf98MzkzXip/DhicDS44hkMR8SCqCqY4fCZ
xQVDgvxKzKHa17NXrU3ZpkQgRNhcMIsRfyl1kbvbXHOXQY1pb5IC7zKLZl0cXNRSOoKhD9QrSJft
R27jEcGU2jW/QuAgTyQYlogYI3fSzC1BeEAv3m2pa0W1dlnQltfSaLZPK6Jf9w657Wrbwheh+cPv
bfz1Bkx4GuRdiJjUKJb2NukLw9oxAHB/FYjN4EygcgGFSwo9bwnhZLCvfJx+DI9q/THbWfQmpEau
zsn13ufOiOeftwZmlsL0Ohwc4s7tmg8W81ds5+zn7Ph8nxb/0LiJnSm60rNSUXbSqPAtb6zgG8uK
Oy3QnOAX5ZztwUuqzvyhgZjnK5Q7sweHGACM499qyx1SWVRe+kyaN50fYREKEPqOqJTNj4448dao
dVdsRJzz50Y2xo1pxGW67bvO/7DhCCcXbpecbO0xcI7JMOXPFfDJn5Mzx+8jIVr6U3zcXBCx8qVx
uHR2iTDAeto4jY46chG28UW6EFANRrYbWVSZtxZlirbekwoiRCQmvYID7/3y+1rJDZEFEzAfBeKr
HuTgg+iChuN/3/SrjEPgo0ExwpcPUPOVjKW4s8d53jld05YbmnyVt9K13z8sasHrUDtgOp0Bv+5s
UgaSuUJtR5q5KWzpgx5gsk/U0CB1u5UAE/ks8gVjhiSmXyfsLZjRUgwFuIuwqJFBLY8Fni0wpwFU
dYenclgkbcA7EdrNqgc8sWXy1/+gtWhEYk46mI+kDJDc06XRxJ8jb8fEUge4UqZxX4GhYmfOxNHl
rEZBJb/G9xrA3s/WaEKFTCgYsuWtcdvB07j1GbUB9aTE+jrkOn7sSbWgqffKPIpBzQcbK/s19ob+
vgkl+Ws5FIQ3iHS9lSUY957w+444TQDelCVnTWfWvEtSulZWjq/jrdEKLhcLkfIDaHt5zy3O2TYV
qmrij+OxC2rqUqFxe9Q5YDjfp2lpuajQME03XaoBJdpDqN91qdN31wzlgD/RtMq1M+IvZg1vn/nt
cCkRYK/uLYqU1j3K7nQynHHA8YkLkPm0l5R0fxmQz0VjDbiMOXZ+ZY6lnlqba8CqEh2Y2XCokg8T
y8abUw2Dv6qqmgCE7KCl7Ww1U9JQpklaQG6s53gvtdAvTWIm6ZX8EZakdrJYdKC/VRvLKIQ8R8lE
BKbn41/Ooi3+UqW5Ex4k7aDQ74C/Wve60vUtwyCC1gM10+mGvK1/V1du9jVGYfQdGTVZqUbET+Rw
sSL6sEOQEeE475MKftI6C0viYxMnsTX92fGB4WYXboyyGk92X40R580gO3VDr+a1w4GacF7ZAnhM
ZN9szJD6tt4LxsugyXFsjMlI930eiaPZBh3JWgLpcEZMZ9xVlpXcUKGBX06WrXXgMhDt+/G+7saZ
QlOyoxBLGUXfTAmFAF2eA8QUhObSdaXy5Mut0mIrMus8jDEunyTr+Fsl3+GDLt3m1cq84dQanDjw
ObRcG5uUIfKqHES8CVu3PPHaOOUrsXvuW9xKD+Qn922ToS1NjLUBHvjnVuWcH9LKt1dR4WenyBrg
zJpJXaUcyAI8zCw7BevQ0iVmMngkD2GW/soT/fwzYzdgo47bp6zIvHM4w/SbsGSDXW7aaxF0PfbG
LN5bYWudLF99uvWgNnPnZ4eZGcFBtk3zbI2OdSCUQQNJlKGTwZGwf1WxH8Dlz3r/0pmmteN031ES
7nr6ZJLp3jI+6g6Bb4IqBdZag7yghO1mtqr2pghLwd0koGvCYSHfJkMB64bMcjmtaU8zmE8oM0jX
UQ+Vs0kmbvfU5aTHOaaVSZKgBGlDoMXzWgYqfmyfu6jzIPXornnzec42DSaoH2oKJGVJhV3d23mG
Nz4XOCXatjAZpJOTk6MhfzKAlZugMYuHKqFtt8rm2N4iNdsH4bT6WRQCLHXHrx9mb/TGKNXlOi1T
MIyxCvGHEce6K2jo+UEK1BHbGpsVJNVWf7S176zntmqfKtk0P6jB1BesyONtQSkC7b8p0YrGadyt
hcsEMwiCAP0HmhDDTC3jRz5bkFih0Y3PysYVt3IQiH8FVG3c54Fh3SSdJvBBcIFp3cBFnQ207Lp3
0v7u1u0r79GwLUINlQjCdxfrKxb3uB8/DBUZH/Q21PEqaZPxRfuJ2keedu99OmxO/jik33y/9cUN
m+mL6xe+8VlPDcczoGR6BZitfUKoBTKaNIODpg7uQK6UM00PXlh7O3dyhpfZVmrnVkX+CWiKowZe
GEypbRMM7Sqo26Jey8qC+s6qd2OGYcvqQInWQ8wcveL4orgit3PGSgV3F9O7ZrqPGz8xOopIiJ4F
R123MEM9f1TZLjMj867R2n6V7tBzW29AP+7iPu/N1Vh7+PdiWXvnOHTnfF3aY0OyHrLvAokViOOd
rBQRoGmo3wfIAMkG2CQ483jOgttYSatE71DRkSfEn9clU97PkCCqRG7yzGtKugViFDA1rPN5Ampm
zLMX246qq66yBt8d96FrMtn+hsszE18p3HNMUOPeHDvxKzYrD2mKwZ/csu8y8iUJg16dYqAlmdVR
FQN9mrduINFRbMN41mARDK4wF8/J+2A39I59oGanLDcpJlGP7a3wYO2wVfS3MmaYhHk4x9g6+qW7
V4y3rlkmoc3MRDzmFchI+zvJDR/0km+YzyQfp8/YM8RPD0muYz4+s5NjBmo7DquYi1ZVV42a+HGi
t1kDsi+ys/BbhmV8bWcoJ5OvzXjHGRPRyfZiWrvK+qHzigbdvWaJ4i6udoTWeHDs0ZRbP/JQ/wT8
dnIYTfDpQxW9Crz00ZZTrw/JFKBTth21wn0aQC//zrp85ozW1UefYQbzH/D2OyMoyCaAGatXNvvy
hicbME+ViPITUA4JmARmxzbo1bjiT+OlFJme1oUGIb/IQQHY8Lomk5dX0YVZr320Ui+8T0UOWoKh
qUtkqpcLOccaMKxRTK7D5yQGxkUZp6Vf9IDnf1P5QfZNXYS81hY8KI46qdowUe02RmLMGyQefskk
Sg+tRfmEomka+UtwAlxNyI6bEBo4mF7Bs6jjFKy8CGFDZ0Z9XrBkHPDNeUbmMOnftF2y5oGRu+Mt
FFDjqTd6vooXMYkPXVC2bO2mkntgUMGp5Jn+MREaazmrmCHW7SWbYcnYP3tLYEO3ItXEfolxCKPp
1j39bDukFGA4ADwpisA8QpSDLIidQKs0BPkQv8SL0i2ZEb5p+2RbUgB/IlHi4y/Zpb9jJk6bLV2u
dEOs/L7K1gmow82YpN21tDvKP/Pf8ZXgd5JlybTgQMu2pl6CLo7nO2eRk37hBBdsJYEYzqn+XvBO
bsslLWP7fvghlwTN9DtMY1BVvhCw0w94mO4CZiZ2w+0gOQ1LFmc2aESYlnzOOJKZjFrz3RRZ9OAs
KZ5eji7GQ+WQ7l1SPrbOwjPTvJTPnQyQF2V+tB6XZFCZCgTUembISpwGxDhkOGsXCUGgiCzrEi4K
E06zS+IIyW3ph4Gdmv4OJA2QYXiILC7HdU+Zk/wdXgop4TmWvyNNYkk3laQz6YEi9gRfy36EcLtE
oRrjUi7xqIEKimkVLqGp6nd+ipUXOvASqnKXeBWvXvAeKTmztAUdDiI/pIeh6ZZ0VlaI/A7RMjpZ
QaQu/e8cVwXRPV5ZShAoW4Je0RL5Iuc3IqTRqnFfZ1U4bRyRG5toCYqhAU8Yzpb42CSz+LlbImU+
odofvLvmxfwdOFuiZ7WfkEJTcooMeo5s81X+L/bOrDdyZNvOf+XAz2aDY5A04AdnMpmpVGqe9UKo
pBLnKTgF+ev9sW77ukp9brUPYD/YMHCAxunqUlJJMmLH3mt9a7WqFUaenYH4zy5AFvZqo6+mtrJn
vSIJ8YfTDdNbUQ0r2AojXOSRmZmv5jizEU0QFbY611brXO7yQxjg4qnhG6/FzkHy8iTZ6tZUpbYI
MQ6vuX19QYZC4d33yaAhfhgaEyVRMomQVmezTSxTXdS1BjZtrVwceuBJdW+URhYKe8yua9v8dDkM
siu3edcFCtHLabYVZnS2z92Y54grCmXDCGNTxoiytLUXDmPdf+S2mrf/mcM5+UbYtA7W7FDRFFKp
QBcZzONlTpyrhS1lwP2X6d3/F1HDGKG79ru2Yd4lbx/T9+/Nz81Hxnvr3/tzTGj/YZgW/XNXWESu
/9ot5JnQhW7TxLN8bzWe/48xocGY0PFJandti4wFmx/HVK5P/ut/YkwojBVhiVEVxiEtzn+lXfjF
2I962sfv47q6IQSCOALGf+0aOoSSJtKqIC1M5dEvuz1bdHGKS/naY13Y2K4ONY9jbyYH3o14dbrr
j5Ab9FPdjc9Ewb4MjQQHtKwcknE4UHpeI0bCwCGMlXCokdqEIodojeK59zhy6X7+jEaLQnxeK38T
sb9A39nAuJ6yq5/uxj/x7v8qDv/xy3kWyAIdjbhrePaXXy5juUUKVtuBKrPAoHufR5+VbK514f7b
w/+u/kv8vf5f+CSbO+kID2E5/7Nt/0usPQ1PdDt47wMSjQlnqOBya6eZbofRxMHvfylrZS38zwYv
DAJb0J1e/2E5/GPtMv/MYpgFjT9WHC2oxPjuRq0LRqJ6IvSGAYhvnEUjeROFILkTb1gTuCNB9jqL
ywZEQQKxbILePjR75Nov/Ff3VVVeaI65BI4jn2NtOq+F+2Ymgc1gJHBE/U2qkhhvK0EQVLWsRbHc
4Ekm49HSj6U1dGdoRbptP+ZqZ+vpFCTR/CbG5aVt01ekQjQ/ct35m6/bWO/cl++A/Vh3mJI7TLnN
L0yGiEMhej/ND2rP2yc4p4xStdsm6cOmxixZPzeleNMom0wammrtB9hj+VFoyfff34wfH/Trhbgc
M02LzcPGhmB8uZA5USouY/pPRc+o1GjbeYsJ8dmLOxkoo3gvhvzczrBJFsW5HJb72plvkPC7e6sh
9bn0zRtrkHerQxWi596O3bcli1/L2QjRwN7+zcX+RRLAZIJFiG2WYcRq2fj1yakyD0cltMmdri94
ljBBufp0j/rmrtXERdOn991Qn6FoJXZc7NNWfwRZKjeDjbpaJQHRZBwolo2LgAqJLnW4EPdTI+2/
sRn95e66cIAdjxkL3hIkEj8Qvj/RRhjtuiJNXQ20dHHX0DkNaXVPAAjU1bSqCjg5M+Wb4MQKCIC5
XF7HdrmbS7kbmPH+/ktbv5Ofb/CXa/HW7/Sna9FFYxSFW0RBRHyiatAK+gbzSRppnokC/u8+7sea
9PXzhM7TZHOnXPMrbcS1VvAh+JrA6jnOgLqhxu5lMJSwTWf7zkCDFXpzWQdjjZSNJPj0WiTzGUqN
V3fG6pdlAHriqSRYwq+ekfBBPfPDMuvul7TIz4HDFFhFfAWoIb3xS33g3OJvNGs5eX1nH6Ctq01j
kAYiRxOxX00OXTycI4PBNVI55c622xNBs5D5ZzL8SAroDr2nzzumGbRbSdHamDK2dr21XP/+Rvy6
mDPT4qEQJsM19irD/WFt+vlG0A4surrnRiyLjaA4DrPmUmVekJcXv/8g86+vCS1moGFQ8/gga9Xo
/PxJzsKEgIF6srMyzs1j/r1yCIQmqYSkO98aAtIRnpik3NlEzvXDfGvN5kvklR2i7uhV0uWqnO6D
gz9B8fmBCcB938sLVRf7318ng8Gvj+av10n98PN16pFPexNzBjZqcZqNKcTyDHE2K58jNugNGHZI
jc2Y4hZOiFdRFVk+nEBJtHiOlxKNyrRol8LuNECkrXWwsnS8QNBcBiQJ5cw8vGgft8I+LkLmj4BD
623T9pfMasaNTdMLpQbjJc1s0Nv6fLDQxzlgRADrtiWQXZvmnio2LXdwzohlt+sn1WdvUdIAOGum
+ZX69NFcPPp+VA6fZTMWWxUhAo2GNj4HQb2EeVI8/v47++tDRLXj2FQ9bNMWO8ivX1ne+5QbVuUH
sRPBacpZBMdtaiFobczw9x/1F2saLLq15nARP8KrQ4r162epTCdenJklh73FOhK2/ARsyiIuHUAp
WB3yu1uwvtV80cWfsYtrpLbwmZo+G+zU1zJY4OFzUxyyU/35by5u/exfVxmXyTVvrc9LRb365REv
stEoHUxca0rzcUad7miIxB/+5hv4WqmsND4dKRuUMsNF1vblG5BmHg+jKOJdBqbFU646zE6aB5ED
Mi5NVmXScMs4onljOvfA1OrG6SzoeTUyCZtAsXYpsQXJtNq5nSL+y0lOhYb7TEaI7H9/qf/sSgVW
RWd9LExEeL/eq54hYaGcNAo8UbOqpGU4ZiQXJIjHYl1nJpq4HPCic48T4+8/+ddxPcsaqgBTeBCA
HXZl5+tiA3OlX2qCDgJcz4/R5LLEML4lp9SqzFvAwtuUrufvP9L4Z58pDFiIKCDZZ5wv98UvZ912
c4J8YSXsEQUB0ksbdWwQLQZmSmlfDu9JPj60if2WpeLNXKc1kfYNGQbBvVpdX3qq+sxc68yoiarL
7n9/ffZfFmDPpJj2KXBdJg+8Rb/eDaW1Br79XgvocQYpWOTIicIo43VhPCawFS/QDHmIJmVCKEiO
wyJe8YmosBfRi2wXBP7CvkXO9pklJOAqPYxHVDhanl7DG9xzHGerqlfbVf0u2G93LgleY6z5ZzV/
vDQk3AJxJc8Mp9ushjZEn/B9Rq4+zPaLwZCHLPNwlHlox7ANRwuHyu+/AXctG395Pz1TcGxxKXJ5
d8Dj/voNVClYCM9I3ADE971ZOjeLVx/caiQEuVEFvBloz52TXDQqZp4b8W8wsgHJKLpdH3e3vZxu
kXmxGWhww7AqbJUp2eAZ8Hrgc10YMkFJQhpuBOTu3Y9EQBbvdsIJOgljJZyd3NiegjSK3oALMdCI
vbvRgsBvphdGbAV5AU8nYzdA/x9MOtI7RFMfCUPZgN72pRzSYORCDb28Kgp1Ull2ynETAi923sa+
DzT8Y6SZTPu+Fxfg4fctZ5Cd8nMX149YQhvXwk5Z7a7WdINkYWZPPcGRs5GrMLG7raUEXR7dgBrQ
vE8yvqqLZ3ch3qD//je34i93wqJc5tXkaId65+vKMIgqwuBgUY+R87IcHBfH1KHFx0He4o9P+t8t
xP6/iQpLH4Si5T9uoFy8fSTz2z9lwv7bX/1TcWX+QYuEYy+gdh1Brcfr8Kfiyv6DttpaLnucF35W
XJnijx+ibJYRakW2OC7kzxYKHnR2JDzoLLpsgrRe/pUWCr2Xr4UYVECBGgwAFSdz3Vrt7j8XYqkB
UGRhOheuFEo70GWc7I1OJleoB+mWOL3x5LWxB72D6cEpxbBhHBFT9Wce08m7yjbTK9mC0OGEM9sf
bJH+/VL1PviNGpHACXrikDzGbBLzRtNq75EDpIk+1DQDpVn6ptOL2xY694Pr1A6Gg2G8air9cUHH
y3pRTfep05T38VJVHwOxKFdSL7ODyeDmKJYlOZNxOVyXuSrwBbsOeMGu6MtmSyTmgoljJq3WmTsk
pj36MVpI+NXk4M03/hBhj2Z7KGrk0u1tpUS53I5+R/t4jaS9a3QPaWyWyvGuNGro74s9GWiKAFYg
EbbNZDwjYmtkUDtGzYemeQNWkLbCum6VyDVPCCB8/zhGpuvuZhhg8mae8+bDxhGa7mNf5eOjZsT+
B3No9W0xYMEdTOm3kCNdZLtxNmmC4FCfpF0N12l55XhutUaXO+Nnv2bJXipUx68FY4v7WmDGtCjd
b0x7hl6YZdjJLEs7NlrS6HuiUcS3GUrTeGYhOkBmHMmWLMpE6Asn44bu2UjCq5HFGEbR8aIAQd15
T0p8+sLMP/4YWk2+K71zLzmvMSvtPEIQI4w49hab93RO8dTvsc1AQMO3U+75Vmxj2zvQ3guSURBP
pA1rz5gDWjH6+GRBKMhfFx6OW6wyGuJZRsYYw5H9MnqA/bLEfrFpohlOsM6wdNsMDJXgItLltlAI
O3ZumnuWX/eoNVl8sqv8nZh5bW3x5BAVyxqCeRpnd16HBQ2Ybr7RC37vgWTgLXMlA7eYreo3UkUj
BPyD9RkXpfcEq5WH3NBhzrwmjYuAB73TlhnUN4sNncD3UTtkihAtnL7pXs+WPgn60k/PRV/eNpw/
GPrI5OQ4s3OzNjBepCzSi3jCqbgr5iXZt73rvcuS5BIIS1rxjBB9GDiCOCAZBVq2mMLRLIljxR6U
/+AVo2JKiqw5dpWl7V0PuOZmLuLuhIwuDZgt3kLd0ndpbdh0X7KeFGrLv8fJO75Im6hOvRl53umJ
Osl2HCFHhF4deeg1yMh9I9xmSJ6wNSfpNlUJfJeKGHdwtgjYpzPdRZK1mYYFcnJd6ml1ZpgeQxto
W8lzN6WIj4gBQfuFQmdUp3am/giSfAKmgwfTSkI7F4TZ4WIwrjoAQ+6mEVK8YNaGmYfE3tWifVQO
9pNtwQa7dOwukSFhKMkQMuQ0nMAeO3Pe0r21nHCaFaldGWnTmGn1ChwA07i4Upd2SzLoBfBE2IEG
s0vifXz+q9vEmzC9zi79wqeep8vb6Mhk6BrEGnjgdII0va1mNFQEdIE8hqHf3+tZ4Zx5jh+3d3lX
zyRKEpyXfZ/GuTmNRU3z16KpSJzDYhSPDLxJTsNLn38vpt6X2FQi2RA+hlWV05lLEoKhL9U659Zw
TJB5Eo1BuRSfjHnaLfidKd5FWZN3ZzyZCu5NCu3Y8KV9I8e0uqwqx/kQmqrMA91aPz0OtiO/WX4h
iXFI8nal76NzSvkjFgllPlTCNh5au4Rrq+eGHTKQjQ+O3rRUvCgVEG7jhd4uBEuh3HBASwPHIG1n
wwKJYXLIhrYm/ZnAT2APkcYfWrDyC5XTlc0qOb2MzMgvxtypnmo3m5FzONN8OSDqOFbS8tVGUtjt
WIdiLVCdPx0Ym08Xo9/615gGce14GRCFTBPqhuBdBCsJx4NyrHDiTb2TESeDvOUsak1cyA3S2jOj
ndPzvsfb5mjoYAF7Wk9lL6aQ4THUkcoXZ0M6kRBaskWWO6XpEAtjzuCWZqqMqb9GShM+jmGvz4N/
aupe24LnAgECSW/YJHbVXGmoP950S6nXlPPsY5cY+ZkAvRTqcoxu2S1Tb98abndfG5n61vap/WH6
xnQ/yXIKR6e681mWIP21rg/FYKzvssFWMAGWpDm2MLH1vWcQnQD90grKbnT2hNbgwnXsfrS2xLHj
f/GKcZEbAtNfYjBgbTB0VXeei9n79OFobaqUwySNEn2V4JSvrlsSflRjmpoOOvjPXTEWHjyDoj6g
pa2ZlGfTpdO1Vr1p656h3GzwC6P6ML4Dz9BOQ5RZ5HJXyGpOxPfg7OvkUj+0xVS4xNqU7F3V2Nhn
jT2M54SM4RWs0U04G0TL6auD3vFmRJ53kbW5f1XJHHs0OSPvbM3yBCO6e8Hni41zUqo5gjKJz0sc
5VzLzELlWErelikg9U1vj/4V14KSdoJVmBudwNwFi/rWdHE5oEdtiJcQbti52XfhmcUD5CXQElGZ
9pfcvepFR4VCx7mH4yp7hswELwZp3XyM7rJcJyBzL6lcFAK5qnxGEia3ra+lRC3XyG1BJkgGzPXI
++aSomrAZLjRm9WnUg7+fGMM2tLcAXjVjqZdy1fTqHjAYntYo3/qtvQCGF3jBOKs67+JdrRfO68Z
bxSER+vMSar8uZ7iOL6a7b7gZczs6ls9df17ZK3xg52q8WR1xLxkfKuZn3FwG13i2OauYn0p3GOD
hDgh4YL+6IaRJzJdfhqLma657hjIOgVWSVIH1Neod27sDBSaM3WszNxc4xGTddXDnCV3Bw0lYviG
wgxROxlP+3mZ+k+n9jlL5iP/X7eS4dOZ+vEM1mlzmoR0jw7OlZu8rsdl07kIygOnGLOHgrHxPmnL
7jxNIn2viwiapYT2iJYjJcKFHnMCPadjs5n5crqtm49c4Zjwhyu8zz/IrOyysJmt5a31iYLftcpC
NjNr0XvfKdfGsTWCH409G56GqeYkv0abJ8+58Yj8TP56RbcYQvgGM1p11dJlvqUwTQJgHSZMgtSL
G+Z1Bdpwfma8N/2sfvUhRvC+WdUU4nlKDUxnsGZ6p21eqroXMTH1snrLZ8c5txGtvlnD0O1IjR4k
BR6J6nENY4F2spOfuVzSLmbNnLfwbuqn3ovb90Wv2xldv+tcpshzcbxiUSRAbFYn2TXVfe3DT4bf
UTuXtUdyHXNClOQV+QXWDl5Pfc2qPwcg//3lQLGDaJImTfxAKs667kwsk51J8B0MQhJ2JeKVHNl9
RrK2peb21Uszthqi8ZYrWbaODUVfDW99Xzs7N8m6elu2eX5lIeSyEZWUBtLAmUEgzGA0ML00sPN0
QEAf4qX375Hn5N6Wk8ByiXpKP8BkgvdDz8t+1n1nTO5yNfjXrb2mz7LAeB89tWWPBkafo7BjZwbA
MzvHpKgxWqcIFA6Y5rV+m7sJzqSY7+ygp/64d/oeSL1jSPeGLHsy3r1qMu8YtjZBI+LhMVn69I6O
tHdNagR1W+K03U1h9s4Y6j5ERkoSTSdvqh8FlJ0xFnej8NOrbFwAp8A5n68cq83fMd5Zt6hpEb8L
C4UIshMHzcPoaB+seIh1ik5gmPCy71jvm4BSyHnAVFcbIdgIcasPk4AmmbnYJxKLdLLWpElCR9g/
JqJ2X3J3XK5LXWrfaqDDd/qM1u7c7PpyNUK7n4DI0uYEHpwA0KVzyg8LP+DjMqn5UCzFeO42Tp4G
aCd0WhzumFWhSOQ8B2nFKnRo21IckLZqDyKeixHNWNPt8bv05yVika07p7q+bSGO7ox5kMO2wkxy
1PNySsgYH+enxcMxWycZvXJ3dlsXX2qqUBjVzYmWMdAtLU7lbqpiIFZxh7q3HJ6V3oNzQZJG6tFM
06oy29eoRtLH1gRcO8FXlsqGlceO7ZsUy93OAeEKM3MGxKWzeG0sLXk0c8Pb2BIiEk8hvsDO/6xd
+9AJS54pqCm71uuL0GYqt/dgeJPQNEffI63prmyzZv2bYdhupOJ0iO8EMw0M8YkSAUG/GsVl7Nf1
taqc5KwFAhVif6kORgcBtI3d4X3K++bG1WbmF1hMkPGDxLy32ftC4U3dAV5E/Eo5021rP7lNK5bm
buBC54XYrglxC6SKOoK+Dly+8SXT4njoToMJJWDNR0CHO71zeuhpGQJs3LATY1+oJnQrLb4/xLj4
HYqMuEHMQiRpVa3ojxMPyFbTZnkuW/CPNoLxow/d/g0HysfSaNRWoLjX7ZTTWINt4gzykzzOmrns
OQLR00sSTrUps6ML7PbVLnEda9uSnbUBW2iShrvGKpU6ythWKXkuWowrBGfinNWalhx0R+pXDiFm
W3j14mTV0T2P/Y0g/G9UA/Ckyb6mkYqYkLyirZGjaesMBKTczhHbUMxgrV2y5CIhJy7fZvNQPNaW
Sp5I7/ZB+5Zo5f2qfSA8S72lTa6ukcUD6NDxY13Mi3APwoSDUUeMcve66qAf6plaXpiSXQEoklc5
ptR91PWHgT4eFeCAVhJV+PBK1RltoaI6z91cj9+apbsoscCcd0VWrmQSUAJpacXfTD/Sv8WUG1tv
UHVIkAK2m15bzkdoNquDdrgrEz7b8gi1Z/I4hC30EeLsJZTJcinNS9QC033vUptjM+7hNdChf2kj
zzn2hjnuqpJYDqT83TevSuOw8F117vjRdBfFTsE5p9dDQNXsbrhOQkszxJNXtSiiQabHYzDKcdF3
VCPX9BDddofuGDVwPRjlrtVaPDpEL1Sg4UmAYgs32gQRtI2RodcspNAlxVOQaGjNGd/2LiBwRUa2
YVYVJ5OejnbPbvIhTQ0Gf0782SFb0upVxZL2xGCZgCRcLWvi6zJr9McI+xflN76xOrPMVzPRxJWZ
FcYHCIva2OR2UWJd5j6cDZxuQgg+HCQgcaSPeasmB2QtwSx3TdNV1UHFrbdrSJptdl7RLs9j0jgw
rNvxTGHu4bxABvm1QYdVHNYGyVvsaAbSrwUTqj0qMW4tu2cP66teuzO6Wd/00wh1SA3NXVK4/Rsq
ORaAzigPppO+yqxOzi1YbdWuGGJUIRN9Fs51hRFABXDuW3fusYMvlnkRw/qgtYpWXO7MzlzcPQku
lhZaSoO77E1l5T3i5TL1fcOuaW3ADK4lIynRE3ilSWZ8Eb0/LDhidbTq2ejrn42uhksPjMuTrkqC
7xNyNcl27d3sOSVy+kgHp8I3m7VWSktLFUfNzazyflq5dLiKR3EqAZB153WiAP8syVzuoN1M25mu
BGJT98Uv29LfMac09hbNOZcVKdWJlDCc5YJDp3yFFbbU4TTh2spj+MIczbT7xou8kyaWbksJibxh
ALDEK5fKS5Z8YZ+3Q5ldYSGy34ts8J7ozJCUzn5EJd04+yovmksMOQQ+yRhUDnZF66SwpoSGnxQf
mdZo0aGF5w9/MpE58NvFQt+Yg9xxqPhoGGysxiRNQjQTqRZAnqYLJg7deiwcYvoRRYuM24NoZges
68NE2z9eEwIRmuogl1erfQp6jXI4S2bgg3qJiaTjJJaRcDB7xX50Rz2QudO7Wxvv2LMVtWupzJSE
PQcI1X1OO9DZRnQsryqOL/zbEpbwNil5MDfs07k4tk5pv4E6AXxMsKTa5tOcU+GwRc3MC0HSkFxy
nPxm9VgbzRM58t7zAvhVbUgOQT7qFda87cDJdtvJ6mZkC7CowrRARk0lXoTj0sCbiOah43hHDhAC
nqxHTu4kXvxqt3Ozr8Qg4ENVHtGAVelpYe8OLtFFHuJP+h8ak2o0DcIu8BGl1DzPWaeR3mOIAbBA
K6zrkiHLoSiBBPAEW8VtpRGvMEVWK7eJ5OwBZziGr2VIgU48wxAFsqHkJSlJBWh2IyyYdh+ZpYbC
f+qjskEcI6MBQ46R7ZHh2wrzU6ReRsEBi9/E6x6H2QV2IQYFUmdyBTBJM0elDsJrpoE25lTJQ5EY
9xDNknFn956gTshj6xx8H06x2BmzNxOOBH2LVGlGiBELDlc52r08+i5D5KwaOHTxeAIcymPlOsbG
1lX8zMio25eVKY40RNw0RJJf7enWFh9VW5oX2KEwtBT5D7BB50pxlQ5xj+UTBn476aSmDnMk+DWZ
NAmAbC6q39QeDIjhPCrHfo4WhK8StfJmGGP/vkwlp3llsvzMwsi+4WUAbzGYZmueWCfQAMc6yEus
R0DWzjzVymofe/6IZ6kch4WxnnLfJdSChwK5N4exFF4/uEZaetDfXML6EkHvkbOAlhOYKBGW1AC9
4zdU0S7wULmmRfiZd4l2Clgfolm4724Wt6iqWP+XIK+gIwRO1S/utqgMGjYkZ7Q6mqKxuWTsvVph
51y9iChDU4Kj4oU3SZonqevDPm7ibjg1uollcNJcxj+a1cUfkZFmSajMgeEw8W9ai0YbQh5tU1WU
D5iDEUv49YK+fwDVs53YJu2NJgjZtEXe7DSzg2g8Nvp8Ah2FXoxTpBZvG6naeLcUdZHtzCRdbkxi
C5q9R2UkOTL5qPxRMg7wyO3oYlJaNG1lny27Vs/gfUwABFhQ9TUMlVXVwrlaqlDD7DWc5slBybMm
NyzbYm7oo6VSp5nUuYJ1YEl877JbSOKAfZKXHMEEw7woy0DFeBZ4RKx+MawXfYppFs01Fxxrqosu
uqFiIFuUxueYa96tZIRL5zETBCNrdY/eOMkY0ztJQaoZ7iJZ7TqWTSLK+1a7Qa2+eI9muswExowQ
3r2MeGNvMkYt5Fhvp582vInXgoLM2WWpmd4WyoPSS+Hawq5y09u88OYDKLNkDPEJuI9NOjTnyzzG
j1mZUElXXpNdF23x3GhWtKtT183PMjaRXbQKvuO2H2F9qKh6Y6CjfdRpM99neBXQm6+c/o3Lsjuf
F2yFcqO8orzkDKm8AygXetn56L9TzMlveuaVD4uuMIjXzdTtOKwlR81g2LTtATa1ZLMOFjJ3YbKo
FvZ3Q2sR6ESzFSoaCue0dOxtZjnDdafPJm6NsraMzeJOywE1bnzbt1NzS4ICb0CGtyFIzNi8k23H
mt0vuKGIbTfUedIOTbjQX4nDZXLHZFtqHZ0oo+kYoUb2YKUHj8c34zUaLfqWsO2zS5oNWJUw2+Iv
a1b18aHDacd4Juk9GzaOaZz1c3IH+hfAnTLmN5CmO0uDDEyKR7XxWkxS7wxkWk4CrflMTaYc9rYs
EXdEqdC0qHOv2aRSxPfSNLx7atF4IUsngQSnM4rSKNva9gm3cf0J1pJa1JL0AbZep5ffzQ628Bbu
T4G8VdHshx0DcsxUCO5KFnoqSinK/f+Ryev/cwgsl1gzHR2BaaJPMlETrzqD/3haG7x9yLd/wAv/
x+Vb/Cb/cXgbvxfpP/4b/yJ4K9+qH3+EbeJnLfw//Yg/lfHWH1TmIO8N2/kx1DX/faqr/8GSgbzX
RT31J3L8T2W8qf+BJG+dwVo6l73K3/99rKv/gWoSTcuayrn+yH9trGutKpifNRgOEC+gsKA0hG06
7lfYPX7gKYsFYsNoemD1u/DvjTAOE2uLjTGNaMhvUyfUu1vrgYrHZ2CWPXQt04TyKVI9ygmCLSjL
6Su8YlkN8uSQIBEctND1YDtS5kRdeZZ4hNmAJ2hikr3Tp2F6xeu348QrNvpyZ/GuTOZ8ZTHZWYeR
3idh7cWB3MTRvIw/kop2s4PMnPPSdFHTyYjEJzSGbS7NTQJE1RBnTkZfwteNS/w/wTxp2yKZidPl
uC5gGShwpvh38YfIMGOwuFo/GYuSgLOgTJu+6X710PX6DbHxSYCXkdrMmpsdbWWcvO99cSXI8qYe
yHucwbQwCGopMH3KeTO55rWRZXdxsZxZlgxZ5A4rtDPX0Z+K8mQpI9t2TXPVDTSG2hiFq6Zh4tev
CwPFdpPh+rLq7yBzqm3V2i96pu25TTvE7bvaRzoSTaHd5eFsz2yG8MOEDIq8u7DS/roX1iWl+3vu
imvFtGULZnHtQpqPKp2h/C2hyYkhtuH2ZUhAN4lApS7gHGziJL2OywYLO7pWFJ/pZbsGkqi/UZga
f1E4r++djmYc8fgPZesXhVM+6p1Ka83fqaV8kL1Wb227u1ajc8AqtHNMnVQ/Vxz7vNoXzZVTqj1W
gHMCM4Zg1tnimYZgH4v8M5EWB1LHgZROoczyCOC4dW1xVlXKubOYeSEIpn6AL9tW5/pg72lCnQMI
NyCc4sxibLbcMGY+eO60k4Z/2XMLm5k9WDq3Tv5CrYEekywsWYZxlofkum2l7FEK4ffMupPnu4Gp
6iCW2gFI/LV0ZDha9vWs+yfaJBdqXj2c5Z4IsvusgXpliP3iH23jVXB8J577CNHwUq9xmGg1AgjX
xWPv81TmKKyQrp686sJtiz1BYYiLvW9lTwew0A/xhPIaR59OjP1yWlS/87zobW6csGZkWPIDmQGv
3mZjPrJcPJFbcplV96aUFzKiocYQqlKvS+ao88aca+waBgCvCOiXlhTP8GR3SWPsRcYjMtGZMISP
5kd+UGe3m7Gcr+J5iDZYGWFfY3g8bycmBGL5m+hJcxXw/rICrfZnxJkABk1dhxn4q65kqenHyqmK
dqLOv8fa8AR6bx9J47XFSLyMHJ5deUuteLkg+cBxAPlDXaapvTHyrg371j0h8suCrGtIy/GvErNk
7epvO88naKWH3YrutnGqv3m6YSB9uW7Bys3zzQLOBgMe8YvKtsOFDP4ni3atK4mgNa1jlHPB4M/J
tFqDbjmxFgnIAdZFjpsHrWSRao3hzQQaDTmgTeBduBqjCNlOy7ZxXZ7Z2ERInB7cYdW+iOJyTsc7
FtY9eSPXaTbcNZrxsFjo2qT5ETvqrqRNHlkeE7hEYgAH+rWRoq9Bi3gsjaP5qePf38R9r52sEot4
tjT9pmim22Qcr+G5nzci4lQsqosEvU2IOv21dRdjY+XjvTCKqxEK92Zwms+KAJedYzX3U6990u0G
oZiKT6EVd53InkvgFnLsitAxPhuQBwkiBb/iCuL2THK0XjzwI4nzyHxhb3k0D135bUq0M6KTN3U5
7bo1JQVJAMUdBt2nCvX0lCYHG8J56fQXupZeo9Gg96TD0KWTphmM+JNheGKw99DquOQr+3nJ24c4
VVeDWS3BuLpytR5pcbttY/3gtNWdkzAQpZFR9dl7pDd3GKeOg2kFHM2AIzmByLzruNLPKHWvadgF
OBwR9ZAzNZQiGHR/5xv+No2dME70kFt/0o1iB1ibXSZ9grNyAH6BLqfZOsBS6lMfLbtuJmmDJIXC
xTfTPWfLXSRoxMGrS4Zzv6Fkr6InyVe4n3HxAt8xQlzlnIqWXbKa1qXVf+YJLtleXA+6TTpX9tKW
S09mdlYdTLPQtwvKCKSgbv+Ule4NMbMSQXobMI7n7NeM15xZ3tsCa5RmfqZeCXHYf7KRKURa/eHF
WtgMnHnrOjpR8PM3xvq6b/ODuUDPqZu7chK39HjPbXOegiUCZrc45CQVTMm0/r+zdyY7diPZlv2V
Qo2LAZJGM5LAqxzcvvHmeu/ShJDLJbbGvv/6WrwR8TIiUJn1EsjRQ82ic0nhzkuzc/bea2/8okPW
GTZBSPtzlr7jqT+wnzmwEPXpY4oZIFv9IqL8PWzkzViL16z1wAGpdzlXz6Pu2i1P9bEK3J+zLc5B
F6nt0HQU4VnhGeidCzsaxaPGVraVkPmwWq8qVdzriuuFW5vfnIbgsj3UjwU6YVpF+YruyXfWw3iC
cNevY3+61E77wjR26l2MzsKEL5MeU1u+4sTLwSTTsBQlz6jL753dnc1x/NDjTFgkzzYWrXbGAEjc
NC8aN2kqg1fdMjfW6bp2/EfVGbdh+mUmFFJQheYH0V3Txw+C+itU1VdYXz9ntpQT37Fx9J/GSbzZ
VUzT7HysreoRs3GfouHPJgtZ9kn2uLM6/3vi2JiTXOpbpHwM/B/a5cjwt45xV3t3pXUnxX3ePSZ9
fKkNKjgFtF+BidqmTMl7wc1LtQVU7BlgpoK1XILeSn6k8bTPBwK+zbvrPw/QUuLRocD6J/aCjWV/
6cInN9R75S2a5gO9ECuWiI9FZ/O4GLeJ+ThingaNdGOi/rsTQzhnVKxA0rg7SY9xGqcreBecD/fW
8B3e4Fq74r3tgA9MfK5T+93zL3oc1m72YIbM2Lwr36rATtddzNI9/hiaZqe7n2OCIFn6H6MQ2Q7E
4odRqgN1zAdw0J/9kLT0D0ZsUAgcTJi4VtIfNhDNVq1feMcEhMjK6FkleKF+RTUOt6xunE8qUUFu
Gd4GE5K3w0FwlnX+HIWIXnNiPfup8aWYprcinZ/nMbnM7NHXfcnMK3KgOzA0GMgyD4O+IlVMC+73
opv33uwegCOtoGkBFPe4ToXRCBoEkaY2y+1gQq9Ohm8tTO3Oqo9qCKx1R0UpiseH7vuTP0Q/vKl7
9nMwPFViH5JkwrVB38GKwgHiLi61y3TabJIewAyUpxJBgIv6TVFSK2ES+7f2YatODiOrVdS3Kdtp
rk+3USXvJvyMnqjsDboRZmcHh5wzSGMzwD7bQAMzWFj6LcUniK7/K5qJcrsd17RS+pfUxtvFDQyo
uX6v5zBf6SKiwaAJHkVknfjeUGjoT8h2GO9WhYso4eLcxHfg8Zto9fTvGloXx/H3Ah9iDLK9+dt/
/OZAXvqf/vQ32ytJ8aH7UU+PP5oua//2H78GXpf/8r/6L39rlPp/8BgdC0P7P5stb79RRvWtATH/
7Y/j429f95/gRd+0fZMwNd1Rf7IB278oiT+bEK6nmCdNfq/fB0b7F9PmHzDM2cInPcuI+5sP2JK/
QGgmZq0EWQjidv9SF5VF+vSv9x6HELdrCSE8Umok1v58X7ORz8bWNsbt1JZ2f1C48TYjFEPoOpHz
M1y0kXVLA7HYjPQw8z4Je2gCFovSs2+4RgxQLWGTkrMlfCfs5/t3fWcu/0Xe2N9FhQ15E8/AGUYH
iFztBqO1yqAHY3Yxkqx8kHUcvxmOjEMEdWcoHoixZQ2bVhqyYdDk5LbqXAU8+9kAGSkBCuiBvFEp
HXtE18hDaJuYpW9rrs/INKm7JlUQXuCpWT8h98PVG7FVr6u0848VRr1HO40M+66j6AjfWzSQGWbo
rNL7oS6HG7MCFLSSmUkvBkfuCRuh9Da1pODpLtCsqFnUQUh99HgFshOcrD3OBFaZlWvHzGwB/oQx
jmKSBSNsyBunF4hTuddEFO+lyHQAZxon4QqTRM+OZ2i1YzKJzM1k00G6HvokTu4BUJp42fD3qaoR
N4YpCDvNjddnB0okh/REIg6FUoWQ9VeLubtcTUD0mxXJQufBbq2U7LPpMBZAXyYp6bEgL0P7HvtD
cWPVXvRAyXb5pbGM77Julz6bMS26DUKP3LL2bVrUSmh3vpPFb/xqiiBKWF/oyPaKo+SySblGns3e
Tpmh85hOyAW3iw04WCu6Jf0VZiSB32WajZGXs2IHTrAPXcsBmmacQtcqaZkdAO8fai76b7U3D92+
K8Ogv4VVOPlrGceNTauPLS85wMthHXtBk994JkaGVe9nvHWLvrQOEsCiXlO2nPpHE/9yCYdEc3B5
SnT9VsLHPtijR24DWJxdbMPZ5q9x4QHAbyg3C3ZTmvYZVYnAQugjItCC1l6S7nfCcgTFHRkZzl/h
fHCprl50VJhrgNL1ZwHCYzzx1DFomTqYQFzULeO8XFBiUW12xxDiT8jVyqXdjTdpr5FSMU8liSk+
St/qxkNkdfjLuFc3/abybX5idLsVJzG0JQbPsk5vyC1FD3XsXrAIqpemwVm+boPKOEKGjk7eMJCL
QS4tEZ8T69Hooubr7E+KSpaUtIfNMhe3sWc/BXXP9QDaTms/c/JicLbMlM1lZ5bTU5yL+VNHer7t
pVkPVNEVkQXQLeSOMhapPWy5fJf9YTZDfeujI7WHEUdDtTGTXn9BdK/u/cRl8K9pg4I8AiihWBtS
OM/wTUuYyLaGU8VZLVrqe9j7IAJHkvlpYoeecKJb507wTlg1oXZu6xJ70gaPCHFMkej4K9cAe9xy
P+Fpt0Ks/VaJYLYpsPmz6DCDVwP21H52+3StxyL/pMu1W2V1FO/CwBnfMC3rdcVy1t1bVa2/YKLm
c0P8t70PC0lBmqOLc25m/TNQRAotM4pICb37I/1DjriAJRvBJPkiOQAroeg1tjK9Ssze1geEP+fF
0mlzbqYh/CpTG+zp3BL1faAOwh1WrmAC2/uUt+3wk0QfY2ngGsMrwvyxdLzzeGTVcwyt+zjOrkPW
n6pdg7XOwNI4cFX2WcqoPglmYIHi6c2vnRXm36u+6H14k2IM9xEnTrnRKf2Vbjagy/XhcBdVhXEM
HFvAuAyLbHgqB4Bha+IQy8ouy7Hp1ajP1knZQXnqVZl1ey6yFiLibJbJJhWoPusZQcVcS7Nq3ghL
ufd5j+GQalvjqxUGbv7ioVlCoB75oKxAGVFuZhRSblge4QzVxiRWGS/9vawHHs+IDKlhfrRdBn3T
LpKtE6f1zu8ipBEoVxjotGYzg0y1EN/j6qCcRvIZhQPCa58ukxPcbB9j3djBlKeIjTZapwoe9WSY
z+GE/LbCc+Ji3JBWPGwzmjgeQHu6DusUuyfE6UrHODuzncB4oCXvEMZwtG4dEcxrSGwQaBJL6C1e
B1ORCKu7C4N3+Gx5vOY2fTha9ICJmHSjJbHCrXzJ8LyCUTy8+ED1YSpSpEuigO88GK/SUQ/MjoaN
dpVrYOO0gJUbNfX8QWyymY9xZVPtx7uhgEVQxtQLR1QK2EcQRQ7eVR2rbc7bjC44Nx7PaRuzOAqc
2Th2uRUewU+V8brnftAcICPVARsT6R/oUY4/1ehXb7DRiwejb5nVxiqev6NuEHnHrGij+OEKAGKC
oVav+y6Zj1bupOmhkQhJtNjT1odHfbadFbXEfBNym3sgSl1yadJ54oJQC/ENJYWDzsvz8nkqvOa2
MMuBKEk64s53Ul6tfkd4iTqTUN+N9OoAWYz612Eq/FM6hb7YmYYxPyba9ODAeV3T36b+PD3jmfHg
HiYpx1GY1lV5GFXn/XAHZzpg+rEofY6QIQtjgMdZzCQOWB+DaNx4PQteiyRDcO9MCV47p0tK/zJ5
it4fY3CjW0PU/hewe/IhsY1zdU1suGQ36M6Jz1Qrk+cIlmiH4CXH5LvEPWKMYpiLPpIlChKXvDPt
az6EmAtZkZAA+Fu7BEgaOqlxlRMqSa/5kqLq06MJGZB5ngMA3FXyNDkJPKuhS8LNVOtk3TN6PRpV
7p6syjXtfb9kW/SScqFsEzgBlL94XS0pGPiYBGKwxtprt5JU7bnBfDKqmbWiuaRonGugJlqyNWpJ
2agimg+jNjvqPpkDV1E5CHhsSzYnCQukZ0SVdt9G4XA2rjEeUw3tFmIo4R7oaO5dvyR+WBGFn86g
oi9RMz0b12CQfQ0JuUteKF6SQ/oaIlLuoo/WvItgv4nZ7o+0g6oPXMqY4K08s41TTyjJWtJJdFN4
D449k09m9HvOFGYnadHqccdGp/9JJI+YU+imRJ5UGxF/iq5RKPKV6RrHZqm3hLgISxVOOn6ENgmq
wYFu/VoEQx7vVWEVn5UUZv1AQxLRKzshXHdyrpGsmDUPwn4IahorEqktES4BLuDMhLmCa7DL4DpH
K8418JXnon+qrjGwODX003ANhxXXoJggMtY3ZVqcJM4nTMA++W9w+rm5FnN0a7VjfMDIzoYXBEm7
x1CCZ/UaTHOdiJDaopGjOHiqvcRzHR01pROnPDFi6J+DuEcpigacAEOxbUeUDoC+2ZboWchZzh3k
s17ycmCdQf7R0rRxCdotax/v1TByprdhwpt29PJM5d+maxSPF63/TDed89n1FYuF0Knz+47q0ddu
zAhFXUN9Ip0ySk4Ll7VWFUIgMx2LZUpt3DWtBD2Z9SGGnquCKa9qprkIm+NUltVapHQhc0BmG44s
NFDDM8RbGzTfbJwNrLn6DKU0tNPyJxmZ6s26KqnYjVBVZdBx4TDiKX+twi58Hq4KrKeYO5c17RN4
skWiLRe5Fs9itfavGm7rwIRzFmHXQuEduZN/s8ZZrTvU32SRgQ24N+wzruowlmWUYvOqGqdXBVlD
TUvu4quy7F9VZuOqONtX9RntWbu88xZV2rwq1PEiVjdkacdzt0jYzVXNjhdhO75q3LbDUR6R8Xus
pyZ85NmfD3M/s6FIyR12m3zuugsloM7ab0R5hgcidvYiq8fo685VaS8J03Bv9BJ5bJJmit50VUZ4
MRnJSSeUNTfCWZjWbSmq7uKwvzJw960IkcU4yKLxZJK830Lzgnvc9CBLh7jadc2cBmj4bu2vRCQl
Xa1++zgYwbwPsWu+l3xvj7ie2HzRcZoWEPh8gzZb7cTx1lQRYUSnN4wvUctS7IQ3LKdlQ2j3ZRA9
3RN4+cHp6LovvpuZ5+Io4qC9C51lOAPmm8LP9+mrj6cxyHYFlhd+hHL+Qtnh8NXmT6E2CWksi6Wz
BvLs0H+3d0Q9foW53+IktyDDQ9gzn7ng8oZNZgCeuJ6jUyCK8YcOqmmnJjdj60an7qH3wfMzNHjB
CY8wwHdWKpvMYpzZcMnASRPNPvamOSXzwwKJXjI7dxx7TX3KVmdVTCctP7F25aYiTbZ8mK0KR1Ha
f/DxVTdNmrWsyqBPxlw78vAQ4M8tN32U7QazcsVqIll1b5tchrYBfEbr1PhRoHZMxKZgFWYkTFWM
N2rNkDvvfVKMX2XLAbae225hPIWmE8LcoxyFQclX00sNKsgBYCkwv8U0in32VS2PfQTDW4851SiR
rA9pyWueJSu6rpwU75oUmYBOP2xg0mO1buM7zdeEzIjekD1svjpGFdyHLoEkZdURUTaPFFEI55DW
xCRTD3PdFs2pKmwKYho/UODcw1xt8eVgweqGEHGzJ+hlr0m7jPde6QF7DNvY/4xpu37CaPQSLblV
6gYUFco5QTJdzu5OuDGJqNT0ThMCFttIKhdL3E8X0LvmpqyVqnGVy4ye47hrHutgQK2oO3fxxcfN
96TFUbXzwanXB7fNl6ha1H6W7dzfj5hEQSrZJhZTWYQ4AG3ygt+cdjA3GT8HaM3O/NhHHPDcRtWN
wzb6AW8si7woQHru53Po+hL9RLKXImdCUbWjvje41C6pCl1guPlwHiKmJLsygStn3Hh7Jd7IH3/y
uI18j7FRdSr+zPpYH5tA6E0Wsw/XCTfk0VJ3jjbKk5YNf6C+KC8ex/AubuvwK3cKjb0vntSTk34z
bSnB1waLtTGHxzjh+qYjTh7THFkjADy6r72+XvPi3BRFI/ZWnLufuJatQ2DWMFjL9DDnHuhT1aXJ
pkSO2iUUDj7VljURpvFMqPZOfla9PXzr6jJgkZhqvfPbyRwPWVqocMtLcvg+dwrbZp5a1RpatoeU
W3HpqvC3ZOueGt1vMlXetJ1VhYLfifpQjNzpU/TAPZzb4cAOkXG/L1O0KDHdKaS2BcecTTfD2HMr
9IZ2/jElDUp+yg2SYIH2niepIAHZMHFVkzvMxFD8qYMy0Wuc5EdmjPW+pgdnOUzekbg7HEeF7G4b
xUu0BRKZrEtoITBBkNgPrTXtqQFI93kbjZAiSpYfqSrbF667FQuKqSnX43XmGIHcVWBTf3oi8o+S
Yt/HYUrmLxaJ48e8mDqwmwRq1hXpauxZZmdhneB1yeZmL4vsONhhuY8yS913qWPxPzR64ADBTnDZ
MTTG8K4I1qHbSmKkzKed61TvQ20Sm54QuxAj5WPmO+2Bor7xISNNQTFFpKmVJUtWZcJ8xx9bbvCd
1ncDGPMt/jJ7R6KL9VkzUAtI1pobjbywIEZ8d+P4hJq2qsTUIdm4dx7XvLVTuc55kra1k7Y/b2gw
oTGYWA0zMjJ13YTGtucw3infjNeuCvUNL6pky0fGe8MouBQ31ZQngrXA52yFzxOMr34fm/34rNTY
7AbgVjwffifvyfZ6akGuTrdDRqEvb1z2ySLPdlMbVqd5Dkv7jH+ibOE3F8cpiJovBgGhZ6mqlgx3
NTcvc+9z2wtTQUtoYu5JW5j8VGcKHhU//zoPW6A6WRKecKdnW3OIhk0vpYQLOKfux5hn35TB/8hY
QO5RkMh+EMsJ9rwfikcq1vAz4m+5ywRGdicgIZxwsGLLzwkJRGWxXwo01kk2EuXK3LtSBtoCmtpT
MOPj2Fta5GV8NtM6P7pm7f0wW3ExAq7dDSkzLmTBdFHORAuE0dLTRJAQGnjP/sgokE+T9qjGmd3U
VMzqVQFH+SJTnGVNxEmCfnJ2q5aaWOYNfDRcbO+CUU4fwM/ES5qO5s+h7gzmAV9eCCTuEyXn9q40
pnRA50UF49ei+nLOvlfSspstts/xwNV7ous20Ze0kfah6vtqW2O5nh5MHBdOt9BgvNaiE2xqIm5S
JEZQh0wXf2iaxDNV6wwtD6bQJG8ltXUwCf9dWsAfpYC//bczsFkm3jVMYv9cWaBOt6v/qCr8/ct+
FRZ8ZzGVmcRYHD7AyxL/dyeab/+CPMDRxfvVXpAkmMR+FxZQD3zTJbDsAHiVUL7+U1iwxS+eWPwP
VDpJMKTiX6ty9P5Cp6JIkneK5drSx9WGxPEX0BsJvrw0zNQ/JHWsD6QLeXXGzGTtTLF4ywi3luGI
JTTJ95TEQ/yL5vFFN8RDGMbf6pD6bqMi7xkGejy79tA/Nr3zYLFTofmYD7g1ODH73cLcSd0wIUV1
8ArtUt+2qXFs6sCn6BVDBP6qR4MTjVvkGH1II4WiRPZubffZJfGAS66IF3EeNQrym1N1zs5wY96V
pYQziv3dg+/WEugbpvK2ThyIkrKazDXbYHD/ZpDsyUC5ByOnXOvgN9x5wa5H73FZ/khnI3eprlh8
+2OcfCUF/TH4tnlguYivh909qLj0PADT2jTCaTa5M/00jVxvnC6v7kY5qFVjBPoxIb1066d0+NE1
sbpmOutYUiBRDzTdVDF4xyh+70f0WqIIeMkNHBGrphm4xkpxNK06eU1ABekVvSC72tYWXmqbwNIA
MuXRHJLPQTbOhqLaYC0icExADChRwdr6VVtQaInM5P0erGK4BlwTPvXk81sxGE99h/zbZ8rYEyUO
8k3pBOaDHOi14FY7RNl6zq3eXFsL4glSLi1TcC9TMPlZZOaHGM35IbBHAhIgDFpeMjWlhAbO+kNW
RqGB/Qf+KOmaNtkFs02vOI0EKcWZSdBioibMQ+Kr6Zaa7qA+NpVqIvatcX+qyPriJfQpvOR8mFhA
4/yhRgtLUeYgajrmd8VA98r4k2M89xsu8Y57paBq3frbyaBXkva8lL1MBTqWe5criaAOs89aiE3J
e9uo+pZtL3ELixrzGMBJ4NxHYa6tTTsY1qpeUuCs8Rkq/Ly/B+7XWA9Tilli7bM6JfHmuJm7HRyL
3bdfW8PwmKCNRQeCqV3FvhMAyjrziOlsGD7tO8MY8p9s/vTZZTkfblt88eW+Rx/iZ84u/dQ2aeWv
BquW7IEG/6HpwyO3bu7EcggIaFBcSthz03ugdwCYhVtH3Hmm85417mVcbrZZbNrrJq4PUcuOkwzh
Lf1f9LOI4rEX/UdQOk8UE24ntjl33PgPUqe3euiqmyQMNiItwOfcKk3QmvZUWosxT7ek1teOPUhw
KZM+hmYqLqQajR88ziBwc7wp5sVuY5jAo/dgmlW5K4YRH5w0d4h6UIBpnxTzg257mGp8jWWV79qw
k4fGNI+limIy+TUOqQiyHldUtSlS49MBGPrkE2VaKaOhAGzaNBxwqwrcFg+DFx4yiZuLdvRnLfqI
riGM5kNGfUvlhkiKSrPBnNjvWrpo1tNMlI/ByvjmOATS6RAfcwoXZoHW2JdQHnKPMtiqEBvXIc9J
LIsSjMDKi1szTtRXfwqf7EzHG3a73X4geMZHBpugw+RlCaT2ji3199mZG2yM09byRhpX7WRcicA7
YpQNjr10n3j13YaJpIqgmuwTXqNdi1A3JZS/OZOt9jSU7XXpdcQ1zE+kVXRANf2gPwsLLhUr/eyo
Hf2lz8bcWz+G1ks/WCz+/MPpdPnV3vc/8o6gYJy3zf/+n8D//iQje+QdlcW6wrJJq3mu6/7FHJqX
I90KsYWXK4Q3G2kMb4BWcmsTjqW8jxgx4rUxYz3bSiDx+KnG+D1Mltz42PcKc6gaIt6TreJTp4rA
vyQ2E+42HNOaPBbDvVjVVkq+GLbp9FrUufW9p9YI2yDGqGDtlplb0eI114q0fIeXeCzr/pRa0G72
UaiMmmWB5GWRl8G5n5K+38nr28S4vlmq61sG81F2HonusWynJdM+8LmERlozViMlOMbOi9LksU2M
yYWDabpHLse8pgYVfkdMKVZ2G+7KSHU3WcDd2DfFrlvGRArXbkw2e2dp5mc7SUk2Iq9sE1sTT7OZ
6bQOfbJidB/2nXicNYIDQbDmBoyb3FcI4oDHW7m2irjZLLW2Is/t01LR/sPyivyFQHyxrUSU8ayS
BMv3TYrEuE/Iw3ZrRbR7T2ssnxZlJtzJfahkOHcpHkzZzzCTn0md04+TEPgELwPAzleolhVeJLoj
8teo8ucL6AdnRdSBzVmdnIl3OZfOyWeQPiwJvvBSoFMKo+FOFkPBXnJmK4Hwl9z3Zed9hnSQbuM8
eaizwj4pqEKbggoY65ZFY3rHFp6O8rZuicWzKp3jG+3Z6hyNBrKTpwEg9ZFDCrs39paRtZBl7IAd
Uxh+D+C0LnJ71YFl5e1FWaN9T6es+RAD8ERQsj4cip8PpJD1toH1S+ONri9ZhNoWS3uf6WJCGLRO
nHb1CstMf/ZIuW7UWFfbIWrqNTJ0XBMdrNrppmzlexTO45bv3BuVWwVyB+zNIvSnLWaZxUFjPWu/
LXD3jgd4X4yEWbn3R/GJV2LYqcr4jvgAkJnRDZxjexJusomwHVKgd2508BaAKPRAoRT98IHneBUW
/p3Z9xnLIWqcx7lDqR2tu7QSPwon9G/TjlW8xTCy80bDOxRW+016TXOKPKtfNyqNPiffH9D4vIaC
eHs6No2cqdfEpKk17WF933znsihB/4rP3sn8HUYxhVMi9DbaimMY4MaXOdLhHvamdUfG+TaBmc/S
t7O3eW5MGwD2xY623GANNTZf9bKeSYd2bD1h8qDdnlK6n7ctKiW3hF1RNu3tXFr1Zpqnae86sIn1
SEIoDEYqL6z4aGs7v8H+rLh8sD4hKGg9QB9qLjg6tsLv46PRLgLMYJJ/BHEYn3Dd2NTXGyxTCfb2
W7uzyp9pH+JISVWxg99CeR/zD3g2kt12DMeLpsdkXw0j/KGss6cvo3R7fF/jZL+5U8eur6/BTWKD
IWjYOtTF5HGS/IwClr4rHYTROiGDCI7MHptybywp022BunwOljO6Xk7r9Hpwl9dDXF0PdOFmIbGm
60HfXw/9+XoBwPXAZWC8XgyQnLkkqOW+EC03h/8/bf1XSnV/G5uYTv5xRuj2Rxh9y75Nf3Jx/f0L
f5u37F9c3iJi8WzZS8CHX/JXnqPn/+JZLKmU5XvX6A//5vd5S/1iwmsEWcz2Q7g8jX+ftyQeL1PC
SWVO+5X1+LuV7bcDFxfcP+xysJf58Y++e+YteJJCmgx8DuDIpX3jjzzHLiAJJzVF2DW7PtroqpQO
J0/gQ4IwFkefY5plp1ZBaTrSetg9OdbkhVs1oIDuQj8QLxVUviMCnuL6plIo2To2OFnl0I7VnnJY
8bLclG+DYTDvtWHI9iIkltS1O/oeJZ4kU6gnLwBl7GFTVOWNaRTjcWpA+EgZ8iEBUBI+N9LlyO95
kXP5sYxnzDDV2evc7r10QDdB+/e3oB6oDMy9R5NzZNMLSmAnDn4/LbGVpU1f43+uSiIuZM9Bvjth
eGMmjd+uaseab2TENX9DnTgNgl3msRvKNAb8Wt9XdmwfWGuOoNpmcZjiiQHSqXwQYRMGd51N6mGI
QOl5he/tB4vtSullPgwMLGHUIJtbUetylXU+42OkGCEdu3ztC2/oHgP6s91VReme5RvlssCMCf1T
VSxMrnRBHJ4GrGwPFe9BUsIgqcKbKm6TgX6SvkdNGzJun3A1Rji9zATlJjQE/DrWqcw6oQU4gMIy
isceZkv60z0OapU/4Ck0SMSakB0PaWLQ9haVnjUfO5O96CnoB0x7BR70ftt1rIx2XHjBD2Z2JR88
Xbf2zpq9ZQCObIe9W4cLaSXmpqfWnVz33m3N6NMsytDFwqv9fV531qsMKITbhCacEqI0PxF5zh29
Hheb9fNNUU9liiXbOBij17+T1x1XkRlchhGJm3Utkng7av9W1MNGT1X8YMWpiY0MV02RBdx7K2kO
+4a+xU+he/dQ2EYU7+MeiNMmK3AZscn1nqWbwKqb3IK7PVYG7ymzDBbMQTwzIOI+jps2e2qpicRL
zbwMiYprfiiKk+kyWxuNz7I79k7sJxn1Zmt+DjD27ChHkyelFqwCqa2FyXOPPWGdFk2zSPjxOrJU
c49hiSo5KvposBIdw2RGyzNu+4gwVkXfcbjHoZDdSBeXEr8WJ53O9E0NGBNoWuLEzzyt3bkwBZZu
0y4mLIt+nBynELvvqqBvU3cc/FkZ4iHrh/Te597zpeVnywxX0ECP92CcUIuGcTRXM8RGOFKY5LV2
iYnF+qGain0xJNm28s35FeBf/ClhhWxJO+P978Jm70Zdwvc9mQgKhdUXlwT2MeNiTpPG9INeRLq5
8Fjprcfag5BWQoikdo30vTQG9TQUsIzXFr7sr+XUWs3WRBA+Dhkp6BHBehPb8ImUYXdAl6puZ1aQ
CGbfJfo9Qk7RcOl2GZtd6A5hdsh8A+myVbxh9HirpNmx8m6wPzVhdsEpUp0auo+ZhSP/PhRV8M0Z
+qD9laH+7+YX/3dcQi5rwH9ub47nov6m/7KE/O3LfjsUxS+OYMcnIWTC2f39RGQDafOIC0DxLhZm
Hue/n4gOX6FwQrNn5PRzlyr436zNII7Bp3MYEh2z+Fr1L20gLX6PPx2I0sEC6AtlE/ywWEH+JdA1
Ws3M3g9VL+8dMippXu4HWek9xJc7UTf+MeazhYQ4rmTY/bBRPG9DqcWv965/eDBzBfi//DlsVEjp
sq91IPD++WAWfghspwiwVqdNdmjBDjh8Dgpuyt1NFJ2d6lCpC5TDO9CW4AElIUE7DG6TCD5sVYvn
rnJJ8x/m5nWO7wQjpEgolow9ZJyghUuo3HNJY9Nq4BbryPZh6phqgoatV4lSb3YvQ5Pc0DWKWSLf
AuS7wKS5H9LgZAtSDvCGyfS+OTq8BxyEvVGmz10sILWDrYATVWzoMVxKlfoRklNYl9uR32jTeTOp
kSJ+b5ryWUyQxoLpkITigl2GbdpCE+Yb2wjRvmNpJHCAjLOj+WOFkeamZ0+2k1G4nmww6gWjkWB4
e2M3+4jM/MToe2pCSpKFe8ojaqkIhphu9UQ69AsoMXc1jekdBG0uHWEvyQMX3kHIGOagJlIzn9Qo
f0CrOXjmV8KWL8teJ2zd21rWjyqw9jTsba2R9ATYj5VN//Va+fZ66liRTdkHLb2fcSXUoZuFtcF6
+xPlLDgyQmDXmQXOz7SrQOTN59YabuE/N/Q1o40Mlr0WyLk6C4+1+djQJoa3k54QZ3jiVL9YJpLg
wPT1LNi8Zvm0jdWmVQOWBfGiPa9amYazUs1TlY8/e+0dx8b8MjfOaipNXMVD+Q5SeEcVxdmuYONq
Lgo6wCfk+i9XlhOpbiU4kCxXb8a2305mfxcawXtQAsYiUFSziMRB1r1ghmaT9lloGBFmf+7YG7Mp
J6oyzsPKamlPrO18nQbZxh/br4kAVcXOfgVY893l0awi9RJrgIKBmX8y96AfRZqcS6LxyBlbnbTf
zRZJKjAD1K6JGydBGzzc0AQJtFnPjn5z63q+T9IhfetnfW5S5yFgB7T3JoKEABiGI11QGzy9Z5fO
E1XlgHrTd9XRSW8UIMbuS/nSwLyluMpY8EsmlncXMX2Yj4iXbw7t8Itfd9MnEdkf96Yfq02oJOxW
gUXwofZKWhX9NahzuSqcqbhx8FJyGQ03nYouLY6VbZiQNCSvv8LWzYUC9PDBiy59aN3ga8A/e4TM
zLVWlSufHFQcd5gWg/GtnKkpS9UHphTYcATdU8OqbyvfWgx7UINiJbYTMfvGiz9k5u2q9OJYJndF
60FrnA0FBF+ObdPTh35BSLa4weZZvRn/h73zWJJcu7Lsv/S48AzqAheDnrjW4SE81AQWIhNay4uv
r4XkY1vydRVpnNOMg2fGiPB0d1xxztl7bZz7yDi3PBounBIz21sFl4/e0NGIwcgDLnYITdol5nTD
JCpWVee+RQ6BcUmE+GQSSwXCA1b2nWs227aT4gzFbh1U4ZfT21fDj+elZBJszPSf7vld5KE0Tbz3
PKn2USe+i8TYx9V0TwRHsIDalxFhnRO2ow9zrFK8KdyRjmYdP8zeHsTD3J3Qfaxz41qTOa43Op86
/dNA1/ayjM5ZlA9wvKwBikxPExO7hOaIq6j9+yyNq4VCXBrJfNuHvs3QPTQYZpSfBdkfDFifIaSx
TpoSHxzXCSb4xF0UoLbqG3L7Oz9v3zqVlbPCPsSFKyEwqkd3GAL8K+fRbY9F4GOHrp90zbsjY/ut
TcW7yWWYef0JbPBbpZKXRLnZti15H8iTlYaypkf24Ebmg7K1B0/y8WRGhfUFyFAHP71L1LSo7IKx
g1vHcF6G/aBLDJ3WdqrLn1aSbdGdfUhi3pHp+fu8DM0zxDlUrFUJ362SP5gZPo8CknCRwEkd1Kay
PLI3bdIxMovJMRmYOzl5H9zTuSg3Hs8eupDUCfWlGWs3s7BOY6OaNavr0irjBeDqp3IB0Nmwc5d6
1nzEicuiYKodtqCdPf+aa3SFB3nS+/YymXoPmMulWVgnZ2Y9+ykguTzQyHDntgYhujkRbbNjSnRO
+mFTJw7aJdKYFr9UrVCCJXSqQHDV8xGjJUeW3b41unzd2doVDRtCqTBIEJpqZ1sXOcZbOHZFuaXp
+kA7p+FjDu4b1OiVy/NQSz7JZF077rnzrH0x2YehQdtdH5xw5ovKaFcwmYdDenDEW2clNz9rIOTV
2wT3vjvAjS3YgPQCgXTob9EZrcriPWxy+o3uS18be9C9qza1j/hddkNfEg2YrwyPvpWUzl6PYMQn
cbtI3MfKH1Y0gqgXL/CVX1RGyPSQ7jyedJkar1jU7mjR7xJYyEx7tlHrJyvR+LtJC8EV9/WT47cf
dYL3HqVwcnDqF0kJJdJuMWv9c8/cDWl3MtzTOIEUsyHBw4i81ybrrEZ2rXJ0sGKy3DXhXsUY/ijV
EXjwGqjaXTj+zHpQBMLZxDGhy7pFSkBRra2O9NzUOHJ3Q7cT/UTJ9B0G9p3ltBfLqXezvF1Xwxo3
OZ7L2nuVMTSK7mcrjCX37esctNWI+iKqkUVYvLJEnitAr2763ssE4HP+HmjxCh3PqdO7Ozd2llYh
mq3ph2eSyF4QXN7XDUl9WPs7QthUSfUtsvcs0NKV0uxPz62wiZnoh9QZo3SGS8liemKg9YZAhqm+
m7rXMPbWTGt2+F+/pjr/RIlwDLWzJKo7H034lYUAj1WiBKKPmFIc4UMbokczO1hsCohDsIDghoYa
kC3tFis3TIfBOk+xRLyT3ule9IOW8dqiNYcgirOzaLfOiFQLWGSY6OcigBKaetUpsJN7TGjLYXIe
uqxfhgFjiKx9C895ejKbW2wnK6vCet3ElzJuGBs0BQER0TPULyiKE91S0iaH+OpOq7xzt2C8dkXW
fNtUz2GU7MaKDxCKl50hG3XGdO9V0TpoyAsa45XjOs/1WH96VeevWywrNALCZ1FpzVIAaVuOcXYb
ocHcM540lg6OCgw+OpeagsQJdK7LQasPCQKupDXpZdriyojiLYgVM4vupenhVNCkWbh2/Vwn5Y7q
kWExmrx5kGj2W3qwzBCeelIG0MqAn5ZLS2QPVQnM0W+2yoA73CN8Cs79ILzlEI4nz+NR95l0Dj9T
DDhddN9W3mHIoMK3QHubA7q3lZO6y/FhnMJN0WxCB7izXzQrzaxHqDMh5we+br176DiK5oHOglbJ
5N0C13yh+/sQdTr7gdxGwRNW5W1riV0X2deJrIOy7k6jnt33xjWzeIBQxU7Ruwboe6yowosOVjSD
eBJFncE8MaMN8NePB9B3xnKonJ8eIw/Wpipo2RgwW+oCcTZFRFkh3TtFBuU3SckOqUPSbj8AtC50
3etWwtcjpiHputPcF6CiZJVXzzCf1xMjos48eqjDopgty+Y6OmIGg/f7aGRPvVgHBcbHZfdrgouM
Gvxilt0ClDjLHD8gAD1kWS4ncq0308H184S2lJN9aQLLUY4HYu/7Vs39sfbaVzEkBW3rCclwJMgo
T1v1MwcMfvViXZ4ZvvfYrotkjcFE3wqBHBIHs98v/U4uTSmg+aPm+HJyMr+llTlHvQqYPLLZZzv0
yMlzAXJonRqZ9zD11kzdbsP3jJvwLiVBAEuXJox1W+Jkiz1mnktUH6SMWjkLNo32hquCnVvb+g9e
Un6BG50+sUDqu0zgcPb12HgsnNraGG7Q3slQ1Qc9j7MjDPT6kVqPuzGXspH+fN7c022xniT/4qXm
kWyk4pD0CqMpj0VvB/tOQyznMli45pM2rnxlyH3WRYDS+roSR59O5gvHDFpA4U17zSubs5m7/iGt
u+bgdXAoubtRcY21x0deOOW5tcm2z011LqTZc5UB4/5YEE71rNe6+iqLHHhj6/gb4EvBnT1Oxdto
Td4ltmZWbmWxdCQet08ZO92rllpiQIYSxnc2g70n4cXhA/1Fdd9AprwYAxyb3o7Huxps8VHZzz06
U/yf9dab2pFeo2HfNNvGtZ0DkHwTUgN1jlpvZU9jel+DrbgM0eSeFGfleygid0c2isTrAgyBCU5+
7UivuAqjbe7Szoj3WQRUByoK2Jtg9o0AP9igUgy2TOnIKLFKB+jf5DCWNg08uXG2JXy+3MJ3ZENJ
6KMuwsA3GXehRzFQm79YHWMSuJ7ZeyxS81Ji3NrZsWsctYn5kTPlTFLS6Fqgxw67ZRyFYtm3qboz
TcUhWmaqf2x4KBUMuUZlWxiK+aqrpi+RxjQ8IUpgIfT7J19zbjKf7pwqeZuZQrYATlUQ0DF1KTt+
tCN54lhF8RpU6ayRFEtNl8HKxhsvsKjluvuKqHXPOFhfdob97eCJsHCJ2XWypvO67INkA7QW4x8S
AQDCYswX6J6diwxsfZv79ctoFk+IyfeRLi+p3a1oQC/D2OJf3G375GLq9bNhICkpteYV2TBs/yDi
Mpk5T73d33zNuCuVg2CHTSgKk5MasXdKdUfkSr8vjcpeCc1Md1lOMHIymXeKRvtsE1vCg197VXiu
oqGhEct9nBH5ojPtDVbUTd5o5griVffShZDvi+bohTN4Um6CNP9Z5s3tt2nJ/zD9p3/zDz0OaTvC
QYomKDGFLQ3d+0uvxZExlyXhwF1PX6juo+M0duPdOAB+0YxUHXRnVjQVwXTP1hQ+DJEjnoBvxXe1
XzkD4qu8f5VJn33itJhPmXnVYCnyLmJeSeG8ppJ5dVXzOjN+rbh57RVTkDwOkP65NbM0u3mNQgIt
z2pet7Q1m2f/12IeA6s5dAASDoHPWlfzqpfz+jc7h51An8SxExPbgx8gvYj9RK1yo/avaOgQ3c47
ijHvLXCxh33gs9/orT8uK3uwnlz8PveV0XArD8KwfdTjonnUiyY7MsauDyW6+rtgov7y5v3N9IkA
9Oc9z5l3PzHvg1pQGD/MeW+sVRvRwy8AvVQhcRXzFooit+DEhCSU/dpiu5SgFZVIgGcltwu4nN6D
HSfeOrTM5LkHzgI+cWDT1qFygWwcwnsbxP2X7+Hxz5h2WGXM0f5r6y+6BAP7fB6QftR/+/MZUcyn
BRBgtGjzCYJBHHvlfKoY8/mi/Tpq+CKLPZY1EMbzSSTnM6mZTyffTcPZo3gq5pMrnM8wg8OMLGuG
p3Jqpm/agkfp4hRAVm40z6Sq6K9wMxi7qig1X5SYh7HZPJcdvBHIp7IkCRIBLafEcrx15/To7jKu
bWbkMdUd8wuS4PwShmhYzdIML2XPQ2elFbETWMwdLYRpa6Ot+rAz0RW7gvADSpqiBfoP4K9ewW2d
X9GqqezdTDYup7NGihLKCkA9DLTSa5HHDsZH0zxmMfvD1hlAP+NItrkfwG3Ncfs6dvJp6eV9b6We
D3PSFNUm9C1uI9QIy67SElpcGa76GKAQ6m9yc/qqegipMXeDZr/VoEnQmPTUDxO3yYknV6Ek5JwZ
157mP8Vx9ZS2YbbWhpiUVVSCl0En80NSpv+gdHnRpC7OVud566a0b33EhbPHCkWHHvF534YkKlZB
+iAHRzvJaEzWHO8Nhu0kenJ1HBIOmGNiDpynyIifZBWFsIi9ZJe7XK67TD8EloFXsA/HcOOMxPPS
iEuYzTnvEXbynTSinwroLSoQoHsWPbK1aagTsUc6gkV+fODBWMZu/yo6ozjkEI43oDIBgNeFua1I
ZV4ZvZfhQba3MiTIK80HzNB6JTa0T2mk6PVHOgs7PFqIujNCiDGGW1mMz4WZ5Y+DVlKEyTTc2l3X
y0XQJcUJLz+eyiQotjCHILhoBrCq2Ck3krwYjCh9s+lN1loh6WT6xJ7BykbYE4zN+5D37p5RR/Qa
TTk+xTRZZKKst6kr223mWYR7TmnHYwWtrcqQ8dRGEy3aEmgGyOFqqZd0FNtY2ByMXsatotQp4q8o
R7HcWNyTiGCHbwqLDQNjyzesqFX9uQpovP6J3xP7gFgYTlxSem94pPNj0Qp/b5aEApWcuOfCd7+N
ssmeEhP1uRzZULQMA3yf/owt5wlMv7EcDUz2phbYl7LAXYEEy6ScCb8bYgVQvSIdTKomIyE9N9C8
RZ9Kma9D+qaL+NxCDndaM1qq3L1ORmGuVJL/dJrpQRkFAyrZwb5L29QCbODCOCui4NLUZr/CzUnM
JKFayz5HqVEUdv3YIxq7QVeAN+saXyh2LTRg8c2t051Rs3FpIMSoh8sapIURngLXOip3YHxrsb7G
mvOh0LgJ0IK+9L5A/dO5RYV8tC/2IRPCXYAR+DWWc2kZWEBiR/QfixHd5LRkejq94+bOVpZnh6S6
pdrSRuh+56L+/wBDbu0DzdGP4eDF+7S1mzu/cNsrYJH8KnxthBBtcXEyKxc/Mpepfr5WVfMFi8F6
ej/8unTN1y9Ta9095mRt5f+6mLHj2jc539Zm584WKtJ/9Bw//g09xz8dXM2k1xTk618mV7Pqnt/7
c3IlALkKZPI2Ay2T+wtK+L/JOTzrD8uaY4ZReXjC1X8fXjl/INewaeo64HlYe4ja/z68En8YHpAf
6cwSEf6k++/kc5reLI//DaPIbi1nIo/E2kbDyZ0ht7/LOSbZ0JBTKDJUZClM2h8BsnRM+nV2CW3l
nyDSi1WuZbeiTBjPJJ22rejRf4y2cM8x8ilWgNzGgug6fODX3GKPt3N5C+zMW6W1h2ezi1wWOJDD
IbH7+74GZT5gKFwNZQcGMMSfAvCjpvNt0/FBwN04Z9Xgk5QiApQSs+H1/n1Hrp+TZxw0CfJuK/Zv
WPHlpkaBRyKvONG0cT5cyBnchzmbCpNdR3qkHJDEsWxRoC/SlFSsnrZJp8kBSxEaYjOWm4mLJqV2
BxqCCKiYgEJ31QW1tiq84Z6QZygRmMDJzxvK7MTYfK0a8yHKxLGoS/j1HU3ZwvwJEWI8aKE/d8dI
j9qaYf0Y8dneFeRFAvPXyi1s9hvWK/TCw6nD4Lby2tI6xYq3HFnJBU/7ttJ8g3iP6gz7mq6fXmTb
aGy/SlNNF/8ZUEW0aCr0c6CtD7YRwnnU2meQA6u06uBRwDbLMDAbMv/Z2sTKeE68MZguYURb5Cp+
qijuwzIzV7VLm7ovuSBwtVhpU7zTVHevmaKnHdSMty6axN5yYVXQBF5FSbFWJbMHeO4BJV4QPgKa
fghnubaYT7LGTpnLY2GIi8wmIqmGpT+rn7HAlktFB28rW9uHECDFnimXerKy4sFKZsiFYVHNzGTy
Rz1FPEoDHn9Sq8XB3eicvUzcLD0mED128utQaxrJTIiUdTTwNBJR3r0EqboQYamWbTfa23ggsblu
9hqKcn0KXoZgqI9jtIakF/FVNZe6houYP0JfQirozvJyBL1LlSnUg1jfxh6WJMaGyrM0PJKTvijN
6qJ6HVYogCjlQviWclNUah6b0Qp+NlPIJGWYEUzozK8d7ytdg1VQ6jczAgUnFZD8ESRHs2HESP8Q
lvu2QpoEQ+TD9jUqGMP7mcaIVXCMgK6i8VJdrVZyrsUIzc2HegqNt77W+Z0Ia7DdefLRc/JN7vtz
mJmi2rSyWrubQktcjWFqN4AIwm1ukQNR2lV3bOskasEXCQfuu1UeLL9Rx9iu5QdwAYLVujw4akjO
9lQiHTFDfvoSWwHJYMwco1Nohvo+jIN6p+hzPDUA4Fc8qg2jIV29qYQkMNgzxTV0rH4PizR9T5Tv
Pk42MplUTxJ0mjkqW6fwjsAinI3hDNgpDRAjJOGNZ2r77Glqo/FJlll3iPUyu2U43DdVb1Ks1qQl
fUBCdQnmCfuLPXji7Am7PCWEct7T9bcuwgCU2+q18WbEabd2g2LcjIVHSYLTeV8Dr7mbCBX5Ydkj
ze0mU/V3mZFntaB08M4TLvYzII/hJPy0Paa+NGg99DgGpBz1B1zoFbhk0zhlSRHekPF4zNlEfeJR
cU+WNuinjHYusZJ1xPWbmPqtQWLixeMN0g/GeBL/8qD8izpY/0fNwayC90ya6pwCEh2D+wuh/PVB
slSAaN74ryRhEmk1E96LIEgvpV0X/T5u+uZSodledb4+rkoDkKcyQQMYhFSshh4OlCBRgViN7ub0
jbYhgaRiFcTzlbIxipUIIlRScx2Dcjl4g9GPaSQqAnF1cj0+tsiy3VmfHc1K7dIx4CP4Mj2rgIAU
nqSb8McCbZwnYOb3kF+MBqW3Ek9Ih4CMdAPIjS6Q8WqAD/xUDoOpbT2huD017lQB3c35wwtzCBlH
OW4JeHIK/Q5NPolbWz0Lwpj0PLt404ywilZEQhdrAd7/ZrmhfGvM4NCk7bQh0/2hc7VtHrXY0hmM
l7kSy6p18xVtOWcbZSh/rYAxyyx/7zrroRzbE0JYAFauXJaF3i76URy0NML5lMN+IGEAsZnWTUt3
iLFchsySJ7s/+nVxciOWf4SRetM3wQZEiIlqt1bQZ7FdV7NgP+zFcMj7Ab9XEGu4Vhzi+lQM1tsj
Csmdhf7lBCO07ADZdNPgbsE48ihNLk/VhBjzNJSCFlsHUDoSmnfuhB7eQsAspwCozwWIsf5QGI5+
DROLtpkX9e2R73o85aUTnVEwe2fDAeKLKTpsvt0AlQrOHCv8kaVFvhxrf9zU80qBnOMc5bx6iG4i
xWVeUWkju0Poj9Yl0fLxvqyi6mTrOedz2PSXcuCozJ26+agU1rhF59nNJplXsDevZX1e1b6b5E/9
vNJRqAZ7xnPDBpok4dPzjkBmpHMs7YLKscrn56CSj8w603cm2P1+mveVad5h7HmvEfOu0877zzTv
RNG8J6GB1PcJVeEpDxy2rLGts5n01u3jJPP2ZTsEx7RlQNu3jvyIU1MdCaAt6RMl7hUUGxujx08f
uYA4X44rwy3utpZhWORc+WntrqsAKhg0ztdRRCgD8g01Tzn9WqI6wSfL44EHstlIj5gfTFBuPGxc
otPiFfNWJ1sagVVDFrLDrL/kAAyXuqgEYDvXa/BJe7SFmeJ4fnzIpyYoX0D71wgcRFK2YLetpN0V
AbaLE8DeYFwUTWSTM93KvmOalKPqq6sIuYUegM9ZyDCEBOqpOS8lmwSAo1HQa0K46hDtSLhlsZVV
a91ZWm+eZTCKe6wPBrFjFrag2DYemqkWYDomP9O3AD9AJWiYEoalH8ObK5LS/4TJUQ0r6aV43eAI
hhphPyk3oB5Yebp02TZfsbZE1nIKc4O9RcUxWW4wa40TRGLzIWkrPpe8usfFPJEJEDMabFS5bM0c
OpTUN7Hb3tr+5DAvXwe+fnalV57tKNTxvGj+kjsqYTg1MgXEQtnC8NWMIArGVQZ7eYHUa1joffxe
Jt6wUfHwZeQW0Rm1hZ9QmVdfr4ZL0bJGnab+jNxPNAXeQaGaZb9R5qpvOQasorIXoOYQMBY0tIyH
mFHEClYA8oXBJ6bAdZZBVuvrrrLdY+uMzo5UymwZRYC8pfZA6hpnXmTAU+T8B3dQfoFD1ObviCGP
KrEXhcOV4/w2GWX0U9hDuCfRCNtfCmA2TsAEj0PRPhtSV6vYqNRPSjyewS6ANoKY5Jd95ZeV5deZ
8h+B4r+Ar85sU07X/120f+2+u6/wR12r38u8P3/tbzWeRIaI79bWERRQ+9kWbeu/1Xiu+ENgnnaF
cOYQkV//z5+SfcPBV20i2SdunHLOtCkM/85e1f+QJlJ/zNHUd8LyjH+nxsMV8HuFh9IRp5xNogKt
B53//IsuUJSe0ruyq9aaFG/+yIkqSRQIgo7op4GkhKTqRpT57qnMra/fPqn/oWFP1ftPX/ov3uyZ
jpUkelOtodHMoGNy28J4orPkfw4Vfqd//mrm/E5+q2VtF/WjYQGzZUAAWMf8izUh9ns2b/gVmz5O
7ENQoeKFGllS/5iEYTTlq47sb8s3Xa3TtJNrz+2RLpW6WPVMy3p6/gt7CghKSq4El59FPC6tDh5/
q/svFdRpPqoWS1cRHw0rb9b//F+PueP/++d7nsEo0bV5Vnig5i/yt0udWWeN6/SVvWbeXuxcyyI1
hMBJOti9jferRV81lHT2psQar14XR4+2L+7MEb5Nb8pmoXfVa8JdAn2C/qbZ+Sm07K1ZJJ+BSxES
ZtG+rTBsjwM/a2bMMnJJgzIYJFyzkCgsqap9UJn6kwYYsCaFAO7K3Oyiy+WiyQJLGtP87kX4YIt4
F6jhk/yyRTKEa8LZVqPftzjvk3vuNA9lqh7t6lvViCcp3N/HaJy2rkJJ3wJ3Io7Fw7ZmwLHH0tHt
MTlgJmzw0gnJm4FN82zXhrU1UzN4chL9nmS6iJYir2zhbDiZwag+4qx1t4UXj9sxbGv8jumIr55Z
Gw1zdC+20UV3ikIX7fxQ7YBzBBs8IdBTNR86AI6Tk5RzyYVP+org295NWYPKqinkO+k6LuaJqLiT
ArtZ56GTX+SOQ8Srz0hvCM3PUkz9j7Jr9UNvHAczHGiTT4wRdIxxG5xfxYZO0HTIwf/SR8Yx0OfG
Bp9++R1F8XcUFM5+oP2zRBtKVotj3GsNfclCgZ5K0rdIhofKRobQQ4l1+WpEo2riaPmFMvaj3ZD5
8SrNmuoMWno9dsWTm/J9//MH0mQD+oflJMUcGYSak0cScbOJ7Pr359FjXFSh1jfWXZrmwSoSExfG
skIlCWmYuazD1vUUReZ4msJOew99AdCqlITg+VFVnPAw3UazJ4vDz49DB2URqJR6tICQbxvhN8hh
G50uQpG8NFXXnd3R13/+egv/OdT+5aGG6fe3b3tmlv/JIr98ZD/+7/+5dnn88fmPB9qvX/nbgebS
f+S04DlnBIumZ0aG/3mgQe+QnEj0Cm144eSu/D/FvWX+gWXNxRMmBUfa/Lj8vWfpcQqahs4vCtT2
jm7+W+eZnKe8v+/znKdAPyyTGljwv79a0ObEeocQ6XzLEKbZYdfuPvIIkWwgLf9qpVpzHCpuTyn0
PiKzJZiBLEfWMsr46Ok5xRU+g2dJXfjt1ToKPtsleMogJsMc4vGoJTnWe1tzFjW4J+COEdlH4/Th
dDb5ttHKYmiIeio7arhBV6xid+FiqVnUHrJ5hZsXHdCzWdjfZMwtrV6Q69SU1dZEOkaam56Mm6rk
7AUwHJFi4Rq3VEQa3l8oHQdrsvMzg5fpjsyd7IvxEixo6TifKjLDHa833HGcaxvT1kCRlKQIPdO+
RQyp9eXSVl0EINlP3kXWpatg4lV9oKbMuaM5i5ZspL1dFcGLnTXDXstnnIBjwIXOs/uSJh9Z9biF
YwOIwkB9c0efVG6LUIxYZZrZv5BAxr2GhA/utGQeFQUY0qj80MY4uYmeo43Nm2KsDusWJh9NpEsT
2rhm/b7Yapl7Ne28v7WeHvyo0qh+jZzBvkfiTStGn+XNEnn+iFRznTl+9IiC1Nx7pkIl1ldX1CUG
W0cl9shn6WllfnTqQ5k/D/6obyOmvfSh0dfxaCzrqoo/5pEJ01qJtLmKDIMCZnD7R3Z7mhhl+MOn
dbEElMRtqHOqVwcq2lKzVfnlTP5PFSs5rVxvfAnNcpeE4tBhWkPdYRj36BKJoEWHcI3dwXu1nbE8
Gaq0jzThyDcmwufbTmaJKxNH5oxxKC4qt7QLeOv5iKY78lWKrtoCDAPlNoYKqAr890y3/cuQ5tWO
nZyGtSENqLka4l3l/vBrRkOvVswr64bnPTZaVhxS0TQkq+TM5s24K9dToALMhRAUkcoyDL8GBCNd
vHBqtp42qZs5pQZptgAKA7uoXnCt0DlVDJEDnf6mMqt+FcAIW1puP6w6gy9oYQC0n+EbdYFWp2x2
OpPmVZeTapZqzs9usOWlhQ6wrszK2zhtNS5RxYz7lsV8cTyXGUBUrQDK0JKMSNDgDHPn1Ix+U6YZ
DK1QY7jdRFaEwh3jmZ8ExjquHUad2LY3U067d1QdnG+FJc/pCn1tTxHXSADC58wpFN7TWeQY6xmO
CVTpI3wKKydNVk7l2Zc+qhYKboGHGtpJuZ1QU5ZQfeqYQrJXZLeaxacIMbEAoD8GYgQC2unJPXV7
tEFIg8S3gdEOI3IDydBBdBrlaC10+ZZEI5qoQM97HG7V8ODk5RtF9meODE9MzQlTxhfaVQdbQCJ3
pVbbm9rIfDaf+S9mtUQsaQzpsgQF19gPtC8UOqWa5DB4vI8BXYmFNZDa60f4Tsco+7ZEcakjmADM
SvOl0TnUmfjfX8JiYExtJBNYRke/c3FxLguVG0c9hmYNwc9eo3hwfwDj8DdO4VjnurNYTFyj137k
eo94rvhURyCVtvLGZdP3BFeKYtrwHOdraSgqBbKfxpcgQ68CSACVXcINh4t4cRhJZZhDP5ttX8Rq
nxSCRE6De9yezuS0pX04XVGik3vkWnPcFKhD5StcsTXftkpEuBQTuE9DC9tt4lW0G3z8FaUiiM3s
6AYsbAeMfUy7j58uFKR6SJ6Z3o4HwPL+Cymx07KnL3Gibu8PejXmB9KaJTU6knTCXVugiqZO7Z/o
DyxyzCJROCttUV8CbzMH6+ZEhcsAHRz7OsnHjouLHZL6GrDxrUNQIJu4jwncI/r3e/QIJBqqak0A
3JYcI3yySbNL7cJdcWCI1z7X7rtmIHmLd+7Hy7CP8iVqfgQyk3Ti1zog3SdLCUaMVdtuiiKWK79O
PVjtM5XRqsMGlmnH+m/pVzagvrdtLvRr46brRO+gz8DuAL9LMBylWhcjmQEuEyzhqB/jqcCSxVwg
n/rxKArObihHdvtIEHuE1XP4TqSV7IYiMFY+8Qd0Wu+Z3tsrDJ/jZmJwvIwafEMtMvut1fnl1hLs
4ALLNlQqWjFdxm2XMOj7sHdvSBtawNv8gaWRlOq1jNk28KVksdj1Dk4KuqM0aFrwnqlfb1v0OjPB
Sr1DvBcPRBz2R/461KF+5/e0mVGsINp8siz3YmYwDjRSBXE3gdJoNX0hUrIiw7EJT7WmxwfCAuw9
OvBq6fPOXwQiibfGIkoqqmSy55TY5a1fPgapVm8VSmZoJn0/IJ8J8/IVAH5wrABw3bmZQsGpQTbJ
PJvMVTHOx6CiyEiyHMGO463cqfEeGjo5i2zs1g6u0c7sLz460W6Ip4uRBZQxockxm+YQlHMaN8ip
CxD1MZvqaOgH4rQQEVoNeY4Az7kKL8ywJZB61u2l1KGGQTo9tqxyQcBwsjKmdl/Tpx1HWZ5MG6Ak
P/WDDHtPbEDn8immjVk/kiNZnUr5wx2t4WfkKh/kboIgHcXCUbT1bGcZohZIUTG0HxPH0I940uWq
JL33ahBewRgLXQvHG7EiT4RRE5eLu1GjcZhk5nJIo+qegVe7Ii+wPiPZBkTWzsnsEWnWz2w9c2fT
H7dNlTeMcdWw1U3oO5OENdQNNRp8I3QetSQcoU6riWyoAAbjygqbp5I0hbGp5J3URFcuiCx/BilF
hB2UFnbT8geztPGpzABEa1TCm85OOb0tK/PupV08j26PQqpHJpmHlzaqN4DbUR1a3avR1rea8m1h
5Yl1T1+l2OQebQCOPe+c+xlVq9JT9zUW5JcVXCvgVH3Fob21igC/Y3Rska4O7dCtBmjfAV66LMhY
WWQxBGCB0yZeF7EoNoZe7UCCXskDeEj08IsDDWFZ/90IewsqUlzKIKhw0dve0omhEwnmRZy73MJ8
QvByxyWJc1LnsrF1NO2ZvbKUXV18EW5SAfBjNYxus/JCu7sw4pwWblkBqdWauFzFCJme2H7lSU0N
MVhtr9lrrvA5ekFunXZITGQSHbWx0VZRP1g7MJf6Pbc49VjE6bSxEc1fDQkVPYu/sWBx3ox2hylP
b5dV2p2dGBeFFtKnbATtadGYzUovLe/gE7m6YoY87mgb68ui1j5i5ZQ7Vf03dWey47iSZulX6Rfg
BUczctMLzZLLJZ+H2BA+BWfSaJz59PUx81b2zWxUAbWoRnUuEnGBcA93STT7h3O+k+fnwZ+4olFW
Yg+sGFM0uBqqOfbODalVd5Tf9cmXvX1Q1QBLM0xvCmOs3zvCzV9IDSQoD/kYlLbJQNiGGvBB1766
BiH6qSGtPvycIDsvwAmKDT5k+SyOGPGANNXtWy30BxEVeObsFutiUe8F7vVTaFrGq5cU/ltZDMY2
qWPjuXT1phBLB88SGMEXL90PMeEsw2Df3JN+GmFtKE2PSATdnJD44p2ta4x6vTgQkyJ4UYvoHEaG
upM+lxRhFxunLbtX0Dr12Ut8/V4llUXIGygJfIW1wcHjxGt7yJqdFdaazw4D63gqwjVhDsZOSEIX
ZrRXe9V34XM5xTXZZhj565iwCUcr5yKSSB2pwYaHys7LV81OmyXvsHhzvOkB7Ctoi6TNMVdacl8T
w/g7UCrco4N1135NBa1k6p6hObKEXzR8HySFx2evJ9NzZQ2+DRlgSh6jiCoPR1ydvDTg6TlqVbOx
uzC6WLlp7iOnMC+WZODU9ZGDA6ZpjiHQKGYpZfSrdGey/HBnbwZjKL5ZNAcXw1fey2RZIERboILC
6Zp3IPDRQ1an+SPQNfs04EDlyrOSnpfeFowTciwoFlFFTbNcrmV836Tujk1ETMHWNC8d3ryD0YzD
RTqw9cRQlxe3aZsb+G1yO4fhD8ALDasXt8muzCdKt9EJd8zB/Hdr1M4NsDznAUdNsx1bq76JmlRQ
fwooh63n/aJlrbczXKwf1RL+FNAAHuPJr65wxJJLb2Hv9Vx8PYwV61PlBCa3hhvsxrL2rbWd3GXA
eLZdRGXus3Y/JYaF5cwO0ouNR7DAQ7kQ4htiKtri5M+kbKAoCNhisR/wBp395hetCUZT8iaTMUO3
vK1CVgHTby+cv9oCUoaPLW6tBvTklgbKy7+CH66POD/zMrwJ4+jSZxmVI5tpW03ZRvjgZRnMJa8g
wafNMOfvld/P+OBSebuoOApWQ7vSLKZ1ZTfDzdLkx6u2/KkHtff8IkACCGoqZHO+USC7XmLEbw7B
78tGm2cO3xLyQ0C57Jk7bRE9xfoOzWr5HFHAg8wy+5cIpxhuF/ORbLpw54Y7fwj3VlZnp7Do79MB
2200cLhMlOSmyWbUmi6LoHEHrxOO2TReU7f55OM5QtMs0ksHRHvjTZqw3raW9NzC3euZISyCzQXv
DLrFykNYGToFk5zH0KTMS8T5uc1h4yy1QYJogwzlXhn2lj4vPPhpkW8yN9H3PcmjuF0bcjibYN4a
XlocuCnSk9UroHt4pK8dJnQMhBJEsYcBCTjPQhIzo1MydsDGc6ZnGza5to23NmygeAb2q21TPGFW
dOsc2VFe5QRIK5SrFL6HuDpnvk8Mb9QPZ2Z5PmFSxtg/Nl5avhehzcPjxFb4pUNsJaswliBrzLge
TeQp6X2hLeMB/RXBsEftIkP1SfYiRo03/lIVWXlJ29T6xQ2oYfcCuZ5jzQ+eZrWPWceCQGMZwVvH
nu8FdQAe0J6+ZdUmE/1pUY7TsdSotQWIsT25G+JBl7gJp1Z0R2+qvAdndN19hzrjS+iURB4Rd8l7
VQXt11hglm6U4mHsOTx5aYKbsLaqI2IkH1vPMK169MvrpGpaJtbaRYpvDi99lxSPbT24l0zaQIzB
GhKwbeqrw3t6D6qLH4ZIhJfIHn5UntpbOqFF891b18niT924MFgdp2du4CHeaUrsDty21rZwe7zh
IcGPaIbPRmpmeEfcaCcpLFaBVRtowiyo8+C6mPHMKY8tilr5KPPR2IKGJDYCH/atWZhbW8/sbiOP
E6uHsEXOTnYKtKPXgNieRpF9aDXczlNiYCBLvrPMTY+y1shbWD6arGQVEvLXhuYHXvtKOhYmgmD6
VdWlcUrSOL7/b5l77n+qZRzY/C0E8R+hiH+PQfzHf/7PyEi0hOU7cMP/06nm0w9qzOij/PjrYPMv
X/nnts76g7WaYL4p+H7233SXfw435R8YLaTrAxQ2/xxh/vu2LvgjsAR+Ae5l2/dNn4nov2/rPIDG
BCEFAA3BLAHo+i9NNxdU1z9NN4XnOUxWfEmd6DuQlf957J5kfrJ0NNGuMdsHAQb2ULSjvUaH0+0C
oxh+Un9CFS2C4NBVnOIcDijM0V8dxFxg/8CzY2550MgBza3Bu2/E0EJgCstju4ykYAGP6HgicevA
Uj+yDal2rR9639oOq90MN0fyLVX7ifDGbMhwBR2w0mMi3gRBOi8ttp7butIVofRAVcOV7kz/Ro6z
f0wwO46rMfIC8uxSE34y8jvwW65B0mE5fEFO0tup9G/8bOjfgJP3axIRbIailkjmFRB196AFR3Vt
zIqkNe3qIw7X9LkspKtIuhe4wO18xNOBC9wo12UQFdeM84iMctdSSIgM9GFd6CflfmSI/Fxqs38H
AzODb5RJe1RBGj4tupQciETG5Zqgc7hMmR6qFQJTwTEYO8m1zfP+RZdekm0RG5g3o0nUcT9MF2uy
+kNiNcNXhXfyl+Hk4E+avGmubTYaFPAlOU5TbnkvoTk459ZxjCcgRuabUZWQSljU9sep7of7Hpzl
VjtR9O1POS94BEuEHzzHyEGq/djBWqKNZ//W2dXZJFMv5gLOy08CPghviZf1XA9Ilx+SkPmV6cTV
PsP2c7WLIASqIQk/DgEG51wrgDU4tpK9LXCaMBnURxfh7KZvhhMJKpxsHTlhbAHjh27k+BrSqEfT
W8/lueAqJJUeUdJHFNfpaUAtf8sHqkuB3vrK4I7o3W2USy4/HWz6sak2mclAOZi1OEijSF4U4P7N
PBqYqYwqfzAMWSCBHOsr0jYYVoAx10Y7ONeYGc2W4Uh0EJhAbnhHMSEY5LQXc2b+qud5PsUuLktA
/+ntlPJB1cxzP1umNjvTGRuGT8zH6Waf6npYgw6rUK108R1Q+4FyTKtn5WDRjzrf/UisbrpJyLNY
o80BCoOA2JG6eTVN9U6rOK0sOdIk1z2C276LVmXXEhcBBj15JIn4oMf0TiG06hgLY/KIJDiTjLnT
qhvpr4jx6QBWtAhfTdsmV1gxlX7iOZC3jVWIhyBDKX0w2zE95THYlEaa/pPbplW2qRx223v+Eg47
atgCq55mjUomSH1AXORdTF4+oLstmHDbD5Ijsw9lrIpKuC/w7NyLV/gOTod6IdcUlJGhxJJv9rna
6aEALUtITvMJBA3SNNu44EmWlsK5kHBQRNy35KR5YrpD+4eTC6ofEwL6qZU9+9GdQlSEN6ONkgci
4lHsDBMeIScQ/btKUnVJEnc4TWbpXSCgMTlGNznznYAp531nPQSLscGfIU2sQuX1T35A6GhXSHx8
wzh9BnlSPE3YxvXBFqn7yec7+R2L3nHQgMOsQLxsxx8WFN58XUN8YzIaS0mNWJc09gWJc6Q4OvUu
q9J6P0Q1wZ2FF8Z71WXllbrMeeoL9IGh9uzHrCDqVBu1zQ9ZMKKNE+zmG1vU1tbUbURpA7z8Og8p
o34dCSTFuLFbVNNfKR9h3tXQsV8aKpgz8z9nG1pzfYB3vyS85f6lLAtEzMDaaF2lE5o3IiRANKiR
oXlWn54tPyOYy/c85ocao9CT4YkBlobIjS3Pr7zIrC3ufR2ZD6492mql0O7FmPsGpul5YTrY9Cb9
NcxgnShLmrUkSxE2oVevmYacUuAJPPNpVRMmMfZ6S2pXhuRxqBuitlkqO2YeH4agvIDoJQ3DMkh3
Vs7iEQpa6zD6VnEv0haKDg/uFg5vstf8Hz3jXD42vTMhFE3AtifBFd9ddEsOqv+VOQE6wyjMdpZd
zadat/1NJAqbSaZnfmZznd32PTsiIuvbfVx48qYJJ95DOxLnMKgzskdIruMsKm/KiWQUBtDdsJVF
8Um6RYUJ3NBAckrwNHG9E373mgp4tzz68dHKxDau7XhjpFn/7VbJD+x1uRWNMZFJZSFMq0D3kMRB
Y+bWe6/zXFTOydU2XImTXhj3Fjv5w0ReNf6c8AR3isalEqO5bXNjeptUiU85tCJ9b4eUmKyXDLXV
BK0T2fg0F3LcFV6PIDxWb7k52cdctdZG6OQzNfohPyH6kaQQBF22GSLEy0g05nHXhm7/YGG8voVl
jU0Msd9FY/pjr/qrG9XBLaE/lgRrrZqx6dbFBIzXr+yzBR+J2KsYZ+FKaMJCVgOJVJtKdumNDcXR
p/ieJ/gDSJn3aOb4Y1e5xR4a8ElnYZeukevX04bmiF2n5bdTgZhlUIde5x/FlBcnjMndu8MYIFiH
8YQwemr7fRlbtblmh1U/1G2u98gyfaBBrk+d0I/dTQFupdjZBeDzZpqd1dwZzk/RRj1GyaKHCO+q
NqaYMSI2HkOX9GtDNdwDid1UIwrlBln8nKfiq4Syf5WiHa5JxjRclYwU5cAlFgTdtM4dIF6Vf+XX
IsEq8vAzOI3JyjAMCLJbo84bX5izfQd83N9nT2woe269GIt51rAP5ECsHxJBwAwOt8IBH9OM/FJV
vWJXYt9DMJzf2akSiEz1fwKpGKAlzBeP3UDOihPoATFi5n02dhb+iviHV5GFo84HDAcW0ZA77Sj9
XMm+PEQiBwchGSbportDsBG9ZF6Bj30evN+IxfK3oXfVzpYzUIdlypUc8hYx61AGZET3Sis2USVo
AMhz5R13wLDHUtxffA/omE1B9oI7LDsx6xtPtc1gwKlrQPWF13IhSe889yXmdN9OgLtrXisvaOcv
YJzmwY/aZuN4c7hrCgTU0Je9PevN/dxmz5NAqtISyi29oV4r/Dl2syStgmb1GXdgCC9QBQ8aIf1A
PVfxUcxGsbVNAiY4iDfECZIoIYyNsKd7w6mdExNo98iGwDskIMQ+YH6rNaHUoF6bAmmkX5o71Sbg
zGcbELn2/XsxG9YZ3/OwK1QT3pZAY1dsZrFG5yWGDfJlvcSxL1Hf3WDh/41XOk7YRCB3X3tU+0RV
NewIvSlb2ZRalyCDdFUyL79p0ebsjblaLeBHZxVoq39qQ90+Ty7CVdRJ/W6wxosZxQC6AxarZsyg
G+F5uWqGyNlmIABWk6uCHQv9MV47zvjOF/VncuXmTwTH4xZTc7pzyWY4mypzXnm9mU67oiuztVKJ
3BGAhrIrAlpaJm6MzUPKe9Vzl4edwhhIYuMV+TCWnnAO703L8s+FWWYsuY0M2pPKvDue0ACziYr1
mT6kuC8j2/uZTRp6tw3LqzPa1sXrbAFyNPd+CIcLbgVukVUyxMmjw1b8ZtHNwYarywQVfdHecmzm
x5qU001Ty6+o64ODLAlZjNy0u7Su5b+7bosdNy1Lgta56KmLnFTdMhdiIqtZ3R6rgindKvbUxOnB
eAtyeQktq+oOgWZiC0xoeoBCj9o5092pSmSImywoT84IXp/lSHkdyTGphAzvzFBl7+Cs6oMjgUxM
mbMndg5EQpTWiKqXhl6Do5tii22ohPiwUmG0VdRN29LkcO4CkTDeyrxXk1aGl9mHBtRx4FE/Vm8s
vbxfQZlnJ/KN+QDrxj37FtvR1RyBI101SRTfRzbGzaIT2IrVPH6FE4RggTFuFZJ6tiHgod81knt8
JNrippIgN9o+evWNkCoTs/2moyDSOoJpleHfbdXRYtE9kqV8x406EolBybsxMXcxuDI2pkmWNW0W
Vjc1fCXJ0D1lSOdPqV5GJWnfHx3Psk5y7PKt3ZBUNhZZeBjwWAem4oBksnSU+ffQm8F35CvnmFZ8
K0pYc2UOuf6ajHi6YVxHVMMSV7Gz8Y2iCBkYVlbLjmQeePncwb0anj/t5zjTd0NXlmvcOurT5AND
er2FscRmt0WqDEl1VkM5UQfGoZVTe1sEJvgN9vGPYZg01Atp/pFZwcyvQsBUgX/ji2bMJl1CWxtg
uqDkgrZ+Jph3eAD0gUG9Lh3rvZSV8auQQbcjY0YdPLLZM+acuWJMPhY0Pa1v3Wnia4DQNUDtMhz0
fRBkO19NkwT/U4mZTq5P1qrh/fIIBnmbynHgkzWIfbX45suwu3WMeC3A7ssKTLvoBJEVif87oOBH
+H0ey4Dvj+x+ZBy2CRCJU56ap0wg9S5kwXR0PDC+f/I7n29j9cldwpXIPKmcDo0vo93kahAfTtUe
M37L99qs+g+SMDQq01C8GJ4dnKupCr9YJ3B94iKAmqO9YM/bwyqn6OWtM+fqjIC1eJd+2FEbed6x
MilpOwepEdZpplK4ixLzEMxLYnhpGeO5LkuOeBIKgr0NEmUVD1WdUOpX/i7Uqf9lktW+2M69aTXl
ofwVCEPIFXyS7EVRIm2REwWXlinxW43dfj/Bnz9gPR0/RBkX3B0ZcL28m0zOsnK+jwyDsAtvHtEr
NkND5l5GgGiANTvM5HycmVQ8BAWeLZZ+yV5ocJIAnKAnzo1zJF+92Ips0Ld+a5sdBEAl0CdYJPCF
dXXfotRgc1D1+gcpZY8KVQxyRRhTA7S3Etuhm6AdZeim8KU49V429u8kKxFzxnEYMeJLHOQGC+cw
dxJyJ7N2DcmoizeKdSNEvtk+6dC2d8Y0FW8YMKlcZ5nflTzuSJfy6rIk2F9yoJEsTVDHbBDFDsUK
WFZzl8lWXSmuU+Z4EcoTndocNTWX6EMEnBLDbOzlZMUU/j6zZv2YKmpYDCJZcShQ+m4YNvrIVq2I
bRtYFAGzfFU5EhVYk0Uvbuon+1CHjr8iITQ9DqWwV14zzKeC8uxUEyr31s8OOVFUofcdGeQ7NafO
S2GPYJt6K0Xh23EXhcN88WYPjwGi5uis3dS6LZseypgFGNtLc+9oqh6owVzP5KxX5Lt99C5RsjDP
HfMDL39GKJucx1c36yWzljRoGDwQToAbI6g6sDqNtXUqEttWdWjMu0lm6pZ7XL3HYwiinPjoJZmc
xsDHvTQRwn4lVsx/ZuUlT772xpXV9R4bI7uA+TZRYqVLoNAKk2//Zkm21p6ZxtfQHe29bqwZrMCQ
iffZQgPgkcYD+sDPEeh5VJ1I54Bxdm69lawW78AMRLy1/ocamIDEsLVnhlY7c6IH5/dgWVMTe2I7
axH6nK7ZYGTNmqW9c7VwAx6A51gbbeSIPHKTTU/WdOS8z634NMhv3oxzSrkUZAIYIcl1pEg5lgpN
lirlmt+a8hYE0GNCwOlt4nr8sPYIt3N0Mez+t0x2/0OO9CKd/Z822jUtU2Js+s/0qk96ian757nu
P77sT6O9/Tc7PaIJH3mq60jmqn8f6wbWHxZ5BbYrfFtYEon9PzSrtvsH1gwslDgwXF84i2Xg30Wr
pNvZgYn42VlEXabp/1fGuki2/3ms68MsEi4LQhTVNvqRv1k6/6LuV2VmELlodQcQgBMgT0B3MDEP
RV/kBCeMb74ASdWPpJl5TcZtXLU/o22/pr7/hiLCfAhrv4ZnMXy3iCZWjAkW0KDoNobBvnVs6/KR
h765kX0EpIgJ8YbLBwdhnd4L1k6bgeDkA8AmoCWRQgJJUdkkU7xlpfNWgQFCTTE9VCDTCoVOhOjQ
TR55PCFB6q7mJe8qci5OTt6RVxn1r7hC2uKJfjzAPBEMNEgaWlVR/ysBPU2dfdZ52rNVHIi5LkR0
R3MdsKv3mHLUEyIx8mnQsADgaFN3PilDiXNchrAClHSRwJj59BIGsCOT7IO4prcMcCdItXaabw3p
elsAY+GmJX5pHePHQ0Hldg94uPekvrlnnKnj0eaM2M3ExCJqDAwuSCtBtCS7aeTM8azut8W+upki
sbW0I+9dxuXrQMVME6hwpsYrCGuoy1uJ9W2NqgLrWx1B+QHwc4obMsPY8zOSHwJ5zLSFnzCPxGcr
pl96JK7YKegb1bCwDIKcP5WO+uxEYNyGojePwQDnLGmHdDPnnns7UxfvsIv+pFY77IHMyas202BH
20EecmrZYE4q4lqldLdZXHY0/bU+1eiJHnw4R+z9k3WVMVKF7pm9OdX05vpqYS2gZmoWLk7RmGfm
eR2Vshtv5oWek4FvSUo/O8gq+BUshB3R89dn2GgxjRCSzh4UT7Uwefhb+cFUOr5JZP4E7PcJY2p6
8heWTxGNyVMTspZlcwfbiUSf23Sh/wwLBwgkekYYduBshwRKUKvcZwm3AYe2waw7rV/5vAY/40IX
WtIIIcOyUygW9lCvGphr4VMMlEhUI3mCYIrShVfUL+SiZmEYjcCM8nI0D9wgD9bCOcITrVYidZpd
0WGgMyNmTJ7wH/opeJoZ2lKu8ZnleV8T9ETkYQ+2ccmGC/Yj0mFA6I5doyCdCSrA9rsITSet7haB
79byDIMZd5Zfg8bOt6RqDMDsLIWmstNXmur+FCJ2PUQZet48jjnOgoauWt12Zko+vZ8jRPDKKn1A
3ODv4UdNSDmaFytqxsciKEBAgrLnEuI6aV3xDNjG3mdJX7zkKXmEvFX9dvAmhLfgzwjy64zwHaF0
T9Vl1+ekbaLTPA2YMnHKu3BxPG1jAtc/ldKkzgKYQq8O5EwU7ngPaJPF/uhmANY7Z9024oTx1bma
xIFv2AMxWwqG5H6w2JFOxL1dzXQuFn47eoQpOCTtjGp3kBXY87TNVmq27sOsHUlUZIcKb4htkomD
22xCmLACVROWRr8HAwBK1469ksYgL1hEGCYEjMHoXqcmEM8ddrRD7U/ha25KpNimTHdebxJ76cr4
mMp6uqmllzwHiYKTWtWC/Axvth/y2TIuKHdm2q08fUWH/mrGoOkI7YBLEZUH2q471fb2T6+s/iEZ
xLAxkgYxHV5WGpqRiaWPLo2mX33CIRt+eqcprlI5w4nKeTigS4Lxx9R6bUhaKAuqhO/m6mJonyQm
WBpSrNoIzndQFsR1UqKufdYdY0+pScvspCSpZZC6+ljeuDmR38McqnNotek1NilLKrM7dyLp94Xb
1q/EP3cruypAK9cTWMtJ01MmFky2hk4Hm2363Af8GPkwzQ9hPN+PHlkjto8Cj5CP5KjS7p57CBIo
466dZ3rRJzu/+WDlxlOEUWw7OyU+Yrtsr1XmexvfnzE0lD5JWnZyHsmde6iRh997DDPI5cG9pS3Y
akQOLAw0PyRRy4L4YRA0RGtvdJvWqL1NSKe9N3Wmz4QSU5QVtVyFBWGPKCU4hRPvx7KQiwQCRJkb
BAgYxFdi+xM7mgGIf4DHakRtts16iHGIhmYMZSHHS5gx3SzDF9OtuBWXn8HO4cZHyRCsEanYr37P
05x7tsAsPBNUlsV2SlyO59Jfo5P8NKKOWNEUgdCTrfzfiDoWOTunrwW7Lra2uDCvveMHZANmSCBT
3AIPAAi6HSp/Y+UZ6QOylwXjLtIXBYwBpTv5BsEcv7A62HtEsGwEd0K5FkbwDkF9xtuuvquRD5Ro
8qe+zuQ6HadhU+bmZe5nOuaajZcS6XPTahsEhhGs9fJO+1AzmC1BzvILjp42KL+hrH9CoPrVS6YZ
0H0dtNfECGwlK9GlL0tOYxjdJTEyA9+M2N449j2SNmc9Aftbo5S0NxA83BXcLUgNqXQOTZ/pp8iJ
WMmRZItkri3I8K4+TINTaDGJh3aIxNz7nEpg0a73DdGbrPjWgqLteN//byvZvxay//v/IyUD0RyL
Yek/Nhw/t2C6/9ed/vj+aeK/Khn+/Mo/VQzuHz4Bz5SlGKoWEzEygX+oGBDs2shcXZvS1bfw9f2p
YnDMP/CWoi1gV/F3Z/H/KXcxdrmuyVciZCDQCU7Vv8SC/WcxYf+SReIuaWOWy3OB1wumlLNYC/9S
7LZlGwjdef1epW3wiINkunL7CcUgPdGfRjCTR2wGtVr/5YW6+7/jQbGm/at6wiKQQzAd9SS/OFq3
f/mXO/II+9Hr+71wu3CXaMdTHyh5GIklvQXUulOIoNeJHrq3XKVq3hLrgdjAl7lDyEE2mGJv5oqQ
jUY7+XtYh5gxJotD04XI3C4wAVYCjeJSz4qw6Q6DbZV6XZMx1rIma2n4FNX3J1aBldNOumQq48h3
cOvjx1TZwUthQjvamnbf30+c6YrrkeVhgioD1qEK4eeBseveSlcmO2x2/cYvihsX8g+Lzd2EjhF5
ffmZ1ojiW6ffzES+bJqw+upzbZ0bPaT3bJvkazCLeu+ERnrWheL5jZmP46SJRPhs9Dmo2pm0mCMd
OkuQcPphJkacGuoRLNT2sbXhVwxDfOfHndz1I7IuZnTZ2rDKlyRBtjGoJe1tsB973+ASDYgrKGoa
3hQpPGmXHSWK415LBStirAjNRS+3wSzGF0JF3gEmQeHdkmgrFIJxPdof6NSwpAfujekx4QM9wWmm
Id/muwGkP8MG8gzYHu8FtJE16ZI5f6li5ho2w3XQpAPjcG+Pc6gX23LT4WTAkVzhPibyAIcfgVQW
ELBEbjFCOJuGzKl96xF+ZZsNMTkcbkfX5CKHjFHTEHQdSuIm2Tv4R6BUjDOOQU7EDEnBLlRRcWIy
JmDX5CFQQ+wgM2iqbW+7VbRqrCg/klnpflNuRIfOZcwrDWFcGCAg1mY29zDNeZMRwo15MELLna6I
wIpZgKSmk649nxzMDbs1N9hkvoip+4js/pikyCr8QtDf10k8y/eoc/1bOSXWJ+d88c04FhUJm0TP
wWSALS+qsrM5ornYDNpMLqkdkJIwIX81XeNUOEqd4rmoXgusIrzWqUZIYM5tPG+1B9IZPCTWEaSZ
lRDMOER1V0B8xGqExZdgjiorN+jyPIS4GYCR0XLyc94U1p7LMi/2mRH7j4Vn6HpjFK65qUUJmt4z
rJYsMSn8W1M7MdOxeurv4RlOOzeCXHKiL2XyhtpBvjetzw4ntLP5Ukunite1NMKHafDN46Le4b6t
o+I880AdM2sIFQRPEpfdIHefKhBf4QpuEkpxz++Ii0FkT5VhCZVf4Y71L0FUezFx3HJ4JLrQRiFs
uHrY+h7KgdM0tNZPVeOchJljvWQOqLV9W1jub6aRYbBzHXsCP9fUeGdX8+QZDz4Ly50I6vkma7AF
Am+x0fyVtUlitJOn8VNnJ3RtSW3cgOe0dor/OWTSJ/KhYwGIwQEL5S6fDcZe07eIss+miM+IBfaK
pJ5dN9nOqiCm5dDHgXMVRMRtarej6M8QjbK0OwctfCLKYKasbAU2xWy0h1TVl1LMzV2dmt9xRtYb
gi1A+m0eHUyQCLellOwDIn4jORWoWAqZ3MWh0e5Ho/Fv2FLb23YYq89ZkJwyFYa4mBMB5MTphcM5
bDICIcgohQU12MlCfcb+maa+HYJMmiDn6smzPmHhJKfc7vKbALXGKAu2aV5jtc7GsspG/NSkvCFA
l9B11j6IQZ5L463FAgToh8YTosYz/ZTcNWXf3QcO7otVnCBdYknZn+Zu/lFE3iMcr1x3F2sVbnCL
ytvecVkGZiyig4V2NRQRSyq6yjvDRI2PVpimx6yG8AGjJWh32ERkoDImZG4f1f1XaxTdpRmg5G8Z
clSrMWmnq6/7eD21lW2tUmeUfLJCbXBaRJ8+QMGNUXr+wfFHfjE4j+uchRu6Zdt+9vMqvvF4H7Fb
DHyHkQ9wNGTgRV1yGqLw0OV2sa4K79TmMepsW8SnTni/uZ2SS8lYZp/rmnmO4JPSHMEKjGsV0mVv
9TybqNeaCGC5MdX6OzGmtFpFmTbPUpRIkO2Qxngba4O4Q4TB0e0Y0/4QAPiKdSbb5tLxf0yya/aM
zcd6TdpnsvfqHlOWojx1t33f+5e6zYoXyfu07kcLAlwelt/4Ity7ZqzDzwn1rPtIEjTHbDuXcbup
WseEh6VRBm8U1QFlK9qJbab0fBslM9EbnfmpYqw0XtHM+9y2+htwk5tRl2/GSCbg4vSCOJg1mYPM
uxeOhXqlQ2TnKrLcVjZZlk9DZgMODIk5BMksh3E7CcZSeU865OSX96GDWA9Nst40qjDugK2Gl9EY
CHVsELP57s5sSPu0CEfe2HU0baPoiIsi3Q6+q2ERczN5mhjOLIHJJeNbBgTftRy/Js531IiSUsG0
p2MyM+fBzWIfDCOkoSBfd2PbOUOtfNzOnfb2fk8zH0Z2iN4CN1EVjxj1vOglcgiGrNuBD0BI/8CY
p10NEGH7dWHM8UMxqmlxjOwgVGwTRvK7dursczySZp0b2MdIKUi+x8hmW9X17S2ILmeF7WBJPBtR
lze1TeOL705Jlou8Q8OWWhBykFXSj43zM+nFvJAAk5BL88LmdRmSNYBDO2zU8+DFZKVWpT60AQ5D
Sg25SoVu9xWcACJaAh+jrCJjNdNia2KK3uAzFAemLiCI0+AO4Q2Pb2G715H3nSVkQ6yX7kEz4hiH
lTXKaK/pdXB1aYcHnmH5DeVCA/FieVOB9Xk7qIPNnUhUsGUi1vhbOsDhPZBm/iDb2bwx6X9/N6PH
bpkr5wjOeXhNMXQgRx0r1vieWem1O3YMPqQZ/jbjuTsIb4FTtjmDO67ZcG/QNyIESayYyWTAzZlF
/8bemS3HjWTZ9lf6B5AGOBzuwGvME8ngIIriC4wSJczzjK+/C8ysapW6KrvrlllbPXQ+pKUyRDKI
ANz9nLP32r15YhAHTETE9puHiu7Sm2K8Y4ibDCtM1V7E9Wa2DmdZoufHnX4KgH/i1rWcs+n21hNe
Cf97SgQ6NmMCxfeouKKEhcnyj3FrOqeAS20y0SRtJrCNCC3WCHnPDOCr7DHAMzA2hfUMjcNbSUfS
60H4461DkQbv6NjMfp3iqS74EPLsinvAeBJaxQdaa9M5HuN5n5tT/yIx652ZeecGfoBF25rnuHUb
omRhJJqQUZ3Qnp+SeJq+d7HKeExRpD3U2usfPDzejH8iRcsmA7w3cLTfgahvnt2pMG/9MM9hwVnm
fhILI3NGDRoA41LBSyRJEMgyM8XYaYxP/ZDJQ59j8TE8u+U0qaAyNIVL9rZrndvc1SRTDJhGgqp4
sSWhd4VFwk4bkKoXqwuKFlDTleH0ivtM4nVCy4REaEaMCFMlgkBnz+h565rZLpJxrI+g+jRUOdho
DNlTZM+Kmylx/OzW93S49/DVrwRRZAzpJzTVrTEfdck7yGmcfLJVj02gqFv7yfcHRZKKAbjoyhbB
/tYFmkSuBBke8d5utE4R+6JvzfG72/m8w4iyDMmxL+nUe4shBGwNQXQpqWLTXoAj2lX4jt85tOBu
xjcbrbGLgqjvxinfZziAjmXVN194aOcHg94ivrAxp43ND3ENU2xjNEdbmsPBWgFyIMiiFrdDY/bj
W2GLsbqfxqhKHw01BHrTMhNcAtIp8NZI1uIBUw8hWWspeiJjdNfS+1cu8fZOSSMyk0PwNJbw1GcE
Jnt6XfAU50EG+46p6X05CetLV3jyqRsHMuKmWuAZmQMMMnEU5Y8BQc3v40D8r8HU462SgtBdXUFB
g5OrxgeTA+r32qa7FgwFc80sGquHqbZYK+ZKsEBz8GZVc9oqwDqZsGTXjd19Vnzcb4mv5SdHmap+
cjNJlJRfVNLezvEg8u0CwdmSF1JvkSPGxDA4wdRtaKHqeoWUc6IHRugi7UhGDjHn9qbettmkLJy9
PL1yil1aZeyH58KKPRjBdlXeBrUOEW8bKMwqo9R4LktNh7boy+BYFZ39JZ0HiKqWV9IFEt2boCSC
GlJWD7Uj7yMDcgIa/E3ZuO65hQ2+CbgP4RUp8y3W4fAaMEU5KkwmNLF748UqC8fdKm+SpIlM46lv
SWHrPUxnYrbVfYDPgBFJMPoHuSTsknV85EQdXkYhh0MFLO7QcQnfeh30l7Yw1FWGZb1Dg7a32kLf
RTpe4hCFten6Ln7IpSFvPGyyH0IwHPSAMZDDA1qClJBOPhzjuWbF0cSShu4riSrvRp+N96iSfPpy
VZ2xWgu4BY3qvR9YbjVDlyzaSQG1sgd99Fy7Xvd5iHlyUiNvP8dpEGz8Udk30I+KUwTP4h4h1o9A
LhFyeMcfYLum1zRjME2YcPmdNFP0G8EgmE8l6mlGPnGaA9Pc4ogenhOGRasGQ/Ft4zvxtZhrwg3r
qsm3mVW2l9GXhBMb+CVVkIX3PQ2AjV1GRQnnYSivHTXp12oS8j5EAr2bZq8j4aao78ByJkcUPJ87
c4yKBREGASTK7G4LPNZdo8ARu6Rr57dQpUjCx85cJ6nNGQjIyQtZZQJRK10MyJneS8QEGvo7a77D
zOzItto/TMgEXiPOYrd5G8zbufHbmw4a2mPLKQ/lZorfHiq0cQL+Da2i4ZbvG9Z7XRbdK/jtfOvP
bfQ2MdN0sPxTUls5GhGUJjHafxgJ3yN2lQ2YAVxdHnuKO+D7Q7CJyAgpLnbI+CbHMfmcuk5zcko/
fjYK7qsmVBmVYJ9vUM8kmyy0rav2TEGkBtwPo+/Sp3EqxU0I5v+HHEbgC5GZiyeX8+QtFFZBZFXu
2+9ukFBhdXVWn82AOdNq9lHvG9xoKAQIarZWbZsQDFMlLZmfhiw/t2MJ3xXpt/WYOFP5pGtBVqAR
0lvRZJ3mm9Gr8pcGaMDb0Jrk4HgB68u5KWpAGqx+z2SzJeoS5yloS9qVst7Fieu/Be1AfeUQJvu1
V7lakhrmZVxWvI2DRXqjb+rPhaJJ42RtcQk4qRETwdrBG4qzTUJ8wC5ibPIAS9TaWqp2DlzJ5q62
mp7hXN++dVnXn60eWU0jXB+2OBFAU7ckAIRNcUH8YzH6jMqXWpvRDi2s8eCkibOOM9NfWZrBF67J
dV4U5JjiYRlvPSMIHTKDMA44uTdNq24IrOecaiNclckY/ehN6e682py2kGhGtfIRaoWrAnX054Qa
chP4EYxdHRkhgbMDwRO99CmoRUhcKYqHvr6Qyhp+EV5kPek45waKrJn3YBAbPxUuwlcjCPJnmVU/
mgRz5LbSU/421/70o+AMCkbBYBlC4LEJswoucG/g9Rijr0lAY8sqklWnp7d0hDvesjWvh7YFaBLG
5nIYe0ZtWpywaj6a/iD2QRcZZ2JOUbYEuMs7L3U2hsL+2JGuF3buQxs18s63/exiBlIYK1tmdAFG
Pzk6bZ6f8eOrI7gVbgeDpt9pzuoOC2poL9sUcUQFRFFPp8iGvIYnzZjPYze5N1EwhRuaHvXe8nzz
a8jt87W00PNi1Sgyvj6tziRakk9KBbVTqd0+xJO+TrC29+zNyNN8g655a+Hw6wxn2KeGJ/Ez2fWd
I8y7pSf0xYR1gQu3HCx7Ax43vuNkh2nDZL26CbWr6HY1hA+vMPQHa4AdNnmR4yzpv83txmbQ/wyT
gOwNb6jVPUeDlJSSMPHvRBwhdBl0c2hlqNYxaqYNSmeT1DdyjMPU91YtyWgETiLbzdn0ivos62U+
JDsBqDDoxa6py+ZLPNnmTUz2ToN522ABl71zb0dddQPGkMwMaDPX0DLtG7MkCXKFEUyfCXbRB5Bs
8UlEU3MuW7M8RzJyMaLhI8kHRSdP5DynSCHbO5prTbt1bOjLK1dnCV5SYxpWsyzjbSCnbx5Co00r
AoCwgTDfwbInxx5966NiZVopTZAU29GMHG92k10Qd8GudsyZKSvdN5JmUWdbcebejElb3s/GiIGz
q0xeMuz8oKCVoK1M9al0yvgT3k9WwbFoKvqNql6VNK/IG0FrfkdNIJ5VOEm0l2bPmQujmd2wmbUF
GB/gQJR70ChrYXxyW0J64gk/GBisgE+zDEfkBukIslbgPplc49imqjwZhQn53MirVzPiAEK2Ehli
GWEF85LyO6OrtrLqricAaEcgAF1FpIzTij86x1a62SUd9bCzU7bTTR7GAOwn12+30g55xuGPozFk
GLrvkqq22Hggj1ip1zwrNVvP4DsDTBNE0a3oXM0BY9Y42uqUFN2VHKLyKWk4jO8ipxkR+yNXzXcG
hv7i3GPlpiVbFhhLMpofHfGTgfE5x2zNQD+M6T1ziE7WYRj3DzgJ6giNq4oeQz0D6Uo9g2Yvynpn
2MRV1P2IdTbv525Qr4mY1YM7eoW1g95sVNs4xla1c+Br0AmpQg9je6qWkCkcjw+NC1QJk1YEEYWM
hvJzJ+34a2+YMIE9dzDlcWxqX51mWv1PkZzzl8r2kUbEeXVHwhtj5sCpmvt+CrBICPSA13KgEWf3
Er1v0n5xrKjc+C6wUbhf3qtR2OGunIDwR7a2T40rsmciwUiCynGi7ToVClyJVkojpT1yFWaErOUI
g6HRLmoXr3hs237cQLCZn2hfOie3EvpK3AQthniA1RJ0s9FAcrHdd7oGygEdKVCwmjWjA2NEqLAx
9FAf6CHDOq8hbL9ErmKDoIU63bSZ1NsuvI9K3XWbIFfeU4KamygBfyUTVScbkerxxhfsBAe8ZESn
R3PYfnVDkB0MiEe0xGOR9WT05YZzjwrYRkUzTKTOAocxqjXATZKa+8JF0mPbBdZ/8neuqfTae3sS
82ca58O9gU59whKNbySXRDc3pf3Jxjx3Z5ct6GsX0P2ugAAD0seJ75ounajLB1e9tmUSooRX6bk1
rP5aGyKpaEFaoTxX7sjUxSKWzSSCCP/aFHHKWrfa6F8mlHW0/zlc70KyiPdmGBHj5uH4JCA08bAw
ciHuC0IEjXVQiuDdt0LdrSNpWY+BT6OXXFQze4wjlKfAPCigPUXclpM3zlp5IYXUmNnObV1YDQPt
wmSqa+d3k+HkMYbwqPoyj250q+aYtOiebLEbs0GPsIryJs6ROFTWJzj44ozUGZxqhiyZZIqO/ife
qkyf4snwvxH2M7+VHg/PFn09tWdvVoO/6UFfb9REYBgCxD79zN3W9+s8jdgJ6HqOd41p+98Go10W
OB4ibGHpZ61tcST4ar4BpoPCKPTBb1RZc2ZtZwNqPPO9kV0dbryCnW8oDeOTMqLynswJfRqRx1/k
0AJMt8PuR9NJlLfcttVqcFETIbMdx+8q9klgSrsNNUQar1vV5gcQHvrksG4zpy/SRzn2zskQOQ4e
so3f85iwiPWsIB+UqZkfYqlHzmhBVr1ZCM3CLYqN4oESie73EvWXMEi/dzmdfZtLTQCEqPlXzTrU
BH31ErSL4w3jF+OOSDfGqcX6v+24ho85ycjf2IEyd7Ug9Z4MwA7+Os9qEW2LJrziE2weiiJxmB6w
tjDL7qSEpda218zW6ZmgA+/J8snVCmalr2rM6SaYU9a9IuUBS29aC++8g1qGwAzdSJAP6UMSVgmQ
Li8WJeL1AiFFwogNZwFjEzNS9wy38mNqWuFDIxzi+5IR2VAP/LyWRb2taytczeHg32X9pE58WQBx
oDK+jlaKJs3CbeD3ZFBHxfhGyezedkSBXacxe68sZ5MlHTrgEFEXwtTpRuHDeowGe9jXhcbJHHqP
U9SIbaJQNixpMUxuGsKyVvZAlEmM4ebJHvi9PKV5eKay3ciU5xo/YTPsespXJjQdHQ4D182x5dj+
CspcQT83QTNKe6wfQPizYfMoY8x2O3a5fhzLU9Q7NqQEL2i+BMlYX5iufivqRKDxaRvnLgyEvhlU
Ie9H2hmvuXYl8F/LR00QdIxvQiILToMZHFhVMeqiWVoHJj0F5G3iRwm4DLaQWQHPt4oGbhxtd0wB
xKpMGYg+EZzJs80/25B9OXR6HFlCOpyJJQZoJ0xb8Gdb5TPz1PaYcX3R6YFIHsPa3ZianC93Mt1i
b9qOZDcNRoZWbZu9KqJOSD+fycZRk/ujx2l2RveLK5Xt/oupQ7NGiJ+SmAux0TtBC+Mgq2PmVvbc
UcEIKxzOoJBo5WSVvXGZ5tDuLZ230pG5xGHYGkffQL0i6ZFEK4c+xk07Oixynq4Ihmib8NHJmflA
+B6eIj3K92KYxq8Rx9anagSfslLY11n//by7KC92yRy0x/G1SphfrlgVgmdapBxN5owab9XHLMZ9
52rmMElrs9EkbXgzGKb5laRX8j2G0sf7Wk9sXFPuqSMhYyZQMBtQHnsweMYSBOjkYDbbxHlQHOvG
KeWmDATURHJfps+VmwjmNqG3E6Jkz8+rsN36injzdeELA9GljuabLvJZvdtBJCftqeZElF1mI0mZ
9DfCJ4kgUyYTP+xhBbuVIE0Sp6k3gcfKopDI9dZGmh+H7GIrZDQxsY+qs6uLR56jvwadERxIyUN3
mSlpfUr7mjmKyBMkVZp8kdY3jCNN9gwDZ90s/2PgocNEFYlPzGztdDUwENXrLHecdzwh+W3JBPWe
zYuzS8p2ufJxwzdH0kysZKPFPL7QbwYqAgvvKViqq8wlRqQLvLFdI/4TqBfNZDNGqXnjer14TyTm
upZ2387wkzpcI+nt/Z2DimDt0Rw+z5lpnTDMjbdg1/u1bS1N8ixccpprsYWra/Fk9VBo4uFeGnRG
w2agum5eOg7hp8nP0yNsA2PbJlazGaaq/26VJOV1HCduoeywfs0gmbQ2yTEhghJPDP8F2Ak9ptU1
5otpVBEIwzC5AWtAZF5rosXE29FEBGq3L2FXzkT39vmlAAjDGN0ytlL42TG1tPktLUl8D0q3Jumq
QIiPfLhel9EQEfM+zN+awCYGz0L1Ws/FcOC8Tpu46AJn93/aoP9R6JyygI9IpOb/nT7oLQl/DZ77
z6/9K+fElLBK+I5IhEx0Pz8phBwYMwIXIWr4RSj/F32Q9ZtUZMot+nkL9/4iVPqLHN79jRcQoaPK
NlHS81X/hD5I6V/k8NKybX4841AFb8WT5qLj+UkhFPpTWTu2okMQO1m6pxAesLQjLif/RjtvDa7P
e2sySdEpE5OFbs7HtZlMSuzQQ7SMefRw8RrYsUnPOoUyo2J1+9TN+SanMbdmvO1sQlWlR5w7/Vdc
/pzt4wizbtwGbD+08GkrMgZin5wydxEARWjsU4u80Laa74SNwS6tJKP0vONd4K6nklHdSP7ccDDy
sv4e1D2xY7SufNBxDDFTz3JvzbaLLoEriImjjufg38GwwJi1lW0WbZs2ds+xbaEWDWdUQ1Zs7Ilx
9t5jBn3A7qrJ3FmNL/fF1JmPeo6iu6REyMMnozcZlkm9kni1TsRUio1JlbwTs87F2k4pP9kxCS91
Ld4opul4n7kVeqegn5JhHcoeNarTufec/oKNqsri2ruy/GpmaXUrExTiM4d5z7yZCxQpiUwP85Re
+l6fsdPehwbmcUd2V00Ar8Ent2HXane4M/fkDdRHcmpHNLeGStN1YGQYRN1xaEFi+eqpdbRCcpr2
vrmxZHQviE+okwW2S3N/4+eMAFbukgQeZhPJrC19L2oZuCdvhm1MJCzX/iuUf+cYz255xYAEEXgW
hnpKZVyd6nhqiMw0TObbNHXWZmvj03Q5Xa6A/CRHlY0arhf4iTTo+k+9TVDHqoT/mK3GmVLfxnBs
aor6QlTGt8ZufawZjmD/VKJZdfmgPw9Urudc4Ocig4pOBoUGeDSw4O8ArBlyclcemJ2RDVc4Yb43
Cyd/7dGkguOFYZui5f5al8UXJC36i+fNeq+zPHnIyEK80rShXxkNOFlppF0IwNIXwpeCTWUxhWN7
u/jFGDCJxFNbV7Zx8Mwh2TOXEveakj6if84glzqRO9qh6icRp7t1c9b+dJScS5h5jGtA4hbYyLqY
VhBd9XOrRYi8zSN4BjnS9DhGAazOobGuwkrhgTHg7d84TgxEEShJHlATk6k4t69Dtmg/cvobTGPt
p8Z0aUC6QzHc2UZcv6YK2OE6iWc6MP1oONUtvGMIbv6QGUseg27o8ybGNrEH+iE+lfPBAJtDzBcj
JMBqarj2SmXPsjBgkTQGH0XFwDjcNpw85SrHW3meKT/WNtL9k47RqhqR6d6xXJB+lIA4vIW2TYd5
lul1oDl26bHhXEerd8cVMSvTo4da7iSTtmlxrFsF3kgR3JntFIIDsmKx6xkrbKNRcyy0kT2fESBX
bHDWUFj8UDp8zGfyG5++/xWlHf4bf8wBRdA6sFw5HrQedEV44VBShlMbIOIqL2GGX7Qv29Ff0U+w
d64DIp6zexpdRIyzHfWLulhhM57Bj4QcYUV7wVA33ITI5F+dkm2XM0/R22sxfSrJP/OAc9j+k1Vn
4qslZub2A2HbCacLzpolaY1ETWwi4Bd70jB5tqYhS279IB3u3c4a7yfHGTAJM+5cgzrTG5bULYaP
A7S+GjtIHxJ16OMwTZz+RKleXS3lZdfI0c5zxZzxGadU8X2wywCo71iIgz+7xqNGonDXUyk9I7Ex
YO6WA3lxQ9zgc9ExtnOPWzq37R95gn6nsIby2SlMa2OgI3yOEGtwUzBsWdEPnbfA0dQuJnppL+Ik
RK4RDiD1g4aJW81h0aDZ+Cg1/U/o7jBMbOx8RxRp9iXIYC9PQOD2rte6W4vuwSawYusY1533khu1
3lWN6B4qj8R1/ugfaX3ol2iwsj1QnHAHXLu6FarpbnsFbGnSbb+TlsheGfTjk0GJecXgHe3FaERY
AhPB3a7a7QJ5U6j+tTjWSU+rj6hmNEhpEp4SwrVP5LpXm6Fz6yPMzOxaViNVXhJ9E/XoQs5vTjj6
FztruwOT8FraMyD1qdMPQcW4OAPI54Y6eAKh2X/PG3OAL2KP+7YGNsVUVwCuUXB2NaapEMR1LclX
NCabvkULkuJSaqNdzwsMjMZ5AHW55omky3BwYiZHGYd1ab/UU31igGLcWEV/yAI3X2noLqNBKitL
9ZZWaL7O4qw64E5nnlpb9doCRwUKpYYbiEHJsdNTYlOm0ulpYYzFHeWfCAkWSto4PYbYffhdMN5v
a0zZq7CuX82l09x3jODW7mCPJYxoZ3isF+NtJ8W8JRgFqSjG6AfbqJ0MyGbhHRAYEq7HIRqryegB
q3rQyN1WKRqhq9mwn5UdoGvfE+VXzCTZiZETcADu+SfaRTQ2xlLehDS3Njixy43V5NOZSn/f2vN8
UKhj9jnD7hdr9N+RBvJt/bcQJi95K3Bfkagd2oJGH+38ygFQRfBbAeLRoKNJLu5JxoX5KIlzpZOM
6uou1PnUroTrdNRGIcQVlY8W3iSSHFDqGT9Gv1YnkDn1M89HddFu2R1sWvpsM13xnrVZf3BFqU8t
KIK3OnToKIb51U+spZk6zaCJM/+RDyDjmooFPZUQ6ckYky5yU4W3DJDJiEknptHNaCEmnItraufm
pUHCC4HE7Ld9GJQgJY2+L3eDiJuDUC2QAubW3o/MsEGr4E/YDZRkUPPtepE5uUO0JV8W/qYCjXPM
ZW48aMCfJPWOsj/k4zIopSRWKVa2vHjgfBHlNym+cSA9GdaoFcvAOjwy/p8BAJPUMNxR+NUnmF3p
vY9++nvGijOtQqmGdTpWQG1sFX2ysyzexhx3EbmCTQLCQOSswKDLn3E2ZH4Y7eyYGs8oInNre2a0
riCgHKAXiW2nh/KhGYY7A/5djj2aH9gc62IsNh3ODxCrY7JqOVqsFwvbum6G8X2IxvHHUIr3JnLq
V532b6rsmT84MijumOApmvxde5h1FDHbs4eLtmvUq6XZn2cp6k3hM5DRTZhhR2d7aszOPtmV+yTm
IaOnMCSA14wFAZ83m7BhhAh1JyCd3Ml3IargM8iN4a7F+Lz3i8F4RIjX7gfHUsg5yF9U8eS/u0BW
djyjAYie2eZj6LKnCKf8TQTZ72pmIZTuuW93RkygJHl+6jHQQX0BoYZOMxZzvHFkm5KC3HvBaTL0
wrZol5wUXX214h64jVH61yyqO5RchV7XLFFkEMYOPNYINXjq48WpDIb9aOej9eAC86cTOuIBB7lE
ilVvFDByB72lnxnu4hbqIKerwYBcVsizRlWJ2HqUh2xU1qPfeuGW+htvoCH8gzPJZJ9Mg/Xc0jKH
mtvYh0T1wzFK/eKqh3SyVp2iywg53IhenKhuD9WQlA+mbbebUUTBnYxQr7l6ls9sdKitFXD0DUEx
YisHNzlFVuYetN9CtQnK/Af9cfdGNU76qU/yDHMMFMUK4/JhTqRzxLcjdwsQ7Zj3pbWRBEGx1aCu
WnEasIkWzcdLY7b3jtnsOKcSGKzneIvv77PhFxvgpuFtPxlfCAINF4KA88nOGf0pt643UUHRUird
rEthjgyzaLkAfoWpP8qIHikIPeBeGcQAbgxgdVkLF9qEI/cEJNzZ4Erw+Q1GvcLA559+qiz/jqFC
yP/i5PilTqOI/LlOIwkB3Y0ZhQfcgunKsJ0EkYBH19kD1CicuKCTNBifKk+MT2Tnei+T25d3IpyD
szuJ6osfDfEWRrCLhdARwT7sGP2PtjfvTMegEacTmlm1Z1xzGj0Ivd2IhqPkE8CPKzlKGBDIXyTm
WcDmad6vfdHme7oUcivpCbluZHxDnw4DyRiLOyNOmwPusueuajCotaWz9clZfRFdR1aj5dB2qrxi
A3yQhzZxELCnCWY6EqvpylbuTFyw1q+c1IO9g3qL4ePwVvTOtWu7R8kJhRwKpii4caaNM4cTapP8
4kfJfIl6nF4gJfBMmlbtEcvArE3t0rFmRLVQxd5FWzG4MmTQsrlnHAq3aCSKz7PIUrEpI5fZXR2q
/gIWaDqGFaddbIVC3RdF0981SB6MHfxqn+TVRHx3OjN6L1Eabkpp6C12W/FQ0LX3VjDSUGIo29wW
U6/Osu2MgwOyatMQEsFk1CXaG8+3OX7vGzpfIczlvHNQ89QZ87qxSnd9QO2kFiOBXc/RjT84LtkI
Wd3qVeeQFwegA8gS4N27mdyLJdUa7Qj16xWkos8kFYrIAw+6dxy9cTiSg8RcwuSETchJ8wNmOkfB
bBjGpzBjaAdF0QU351Y5iUgugL0LOLD4rv84cqcfx2+xnMTZhTmUxyWsPC6k2JnU8iCRhzC8s5eT
PB1F1iZ3Od9bHyd9HNQEzy/n/8Fw24u31ASQrrxVutQJXYqad1UHhnvXxAOafNQDT9lSYNQftYbi
ZMZitJQg9kc10i2FSbaUKMjrqVb8pXAZahBsmRpgbYWTV23trjK2Qcgs0PsoedyP8sfSdV4ewFaP
mIcUrUGgL9uJCTkfeMKN6yV4fgLH0m9ljqfAY4SyEmTsXOVYx/vJnfCquku9xSz9saylQgZcPhgi
ikiW4YLZRlk8ZJ0l10XESdmYUNGvCo7CcIPyipkvRZqsfVJwwOyV6xBECsN6Pod1GJjWwqly1h2u
mCujV/1c8Rkwpl5KxmQpHmlPU0cmcZ3chElLp4AiU+ZMioePylN9VKHeUpCWlp3sq6VIRVGV7zpL
BZeKChbpZMijS1GbLeUtb3IpdCl5aVOr53Qpg9VSELtLaewYgfsll9WXsYmTr2opoLullJ6Xojpf
ymv3o9Kel6I7XMpvbynEp4+aPF3K82wp1PulZG+X4n1cyvj2o6IngZax0lLmz0vBH7NIZ37Lq6hZ
8YV9dAaSpUmA3lwfnKVxINrO2/z5ivoRzf1zeNnvjS/OhhjjhNbOL5mYXt0Ekxwnd0+D/3F+sV+q
N+Olehhum3sERvmdkd7++U/8yI385ScSXkZKuJQeT77+5ScuOtZMgerd98r1v6akCEPGkfF0i9Zo
FmsOhuW5nqqWPBcM7F8tZ263pfSB01sO2V+AdfxdHg+M7lAcw7ybfShHa1Gg8N/Pjm98bgD5PAFP
ZuVWeTEgWJCLbrVNpvowVkV1sbM6OeECGo9szDxudAdWSrsPHdjgfc9pito5i3eptCpyOuG1uYUz
v6ohRhs8+Omxrxx3T0yP8SmLhvoCkDVBz4eIU6SdNZ97znePIRPgN+QPMeSKYUSiMEb1M9SK5XHM
RPr5v7moi4/wby6qFITfWUrRRQXp4f5CaW48z6bWW8IeWlee8iQ6tsJ3t85keFshKLeEZztXUzIW
Z/gBTsqJOmffC219adwwJBuo0MH71HfDKUvldDZcq7m6NGVfON8Vzza6go5x9LYzvRk4mT081FmL
M5iAr4RHM7ZBsekpOZgtvYOVD/Fdb1RgaPQNQV5s24l3ZXuCTE7Xn/O3moDmiqODYgw9L/sREz62
pvhjm5o/tiz5sX2Fy07mLXvaxwX7X4ti/PcE1/AESzrb/9jMu3nL3vL/oFX/H5uo+9nMC2D8jy/+
vVuvBYBxwf/VEmkzbsz/9POav9Fzh/9g4aiV1F48v3/064X5G69o2vLIQC3hEhT81369+ZutbLTe
mPx/zx7+Z/r13q+3uwPaHEUvllqLeaNjLu38n9r1JcRcpHiWpKsS/ei0utVYXErEKjHQvhXo2m06
gW/poXZE4DSJtP9CSPu+815xI7L5GwFRFfNz0ql9GTk7iyyGmKlVfWoHZz2ScRX45FIN5nMl7D2S
UQBXzj6ea9AjWGf8LciFM10H2vA7RbILCMNLGtcHwhWOibLvUW3eOgppRCXvpW/dSqiSKvg6BuFu
wkjiptUjxczjPPpMM+21DAvsuzRn269z+jgFCJaQMjmj2mk53OjSPXb4C61S3uZyfC5xlJVtflWO
uYU4t08zpgiktZEc/kSX3IWaIZ/ATx1w395lvqR7EtLJbpz6MPuwMuFw37cBsrqyideR07+2tfdk
uvXLIqmgfCGHyFfHyki2btZ+M/DHVWV2WbTfP915f+cwb/06c/n4ELWpPZubibvml41gQlIBO5zk
oLSqFqnRKtPZBTzmnTNNdxr9wCok2xUq2tbokDvwyfz5G/gvxYTjmQofrakcpj5M438pJpDTuIUn
Ihq3OYEtZXRxu3qHY8NC0ew44G3EHfuO2i/JcXE1P2MisS8O9JVjpnBW69X3yW7rHaZEtYbYEJHa
SZAP8o3LSFgxWmNojbhHjubSRZkbcy2dNNvQ1OFkDKcH8vKQbgeb9sJI9VUUvkOvyD5XnLRWRMMR
6t6Ib9PgT6thnO85ZO9Jh8JjIKzPdiXO6Edu3Lg7MxUHEVaVwfmfXyP/Ibnrb3gH//Bv/QvL5B9L
+ZIVi8MSW+N9972eHr6j5mr/6v1fXl3EG+1T8f/3l/4yNPz73+iPkNrf422/FV3eLu8giIr8b9bO
5VD1N2vux1v6eL9/9h3SN36t7p38WyF+sx3hmNA5zI9/eFTSIg/+eFl7y+KpOFU7v7/8O5zspyv0
j67Bn/96v1/MP/87f/MLvL1n+PoiYCDRt/bnS8DWzRL9P7kGv3yLn66B8xtnsiWr1/5718DlZdPj
Ai17AT/o3+iXZ5TN7vgv/fKW85t2HMdyPfrMH//8egN4ypELQ+P3V3+/4f6drsFf8Xf/0nUQ9m8c
OBh02VzRn54AmHn6/zF3Zr1tG0Ec/ypGHvpI8D5QJECaAHUOu0UboM8bi5BoS3JAWS3UT9/fHqS4
EuUmnpfdpyCUZ7nDnf8cOzuji5NjV9jNwfl8YJsAS0TnSljRBB2X7eMIKudQcFkMkoj8iJrGu26l
PhTUaRRzxlORIh4aB6omwST8Tii8uP4kRc7jOK1jzIHpDkhpa6NLqGRHCQltB+TaFhbt/4SKOIg4
jCQVfAYHyohsnJREM80jzabQNoHzI6S7gMpA1OAkP7J2C/WloCqjqo4JQhW0QNLD8j0wPMQbP82c
umAYXJSGtIqKJqPkV5GMH3wqFGWUxFWGCWvZ0GDBhiUUNHUUI2KJcZTDA7SjHWfAAB6iOPEu9QhO
NxJZE8NiWkYFWXBpVrsd7+vHinJZeMFU16rsPglPP2oDgQstQoAkxJCkTUpFL189wAAkJKclgVOb
ISKCjrDEUgbUETfYOTEmh9KME2SsItIYiWcWToEEhwgJOdhSWEwwkqoSY1jXTp7gYZVjHaXQ10mk
YQEhl5ZJH5V+ffwEPEGsY4Jrdpytn/OHpiRn1owg2ZDq+nsiMwl/uWwwk/EU3PDZkKA1K7J86GJg
RnD+ckLCopVMgafQRElTA4R85KkMoC7zGE8kry1AhIcAReaU9MsXn2URQbumQOnN7oBCG0Ymz9w+
Do8JBBylaJAl1IQnbDl6xWe6gKvFlLskWG9GcEwAqmKpRYCrUOcpoZEUKZ/KQUFxUVbeEGA2Izi7
kFawJmQgDR4RNCGCjVlEpwEzfKVI5KzAY8zwne3jQE2jTAyIZRTTl5cQ0SwmNDm3STCQ8RztCE8r
IKxSbynJo4rj9TTnQNiME0zAYwQ3CbKG6i1NGiSLbISkoiIxRzu4jT4uNFEcc6OI1smjtARmKiKs
cYpPD3rzD12RV2gvoS0bIjM0knZrPvEeiTLgMOTYDHbPBAeV2UyV6h+OpZRWW9KSZU4y6hiYLDEZ
BxQNjgmJdmyEOwFdQQMZAmeFQ8ETeKgjruiRlsOlLzOCYwJqrLRezcuNR9zHGJiJ41P3sSa8WsVp
XASnGshySKX6MWminFMF3R1+TgAIqtKsqMnSASOCcx5tcFmMhnRZqgAUDa52k/to2BBL4yCSa1rH
UFtYCsLxQWw3YhgSWU2Iys3yQQdZqH/NndjxcXB80K26pHIBJpKGSIQ98y2FRh850TGAJlmWAeGB
YUmwT64Ran20HFeA3sR/qquIRokE2YbNERwcpDlnI9LVo/WxtvIcULTDZwI+A1eicpDCQmZ4TKDo
NDpcZionUU3LjpLA3KxiaCJgQJ9i2Kc62y4sIMhiGmwImaCP2jg8weCe1Qo1tgEtfTCgHY+CC6YM
4QRATLQbCKgQLMAB0Y1c9PBRkWQkDKSMaIN92vyASHzHAe2Y2vVu1a0XJqmra3dzuV+XfjDkM50/
d7lMHxavXyXkbHk/1Dledu52LI3xxjuXNSlHk4dDCpKZx/25W+D51N5cw6qG/7zu2l71d6uDeXBw
r3mrNqSGvd0uVr2a679j046OL/T6lfe6k13wLP3dTm2mqVz2xFZKliLYqp+StRliUrLXqj+orZoS
dqF0MeVuo+5Waj3LaRurlU7xUW02+6uf1Obbz1efFHctO49DxGS0OpPO8kn1W7IiH3wm2ciSmDb7
dH1C2CS9SAl/Vg+7lVr807bfBg4YKbVnhVLqN2qxOszLkHWppRP8tuh4/embO9tESvj3/WJ/t2r7
/uARtzpfTnx7r776hE08Xkr4D3Wvdk9UBPJo2ywIKe0/u4eHzgMsp/ylhL+oTbe+ulWL/fStXbhB
Svx/m6iNOudlKP5Xu3u6+qXdLtXae3vrH0jf/kYB5gDWk9/y2MUkpNR/3d9D/Wn63vqw3JwSi2k/
elI5HsJL6aKVx5s0t93d41da5H3YrblYs/PX4VIixfP1++1l9URqjc01k05z0/372PvmAKSdjy0l
/nzTbKEAvFcLrCR9selWLfkY1+rvdt1Nv4VZiElAki5Ez6A/9Ql1snv0EZaU+o3a6ubiAyGjBs3l
LB33EhNvl9g46uBJxTGcJCX/vl2vTpnukp7EpEd5u3xzTbiH3ukadh27ZzUw+sh8ncAnXQKFqtUT
BeTPZjimjkunMHrm+WJ8QiZ9RBVcLPZHRFK6gi8torU8tfE51s1Szizl9D+rBfwZ6OgPzJXJ8+M2
6TLm8ejqrb55eWknc/OBtD76hJLeWJDXwf3L4T3tDaRz/27O3xzvxpx7ocOFn7k/811s/Yu7dav6
N/8BAAD//w==</cx:binary>
              </cx:geoCache>
            </cx:geography>
          </cx:layoutPr>
          <cx:valueColors>
            <cx:midColor>
              <a:schemeClr val="accent2">
                <a:lumMod val="60000"/>
                <a:lumOff val="40000"/>
              </a:schemeClr>
            </cx:midColor>
            <cx:maxColor>
              <a:schemeClr val="accent2">
                <a:lumMod val="50000"/>
              </a:schemeClr>
            </cx:maxColor>
          </cx:valueColors>
          <cx:valueColorPositions count="3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49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85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3175">
        <a:solidFill>
          <a:schemeClr val="bg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609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microsoft.com/office/2014/relationships/chartEx" Target="../charts/chartEx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45000"/>
                    </a14:imgEffect>
                    <a14:imgEffect>
                      <a14:colorTemperature colorTemp="1500"/>
                    </a14:imgEffect>
                    <a14:imgEffect>
                      <a14:saturation sat="400000"/>
                    </a14:imgEffect>
                    <a14:imgEffect>
                      <a14:brightnessContrast bright="20000" contras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Amazon Sales Performance Analysis: 2022 Q1-Q4 Overview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This presentation outlines key findings from our Amazon sales data, highlighting trends and opportunities for growth.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6280190" y="5663530"/>
            <a:ext cx="215848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by </a:t>
            </a:r>
            <a:r>
              <a:rPr lang="en-US" sz="2200" b="1" dirty="0">
                <a:solidFill>
                  <a:srgbClr val="FF6600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RAGHU VARMA</a:t>
            </a:r>
            <a:endParaRPr lang="en-US" sz="2200" dirty="0">
              <a:solidFill>
                <a:srgbClr val="FF66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5606" y="601693"/>
            <a:ext cx="63165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Appendix: Data Details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 1"/>
          <p:cNvSpPr/>
          <p:nvPr/>
        </p:nvSpPr>
        <p:spPr>
          <a:xfrm>
            <a:off x="5193667" y="1553398"/>
            <a:ext cx="27132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Dashboard image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2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88624-DA12-C0EB-1645-8B4D2A0D3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003" y="2054712"/>
            <a:ext cx="11014394" cy="58120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9F5EBCE-2507-A22D-147C-8545D6A3C34F}"/>
              </a:ext>
            </a:extLst>
          </p:cNvPr>
          <p:cNvSpPr txBox="1"/>
          <p:nvPr/>
        </p:nvSpPr>
        <p:spPr>
          <a:xfrm>
            <a:off x="451823" y="556688"/>
            <a:ext cx="7315200" cy="790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Appendix: Data Details</a:t>
            </a:r>
            <a:endParaRPr kumimoji="0" lang="en-US" sz="44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oppins Medium" panose="00000600000000000000" pitchFamily="2" charset="0"/>
              <a:ea typeface="+mn-ea"/>
              <a:cs typeface="Poppins Medium" panose="000006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BECCD-01CA-6DFE-C1AB-FFB1159B944A}"/>
              </a:ext>
            </a:extLst>
          </p:cNvPr>
          <p:cNvSpPr txBox="1"/>
          <p:nvPr/>
        </p:nvSpPr>
        <p:spPr>
          <a:xfrm>
            <a:off x="-849854" y="1871350"/>
            <a:ext cx="7315200" cy="807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Pivot tables used:</a:t>
            </a:r>
          </a:p>
          <a:p>
            <a:pPr marL="0" indent="0" algn="ctr">
              <a:lnSpc>
                <a:spcPts val="2850"/>
              </a:lnSpc>
              <a:buNone/>
            </a:pPr>
            <a:endParaRPr lang="en-US" sz="18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C4220D-0B00-5EB9-64A2-A08520B506D8}"/>
              </a:ext>
            </a:extLst>
          </p:cNvPr>
          <p:cNvSpPr txBox="1"/>
          <p:nvPr/>
        </p:nvSpPr>
        <p:spPr>
          <a:xfrm>
            <a:off x="1675504" y="2299768"/>
            <a:ext cx="7740126" cy="4208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Sales by Category &amp; Order Count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Quantity by Size Distribution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Fulfillment Method vs. Delivery Status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Expedited vs. Standard Delivery Split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Sales by Month &amp; Seasonality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Sales by Weekday Pattern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State-Level Sales Heatmap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Top 20 Cities by Order Volume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buNone/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B2C vs. B2B Order Breakdown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  <a:p>
            <a:pPr marL="457200" indent="-228600">
              <a:lnSpc>
                <a:spcPct val="150000"/>
              </a:lnSpc>
              <a:spcAft>
                <a:spcPts val="1000"/>
              </a:spcAft>
              <a:tabLst>
                <a:tab pos="228600" algn="l"/>
                <a:tab pos="457200" algn="l"/>
              </a:tabLst>
            </a:pPr>
            <a:r>
              <a:rPr lang="en-US" sz="1800" dirty="0">
                <a:solidFill>
                  <a:schemeClr val="bg1">
                    <a:lumMod val="85000"/>
                  </a:schemeClr>
                </a:solidFill>
                <a:effectLst/>
                <a:latin typeface="Poppins Medium" panose="00000600000000000000" pitchFamily="2" charset="0"/>
                <a:ea typeface="MS Mincho" panose="02020609040205080304" pitchFamily="49" charset="-128"/>
                <a:cs typeface="Poppins Medium" panose="00000600000000000000" pitchFamily="2" charset="0"/>
              </a:rPr>
              <a:t>- Preferred Delivery Type in Major Cities</a:t>
            </a:r>
            <a:endParaRPr lang="en-IN" sz="1400" dirty="0">
              <a:solidFill>
                <a:schemeClr val="bg1">
                  <a:lumMod val="85000"/>
                </a:schemeClr>
              </a:solidFill>
              <a:effectLst/>
              <a:latin typeface="Poppins Medium" panose="00000600000000000000" pitchFamily="2" charset="0"/>
              <a:ea typeface="MS Mincho" panose="02020609040205080304" pitchFamily="49" charset="-128"/>
              <a:cs typeface="Poppins Medium" panose="00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374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saturation sat="99000"/>
                    </a14:imgEffect>
                    <a14:imgEffect>
                      <a14:brightnessContrast bright="1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486400" cy="8231743"/>
          </a:xfrm>
          <a:prstGeom prst="rect">
            <a:avLst/>
          </a:prstGeom>
          <a:solidFill>
            <a:srgbClr val="FF6600"/>
          </a:solidFill>
        </p:spPr>
      </p:pic>
      <p:sp>
        <p:nvSpPr>
          <p:cNvPr id="3" name="Text 0"/>
          <p:cNvSpPr/>
          <p:nvPr/>
        </p:nvSpPr>
        <p:spPr>
          <a:xfrm>
            <a:off x="6262926" y="610195"/>
            <a:ext cx="7590949" cy="13866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Rigorous Data Preparation Process</a:t>
            </a:r>
            <a:endParaRPr lang="en-US" sz="43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2926" y="2329577"/>
            <a:ext cx="554712" cy="55471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62926" y="3161586"/>
            <a:ext cx="234541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Cleaned Data</a:t>
            </a:r>
            <a:endParaRPr lang="en-US" sz="21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62926" y="3641407"/>
            <a:ext cx="2345412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Removed duplicates and null values</a:t>
            </a:r>
            <a:endParaRPr lang="en-US" sz="17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85634" y="2329577"/>
            <a:ext cx="554712" cy="55471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85634" y="3161586"/>
            <a:ext cx="23454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Standardized Fields</a:t>
            </a:r>
            <a:endParaRPr lang="en-US" sz="21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85634" y="3988117"/>
            <a:ext cx="2345412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Consistent dates and categories</a:t>
            </a:r>
            <a:endParaRPr lang="en-US" sz="17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08343" y="2329577"/>
            <a:ext cx="554712" cy="55471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8343" y="3161586"/>
            <a:ext cx="234553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Streamlined Columns</a:t>
            </a:r>
            <a:endParaRPr lang="en-US" sz="21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08343" y="3988117"/>
            <a:ext cx="2345531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Dropped irrelevant data points</a:t>
            </a:r>
            <a:endParaRPr lang="en-US" sz="17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62926" y="5252918"/>
            <a:ext cx="554712" cy="554712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62926" y="6084927"/>
            <a:ext cx="234541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Created Helper Fields</a:t>
            </a:r>
            <a:endParaRPr lang="en-US" sz="21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6262926" y="6911459"/>
            <a:ext cx="2345412" cy="710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Added weekday, fast delivery status</a:t>
            </a:r>
            <a:endParaRPr lang="en-US" sz="17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648AC189-47B3-A769-1318-673AE6FF5B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2363268"/>
              </p:ext>
            </p:extLst>
          </p:nvPr>
        </p:nvGraphicFramePr>
        <p:xfrm>
          <a:off x="288936" y="72847"/>
          <a:ext cx="13371756" cy="7543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 0"/>
          <p:cNvSpPr/>
          <p:nvPr/>
        </p:nvSpPr>
        <p:spPr>
          <a:xfrm>
            <a:off x="3530441" y="910772"/>
            <a:ext cx="7569517" cy="14056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Sales Performance Snapshot</a:t>
            </a:r>
            <a:endParaRPr lang="en-US" sz="44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16F413-F418-7EF3-DC73-3C631DD7E13E}"/>
              </a:ext>
            </a:extLst>
          </p:cNvPr>
          <p:cNvGrpSpPr/>
          <p:nvPr/>
        </p:nvGrpSpPr>
        <p:grpSpPr>
          <a:xfrm>
            <a:off x="1497246" y="3473530"/>
            <a:ext cx="2335768" cy="2229326"/>
            <a:chOff x="6273641" y="2475786"/>
            <a:chExt cx="2335768" cy="2229326"/>
          </a:xfrm>
        </p:grpSpPr>
        <p:sp>
          <p:nvSpPr>
            <p:cNvPr id="4" name="Text 1"/>
            <p:cNvSpPr/>
            <p:nvPr/>
          </p:nvSpPr>
          <p:spPr>
            <a:xfrm>
              <a:off x="6273641" y="2475786"/>
              <a:ext cx="2335768" cy="74223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5800"/>
                </a:lnSpc>
              </a:pPr>
              <a:r>
                <a:rPr lang="en-IN" sz="6000" b="1" dirty="0">
                  <a:solidFill>
                    <a:srgbClr val="FF6600"/>
                  </a:solidFill>
                </a:rPr>
                <a:t>₹</a:t>
              </a:r>
              <a:r>
                <a:rPr lang="en-US" sz="5800" b="1" dirty="0">
                  <a:solidFill>
                    <a:srgbClr val="FF6600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7.85Cr</a:t>
              </a:r>
              <a:endParaRPr lang="en-US" sz="5800" dirty="0">
                <a:solidFill>
                  <a:srgbClr val="FF6600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5" name="Text 2"/>
            <p:cNvSpPr/>
            <p:nvPr/>
          </p:nvSpPr>
          <p:spPr>
            <a:xfrm>
              <a:off x="6273641" y="3499128"/>
              <a:ext cx="2335768" cy="3514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Total Revenue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6" name="Text 3"/>
            <p:cNvSpPr/>
            <p:nvPr/>
          </p:nvSpPr>
          <p:spPr>
            <a:xfrm>
              <a:off x="6273641" y="3985498"/>
              <a:ext cx="2335768" cy="7196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Strong sales performance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6D9EC3A-6FF2-6B82-61B4-635B2A549114}"/>
              </a:ext>
            </a:extLst>
          </p:cNvPr>
          <p:cNvGrpSpPr/>
          <p:nvPr/>
        </p:nvGrpSpPr>
        <p:grpSpPr>
          <a:xfrm>
            <a:off x="4495050" y="3473530"/>
            <a:ext cx="2335768" cy="2229326"/>
            <a:chOff x="8890516" y="2475786"/>
            <a:chExt cx="2335768" cy="2229326"/>
          </a:xfrm>
        </p:grpSpPr>
        <p:sp>
          <p:nvSpPr>
            <p:cNvPr id="7" name="Text 4"/>
            <p:cNvSpPr/>
            <p:nvPr/>
          </p:nvSpPr>
          <p:spPr>
            <a:xfrm>
              <a:off x="8890516" y="2475786"/>
              <a:ext cx="2335768" cy="74223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5800"/>
                </a:lnSpc>
              </a:pPr>
              <a:r>
                <a:rPr lang="en-US" sz="5800" b="1" dirty="0">
                  <a:solidFill>
                    <a:srgbClr val="FF6600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1.29L</a:t>
              </a:r>
              <a:endParaRPr lang="en-US" sz="5800" dirty="0">
                <a:solidFill>
                  <a:srgbClr val="FF6600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8" name="Text 5"/>
            <p:cNvSpPr/>
            <p:nvPr/>
          </p:nvSpPr>
          <p:spPr>
            <a:xfrm>
              <a:off x="8890516" y="3499128"/>
              <a:ext cx="2335768" cy="3514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Total Orders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9" name="Text 6"/>
            <p:cNvSpPr/>
            <p:nvPr/>
          </p:nvSpPr>
          <p:spPr>
            <a:xfrm>
              <a:off x="8890516" y="3985498"/>
              <a:ext cx="2335768" cy="7196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High volume of customer purchases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690C98-89AA-CC5E-3399-81F9E6356A44}"/>
              </a:ext>
            </a:extLst>
          </p:cNvPr>
          <p:cNvGrpSpPr/>
          <p:nvPr/>
        </p:nvGrpSpPr>
        <p:grpSpPr>
          <a:xfrm>
            <a:off x="7492855" y="3485236"/>
            <a:ext cx="2335768" cy="2229326"/>
            <a:chOff x="11507391" y="2475786"/>
            <a:chExt cx="2335768" cy="2229326"/>
          </a:xfrm>
        </p:grpSpPr>
        <p:sp>
          <p:nvSpPr>
            <p:cNvPr id="10" name="Text 7"/>
            <p:cNvSpPr/>
            <p:nvPr/>
          </p:nvSpPr>
          <p:spPr>
            <a:xfrm>
              <a:off x="11507391" y="2475786"/>
              <a:ext cx="2335768" cy="74223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5800"/>
                </a:lnSpc>
              </a:pPr>
              <a:r>
                <a:rPr lang="en-IN" sz="6000" b="1" dirty="0">
                  <a:solidFill>
                    <a:srgbClr val="FF6600"/>
                  </a:solidFill>
                </a:rPr>
                <a:t>₹</a:t>
              </a:r>
              <a:r>
                <a:rPr lang="en-US" sz="5800" b="1" dirty="0">
                  <a:solidFill>
                    <a:srgbClr val="FF6600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2.05Cr</a:t>
              </a:r>
              <a:endParaRPr lang="en-US" sz="5800" dirty="0">
                <a:solidFill>
                  <a:srgbClr val="FF6600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1" name="Text 8"/>
            <p:cNvSpPr/>
            <p:nvPr/>
          </p:nvSpPr>
          <p:spPr>
            <a:xfrm>
              <a:off x="11507391" y="3499128"/>
              <a:ext cx="2335768" cy="3514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April Peak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2" name="Text 9"/>
            <p:cNvSpPr/>
            <p:nvPr/>
          </p:nvSpPr>
          <p:spPr>
            <a:xfrm>
              <a:off x="11507391" y="3985498"/>
              <a:ext cx="2335768" cy="7196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Highest revenue month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06B68-F287-551E-D097-B51FA3498845}"/>
              </a:ext>
            </a:extLst>
          </p:cNvPr>
          <p:cNvGrpSpPr/>
          <p:nvPr/>
        </p:nvGrpSpPr>
        <p:grpSpPr>
          <a:xfrm>
            <a:off x="10797386" y="3397103"/>
            <a:ext cx="2335768" cy="2229327"/>
            <a:chOff x="8890516" y="5379839"/>
            <a:chExt cx="2335768" cy="2229327"/>
          </a:xfrm>
        </p:grpSpPr>
        <p:sp>
          <p:nvSpPr>
            <p:cNvPr id="13" name="Text 10"/>
            <p:cNvSpPr/>
            <p:nvPr/>
          </p:nvSpPr>
          <p:spPr>
            <a:xfrm>
              <a:off x="8890516" y="5379839"/>
              <a:ext cx="2335768" cy="742236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algn="ctr">
                <a:lnSpc>
                  <a:spcPts val="5800"/>
                </a:lnSpc>
              </a:pPr>
              <a:r>
                <a:rPr lang="en-IN" sz="6000" b="1" dirty="0">
                  <a:solidFill>
                    <a:srgbClr val="FF6600"/>
                  </a:solidFill>
                </a:rPr>
                <a:t>₹</a:t>
              </a:r>
              <a:r>
                <a:rPr lang="en-US" sz="5800" b="1" dirty="0">
                  <a:solidFill>
                    <a:srgbClr val="FF6600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648</a:t>
              </a:r>
              <a:endParaRPr lang="en-US" sz="5800" dirty="0">
                <a:solidFill>
                  <a:srgbClr val="FF6600"/>
                </a:solidFill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4" name="Text 11"/>
            <p:cNvSpPr/>
            <p:nvPr/>
          </p:nvSpPr>
          <p:spPr>
            <a:xfrm>
              <a:off x="8890516" y="6403181"/>
              <a:ext cx="2335768" cy="35147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Avg. Order Value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5" name="Text 12"/>
            <p:cNvSpPr/>
            <p:nvPr/>
          </p:nvSpPr>
          <p:spPr>
            <a:xfrm>
              <a:off x="8890516" y="6889552"/>
              <a:ext cx="2335768" cy="71961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ctr">
                <a:lnSpc>
                  <a:spcPts val="280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Consistent customer spend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BD64891-26C1-D663-4149-C38E4F6BDAFA}"/>
              </a:ext>
            </a:extLst>
          </p:cNvPr>
          <p:cNvSpPr txBox="1"/>
          <p:nvPr/>
        </p:nvSpPr>
        <p:spPr>
          <a:xfrm>
            <a:off x="6107589" y="7566681"/>
            <a:ext cx="19928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solidFill>
                  <a:schemeClr val="bg1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MONTHLY SALES</a:t>
            </a:r>
            <a:endParaRPr lang="en-IN" sz="16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83415"/>
            <a:ext cx="57221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Key Product Insights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857256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Top Apparel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T-shirts, shirts, blazers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5633" y="3353991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Popular Sizes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M &amp; L (34.2% share)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5201" y="3353991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Seasonal Peaks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T-shirts, shirts in Apr-Jun, </a:t>
            </a:r>
          </a:p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Perfumes in May, 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5201" y="5613559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Watches Lag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Only one sale recorded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5633" y="561355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8131" y="1270677"/>
            <a:ext cx="87874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Fulfillment &amp; Delivery Efficiency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084314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FF6600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70%</a:t>
            </a:r>
            <a:endParaRPr lang="en-US" sz="5850" dirty="0">
              <a:solidFill>
                <a:srgbClr val="FF66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16110"/>
            <a:ext cx="304800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Amazon Orders Handled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960858"/>
            <a:ext cx="3048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Amazon handles 70% of orders, with 85% on-time delivery, showcasing strong operational efficiency.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125278" y="308431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FF6600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37%</a:t>
            </a:r>
            <a:endParaRPr lang="en-US" sz="5850" dirty="0">
              <a:solidFill>
                <a:srgbClr val="FF66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145280" y="4116110"/>
            <a:ext cx="30079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Merchant Return Rate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125278" y="4606528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Merchants face a significant 37% return/cancellation rate, indicating a key area for improvement.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456884" y="308431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FF6600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69%</a:t>
            </a:r>
            <a:endParaRPr lang="en-US" sz="5850" dirty="0">
              <a:solidFill>
                <a:srgbClr val="FF66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456884" y="4116110"/>
            <a:ext cx="304811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Expedited Delivery Demand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456884" y="4960858"/>
            <a:ext cx="304811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A high preference for speed is evident as 69% of orders choose expedited delivery options.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788491" y="308431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FF6600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85%</a:t>
            </a:r>
            <a:endParaRPr lang="en-US" sz="5850" dirty="0">
              <a:solidFill>
                <a:srgbClr val="FF660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10894933" y="41161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On-Time Delivery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788491" y="4606528"/>
            <a:ext cx="304811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Amazon achieves 85% on-time delivery for orders it handles, demonstrating strong operational efficiency.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22052" y="664022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Understanding Regional Demand</a:t>
            </a:r>
            <a:endParaRPr lang="en-US" sz="43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60615ED-8873-D55B-9BBF-DB7D9981B8E4}"/>
              </a:ext>
            </a:extLst>
          </p:cNvPr>
          <p:cNvGrpSpPr/>
          <p:nvPr/>
        </p:nvGrpSpPr>
        <p:grpSpPr>
          <a:xfrm>
            <a:off x="6722052" y="2309525"/>
            <a:ext cx="7597855" cy="5301140"/>
            <a:chOff x="6259473" y="2320051"/>
            <a:chExt cx="7597855" cy="5301140"/>
          </a:xfrm>
        </p:grpSpPr>
        <p:pic>
          <p:nvPicPr>
            <p:cNvPr id="4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9473" y="2320051"/>
              <a:ext cx="1104424" cy="1325285"/>
            </a:xfrm>
            <a:prstGeom prst="rect">
              <a:avLst/>
            </a:prstGeom>
          </p:spPr>
        </p:pic>
        <p:sp>
          <p:nvSpPr>
            <p:cNvPr id="5" name="Text 1"/>
            <p:cNvSpPr/>
            <p:nvPr/>
          </p:nvSpPr>
          <p:spPr>
            <a:xfrm>
              <a:off x="7584758" y="2540913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Top States</a:t>
              </a:r>
              <a:endParaRPr lang="en-US" sz="21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6" name="Text 2"/>
            <p:cNvSpPr/>
            <p:nvPr/>
          </p:nvSpPr>
          <p:spPr>
            <a:xfrm>
              <a:off x="7584758" y="3018473"/>
              <a:ext cx="6272570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70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MH, KA, TS drive 48% of orders</a:t>
              </a:r>
              <a:endParaRPr lang="en-US" sz="17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pic>
          <p:nvPicPr>
            <p:cNvPr id="7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9473" y="3645337"/>
              <a:ext cx="1104424" cy="1325285"/>
            </a:xfrm>
            <a:prstGeom prst="rect">
              <a:avLst/>
            </a:prstGeom>
          </p:spPr>
        </p:pic>
        <p:sp>
          <p:nvSpPr>
            <p:cNvPr id="8" name="Text 3"/>
            <p:cNvSpPr/>
            <p:nvPr/>
          </p:nvSpPr>
          <p:spPr>
            <a:xfrm>
              <a:off x="7584758" y="3866198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Leading Cities</a:t>
              </a:r>
              <a:endParaRPr lang="en-US" sz="21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9" name="Text 4"/>
            <p:cNvSpPr/>
            <p:nvPr/>
          </p:nvSpPr>
          <p:spPr>
            <a:xfrm>
              <a:off x="7584758" y="4343757"/>
              <a:ext cx="6272570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70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Bengaluru (11.8k orders), Hyderabad (9.1k orders)</a:t>
              </a:r>
              <a:endParaRPr lang="en-US" sz="17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pic>
          <p:nvPicPr>
            <p:cNvPr id="10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59473" y="4970621"/>
              <a:ext cx="1104424" cy="1325285"/>
            </a:xfrm>
            <a:prstGeom prst="rect">
              <a:avLst/>
            </a:prstGeom>
          </p:spPr>
        </p:pic>
        <p:sp>
          <p:nvSpPr>
            <p:cNvPr id="11" name="Text 5"/>
            <p:cNvSpPr/>
            <p:nvPr/>
          </p:nvSpPr>
          <p:spPr>
            <a:xfrm>
              <a:off x="7584758" y="5191482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Urban Dominance</a:t>
              </a:r>
              <a:endParaRPr lang="en-US" sz="21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2" name="Text 6"/>
            <p:cNvSpPr/>
            <p:nvPr/>
          </p:nvSpPr>
          <p:spPr>
            <a:xfrm>
              <a:off x="7584758" y="5669042"/>
              <a:ext cx="6272570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70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3x higher sales than rural areas</a:t>
              </a:r>
              <a:endParaRPr lang="en-US" sz="17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pic>
          <p:nvPicPr>
            <p:cNvPr id="13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59473" y="6295906"/>
              <a:ext cx="1104424" cy="1325285"/>
            </a:xfrm>
            <a:prstGeom prst="rect">
              <a:avLst/>
            </a:prstGeom>
          </p:spPr>
        </p:pic>
        <p:sp>
          <p:nvSpPr>
            <p:cNvPr id="14" name="Text 7"/>
            <p:cNvSpPr/>
            <p:nvPr/>
          </p:nvSpPr>
          <p:spPr>
            <a:xfrm>
              <a:off x="7584758" y="6516767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State Preferences</a:t>
              </a:r>
              <a:endParaRPr lang="en-US" sz="21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5" name="Text 8"/>
            <p:cNvSpPr/>
            <p:nvPr/>
          </p:nvSpPr>
          <p:spPr>
            <a:xfrm>
              <a:off x="7584758" y="6994327"/>
              <a:ext cx="6272570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170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Maharashtra favors t-shirts, shirts</a:t>
              </a:r>
              <a:endParaRPr lang="en-US" sz="17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mc:AlternateContent xmlns:mc="http://schemas.openxmlformats.org/markup-compatibility/2006" xmlns:cx4="http://schemas.microsoft.com/office/drawing/2016/5/10/chartex">
        <mc:Choice Requires="cx4">
          <p:graphicFrame>
            <p:nvGraphicFramePr>
              <p:cNvPr id="16" name="Chart 15">
                <a:extLst>
                  <a:ext uri="{FF2B5EF4-FFF2-40B4-BE49-F238E27FC236}">
                    <a16:creationId xmlns:a16="http://schemas.microsoft.com/office/drawing/2014/main" id="{09E8F7D3-C4AE-DB14-6ECC-C21813EB94F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1191850"/>
                  </p:ext>
                </p:extLst>
              </p:nvPr>
            </p:nvGraphicFramePr>
            <p:xfrm>
              <a:off x="381898" y="851426"/>
              <a:ext cx="6119293" cy="69636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6" name="Chart 15">
                <a:extLst>
                  <a:ext uri="{FF2B5EF4-FFF2-40B4-BE49-F238E27FC236}">
                    <a16:creationId xmlns:a16="http://schemas.microsoft.com/office/drawing/2014/main" id="{09E8F7D3-C4AE-DB14-6ECC-C21813EB94F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1898" y="851426"/>
                <a:ext cx="6119293" cy="69636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80034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Customer Segmentation Overview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55806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F6600"/>
          </a:solidFill>
          <a:ln w="7620">
            <a:solidFill>
              <a:srgbClr val="99561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792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1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B2C</a:t>
            </a: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 </a:t>
            </a:r>
            <a:r>
              <a:rPr lang="en-US" sz="2200" b="1" dirty="0">
                <a:solidFill>
                  <a:schemeClr val="bg1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Dominance</a:t>
            </a:r>
            <a:endParaRPr lang="en-US" sz="22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14624" y="428291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99.3% of all orders are business-to-consumer.</a:t>
            </a:r>
            <a:endParaRPr lang="en-US" sz="175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10706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F6600"/>
          </a:solidFill>
          <a:ln w="7620">
            <a:solidFill>
              <a:srgbClr val="99561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514624" y="53415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chemeClr val="bg1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Metro Preferences</a:t>
            </a:r>
            <a:endParaRPr lang="en-US" sz="220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514624" y="583191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bg1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Customers in metropolitan areas prefer faster shipping options.</a:t>
            </a:r>
            <a:endParaRPr lang="en-US" sz="1750" dirty="0">
              <a:solidFill>
                <a:schemeClr val="bg1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3471D54-C506-57C0-3550-727D8CD4A6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5441865"/>
              </p:ext>
            </p:extLst>
          </p:nvPr>
        </p:nvGraphicFramePr>
        <p:xfrm>
          <a:off x="527125" y="796067"/>
          <a:ext cx="5518631" cy="6433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72145"/>
            <a:ext cx="109141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Strategic Recommendations for Growth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134553"/>
            <a:ext cx="2152055" cy="166985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6564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428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Sales Strategies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357217" y="3033236"/>
            <a:ext cx="667607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Push summer combos in top states; promote underperformers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7" name="Shape 3"/>
          <p:cNvSpPr/>
          <p:nvPr/>
        </p:nvSpPr>
        <p:spPr>
          <a:xfrm>
            <a:off x="5187077" y="3817501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99561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861078"/>
            <a:ext cx="4304109" cy="166985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31639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Inventory Optimization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49219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Stock more M/L/XL sizes; establish local hubs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2" name="Shape 6"/>
          <p:cNvSpPr/>
          <p:nvPr/>
        </p:nvSpPr>
        <p:spPr>
          <a:xfrm>
            <a:off x="6263164" y="5544026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99561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587603"/>
            <a:ext cx="6456164" cy="166985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622315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814417"/>
            <a:ext cx="29876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Customer Experience</a:t>
            </a:r>
            <a:endParaRPr lang="en-US" sz="2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sp>
        <p:nvSpPr>
          <p:cNvPr id="16" name="Text 8"/>
          <p:cNvSpPr/>
          <p:nvPr/>
        </p:nvSpPr>
        <p:spPr>
          <a:xfrm>
            <a:off x="7509272" y="6304836"/>
            <a:ext cx="610052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Poppins Medium" panose="00000600000000000000" pitchFamily="2" charset="0"/>
                <a:ea typeface="Inter" pitchFamily="34" charset="-122"/>
                <a:cs typeface="Poppins Medium" panose="00000600000000000000" pitchFamily="2" charset="0"/>
              </a:rPr>
              <a:t>Train merchants, offer shipping discounts, alert on cancellations</a:t>
            </a:r>
            <a:endParaRPr lang="en-US" sz="17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34735" y="12830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Poppins Medium" panose="00000600000000000000" pitchFamily="2" charset="0"/>
                <a:ea typeface="Inter Bold" pitchFamily="34" charset="-122"/>
                <a:cs typeface="Poppins Medium" panose="00000600000000000000" pitchFamily="2" charset="0"/>
              </a:rPr>
              <a:t>Key Takeaways</a:t>
            </a:r>
            <a:endParaRPr lang="en-US" sz="445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6A2773-527D-15AD-24B7-085A7885BE76}"/>
              </a:ext>
            </a:extLst>
          </p:cNvPr>
          <p:cNvGrpSpPr/>
          <p:nvPr/>
        </p:nvGrpSpPr>
        <p:grpSpPr>
          <a:xfrm>
            <a:off x="734735" y="2820710"/>
            <a:ext cx="6379607" cy="1294090"/>
            <a:chOff x="793790" y="4535924"/>
            <a:chExt cx="6379607" cy="1294090"/>
          </a:xfrm>
        </p:grpSpPr>
        <p:sp>
          <p:nvSpPr>
            <p:cNvPr id="4" name="Shape 1"/>
            <p:cNvSpPr/>
            <p:nvPr/>
          </p:nvSpPr>
          <p:spPr>
            <a:xfrm>
              <a:off x="793790" y="4535924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FF6600"/>
            </a:solidFill>
            <a:ln w="7620">
              <a:solidFill>
                <a:srgbClr val="995619"/>
              </a:solidFill>
              <a:prstDash val="solid"/>
            </a:ln>
          </p:spPr>
        </p:sp>
        <p:pic>
          <p:nvPicPr>
            <p:cNvPr id="5" name="Image 1" descr="preencoded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8860" y="4578429"/>
              <a:ext cx="340162" cy="425291"/>
            </a:xfrm>
            <a:prstGeom prst="rect">
              <a:avLst/>
            </a:prstGeom>
          </p:spPr>
        </p:pic>
        <p:sp>
          <p:nvSpPr>
            <p:cNvPr id="6" name="Text 2"/>
            <p:cNvSpPr/>
            <p:nvPr/>
          </p:nvSpPr>
          <p:spPr>
            <a:xfrm>
              <a:off x="1530906" y="4613791"/>
              <a:ext cx="4874419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Seasonal and Product-Driven Sales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7" name="Text 3"/>
            <p:cNvSpPr/>
            <p:nvPr/>
          </p:nvSpPr>
          <p:spPr>
            <a:xfrm>
              <a:off x="1530906" y="5104209"/>
              <a:ext cx="5642491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Sales performance influenced by category and time of year.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0201983-6EC9-A12A-BBE6-6C8630DE145E}"/>
              </a:ext>
            </a:extLst>
          </p:cNvPr>
          <p:cNvGrpSpPr/>
          <p:nvPr/>
        </p:nvGrpSpPr>
        <p:grpSpPr>
          <a:xfrm>
            <a:off x="7541955" y="2825005"/>
            <a:ext cx="6379726" cy="931188"/>
            <a:chOff x="7456884" y="4535924"/>
            <a:chExt cx="6379726" cy="931188"/>
          </a:xfrm>
        </p:grpSpPr>
        <p:sp>
          <p:nvSpPr>
            <p:cNvPr id="8" name="Shape 4"/>
            <p:cNvSpPr/>
            <p:nvPr/>
          </p:nvSpPr>
          <p:spPr>
            <a:xfrm>
              <a:off x="7456884" y="4535924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FF6600"/>
            </a:solidFill>
            <a:ln w="7620">
              <a:solidFill>
                <a:srgbClr val="995619"/>
              </a:solidFill>
              <a:prstDash val="solid"/>
            </a:ln>
          </p:spPr>
        </p:sp>
        <p:pic>
          <p:nvPicPr>
            <p:cNvPr id="9" name="Image 2" descr="preencoded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41955" y="4578429"/>
              <a:ext cx="340162" cy="425291"/>
            </a:xfrm>
            <a:prstGeom prst="rect">
              <a:avLst/>
            </a:prstGeom>
          </p:spPr>
        </p:pic>
        <p:sp>
          <p:nvSpPr>
            <p:cNvPr id="10" name="Text 5"/>
            <p:cNvSpPr/>
            <p:nvPr/>
          </p:nvSpPr>
          <p:spPr>
            <a:xfrm>
              <a:off x="8194000" y="4613791"/>
              <a:ext cx="4310539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Fast Shipping Critical in Metros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1" name="Text 6"/>
            <p:cNvSpPr/>
            <p:nvPr/>
          </p:nvSpPr>
          <p:spPr>
            <a:xfrm>
              <a:off x="8194000" y="5104209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Expedited delivery preferred by urban customers.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28943C-6015-89F1-8125-5685E51817EF}"/>
              </a:ext>
            </a:extLst>
          </p:cNvPr>
          <p:cNvGrpSpPr/>
          <p:nvPr/>
        </p:nvGrpSpPr>
        <p:grpSpPr>
          <a:xfrm>
            <a:off x="734735" y="5039009"/>
            <a:ext cx="6379607" cy="931188"/>
            <a:chOff x="793790" y="6283643"/>
            <a:chExt cx="6379607" cy="931188"/>
          </a:xfrm>
        </p:grpSpPr>
        <p:sp>
          <p:nvSpPr>
            <p:cNvPr id="12" name="Shape 7"/>
            <p:cNvSpPr/>
            <p:nvPr/>
          </p:nvSpPr>
          <p:spPr>
            <a:xfrm>
              <a:off x="793790" y="6283643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FF6600"/>
            </a:solidFill>
            <a:ln w="7620">
              <a:solidFill>
                <a:srgbClr val="995619"/>
              </a:solidFill>
              <a:prstDash val="solid"/>
            </a:ln>
          </p:spPr>
        </p:sp>
        <p:pic>
          <p:nvPicPr>
            <p:cNvPr id="13" name="Image 3" descr="preencoded.pn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8860" y="6326148"/>
              <a:ext cx="340162" cy="425291"/>
            </a:xfrm>
            <a:prstGeom prst="rect">
              <a:avLst/>
            </a:prstGeom>
            <a:solidFill>
              <a:srgbClr val="FF6600"/>
            </a:solidFill>
          </p:spPr>
        </p:pic>
        <p:sp>
          <p:nvSpPr>
            <p:cNvPr id="14" name="Text 8"/>
            <p:cNvSpPr/>
            <p:nvPr/>
          </p:nvSpPr>
          <p:spPr>
            <a:xfrm>
              <a:off x="1530906" y="6361509"/>
              <a:ext cx="5234940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Merchant Order Improvement Needed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5" name="Text 9"/>
            <p:cNvSpPr/>
            <p:nvPr/>
          </p:nvSpPr>
          <p:spPr>
            <a:xfrm>
              <a:off x="1530906" y="6851928"/>
              <a:ext cx="5642491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High return/cancellation rates from merchant orders.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2E46D0C-0FBD-361A-0D03-3AC80951F15E}"/>
              </a:ext>
            </a:extLst>
          </p:cNvPr>
          <p:cNvGrpSpPr/>
          <p:nvPr/>
        </p:nvGrpSpPr>
        <p:grpSpPr>
          <a:xfrm>
            <a:off x="7541955" y="5039009"/>
            <a:ext cx="6379726" cy="1294090"/>
            <a:chOff x="7456884" y="6283643"/>
            <a:chExt cx="6379726" cy="1294090"/>
          </a:xfrm>
        </p:grpSpPr>
        <p:sp>
          <p:nvSpPr>
            <p:cNvPr id="16" name="Shape 10"/>
            <p:cNvSpPr/>
            <p:nvPr/>
          </p:nvSpPr>
          <p:spPr>
            <a:xfrm>
              <a:off x="7456884" y="6283643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FF6600"/>
            </a:solidFill>
            <a:ln w="7620">
              <a:solidFill>
                <a:srgbClr val="995619"/>
              </a:solidFill>
              <a:prstDash val="solid"/>
            </a:ln>
          </p:spPr>
        </p:sp>
        <p:pic>
          <p:nvPicPr>
            <p:cNvPr id="17" name="Image 4" descr="preencoded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41955" y="6326148"/>
              <a:ext cx="340162" cy="425291"/>
            </a:xfrm>
            <a:prstGeom prst="rect">
              <a:avLst/>
            </a:prstGeom>
          </p:spPr>
        </p:pic>
        <p:sp>
          <p:nvSpPr>
            <p:cNvPr id="18" name="Text 11"/>
            <p:cNvSpPr/>
            <p:nvPr/>
          </p:nvSpPr>
          <p:spPr>
            <a:xfrm>
              <a:off x="8194000" y="6361509"/>
              <a:ext cx="4208621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E5E0DF"/>
                  </a:solidFill>
                  <a:latin typeface="Poppins Medium" panose="00000600000000000000" pitchFamily="2" charset="0"/>
                  <a:ea typeface="Inter Bold" pitchFamily="34" charset="-122"/>
                  <a:cs typeface="Poppins Medium" panose="00000600000000000000" pitchFamily="2" charset="0"/>
                </a:rPr>
                <a:t>Actionable Insights for Growth</a:t>
              </a:r>
              <a:endParaRPr lang="en-US" sz="220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  <p:sp>
          <p:nvSpPr>
            <p:cNvPr id="19" name="Text 12"/>
            <p:cNvSpPr/>
            <p:nvPr/>
          </p:nvSpPr>
          <p:spPr>
            <a:xfrm>
              <a:off x="8194000" y="6851928"/>
              <a:ext cx="5642610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E5E0DF"/>
                  </a:solidFill>
                  <a:latin typeface="Poppins Medium" panose="00000600000000000000" pitchFamily="2" charset="0"/>
                  <a:ea typeface="Inter" pitchFamily="34" charset="-122"/>
                  <a:cs typeface="Poppins Medium" panose="00000600000000000000" pitchFamily="2" charset="0"/>
                </a:rPr>
                <a:t>Data-driven changes lead to satisfaction and revenue.</a:t>
              </a:r>
              <a:endParaRPr lang="en-US" sz="1750" dirty="0">
                <a:latin typeface="Poppins Medium" panose="00000600000000000000" pitchFamily="2" charset="0"/>
                <a:cs typeface="Poppins Medium" panose="00000600000000000000" pitchFamily="2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473</Words>
  <Application>Microsoft Office PowerPoint</Application>
  <PresentationFormat>Custom</PresentationFormat>
  <Paragraphs>103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Raghu varma Uppalapati</cp:lastModifiedBy>
  <cp:revision>3</cp:revision>
  <dcterms:created xsi:type="dcterms:W3CDTF">2025-06-12T05:16:40Z</dcterms:created>
  <dcterms:modified xsi:type="dcterms:W3CDTF">2025-06-12T06:31:06Z</dcterms:modified>
</cp:coreProperties>
</file>