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4660"/>
  </p:normalViewPr>
  <p:slideViewPr>
    <p:cSldViewPr>
      <p:cViewPr varScale="1">
        <p:scale>
          <a:sx n="74" d="100"/>
          <a:sy n="74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2" d="100"/>
        <a:sy n="162" d="100"/>
      </p:scale>
      <p:origin x="0" y="5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2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FF1-2DCC-4C3E-9D13-6E98EF5063CB}" type="datetimeFigureOut">
              <a:rPr lang="en-IN" smtClean="0"/>
              <a:t>05-10-2017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77CC-0519-4820-B7FB-9F9FA1705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4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wmf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Fuzzy Clustering and Fuzzy C-means Algorithm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3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On relaxing condition (4b), it can be called unconstrained fuzzy partitioning, or </a:t>
            </a:r>
            <a:r>
              <a:rPr lang="en-IN" sz="2200" dirty="0" err="1" smtClean="0">
                <a:latin typeface="Trebuchet MS" panose="020B0603020202020204" pitchFamily="34" charset="0"/>
              </a:rPr>
              <a:t>Possibilistic</a:t>
            </a:r>
            <a:r>
              <a:rPr lang="en-IN" sz="2200" dirty="0" smtClean="0">
                <a:latin typeface="Trebuchet MS" panose="020B0603020202020204" pitchFamily="34" charset="0"/>
              </a:rPr>
              <a:t> partitioning: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(5a)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(5b)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 … (5c)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And one </a:t>
            </a:r>
            <a:r>
              <a:rPr lang="en-IN" sz="2200" dirty="0">
                <a:latin typeface="Trebuchet MS" panose="020B0603020202020204" pitchFamily="34" charset="0"/>
              </a:rPr>
              <a:t>may define the </a:t>
            </a:r>
            <a:r>
              <a:rPr lang="en-IN" sz="2200" dirty="0" smtClean="0">
                <a:latin typeface="Trebuchet MS" panose="020B0603020202020204" pitchFamily="34" charset="0"/>
              </a:rPr>
              <a:t>space </a:t>
            </a:r>
            <a:r>
              <a:rPr lang="en-IN" sz="2200" dirty="0">
                <a:latin typeface="Trebuchet MS" panose="020B0603020202020204" pitchFamily="34" charset="0"/>
              </a:rPr>
              <a:t>of all </a:t>
            </a:r>
            <a:r>
              <a:rPr lang="en-IN" sz="2200" dirty="0" err="1" smtClean="0">
                <a:latin typeface="Trebuchet MS" panose="020B0603020202020204" pitchFamily="34" charset="0"/>
              </a:rPr>
              <a:t>Possibilistic</a:t>
            </a:r>
            <a:r>
              <a:rPr lang="en-IN" sz="2200" dirty="0" smtClean="0">
                <a:latin typeface="Trebuchet MS" panose="020B0603020202020204" pitchFamily="34" charset="0"/>
              </a:rPr>
              <a:t> Fuzzy Partition </a:t>
            </a:r>
            <a:r>
              <a:rPr lang="en-IN" sz="2200" dirty="0">
                <a:latin typeface="Trebuchet MS" panose="020B0603020202020204" pitchFamily="34" charset="0"/>
              </a:rPr>
              <a:t>matrices U of Z, called </a:t>
            </a:r>
            <a:r>
              <a:rPr lang="en-IN" sz="2200" dirty="0" err="1" smtClean="0">
                <a:latin typeface="Trebuchet MS" panose="020B0603020202020204" pitchFamily="34" charset="0"/>
              </a:rPr>
              <a:t>M</a:t>
            </a:r>
            <a:r>
              <a:rPr lang="en-IN" sz="2200" baseline="-25000" dirty="0" err="1" smtClean="0">
                <a:latin typeface="Trebuchet MS" panose="020B0603020202020204" pitchFamily="34" charset="0"/>
              </a:rPr>
              <a:t>pc</a:t>
            </a:r>
            <a:r>
              <a:rPr lang="en-IN" sz="2200" dirty="0" smtClean="0">
                <a:latin typeface="Trebuchet MS" panose="020B0603020202020204" pitchFamily="34" charset="0"/>
              </a:rPr>
              <a:t>,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  </a:t>
            </a:r>
            <a:r>
              <a:rPr lang="en-IN" sz="2200" dirty="0" smtClean="0">
                <a:latin typeface="Trebuchet MS" panose="020B0603020202020204" pitchFamily="34" charset="0"/>
              </a:rPr>
              <a:t>as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With a corresponding variant for the given example as: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49795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57" y="1484784"/>
            <a:ext cx="5480685" cy="182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1" y="4077072"/>
            <a:ext cx="8798719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45" y="5827672"/>
            <a:ext cx="659511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0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With the obtained understanding of the utility and different forms of Fuzzy Partitioning, one is now in a position to get into the Fuzzy C-means algorithm for clustering: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We start by defining the Fuzzy C-means Objective Function, or Fuzzy C-means Functional (original formulation by Dunn (1974)  and </a:t>
            </a:r>
            <a:r>
              <a:rPr lang="en-IN" sz="2200" dirty="0" err="1" smtClean="0">
                <a:latin typeface="Trebuchet MS" panose="020B0603020202020204" pitchFamily="34" charset="0"/>
              </a:rPr>
              <a:t>Bezdek</a:t>
            </a:r>
            <a:r>
              <a:rPr lang="en-IN" sz="2200" dirty="0" smtClean="0">
                <a:latin typeface="Trebuchet MS" panose="020B0603020202020204" pitchFamily="34" charset="0"/>
              </a:rPr>
              <a:t> (1981)):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 (6)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where U is a Fuzzy Partition matrix of Z:                                …  (7)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V is a vector of cluster centroids to be determined, and expressed as                                                                                         …  (8)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100" dirty="0" smtClean="0">
                <a:latin typeface="Trebuchet MS" panose="020B0603020202020204" pitchFamily="34" charset="0"/>
              </a:rPr>
              <a:t>and                   is a parameter that determines the fuzziness level of the resulting clusters. One can express the norm used in the summand term as                                                                                    …  (9)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000" dirty="0" smtClean="0">
                <a:latin typeface="Trebuchet MS" panose="020B0603020202020204" pitchFamily="34" charset="0"/>
              </a:rPr>
              <a:t>at its simplest A can be </a:t>
            </a:r>
            <a:r>
              <a:rPr lang="en-IN" sz="2000" dirty="0" smtClean="0">
                <a:latin typeface="Trebuchet MS" panose="020B0603020202020204" pitchFamily="34" charset="0"/>
              </a:rPr>
              <a:t>thought </a:t>
            </a:r>
            <a:r>
              <a:rPr lang="en-IN" sz="2000" dirty="0" smtClean="0">
                <a:latin typeface="Trebuchet MS" panose="020B0603020202020204" pitchFamily="34" charset="0"/>
              </a:rPr>
              <a:t>of as an Identity Matrix, but more later.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91816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40297"/>
            <a:ext cx="2160270" cy="4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31" y="4834550"/>
            <a:ext cx="3806190" cy="37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40184"/>
            <a:ext cx="4847749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36" y="5300225"/>
            <a:ext cx="1401604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021288"/>
            <a:ext cx="5452110" cy="4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69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Further, it may be shown that for the Functional in (6) to minimize for m &gt; 1, we need to have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 (10)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and concurrently                                                                 …  (11)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it should be clear from (11) that any centroid </a:t>
            </a:r>
            <a:r>
              <a:rPr lang="en-IN" sz="2200" b="1" i="1" dirty="0" smtClean="0">
                <a:latin typeface="Trebuchet MS" panose="020B0603020202020204" pitchFamily="34" charset="0"/>
              </a:rPr>
              <a:t>v</a:t>
            </a:r>
            <a:r>
              <a:rPr lang="en-IN" sz="2200" b="1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is the weighted mean of all </a:t>
            </a:r>
            <a:r>
              <a:rPr lang="en-IN" sz="2200" b="1" i="1" dirty="0" err="1" smtClean="0">
                <a:latin typeface="Trebuchet MS" panose="020B0603020202020204" pitchFamily="34" charset="0"/>
              </a:rPr>
              <a:t>z</a:t>
            </a:r>
            <a:r>
              <a:rPr lang="en-IN" sz="2200" b="1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sz="2200" dirty="0" smtClean="0">
                <a:latin typeface="Trebuchet MS" panose="020B0603020202020204" pitchFamily="34" charset="0"/>
              </a:rPr>
              <a:t> (i.e. data samples) by the degree of belonging of the </a:t>
            </a:r>
            <a:r>
              <a:rPr lang="en-IN" sz="2200" b="1" i="1" dirty="0" err="1" smtClean="0">
                <a:latin typeface="Trebuchet MS" panose="020B0603020202020204" pitchFamily="34" charset="0"/>
              </a:rPr>
              <a:t>z</a:t>
            </a:r>
            <a:r>
              <a:rPr lang="en-IN" sz="2200" b="1" i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sz="2200" dirty="0" smtClean="0">
                <a:latin typeface="Trebuchet MS" panose="020B0603020202020204" pitchFamily="34" charset="0"/>
              </a:rPr>
              <a:t> to the cluster </a:t>
            </a:r>
            <a:r>
              <a:rPr lang="en-IN" sz="2200" i="1" dirty="0" err="1" smtClean="0">
                <a:latin typeface="Trebuchet MS" panose="020B0603020202020204" pitchFamily="34" charset="0"/>
              </a:rPr>
              <a:t>i</a:t>
            </a:r>
            <a:r>
              <a:rPr lang="en-IN" sz="2200" i="1" dirty="0" smtClean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(that’s why it is called “C-means” algorithm)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so if the degree of belonging of a particular sample </a:t>
            </a:r>
            <a:r>
              <a:rPr lang="en-IN" sz="2200" i="1" dirty="0" smtClean="0">
                <a:latin typeface="Trebuchet MS" panose="020B0603020202020204" pitchFamily="34" charset="0"/>
              </a:rPr>
              <a:t>k</a:t>
            </a:r>
            <a:r>
              <a:rPr lang="en-IN" sz="2200" dirty="0" smtClean="0">
                <a:latin typeface="Trebuchet MS" panose="020B0603020202020204" pitchFamily="34" charset="0"/>
              </a:rPr>
              <a:t> to a cluster </a:t>
            </a:r>
            <a:r>
              <a:rPr lang="en-IN" sz="2200" i="1" dirty="0" err="1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is zero, that sample does not contribute to the positioning of the centroid of that cluster. 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25260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3"/>
            <a:ext cx="6822758" cy="107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29689"/>
            <a:ext cx="3813810" cy="164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So having now seen the ingredients, let us put together the step-by-step algorithm: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</a:rPr>
              <a:t>Step 0</a:t>
            </a:r>
            <a:r>
              <a:rPr lang="en-IN" sz="2100" dirty="0" smtClean="0">
                <a:latin typeface="Trebuchet MS" panose="020B0603020202020204" pitchFamily="34" charset="0"/>
              </a:rPr>
              <a:t>: Read the data set </a:t>
            </a:r>
            <a:r>
              <a:rPr lang="en-IN" sz="2100" i="1" dirty="0" smtClean="0">
                <a:latin typeface="Trebuchet MS" panose="020B0603020202020204" pitchFamily="34" charset="0"/>
              </a:rPr>
              <a:t>Z</a:t>
            </a:r>
            <a:r>
              <a:rPr lang="en-IN" sz="2100" dirty="0" smtClean="0">
                <a:latin typeface="Trebuchet MS" panose="020B0603020202020204" pitchFamily="34" charset="0"/>
              </a:rPr>
              <a:t>, choose the number of clusters </a:t>
            </a:r>
            <a:r>
              <a:rPr lang="en-IN" sz="2100" i="1" dirty="0" smtClean="0">
                <a:latin typeface="Trebuchet MS" panose="020B0603020202020204" pitchFamily="34" charset="0"/>
              </a:rPr>
              <a:t>c</a:t>
            </a:r>
            <a:r>
              <a:rPr lang="en-IN" sz="2100" dirty="0" smtClean="0">
                <a:latin typeface="Trebuchet MS" panose="020B0603020202020204" pitchFamily="34" charset="0"/>
              </a:rPr>
              <a:t> as 1 &lt; c &lt; N, 	the fuzziness level </a:t>
            </a:r>
            <a:r>
              <a:rPr lang="en-IN" sz="2100" i="1" dirty="0" smtClean="0">
                <a:latin typeface="Trebuchet MS" panose="020B0603020202020204" pitchFamily="34" charset="0"/>
              </a:rPr>
              <a:t>m &gt; 0</a:t>
            </a:r>
            <a:r>
              <a:rPr lang="en-IN" sz="2100" dirty="0" smtClean="0">
                <a:latin typeface="Trebuchet MS" panose="020B0603020202020204" pitchFamily="34" charset="0"/>
              </a:rPr>
              <a:t>, the error threshold </a:t>
            </a: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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and the norm-	inducing matrix </a:t>
            </a: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>
                <a:latin typeface="Trebuchet MS" panose="020B0603020202020204" pitchFamily="34" charset="0"/>
              </a:rPr>
              <a:t>Step </a:t>
            </a:r>
            <a:r>
              <a:rPr lang="en-IN" sz="2100" u="sng" dirty="0" smtClean="0">
                <a:latin typeface="Trebuchet MS" panose="020B0603020202020204" pitchFamily="34" charset="0"/>
              </a:rPr>
              <a:t>1</a:t>
            </a:r>
            <a:r>
              <a:rPr lang="en-IN" sz="2100" dirty="0" smtClean="0">
                <a:latin typeface="Trebuchet MS" panose="020B0603020202020204" pitchFamily="34" charset="0"/>
              </a:rPr>
              <a:t>: Initialize the partition matrix randomly, such that U</a:t>
            </a:r>
            <a:r>
              <a:rPr lang="en-IN" sz="2100" baseline="30000" dirty="0" smtClean="0">
                <a:latin typeface="Trebuchet MS" panose="020B0603020202020204" pitchFamily="34" charset="0"/>
              </a:rPr>
              <a:t>(0)</a:t>
            </a:r>
            <a:r>
              <a:rPr lang="en-IN" sz="2100" dirty="0" smtClean="0">
                <a:latin typeface="Trebuchet MS" panose="020B0603020202020204" pitchFamily="34" charset="0"/>
              </a:rPr>
              <a:t>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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M</a:t>
            </a:r>
            <a:r>
              <a:rPr lang="en-IN" sz="2100" baseline="-25000" dirty="0" err="1" smtClean="0">
                <a:latin typeface="Trebuchet MS" panose="020B0603020202020204" pitchFamily="34" charset="0"/>
                <a:sym typeface="Symbol"/>
              </a:rPr>
              <a:t>fc</a:t>
            </a:r>
            <a:r>
              <a:rPr lang="en-IN" sz="2100" dirty="0">
                <a:latin typeface="Trebuchet MS" panose="020B0603020202020204" pitchFamily="34" charset="0"/>
                <a:sym typeface="Symbol"/>
              </a:rPr>
              <a:t> </a:t>
            </a:r>
            <a:endParaRPr lang="en-IN" sz="2100" dirty="0" smtClean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  <a:sym typeface="Symbol"/>
              </a:rPr>
              <a:t>Step 2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: Advance iteration loop, increment iteration number 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  <a:sym typeface="Symbol"/>
              </a:rPr>
              <a:t>Step 3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: Compute the cluster means using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>
                <a:latin typeface="Trebuchet MS" panose="020B0603020202020204" pitchFamily="34" charset="0"/>
                <a:sym typeface="Symbol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                                                                                                  …   (A)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100" dirty="0" smtClean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  <a:sym typeface="Symbol"/>
              </a:rPr>
              <a:t>Step 4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: Compute the distances: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	                                                                                       …    (B)</a:t>
            </a:r>
            <a:endParaRPr lang="en-IN" sz="21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0955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6618"/>
            <a:ext cx="4185285" cy="152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187400"/>
            <a:ext cx="688467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17428"/>
            <a:ext cx="9109417" cy="63405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</a:rPr>
              <a:t>Step 5</a:t>
            </a:r>
            <a:r>
              <a:rPr lang="en-IN" sz="2100" dirty="0" smtClean="0">
                <a:latin typeface="Trebuchet MS" panose="020B0603020202020204" pitchFamily="34" charset="0"/>
              </a:rPr>
              <a:t>: Update the elements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100" baseline="-25000" dirty="0" err="1" smtClean="0"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100" baseline="30000" dirty="0" smtClean="0">
                <a:latin typeface="Trebuchet MS" panose="020B0603020202020204" pitchFamily="34" charset="0"/>
                <a:sym typeface="Symbol"/>
              </a:rPr>
              <a:t>(l)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of th</a:t>
            </a:r>
            <a:r>
              <a:rPr lang="en-IN" sz="2100" dirty="0">
                <a:latin typeface="Trebuchet MS" panose="020B0603020202020204" pitchFamily="34" charset="0"/>
                <a:sym typeface="Symbol"/>
              </a:rPr>
              <a:t>e</a:t>
            </a:r>
            <a:r>
              <a:rPr lang="en-IN" sz="2100" dirty="0" smtClean="0">
                <a:latin typeface="Trebuchet MS" panose="020B0603020202020204" pitchFamily="34" charset="0"/>
              </a:rPr>
              <a:t> partition matrix U</a:t>
            </a:r>
            <a:r>
              <a:rPr lang="en-IN" sz="2100" baseline="30000" dirty="0" smtClean="0">
                <a:latin typeface="Trebuchet MS" panose="020B0603020202020204" pitchFamily="34" charset="0"/>
              </a:rPr>
              <a:t>(l)</a:t>
            </a:r>
            <a:r>
              <a:rPr lang="en-IN" sz="2100" dirty="0" smtClean="0">
                <a:latin typeface="Trebuchet MS" panose="020B0603020202020204" pitchFamily="34" charset="0"/>
              </a:rPr>
              <a:t> 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	for 1  k  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r>
              <a:rPr lang="en-IN" sz="2100" i="1" dirty="0">
                <a:latin typeface="Trebuchet MS" panose="020B0603020202020204" pitchFamily="34" charset="0"/>
                <a:sym typeface="Symbol"/>
              </a:rPr>
              <a:t>	</a:t>
            </a: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	if </a:t>
            </a:r>
            <a:r>
              <a:rPr lang="en-IN" sz="2100" i="1" dirty="0" err="1" smtClean="0">
                <a:latin typeface="Trebuchet MS" panose="020B0603020202020204" pitchFamily="34" charset="0"/>
                <a:sym typeface="Symbol"/>
              </a:rPr>
              <a:t>D</a:t>
            </a:r>
            <a:r>
              <a:rPr lang="en-IN" sz="2100" i="1" baseline="-25000" dirty="0" err="1" smtClean="0">
                <a:latin typeface="Trebuchet MS" panose="020B0603020202020204" pitchFamily="34" charset="0"/>
                <a:sym typeface="Symbol"/>
              </a:rPr>
              <a:t>ikA</a:t>
            </a: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 &gt; 0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for all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= 1, 2, …, c</a:t>
            </a: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endParaRPr lang="en-IN" sz="2100" i="1" dirty="0" smtClean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                                                                                                    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… (C)</a:t>
            </a:r>
            <a:endParaRPr lang="en-IN" sz="2100" dirty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  <a:buNone/>
            </a:pPr>
            <a:endParaRPr lang="en-IN" sz="2100" i="1" dirty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r>
              <a:rPr lang="en-IN" sz="2100" i="1" dirty="0" smtClean="0">
                <a:latin typeface="Trebuchet MS" panose="020B0603020202020204" pitchFamily="34" charset="0"/>
                <a:sym typeface="Symbol"/>
              </a:rPr>
              <a:t>		else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(i.e. </a:t>
            </a:r>
            <a:r>
              <a:rPr lang="en-IN" sz="2100" dirty="0" err="1">
                <a:latin typeface="Trebuchet MS" panose="020B0603020202020204" pitchFamily="34" charset="0"/>
                <a:sym typeface="Symbol"/>
              </a:rPr>
              <a:t>D</a:t>
            </a:r>
            <a:r>
              <a:rPr lang="en-IN" sz="2100" baseline="-25000" dirty="0" err="1">
                <a:latin typeface="Trebuchet MS" panose="020B0603020202020204" pitchFamily="34" charset="0"/>
                <a:sym typeface="Symbol"/>
              </a:rPr>
              <a:t>ikA</a:t>
            </a:r>
            <a:r>
              <a:rPr lang="en-IN" sz="2100" dirty="0"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= 0 for some k and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combination)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>
                <a:latin typeface="Trebuchet MS" panose="020B0603020202020204" pitchFamily="34" charset="0"/>
                <a:sym typeface="Symbol"/>
              </a:rPr>
              <a:t>	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		set </a:t>
            </a:r>
            <a:r>
              <a:rPr lang="en-IN" sz="21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100" baseline="-25000" dirty="0" err="1"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100" baseline="30000" dirty="0">
                <a:latin typeface="Trebuchet MS" panose="020B0603020202020204" pitchFamily="34" charset="0"/>
                <a:sym typeface="Symbol"/>
              </a:rPr>
              <a:t>(l</a:t>
            </a:r>
            <a:r>
              <a:rPr lang="en-IN" sz="2100" baseline="30000" dirty="0" smtClean="0">
                <a:latin typeface="Trebuchet MS" panose="020B0603020202020204" pitchFamily="34" charset="0"/>
                <a:sym typeface="Symbol"/>
              </a:rPr>
              <a:t>)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= 1 for that k and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pair, and </a:t>
            </a:r>
            <a:r>
              <a:rPr lang="en-IN" sz="21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100" baseline="-25000" dirty="0" err="1"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100" baseline="30000" dirty="0">
                <a:latin typeface="Trebuchet MS" panose="020B0603020202020204" pitchFamily="34" charset="0"/>
                <a:sym typeface="Symbol"/>
              </a:rPr>
              <a:t>(l</a:t>
            </a:r>
            <a:r>
              <a:rPr lang="en-IN" sz="2100" baseline="30000" dirty="0" smtClean="0">
                <a:latin typeface="Trebuchet MS" panose="020B0603020202020204" pitchFamily="34" charset="0"/>
                <a:sym typeface="Symbol"/>
              </a:rPr>
              <a:t>)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= 0 for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>
                <a:latin typeface="Trebuchet MS" panose="020B0603020202020204" pitchFamily="34" charset="0"/>
                <a:sym typeface="Symbol"/>
              </a:rPr>
              <a:t>	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		all other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Step 6: Check if                               . If True, Stop, else return to Step 2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. </a:t>
            </a:r>
            <a:r>
              <a:rPr lang="en-IN" sz="2000" i="1" dirty="0" smtClean="0">
                <a:latin typeface="Trebuchet MS" panose="020B0603020202020204" pitchFamily="34" charset="0"/>
                <a:sym typeface="Symbol"/>
              </a:rPr>
              <a:t>For calculation purpose, consider the value of this norm as the (abs of) largest element of this difference matrix</a:t>
            </a:r>
            <a:r>
              <a:rPr lang="en-IN" sz="2000" dirty="0" smtClean="0">
                <a:latin typeface="Trebuchet MS" panose="020B0603020202020204" pitchFamily="34" charset="0"/>
                <a:sym typeface="Symbol"/>
              </a:rPr>
              <a:t>. </a:t>
            </a:r>
            <a:endParaRPr lang="en-IN" sz="2000" dirty="0" smtClean="0"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**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effectively and physically, </a:t>
            </a:r>
            <a:r>
              <a:rPr lang="en-IN" sz="2000" i="1" dirty="0" err="1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D</a:t>
            </a:r>
            <a:r>
              <a:rPr lang="en-IN" sz="2000" i="1" baseline="-25000" dirty="0" err="1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ikA</a:t>
            </a:r>
            <a:r>
              <a:rPr lang="en-IN" sz="2000" i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= 0 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implies that the data sample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k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precisely coincides with the centroid of cluster </a:t>
            </a:r>
            <a:r>
              <a:rPr lang="en-IN" sz="2000" i="1" dirty="0" err="1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. In that case there is no scope for fuzziness, the degree of belonging of sample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k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is precisely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1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for that cluster </a:t>
            </a:r>
            <a:r>
              <a:rPr lang="en-IN" sz="2000" i="1" dirty="0" err="1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and </a:t>
            </a:r>
            <a:r>
              <a:rPr lang="en-IN" sz="2000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0</a:t>
            </a:r>
            <a:r>
              <a:rPr lang="en-IN" sz="2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for all other clusters.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100" i="1" dirty="0" smtClean="0">
              <a:latin typeface="Trebuchet MS" panose="020B0603020202020204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443825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56" y="1830644"/>
            <a:ext cx="3826193" cy="110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01" y="4270229"/>
            <a:ext cx="2352675" cy="4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5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52"/>
            <a:ext cx="91440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Algorithm: Some additional tips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  <a:buNone/>
            </a:pPr>
            <a:r>
              <a:rPr lang="en-IN" sz="2100" dirty="0" smtClean="0">
                <a:latin typeface="Trebuchet MS" panose="020B0603020202020204" pitchFamily="34" charset="0"/>
              </a:rPr>
              <a:t>Let us revisit Step 0 and look at the various parameters that the user needs to decide for partitioning of a given dataset Z: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  <a:buNone/>
            </a:pPr>
            <a:r>
              <a:rPr lang="en-IN" sz="2100" u="sng" dirty="0" smtClean="0">
                <a:latin typeface="Trebuchet MS" panose="020B0603020202020204" pitchFamily="34" charset="0"/>
              </a:rPr>
              <a:t>Step 0</a:t>
            </a:r>
            <a:r>
              <a:rPr lang="en-IN" sz="2100" dirty="0" smtClean="0">
                <a:latin typeface="Trebuchet MS" panose="020B0603020202020204" pitchFamily="34" charset="0"/>
              </a:rPr>
              <a:t>: </a:t>
            </a:r>
            <a:r>
              <a:rPr lang="en-IN" sz="2100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Choose 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</a:rPr>
              <a:t>the number of clusters </a:t>
            </a:r>
            <a:r>
              <a:rPr lang="en-IN" sz="2100" i="1" dirty="0">
                <a:solidFill>
                  <a:prstClr val="black"/>
                </a:solidFill>
                <a:latin typeface="Trebuchet MS" panose="020B0603020202020204" pitchFamily="34" charset="0"/>
              </a:rPr>
              <a:t>c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</a:rPr>
              <a:t> as 1 &lt; c &lt; N, </a:t>
            </a:r>
            <a:r>
              <a:rPr lang="en-IN" sz="2100" dirty="0" smtClean="0">
                <a:solidFill>
                  <a:prstClr val="black"/>
                </a:solidFill>
                <a:latin typeface="Trebuchet MS" panose="020B0603020202020204" pitchFamily="34" charset="0"/>
              </a:rPr>
              <a:t>the 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</a:rPr>
              <a:t>fuzziness level </a:t>
            </a:r>
            <a:r>
              <a:rPr lang="en-IN" sz="2100" i="1" dirty="0">
                <a:solidFill>
                  <a:prstClr val="black"/>
                </a:solidFill>
                <a:latin typeface="Trebuchet MS" panose="020B0603020202020204" pitchFamily="34" charset="0"/>
              </a:rPr>
              <a:t>m &gt; 0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</a:rPr>
              <a:t>, the error threshold </a:t>
            </a:r>
            <a:r>
              <a:rPr lang="en-IN" sz="2100" i="1" dirty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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and the </a:t>
            </a:r>
            <a:r>
              <a:rPr lang="en-IN" sz="21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norm-inducing </a:t>
            </a:r>
            <a:r>
              <a:rPr lang="en-IN" sz="2100" dirty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matrix 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A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r>
              <a:rPr lang="en-IN" sz="2100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The Number of Clusters </a:t>
            </a:r>
            <a:r>
              <a:rPr lang="en-IN" sz="2100" i="1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c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: Use exactly the same approach used in K-Means algorithm, i.e. once you converge with your partition matrix in Step 6, evaluate the value of the Fuzzy Objective Function J used in eq. 6, and then go over a sequence of c’s and finally plot J vs. c to decide on best value of c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r>
              <a:rPr lang="en-IN" sz="2100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The fuzziness level </a:t>
            </a:r>
            <a:r>
              <a:rPr lang="en-IN" sz="2100" i="1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m</a:t>
            </a:r>
            <a:r>
              <a:rPr lang="en-IN" sz="2100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1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: 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Just choose m = 2, unless you would like to experiment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r>
              <a:rPr lang="en-IN" sz="2100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The error threshold </a:t>
            </a:r>
            <a:r>
              <a:rPr lang="en-IN" sz="2100" i="1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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:  Really depends on the nature of the values in your data. Idea is to go for highest accuracy, start with 0.001, then you may try with </a:t>
            </a:r>
            <a:r>
              <a:rPr lang="en-IN" sz="2100" i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one zero less or more</a:t>
            </a:r>
            <a:endParaRPr lang="en-IN" sz="2100" dirty="0" smtClean="0">
              <a:solidFill>
                <a:srgbClr val="C00000"/>
              </a:solidFill>
              <a:latin typeface="Trebuchet MS" panose="020B0603020202020204" pitchFamily="34" charset="0"/>
              <a:sym typeface="Symbol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100" dirty="0">
              <a:solidFill>
                <a:prstClr val="black"/>
              </a:solidFill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endParaRPr lang="en-IN" sz="21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100" i="1" dirty="0" smtClean="0">
              <a:latin typeface="Trebuchet MS" panose="020B0603020202020204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770399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52"/>
            <a:ext cx="91440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C-Means Algorithm: Some </a:t>
            </a:r>
            <a:r>
              <a:rPr lang="en-IN" sz="3200" smtClean="0"/>
              <a:t>additional tips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r>
              <a:rPr lang="en-IN" sz="2100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The Norm-Inducing Matrix </a:t>
            </a:r>
            <a:r>
              <a:rPr lang="en-IN" sz="2100" b="1" i="1" u="sng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A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: Simplest choice is A = I, which reduces D</a:t>
            </a:r>
            <a:r>
              <a:rPr lang="en-IN" sz="2100" i="1" baseline="-250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100" i="1" baseline="300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2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to the L</a:t>
            </a:r>
            <a:r>
              <a:rPr lang="en-IN" sz="2100" i="1" baseline="-250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2</a:t>
            </a: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norm. An alternate choice is to use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  <a:buClr>
                <a:srgbClr val="C00000"/>
              </a:buClr>
              <a:buSzPct val="130000"/>
            </a:pPr>
            <a:endParaRPr lang="en-IN" sz="2100" i="1" dirty="0">
              <a:solidFill>
                <a:prstClr val="black"/>
              </a:solidFill>
              <a:latin typeface="Trebuchet MS" panose="020B0603020202020204" pitchFamily="34" charset="0"/>
              <a:sym typeface="Symbol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endParaRPr lang="en-IN" sz="2100" i="1" dirty="0" smtClean="0">
              <a:solidFill>
                <a:prstClr val="black"/>
              </a:solidFill>
              <a:latin typeface="Trebuchet MS" panose="020B0603020202020204" pitchFamily="34" charset="0"/>
              <a:sym typeface="Symbol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</a:pPr>
            <a:endParaRPr lang="en-IN" sz="2100" i="1" dirty="0">
              <a:solidFill>
                <a:prstClr val="black"/>
              </a:solidFill>
              <a:latin typeface="Trebuchet MS" panose="020B0603020202020204" pitchFamily="34" charset="0"/>
              <a:sym typeface="Symbol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SzPct val="130000"/>
              <a:buNone/>
            </a:pPr>
            <a:r>
              <a:rPr lang="en-IN" sz="2100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which neutralizes variations along the different dimensions of </a:t>
            </a:r>
            <a:r>
              <a:rPr lang="en-IN" sz="2100" b="1" i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z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1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Finally, if you refer back to the algorithm, you will find we are first initializing U and then following the iterative update sequence 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                    U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 V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(l+1)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 U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(l+1) </a:t>
            </a:r>
            <a:r>
              <a:rPr lang="en-IN" sz="24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 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V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(l+2)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 .....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Alternately, one can initialize </a:t>
            </a:r>
            <a:r>
              <a:rPr lang="en-IN" sz="2200" b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V</a:t>
            </a:r>
            <a:r>
              <a:rPr lang="en-IN" sz="22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and follow the update sequence: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                     V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2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 U</a:t>
            </a:r>
            <a:r>
              <a:rPr lang="en-IN" sz="2200" b="1" baseline="30000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(l+1) </a:t>
            </a:r>
            <a:r>
              <a:rPr lang="en-IN" sz="22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 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V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(l+1)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2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 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U</a:t>
            </a:r>
            <a:r>
              <a:rPr lang="en-IN" sz="2200" b="1" baseline="30000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(l+2)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 </a:t>
            </a:r>
            <a:r>
              <a:rPr lang="en-IN" sz="2200" b="1" dirty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 </a:t>
            </a:r>
            <a:r>
              <a:rPr lang="en-IN" sz="2200" b="1" dirty="0" smtClean="0">
                <a:solidFill>
                  <a:srgbClr val="C00000"/>
                </a:solidFill>
                <a:latin typeface="Trebuchet MS" panose="020B0603020202020204" pitchFamily="34" charset="0"/>
                <a:sym typeface="Symbol"/>
              </a:rPr>
              <a:t>.....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with the final convergence check on </a:t>
            </a:r>
            <a:r>
              <a:rPr lang="en-IN" sz="2200" b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V</a:t>
            </a:r>
            <a:r>
              <a:rPr lang="en-IN" sz="22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 rather than </a:t>
            </a:r>
            <a:r>
              <a:rPr lang="en-IN" sz="2200" b="1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U</a:t>
            </a:r>
            <a:r>
              <a:rPr lang="en-IN" sz="2200" dirty="0" smtClean="0">
                <a:solidFill>
                  <a:prstClr val="black"/>
                </a:solidFill>
                <a:latin typeface="Trebuchet MS" panose="020B0603020202020204" pitchFamily="34" charset="0"/>
                <a:sym typeface="Symbol"/>
              </a:rPr>
              <a:t>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>
              <a:solidFill>
                <a:prstClr val="black"/>
              </a:solidFill>
              <a:latin typeface="Trebuchet MS" panose="020B0603020202020204" pitchFamily="34" charset="0"/>
              <a:sym typeface="Symbol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30000"/>
              <a:buNone/>
            </a:pPr>
            <a:endParaRPr lang="en-IN" sz="21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100" i="1" dirty="0" smtClean="0">
              <a:latin typeface="Trebuchet MS" panose="020B0603020202020204" pitchFamily="34" charset="0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62869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7726"/>
            <a:ext cx="5101590" cy="162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IN" i="1" dirty="0" smtClean="0"/>
              <a:t>THANK YOU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939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764704"/>
            <a:ext cx="9109417" cy="60932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We will first try to put the concepts of Clustering in a Mathematical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At a very basic level, clustering involves partitioning available data from several samples or observations into some number of sets or clusters, in a manner that the intra-cluster similarity between observations is high, and the inter-cluster similarity between observations is low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F</a:t>
            </a:r>
            <a:r>
              <a:rPr lang="en-IN" sz="2200" dirty="0" smtClean="0">
                <a:latin typeface="Trebuchet MS" panose="020B0603020202020204" pitchFamily="34" charset="0"/>
              </a:rPr>
              <a:t>ormally, each observation (sample) consists of </a:t>
            </a:r>
            <a:r>
              <a:rPr lang="en-IN" sz="2200" i="1" dirty="0" smtClean="0">
                <a:latin typeface="Trebuchet MS" panose="020B0603020202020204" pitchFamily="34" charset="0"/>
              </a:rPr>
              <a:t>n</a:t>
            </a:r>
            <a:r>
              <a:rPr lang="en-IN" sz="2200" dirty="0" smtClean="0">
                <a:latin typeface="Trebuchet MS" panose="020B0603020202020204" pitchFamily="34" charset="0"/>
              </a:rPr>
              <a:t> variables grouped into a column vector </a:t>
            </a:r>
            <a:r>
              <a:rPr lang="en-IN" sz="2200" b="1" dirty="0" err="1" smtClean="0">
                <a:latin typeface="Trebuchet MS" panose="020B0603020202020204" pitchFamily="34" charset="0"/>
              </a:rPr>
              <a:t>z</a:t>
            </a:r>
            <a:r>
              <a:rPr lang="en-IN" sz="2200" b="1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sz="2200" dirty="0" smtClean="0">
                <a:latin typeface="Trebuchet MS" panose="020B0603020202020204" pitchFamily="34" charset="0"/>
              </a:rPr>
              <a:t> = [z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1k</a:t>
            </a:r>
            <a:r>
              <a:rPr lang="en-IN" sz="2200" dirty="0" smtClean="0">
                <a:latin typeface="Trebuchet MS" panose="020B0603020202020204" pitchFamily="34" charset="0"/>
              </a:rPr>
              <a:t>, 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2k,</a:t>
            </a:r>
            <a:r>
              <a:rPr lang="en-IN" sz="2200" dirty="0" smtClean="0">
                <a:latin typeface="Trebuchet MS" panose="020B0603020202020204" pitchFamily="34" charset="0"/>
              </a:rPr>
              <a:t> …, </a:t>
            </a:r>
            <a:r>
              <a:rPr lang="en-IN" sz="2200" dirty="0" err="1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err="1" smtClean="0">
                <a:latin typeface="Trebuchet MS" panose="020B0603020202020204" pitchFamily="34" charset="0"/>
              </a:rPr>
              <a:t>nk</a:t>
            </a:r>
            <a:r>
              <a:rPr lang="en-IN" sz="2200" dirty="0" smtClean="0">
                <a:latin typeface="Trebuchet MS" panose="020B0603020202020204" pitchFamily="34" charset="0"/>
              </a:rPr>
              <a:t>]</a:t>
            </a:r>
            <a:r>
              <a:rPr lang="en-IN" sz="2200" baseline="30000" dirty="0" smtClean="0">
                <a:latin typeface="Trebuchet MS" panose="020B0603020202020204" pitchFamily="34" charset="0"/>
              </a:rPr>
              <a:t>T</a:t>
            </a:r>
            <a:r>
              <a:rPr lang="en-IN" sz="2200" dirty="0" smtClean="0">
                <a:latin typeface="Trebuchet MS" panose="020B0603020202020204" pitchFamily="34" charset="0"/>
              </a:rPr>
              <a:t>, with </a:t>
            </a:r>
            <a:r>
              <a:rPr lang="en-IN" sz="2200" dirty="0" err="1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err="1" smtClean="0">
                <a:latin typeface="Trebuchet MS" panose="020B0603020202020204" pitchFamily="34" charset="0"/>
              </a:rPr>
              <a:t>k</a:t>
            </a:r>
            <a:r>
              <a:rPr lang="en-IN" sz="2200" dirty="0" smtClean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  <a:sym typeface="Symbol"/>
              </a:rPr>
              <a:t> </a:t>
            </a: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</a:t>
            </a:r>
            <a:r>
              <a:rPr lang="en-IN" sz="2200" baseline="30000" dirty="0" smtClean="0">
                <a:latin typeface="Trebuchet MS" panose="020B0603020202020204" pitchFamily="34" charset="0"/>
                <a:sym typeface="MT Extra"/>
              </a:rPr>
              <a:t>n</a:t>
            </a:r>
            <a:endParaRPr lang="en-IN" sz="2200" dirty="0" smtClean="0">
              <a:latin typeface="Trebuchet MS" panose="020B0603020202020204" pitchFamily="34" charset="0"/>
              <a:sym typeface="MT Extra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A set of </a:t>
            </a:r>
            <a:r>
              <a:rPr lang="en-IN" sz="2200" i="1" dirty="0" smtClean="0">
                <a:latin typeface="Trebuchet MS" panose="020B0603020202020204" pitchFamily="34" charset="0"/>
                <a:sym typeface="MT Extra"/>
              </a:rPr>
              <a:t>N</a:t>
            </a: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 such observations can be denoted as </a:t>
            </a:r>
          </a:p>
          <a:p>
            <a:pPr marL="0" indent="0"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r>
              <a:rPr lang="en-IN" sz="2200" dirty="0">
                <a:latin typeface="Trebuchet MS" panose="020B0603020202020204" pitchFamily="34" charset="0"/>
                <a:sym typeface="MT Extra"/>
              </a:rPr>
              <a:t>	</a:t>
            </a:r>
            <a:r>
              <a:rPr lang="en-IN" sz="2200" b="1" dirty="0" smtClean="0">
                <a:latin typeface="Trebuchet MS" panose="020B0603020202020204" pitchFamily="34" charset="0"/>
                <a:sym typeface="MT Extra"/>
              </a:rPr>
              <a:t>Z</a:t>
            </a: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 = {</a:t>
            </a:r>
            <a:r>
              <a:rPr lang="en-IN" sz="2200" b="1" dirty="0" err="1" smtClean="0">
                <a:latin typeface="Trebuchet MS" panose="020B0603020202020204" pitchFamily="34" charset="0"/>
                <a:sym typeface="MT Extra"/>
              </a:rPr>
              <a:t>z</a:t>
            </a:r>
            <a:r>
              <a:rPr lang="en-IN" sz="2200" b="1" baseline="-25000" dirty="0" err="1" smtClean="0">
                <a:latin typeface="Trebuchet MS" panose="020B0603020202020204" pitchFamily="34" charset="0"/>
                <a:sym typeface="MT Extra"/>
              </a:rPr>
              <a:t>k</a:t>
            </a:r>
            <a:r>
              <a:rPr lang="en-IN" sz="2200" dirty="0">
                <a:latin typeface="Trebuchet MS" panose="020B0603020202020204" pitchFamily="34" charset="0"/>
                <a:sym typeface="MT Extra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| k = 1, 2, …, N} and can be represented as an n X N 	matrix </a:t>
            </a:r>
            <a:r>
              <a:rPr lang="en-IN" sz="2200" b="1" dirty="0" smtClean="0">
                <a:latin typeface="Trebuchet MS" panose="020B0603020202020204" pitchFamily="34" charset="0"/>
                <a:sym typeface="MT Extra"/>
              </a:rPr>
              <a:t>Z</a:t>
            </a:r>
            <a:r>
              <a:rPr lang="en-IN" sz="2200" dirty="0" smtClean="0">
                <a:latin typeface="Trebuchet MS" panose="020B0603020202020204" pitchFamily="34" charset="0"/>
                <a:sym typeface="MT Extra"/>
              </a:rPr>
              <a:t> as </a:t>
            </a:r>
            <a:endParaRPr lang="en-IN" sz="2200" dirty="0">
              <a:latin typeface="Trebuchet MS" panose="020B0603020202020204" pitchFamily="34" charset="0"/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1929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764704"/>
            <a:ext cx="9109417" cy="609329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…. (1)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objective of clustering is to partition the data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dirty="0" smtClean="0">
                <a:latin typeface="Trebuchet MS" panose="020B0603020202020204" pitchFamily="34" charset="0"/>
              </a:rPr>
              <a:t> into </a:t>
            </a:r>
            <a:r>
              <a:rPr lang="en-IN" sz="2200" i="1" dirty="0" smtClean="0">
                <a:latin typeface="Trebuchet MS" panose="020B0603020202020204" pitchFamily="34" charset="0"/>
              </a:rPr>
              <a:t>c</a:t>
            </a:r>
            <a:r>
              <a:rPr lang="en-IN" sz="2200" dirty="0" smtClean="0">
                <a:latin typeface="Trebuchet MS" panose="020B0603020202020204" pitchFamily="34" charset="0"/>
              </a:rPr>
              <a:t> number of clusters, where for the time being assume that </a:t>
            </a:r>
            <a:r>
              <a:rPr lang="en-IN" sz="2200" i="1" dirty="0" smtClean="0">
                <a:latin typeface="Trebuchet MS" panose="020B0603020202020204" pitchFamily="34" charset="0"/>
              </a:rPr>
              <a:t>c</a:t>
            </a:r>
            <a:r>
              <a:rPr lang="en-IN" sz="2200" dirty="0" smtClean="0">
                <a:latin typeface="Trebuchet MS" panose="020B0603020202020204" pitchFamily="34" charset="0"/>
              </a:rPr>
              <a:t> is known 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100" dirty="0" smtClean="0">
                <a:latin typeface="Trebuchet MS" panose="020B0603020202020204" pitchFamily="34" charset="0"/>
              </a:rPr>
              <a:t>A </a:t>
            </a:r>
            <a:r>
              <a:rPr lang="en-IN" sz="2100" i="1" dirty="0" smtClean="0">
                <a:latin typeface="Trebuchet MS" panose="020B0603020202020204" pitchFamily="34" charset="0"/>
              </a:rPr>
              <a:t>hard partition</a:t>
            </a:r>
            <a:r>
              <a:rPr lang="en-IN" sz="2100" dirty="0" smtClean="0">
                <a:latin typeface="Trebuchet MS" panose="020B0603020202020204" pitchFamily="34" charset="0"/>
              </a:rPr>
              <a:t> of Z can be defined as a family of subsets </a:t>
            </a:r>
            <a:r>
              <a:rPr lang="en-IN" sz="2200" i="1" dirty="0" smtClean="0">
                <a:latin typeface="Trebuchet MS" panose="020B0603020202020204" pitchFamily="34" charset="0"/>
              </a:rPr>
              <a:t>A</a:t>
            </a:r>
            <a:r>
              <a:rPr lang="en-IN" sz="2200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100" i="1" dirty="0" smtClean="0">
                <a:latin typeface="Trebuchet MS" panose="020B0603020202020204" pitchFamily="34" charset="0"/>
              </a:rPr>
              <a:t>, </a:t>
            </a:r>
            <a:r>
              <a:rPr lang="en-IN" sz="2100" dirty="0" smtClean="0">
                <a:latin typeface="Trebuchet MS" panose="020B0603020202020204" pitchFamily="34" charset="0"/>
              </a:rPr>
              <a:t>1 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 </a:t>
            </a:r>
            <a:r>
              <a:rPr lang="en-IN" sz="21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100" dirty="0" smtClean="0">
                <a:latin typeface="Trebuchet MS" panose="020B0603020202020204" pitchFamily="34" charset="0"/>
                <a:sym typeface="Symbol"/>
              </a:rPr>
              <a:t>  c, with the following properties</a:t>
            </a:r>
            <a:endParaRPr lang="en-IN" sz="2100" dirty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… (2a)</a:t>
            </a: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… (2b)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… (2c).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58500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89272"/>
            <a:ext cx="3787140" cy="17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16" y="4581128"/>
            <a:ext cx="430053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41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764704"/>
            <a:ext cx="9109417" cy="609329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One of the most important concepts associated with clustering in a general (hard or fuzzy) context is that of the </a:t>
            </a:r>
            <a:r>
              <a:rPr lang="en-IN" sz="2200" i="1" dirty="0" smtClean="0">
                <a:latin typeface="Trebuchet MS" panose="020B0603020202020204" pitchFamily="34" charset="0"/>
              </a:rPr>
              <a:t>membership function</a:t>
            </a: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To express the membership function, we first define a </a:t>
            </a:r>
            <a:r>
              <a:rPr lang="en-IN" sz="2200" i="1" dirty="0" smtClean="0">
                <a:latin typeface="Trebuchet MS" panose="020B0603020202020204" pitchFamily="34" charset="0"/>
              </a:rPr>
              <a:t>Partition Matrix U</a:t>
            </a:r>
            <a:r>
              <a:rPr lang="en-IN" sz="2200" dirty="0" smtClean="0">
                <a:latin typeface="Trebuchet MS" panose="020B0603020202020204" pitchFamily="34" charset="0"/>
              </a:rPr>
              <a:t> of size </a:t>
            </a:r>
            <a:r>
              <a:rPr lang="en-IN" sz="2200" i="1" dirty="0" smtClean="0">
                <a:latin typeface="Trebuchet MS" panose="020B0603020202020204" pitchFamily="34" charset="0"/>
              </a:rPr>
              <a:t>c x N, </a:t>
            </a:r>
            <a:r>
              <a:rPr lang="en-IN" sz="2200" dirty="0" smtClean="0">
                <a:latin typeface="Trebuchet MS" panose="020B0603020202020204" pitchFamily="34" charset="0"/>
              </a:rPr>
              <a:t>composed of elements </a:t>
            </a:r>
            <a:r>
              <a:rPr lang="en-IN" sz="2200" dirty="0" smtClean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200" baseline="-25000" dirty="0" err="1" smtClean="0"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200" dirty="0" smtClean="0">
                <a:latin typeface="Trebuchet MS" panose="020B0603020202020204" pitchFamily="34" charset="0"/>
              </a:rPr>
              <a:t>  such that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</a:t>
            </a:r>
            <a:r>
              <a:rPr lang="en-IN" sz="2200" dirty="0" err="1" smtClean="0">
                <a:latin typeface="Trebuchet MS" panose="020B0603020202020204" pitchFamily="34" charset="0"/>
              </a:rPr>
              <a:t>i</a:t>
            </a:r>
            <a:r>
              <a:rPr lang="en-IN" sz="2200" baseline="30000" dirty="0" err="1" smtClean="0">
                <a:latin typeface="Trebuchet MS" panose="020B0603020202020204" pitchFamily="34" charset="0"/>
              </a:rPr>
              <a:t>th</a:t>
            </a:r>
            <a:r>
              <a:rPr lang="en-IN" sz="2200" dirty="0" smtClean="0">
                <a:latin typeface="Trebuchet MS" panose="020B0603020202020204" pitchFamily="34" charset="0"/>
              </a:rPr>
              <a:t> row of this matrix contains values of this membership function </a:t>
            </a:r>
            <a:r>
              <a:rPr lang="en-IN" sz="22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200" baseline="-25000" dirty="0" err="1" smtClean="0">
                <a:latin typeface="Trebuchet MS" panose="020B0603020202020204" pitchFamily="34" charset="0"/>
                <a:sym typeface="Symbol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of the </a:t>
            </a:r>
            <a:r>
              <a:rPr lang="en-IN" sz="2200" dirty="0" err="1" smtClean="0">
                <a:latin typeface="Trebuchet MS" panose="020B0603020202020204" pitchFamily="34" charset="0"/>
              </a:rPr>
              <a:t>i</a:t>
            </a:r>
            <a:r>
              <a:rPr lang="en-IN" sz="2200" baseline="30000" dirty="0" err="1" smtClean="0">
                <a:latin typeface="Trebuchet MS" panose="020B0603020202020204" pitchFamily="34" charset="0"/>
              </a:rPr>
              <a:t>th</a:t>
            </a:r>
            <a:r>
              <a:rPr lang="en-IN" sz="2200" dirty="0" smtClean="0">
                <a:latin typeface="Trebuchet MS" panose="020B0603020202020204" pitchFamily="34" charset="0"/>
              </a:rPr>
              <a:t> subset </a:t>
            </a:r>
            <a:r>
              <a:rPr lang="en-IN" sz="2200" b="1" i="1" dirty="0" smtClean="0">
                <a:latin typeface="Trebuchet MS" panose="020B0603020202020204" pitchFamily="34" charset="0"/>
              </a:rPr>
              <a:t>A</a:t>
            </a:r>
            <a:r>
              <a:rPr lang="en-IN" sz="2200" b="1" i="1" baseline="-25000" dirty="0" smtClean="0">
                <a:latin typeface="Trebuchet MS" panose="020B0603020202020204" pitchFamily="34" charset="0"/>
              </a:rPr>
              <a:t>i</a:t>
            </a:r>
            <a:r>
              <a:rPr lang="en-IN" sz="2200" dirty="0" smtClean="0">
                <a:latin typeface="Trebuchet MS" panose="020B0603020202020204" pitchFamily="34" charset="0"/>
              </a:rPr>
              <a:t> of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100" dirty="0" smtClean="0">
                <a:latin typeface="Trebuchet MS" panose="020B0603020202020204" pitchFamily="34" charset="0"/>
              </a:rPr>
              <a:t>Now it follows from (2) that a partition of Z must satisfy conditions: </a:t>
            </a:r>
            <a:endParaRPr lang="en-IN" sz="2100" dirty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… (3a)</a:t>
            </a: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… (3b)</a:t>
            </a:r>
          </a:p>
          <a:p>
            <a:pPr>
              <a:lnSpc>
                <a:spcPct val="140000"/>
              </a:lnSpc>
              <a:spcBef>
                <a:spcPts val="300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… (3c).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91661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32" y="4511040"/>
            <a:ext cx="5440680" cy="234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1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On the basis of eq. (3), one may define the complete space of all possible hard partition matrices U of Z, called the hard partitioning space </a:t>
            </a:r>
            <a:r>
              <a:rPr lang="en-IN" sz="2200" dirty="0" err="1" smtClean="0">
                <a:latin typeface="Trebuchet MS" panose="020B0603020202020204" pitchFamily="34" charset="0"/>
              </a:rPr>
              <a:t>M</a:t>
            </a:r>
            <a:r>
              <a:rPr lang="en-IN" sz="2200" baseline="-25000" dirty="0" err="1" smtClean="0">
                <a:latin typeface="Trebuchet MS" panose="020B0603020202020204" pitchFamily="34" charset="0"/>
              </a:rPr>
              <a:t>hc</a:t>
            </a:r>
            <a:r>
              <a:rPr lang="en-IN" sz="2200" dirty="0" smtClean="0">
                <a:latin typeface="Trebuchet MS" panose="020B0603020202020204" pitchFamily="34" charset="0"/>
              </a:rPr>
              <a:t> as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Let us illustrate the concept of hard partition by a simple example: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Consider the data set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dirty="0" smtClean="0">
                <a:latin typeface="Trebuchet MS" panose="020B0603020202020204" pitchFamily="34" charset="0"/>
              </a:rPr>
              <a:t> = {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</a:t>
            </a:r>
            <a:r>
              <a:rPr lang="en-IN" sz="2200" dirty="0" smtClean="0">
                <a:latin typeface="Trebuchet MS" panose="020B0603020202020204" pitchFamily="34" charset="0"/>
              </a:rPr>
              <a:t>,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2</a:t>
            </a:r>
            <a:r>
              <a:rPr lang="en-IN" sz="2200" dirty="0" smtClean="0">
                <a:latin typeface="Trebuchet MS" panose="020B0603020202020204" pitchFamily="34" charset="0"/>
              </a:rPr>
              <a:t>, …,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10</a:t>
            </a:r>
            <a:r>
              <a:rPr lang="en-IN" sz="2200" dirty="0" smtClean="0">
                <a:latin typeface="Trebuchet MS" panose="020B0603020202020204" pitchFamily="34" charset="0"/>
              </a:rPr>
              <a:t>} composed of 10 pts. in 2-D: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676236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8" y="1834900"/>
            <a:ext cx="8739188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5" y="3698496"/>
            <a:ext cx="5361585" cy="315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0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How many clusters do you think this makes? 2, 3 or 4? Any outliers?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One particular partition of the data into 2 subsets could be: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However, are we not erroneously pushing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b="1" baseline="-25000" dirty="0" smtClean="0">
                <a:latin typeface="Trebuchet MS" panose="020B0603020202020204" pitchFamily="34" charset="0"/>
              </a:rPr>
              <a:t>5</a:t>
            </a:r>
            <a:r>
              <a:rPr lang="en-IN" sz="2200" dirty="0" smtClean="0">
                <a:latin typeface="Trebuchet MS" panose="020B0603020202020204" pitchFamily="34" charset="0"/>
              </a:rPr>
              <a:t> into Cluster A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</a:t>
            </a:r>
            <a:r>
              <a:rPr lang="en-IN" sz="2200" dirty="0" smtClean="0">
                <a:latin typeface="Trebuchet MS" panose="020B0603020202020204" pitchFamily="34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Further, </a:t>
            </a:r>
            <a:r>
              <a:rPr lang="en-IN" sz="2200" b="1" dirty="0" smtClean="0">
                <a:latin typeface="Trebuchet MS" panose="020B0603020202020204" pitchFamily="34" charset="0"/>
              </a:rPr>
              <a:t>z</a:t>
            </a:r>
            <a:r>
              <a:rPr lang="en-IN" sz="2200" b="1" baseline="-25000" dirty="0" smtClean="0">
                <a:latin typeface="Trebuchet MS" panose="020B0603020202020204" pitchFamily="34" charset="0"/>
              </a:rPr>
              <a:t>6</a:t>
            </a:r>
            <a:r>
              <a:rPr lang="en-IN" sz="2200" dirty="0" smtClean="0">
                <a:latin typeface="Trebuchet MS" panose="020B0603020202020204" pitchFamily="34" charset="0"/>
              </a:rPr>
              <a:t> is far away from both clusters, why should we include it?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It is clear that hard partitioning does not realistically reflect underlying data!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98581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63" y="3383288"/>
            <a:ext cx="4320540" cy="25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47" y="1581198"/>
            <a:ext cx="470916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So let us look at Fuzzy partitioning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Instead of forcing a point to lie in either A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</a:t>
            </a:r>
            <a:r>
              <a:rPr lang="en-IN" sz="2200" dirty="0" smtClean="0">
                <a:latin typeface="Trebuchet MS" panose="020B0603020202020204" pitchFamily="34" charset="0"/>
              </a:rPr>
              <a:t> or A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2</a:t>
            </a:r>
            <a:r>
              <a:rPr lang="en-IN" sz="2200" dirty="0" smtClean="0">
                <a:latin typeface="Trebuchet MS" panose="020B0603020202020204" pitchFamily="34" charset="0"/>
              </a:rPr>
              <a:t>, we give it a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degree of belonging </a:t>
            </a:r>
            <a:r>
              <a:rPr lang="en-IN" sz="2200" dirty="0" smtClean="0">
                <a:latin typeface="Trebuchet MS" panose="020B0603020202020204" pitchFamily="34" charset="0"/>
              </a:rPr>
              <a:t>to either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Degree of belonging simply implies giving continuous values between 0 and 1 to the elements </a:t>
            </a:r>
            <a:r>
              <a:rPr lang="en-IN" sz="22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IN" sz="2200" baseline="-25000" dirty="0" err="1">
                <a:latin typeface="Trebuchet MS" panose="020B0603020202020204" pitchFamily="34" charset="0"/>
                <a:sym typeface="Symbol"/>
              </a:rPr>
              <a:t>ik</a:t>
            </a:r>
            <a:r>
              <a:rPr lang="en-IN" sz="2200" dirty="0" smtClean="0">
                <a:latin typeface="Trebuchet MS" panose="020B0603020202020204" pitchFamily="34" charset="0"/>
              </a:rPr>
              <a:t> of the partition matrix 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So a realistic partition of the example data could be: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7176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4" y="3312408"/>
            <a:ext cx="668655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9" y="4287776"/>
            <a:ext cx="4320540" cy="25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Formally, a Fuzzy Partition of Z will satisfy the following conditions: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(4a)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 </a:t>
            </a: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… (4b)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                                                                                            … (4c)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>
                <a:latin typeface="Trebuchet MS" panose="020B0603020202020204" pitchFamily="34" charset="0"/>
              </a:rPr>
              <a:t>And one may define the space of all </a:t>
            </a:r>
            <a:r>
              <a:rPr lang="en-IN" sz="2200" dirty="0" smtClean="0">
                <a:latin typeface="Trebuchet MS" panose="020B0603020202020204" pitchFamily="34" charset="0"/>
              </a:rPr>
              <a:t>Fuzzy </a:t>
            </a:r>
            <a:r>
              <a:rPr lang="en-IN" sz="2200" dirty="0">
                <a:latin typeface="Trebuchet MS" panose="020B0603020202020204" pitchFamily="34" charset="0"/>
              </a:rPr>
              <a:t>Partition matrices U of Z, called </a:t>
            </a:r>
            <a:r>
              <a:rPr lang="en-IN" sz="2200" dirty="0" err="1" smtClean="0">
                <a:latin typeface="Trebuchet MS" panose="020B0603020202020204" pitchFamily="34" charset="0"/>
              </a:rPr>
              <a:t>M</a:t>
            </a:r>
            <a:r>
              <a:rPr lang="en-IN" sz="2200" baseline="-25000" dirty="0" err="1" smtClean="0">
                <a:latin typeface="Trebuchet MS" panose="020B0603020202020204" pitchFamily="34" charset="0"/>
              </a:rPr>
              <a:t>fc</a:t>
            </a:r>
            <a:r>
              <a:rPr lang="en-IN" sz="2200" dirty="0">
                <a:latin typeface="Trebuchet MS" panose="020B0603020202020204" pitchFamily="34" charset="0"/>
              </a:rPr>
              <a:t>,</a:t>
            </a:r>
            <a:r>
              <a:rPr lang="en-IN" sz="2200" baseline="-25000" dirty="0">
                <a:latin typeface="Trebuchet MS" panose="020B0603020202020204" pitchFamily="34" charset="0"/>
              </a:rPr>
              <a:t>  </a:t>
            </a:r>
            <a:r>
              <a:rPr lang="en-IN" sz="2200" dirty="0">
                <a:latin typeface="Trebuchet MS" panose="020B0603020202020204" pitchFamily="34" charset="0"/>
              </a:rPr>
              <a:t>as</a:t>
            </a: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24857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35616"/>
            <a:ext cx="5293995" cy="250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2" y="4869160"/>
            <a:ext cx="8435340" cy="112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52"/>
            <a:ext cx="8229600" cy="538728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Fuzzy Clustering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" y="581824"/>
            <a:ext cx="9109417" cy="62761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But there is still a lacuna in the fuzzy partitioning ……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The </a:t>
            </a:r>
            <a:r>
              <a:rPr lang="en-IN" sz="2200" i="1" dirty="0" smtClean="0">
                <a:solidFill>
                  <a:srgbClr val="C00000"/>
                </a:solidFill>
                <a:latin typeface="Trebuchet MS" panose="020B0603020202020204" pitchFamily="34" charset="0"/>
              </a:rPr>
              <a:t>degree of belonging </a:t>
            </a:r>
            <a:r>
              <a:rPr lang="en-IN" sz="2200" dirty="0" smtClean="0">
                <a:latin typeface="Trebuchet MS" panose="020B0603020202020204" pitchFamily="34" charset="0"/>
              </a:rPr>
              <a:t>of 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6</a:t>
            </a:r>
            <a:r>
              <a:rPr lang="en-IN" sz="2200" dirty="0" smtClean="0">
                <a:latin typeface="Trebuchet MS" panose="020B0603020202020204" pitchFamily="34" charset="0"/>
              </a:rPr>
              <a:t> to both A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1</a:t>
            </a:r>
            <a:r>
              <a:rPr lang="en-IN" sz="2200" dirty="0" smtClean="0">
                <a:latin typeface="Trebuchet MS" panose="020B0603020202020204" pitchFamily="34" charset="0"/>
              </a:rPr>
              <a:t> and A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2</a:t>
            </a:r>
            <a:r>
              <a:rPr lang="en-IN" sz="2200" dirty="0" smtClean="0">
                <a:latin typeface="Trebuchet MS" panose="020B0603020202020204" pitchFamily="34" charset="0"/>
              </a:rPr>
              <a:t> should be much less than the </a:t>
            </a:r>
            <a:r>
              <a:rPr lang="en-IN" sz="2200" i="1" dirty="0">
                <a:solidFill>
                  <a:srgbClr val="C00000"/>
                </a:solidFill>
                <a:latin typeface="Trebuchet MS" panose="020B0603020202020204" pitchFamily="34" charset="0"/>
              </a:rPr>
              <a:t>degree of belonging </a:t>
            </a:r>
            <a:r>
              <a:rPr lang="en-IN" sz="2200" dirty="0">
                <a:latin typeface="Trebuchet MS" panose="020B0603020202020204" pitchFamily="34" charset="0"/>
              </a:rPr>
              <a:t>of </a:t>
            </a:r>
            <a:r>
              <a:rPr lang="en-IN" sz="2200" dirty="0" smtClean="0">
                <a:latin typeface="Trebuchet MS" panose="020B0603020202020204" pitchFamily="34" charset="0"/>
              </a:rPr>
              <a:t>z</a:t>
            </a:r>
            <a:r>
              <a:rPr lang="en-IN" sz="2200" baseline="-25000" dirty="0" smtClean="0">
                <a:latin typeface="Trebuchet MS" panose="020B0603020202020204" pitchFamily="34" charset="0"/>
              </a:rPr>
              <a:t>5</a:t>
            </a:r>
            <a:r>
              <a:rPr lang="en-IN" sz="2200" dirty="0" smtClean="0">
                <a:latin typeface="Trebuchet MS" panose="020B0603020202020204" pitchFamily="34" charset="0"/>
              </a:rPr>
              <a:t> </a:t>
            </a:r>
            <a:r>
              <a:rPr lang="en-IN" sz="2200" dirty="0">
                <a:latin typeface="Trebuchet MS" panose="020B0603020202020204" pitchFamily="34" charset="0"/>
              </a:rPr>
              <a:t>to both</a:t>
            </a: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But the cond. (4b) imposes that net degrees of membership of a data sample to all clusters should add to 1 – hence this incongruity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r>
              <a:rPr lang="en-IN" sz="2200" dirty="0" smtClean="0">
                <a:latin typeface="Trebuchet MS" panose="020B0603020202020204" pitchFamily="34" charset="0"/>
              </a:rPr>
              <a:t>So another variant of fuzzy partitioning makes (4b) less restrictive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  <a:buNone/>
            </a:pPr>
            <a:endParaRPr lang="en-IN" sz="2200" dirty="0" smtClean="0">
              <a:latin typeface="Trebuchet MS" panose="020B0603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130000"/>
            </a:pPr>
            <a:endParaRPr lang="en-IN" sz="2200" b="1" dirty="0" smtClean="0">
              <a:latin typeface="Trebuchet MS" panose="020B0603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61878"/>
              </p:ext>
            </p:extLst>
          </p:nvPr>
        </p:nvGraphicFramePr>
        <p:xfrm>
          <a:off x="4502150" y="3319463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150" y="3319463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04" y="2872368"/>
            <a:ext cx="6686550" cy="86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9" y="4287776"/>
            <a:ext cx="4320540" cy="25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12797</TotalTime>
  <Words>1310</Words>
  <Application>Microsoft Office PowerPoint</Application>
  <PresentationFormat>On-screen Show (4:3)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Fuzzy Clustering and Fuzzy C-means Algorithm</vt:lpstr>
      <vt:lpstr>Fuzzy Clustering</vt:lpstr>
      <vt:lpstr>Fuzzy Clustering</vt:lpstr>
      <vt:lpstr>Fuzzy Clustering</vt:lpstr>
      <vt:lpstr>Fuzzy Clustering</vt:lpstr>
      <vt:lpstr>Fuzzy Clustering</vt:lpstr>
      <vt:lpstr>Fuzzy Clustering</vt:lpstr>
      <vt:lpstr>Fuzzy Clustering</vt:lpstr>
      <vt:lpstr>Fuzzy Clustering</vt:lpstr>
      <vt:lpstr>Fuzzy Clustering</vt:lpstr>
      <vt:lpstr>Fuzzy C-Means Algorithm</vt:lpstr>
      <vt:lpstr>Fuzzy C-Means Algorithm</vt:lpstr>
      <vt:lpstr>Fuzzy C-Means Algorithm</vt:lpstr>
      <vt:lpstr>Fuzzy C-Means Algorithm</vt:lpstr>
      <vt:lpstr>Fuzzy C-Means Algorithm: Some additional tips</vt:lpstr>
      <vt:lpstr>Fuzzy C-Means Algorithm: Some additional tips</vt:lpstr>
      <vt:lpstr>THANK YOU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Implementation of a Fuzzy System</dc:title>
  <dc:creator>Arya</dc:creator>
  <cp:lastModifiedBy>Arya</cp:lastModifiedBy>
  <cp:revision>93</cp:revision>
  <dcterms:created xsi:type="dcterms:W3CDTF">2017-08-16T11:53:19Z</dcterms:created>
  <dcterms:modified xsi:type="dcterms:W3CDTF">2017-10-05T12:34:22Z</dcterms:modified>
</cp:coreProperties>
</file>