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71" r:id="rId7"/>
    <p:sldId id="257" r:id="rId8"/>
    <p:sldId id="258" r:id="rId9"/>
    <p:sldId id="259" r:id="rId10"/>
    <p:sldId id="260" r:id="rId11"/>
    <p:sldId id="266" r:id="rId12"/>
    <p:sldId id="264" r:id="rId13"/>
    <p:sldId id="261" r:id="rId14"/>
    <p:sldId id="267" r:id="rId15"/>
    <p:sldId id="262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67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2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5FF1-2DCC-4C3E-9D13-6E98EF5063CB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92" y="2130426"/>
            <a:ext cx="11665296" cy="147002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High-level Algorithm </a:t>
            </a:r>
            <a:r>
              <a:rPr lang="en-IN" sz="3200" dirty="0"/>
              <a:t>for Implementation of a </a:t>
            </a:r>
            <a:r>
              <a:rPr lang="en-IN" sz="3200" dirty="0" smtClean="0"/>
              <a:t>complete Fuzzy </a:t>
            </a:r>
            <a:r>
              <a:rPr lang="en-IN" sz="3200" dirty="0"/>
              <a:t>System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3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568"/>
            <a:ext cx="11305256" cy="979160"/>
          </a:xfrm>
        </p:spPr>
        <p:txBody>
          <a:bodyPr>
            <a:normAutofit/>
          </a:bodyPr>
          <a:lstStyle/>
          <a:p>
            <a:r>
              <a:rPr lang="en-IN" sz="3200" dirty="0"/>
              <a:t>Typical Fuzzy Set (MF) </a:t>
            </a:r>
            <a:r>
              <a:rPr lang="en-IN" sz="3200" dirty="0" smtClean="0"/>
              <a:t>Distributions (five symmetric fuzzy sets)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980728"/>
            <a:ext cx="813816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2564904"/>
            <a:ext cx="8229600" cy="1143000"/>
          </a:xfrm>
        </p:spPr>
        <p:txBody>
          <a:bodyPr/>
          <a:lstStyle/>
          <a:p>
            <a:r>
              <a:rPr lang="en-US" dirty="0" smtClean="0"/>
              <a:t>Working Example Follows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0"/>
            <a:ext cx="8928992" cy="764704"/>
          </a:xfrm>
        </p:spPr>
        <p:txBody>
          <a:bodyPr>
            <a:normAutofit/>
          </a:bodyPr>
          <a:lstStyle/>
          <a:p>
            <a:r>
              <a:rPr lang="en-IN" sz="3200" dirty="0"/>
              <a:t>Documentation of input </a:t>
            </a:r>
            <a:r>
              <a:rPr lang="en-IN" sz="3200" dirty="0" err="1"/>
              <a:t>fuzzification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" y="1052730"/>
            <a:ext cx="12200763" cy="530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568"/>
            <a:ext cx="8229600" cy="907152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Typical Fuzzy Set (MF) Distributions: Finer in regions where sensitivity of output to input is higher</a:t>
            </a:r>
            <a:endParaRPr lang="en-IN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85" y="914340"/>
            <a:ext cx="11733934" cy="594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8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0"/>
            <a:ext cx="8928992" cy="764704"/>
          </a:xfrm>
        </p:spPr>
        <p:txBody>
          <a:bodyPr>
            <a:normAutofit/>
          </a:bodyPr>
          <a:lstStyle/>
          <a:p>
            <a:r>
              <a:rPr lang="en-IN" sz="3200" dirty="0"/>
              <a:t>Documentation of output </a:t>
            </a:r>
            <a:r>
              <a:rPr lang="en-IN" sz="3200" dirty="0" err="1"/>
              <a:t>fuzzification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" y="1340768"/>
            <a:ext cx="12172363" cy="33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568"/>
            <a:ext cx="8229600" cy="835144"/>
          </a:xfrm>
        </p:spPr>
        <p:txBody>
          <a:bodyPr>
            <a:normAutofit/>
          </a:bodyPr>
          <a:lstStyle/>
          <a:p>
            <a:r>
              <a:rPr lang="en-IN" sz="3200" dirty="0"/>
              <a:t>Typical Fuzzy Set (MF) Distributions (Output)</a:t>
            </a:r>
            <a:endParaRPr lang="en-IN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3" y="801555"/>
            <a:ext cx="12076938" cy="600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4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320"/>
            <a:ext cx="8928992" cy="126876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FAM for a 3-input system: 2 primary, 1 secondary </a:t>
            </a:r>
            <a:r>
              <a:rPr lang="en-IN" sz="3100" dirty="0"/>
              <a:t>(next slide explains how a 2-D FAM accommodates the 3</a:t>
            </a:r>
            <a:r>
              <a:rPr lang="en-IN" sz="3100" baseline="30000" dirty="0"/>
              <a:t>rd</a:t>
            </a:r>
            <a:r>
              <a:rPr lang="en-IN" sz="3100" dirty="0"/>
              <a:t> input </a:t>
            </a:r>
            <a:r>
              <a:rPr lang="en-IN" sz="3100" dirty="0" err="1"/>
              <a:t>var</a:t>
            </a:r>
            <a:r>
              <a:rPr lang="en-IN" sz="3100" dirty="0"/>
              <a:t>)</a:t>
            </a:r>
            <a:endParaRPr lang="en-IN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4" y="969264"/>
            <a:ext cx="11286744" cy="588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320"/>
            <a:ext cx="8928992" cy="946408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Explanation of how a 2-D FAM accommodates the 3</a:t>
            </a:r>
            <a:r>
              <a:rPr lang="en-IN" sz="3100" baseline="30000" dirty="0"/>
              <a:t>rd</a:t>
            </a:r>
            <a:r>
              <a:rPr lang="en-IN" sz="3100" dirty="0"/>
              <a:t> input </a:t>
            </a:r>
            <a:r>
              <a:rPr lang="en-IN" sz="3100" dirty="0" err="1"/>
              <a:t>var</a:t>
            </a:r>
            <a:endParaRPr lang="en-IN" sz="31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1504" y="980728"/>
            <a:ext cx="8928992" cy="5877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The third input </a:t>
            </a:r>
            <a:r>
              <a:rPr lang="en-IN" sz="2200" dirty="0" err="1">
                <a:latin typeface="Trebuchet MS" panose="020B0603020202020204" pitchFamily="34" charset="0"/>
              </a:rPr>
              <a:t>var</a:t>
            </a:r>
            <a:r>
              <a:rPr lang="en-IN" sz="2200" dirty="0">
                <a:latin typeface="Trebuchet MS" panose="020B0603020202020204" pitchFamily="34" charset="0"/>
              </a:rPr>
              <a:t> is composed of only 3 fuzzy sets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The base values in the FAM (previous slide) denote the value of the output fuzzy set activated when the 3</a:t>
            </a:r>
            <a:r>
              <a:rPr lang="en-IN" sz="2200" baseline="30000" dirty="0">
                <a:latin typeface="Trebuchet MS" panose="020B0603020202020204" pitchFamily="34" charset="0"/>
              </a:rPr>
              <a:t>rd</a:t>
            </a: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err="1">
                <a:latin typeface="Trebuchet MS" panose="020B0603020202020204" pitchFamily="34" charset="0"/>
              </a:rPr>
              <a:t>var</a:t>
            </a:r>
            <a:r>
              <a:rPr lang="en-IN" sz="2200" dirty="0">
                <a:latin typeface="Trebuchet MS" panose="020B0603020202020204" pitchFamily="34" charset="0"/>
              </a:rPr>
              <a:t> is in its first fuzzy set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The two indices with a plus are not strictly indices, they are the value by which the base value is to be incremented to provide the activated output fuzzy set when the 3</a:t>
            </a:r>
            <a:r>
              <a:rPr lang="en-IN" sz="2200" baseline="30000" dirty="0">
                <a:latin typeface="Trebuchet MS" panose="020B0603020202020204" pitchFamily="34" charset="0"/>
              </a:rPr>
              <a:t>rd</a:t>
            </a: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err="1">
                <a:latin typeface="Trebuchet MS" panose="020B0603020202020204" pitchFamily="34" charset="0"/>
              </a:rPr>
              <a:t>var</a:t>
            </a:r>
            <a:r>
              <a:rPr lang="en-IN" sz="2200" dirty="0">
                <a:latin typeface="Trebuchet MS" panose="020B0603020202020204" pitchFamily="34" charset="0"/>
              </a:rPr>
              <a:t> is in its 2</a:t>
            </a:r>
            <a:r>
              <a:rPr lang="en-IN" sz="2200" baseline="30000" dirty="0">
                <a:latin typeface="Trebuchet MS" panose="020B0603020202020204" pitchFamily="34" charset="0"/>
              </a:rPr>
              <a:t>nd</a:t>
            </a:r>
            <a:r>
              <a:rPr lang="en-IN" sz="2200" dirty="0">
                <a:latin typeface="Trebuchet MS" panose="020B0603020202020204" pitchFamily="34" charset="0"/>
              </a:rPr>
              <a:t> or 3</a:t>
            </a:r>
            <a:r>
              <a:rPr lang="en-IN" sz="2200" baseline="30000" dirty="0">
                <a:latin typeface="Trebuchet MS" panose="020B0603020202020204" pitchFamily="34" charset="0"/>
              </a:rPr>
              <a:t>rd</a:t>
            </a:r>
            <a:r>
              <a:rPr lang="en-IN" sz="2200" dirty="0">
                <a:latin typeface="Trebuchet MS" panose="020B0603020202020204" pitchFamily="34" charset="0"/>
              </a:rPr>
              <a:t> fuzzy set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You may notice that the total never adds up to more than 9, the total number of output fuzzy sets. </a:t>
            </a:r>
          </a:p>
        </p:txBody>
      </p:sp>
    </p:spTree>
    <p:extLst>
      <p:ext uri="{BB962C8B-B14F-4D97-AF65-F5344CB8AC3E}">
        <p14:creationId xmlns:p14="http://schemas.microsoft.com/office/powerpoint/2010/main" val="10500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9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  Calculation of Degree of belonging of a crisp input to each of pre-defined fuzzy sets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922" y="764704"/>
            <a:ext cx="11953328" cy="5976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200" dirty="0" smtClean="0">
                <a:latin typeface="Trebuchet MS" panose="020B0603020202020204" pitchFamily="34" charset="0"/>
              </a:rPr>
              <a:t>Evaluation of degree of belonging </a:t>
            </a:r>
            <a:r>
              <a:rPr lang="en-US" sz="2200" i="1" dirty="0" smtClean="0">
                <a:latin typeface="Trebuchet MS" panose="020B0603020202020204" pitchFamily="34" charset="0"/>
              </a:rPr>
              <a:t>g(x)</a:t>
            </a:r>
            <a:r>
              <a:rPr lang="en-US" sz="2200" dirty="0" smtClean="0">
                <a:latin typeface="Trebuchet MS" panose="020B0603020202020204" pitchFamily="34" charset="0"/>
              </a:rPr>
              <a:t> for a crisp input </a:t>
            </a:r>
            <a:r>
              <a:rPr lang="en-US" sz="2200" i="1" dirty="0" smtClean="0">
                <a:latin typeface="Trebuchet MS" panose="020B0603020202020204" pitchFamily="34" charset="0"/>
              </a:rPr>
              <a:t>x</a:t>
            </a:r>
            <a:r>
              <a:rPr lang="en-US" sz="2200" dirty="0" smtClean="0">
                <a:latin typeface="Trebuchet MS" panose="020B0603020202020204" pitchFamily="34" charset="0"/>
              </a:rPr>
              <a:t> to a </a:t>
            </a:r>
            <a:r>
              <a:rPr lang="en-US" sz="2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triangular</a:t>
            </a:r>
            <a:r>
              <a:rPr lang="en-US" sz="2200" dirty="0" smtClean="0">
                <a:latin typeface="Trebuchet MS" panose="020B0603020202020204" pitchFamily="34" charset="0"/>
              </a:rPr>
              <a:t> fuzzy set defined by 3 parameters </a:t>
            </a:r>
            <a:r>
              <a:rPr lang="en-US" sz="2200" i="1" dirty="0" smtClean="0">
                <a:latin typeface="Trebuchet MS" panose="020B0603020202020204" pitchFamily="34" charset="0"/>
              </a:rPr>
              <a:t>a, b, c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sz="2200" i="1" dirty="0" smtClean="0">
                <a:latin typeface="Trebuchet MS" panose="020B0603020202020204" pitchFamily="34" charset="0"/>
              </a:rPr>
              <a:t>(a</a:t>
            </a:r>
            <a:r>
              <a:rPr lang="en-US" sz="2200" dirty="0" smtClean="0">
                <a:latin typeface="Trebuchet MS" panose="020B0603020202020204" pitchFamily="34" charset="0"/>
              </a:rPr>
              <a:t> &lt; b &lt; c)</a:t>
            </a:r>
            <a:endParaRPr lang="en-US" sz="2200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87508"/>
              </p:ext>
            </p:extLst>
          </p:nvPr>
        </p:nvGraphicFramePr>
        <p:xfrm>
          <a:off x="2567600" y="2425878"/>
          <a:ext cx="4541184" cy="318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3784320" imgH="2654280" progId="Equation.DSMT4">
                  <p:embed/>
                </p:oleObj>
              </mc:Choice>
              <mc:Fallback>
                <p:oleObj name="Equation" r:id="rId3" imgW="3784320" imgH="2654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7600" y="2425878"/>
                        <a:ext cx="4541184" cy="3185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4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9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  Calculation of Degree of belonging of a crisp input to each of pre-defined fuzzy sets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922" y="764704"/>
            <a:ext cx="11953328" cy="5976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200" dirty="0" smtClean="0">
                <a:latin typeface="Trebuchet MS" panose="020B0603020202020204" pitchFamily="34" charset="0"/>
              </a:rPr>
              <a:t>Evaluation of degree of belonging </a:t>
            </a:r>
            <a:r>
              <a:rPr lang="en-US" sz="2200" i="1" dirty="0" smtClean="0">
                <a:latin typeface="Trebuchet MS" panose="020B0603020202020204" pitchFamily="34" charset="0"/>
              </a:rPr>
              <a:t>g(x)</a:t>
            </a:r>
            <a:r>
              <a:rPr lang="en-US" sz="2200" dirty="0" smtClean="0">
                <a:latin typeface="Trebuchet MS" panose="020B0603020202020204" pitchFamily="34" charset="0"/>
              </a:rPr>
              <a:t> for a crisp input </a:t>
            </a:r>
            <a:r>
              <a:rPr lang="en-US" sz="2200" i="1" dirty="0" smtClean="0">
                <a:latin typeface="Trebuchet MS" panose="020B0603020202020204" pitchFamily="34" charset="0"/>
              </a:rPr>
              <a:t>x</a:t>
            </a:r>
            <a:r>
              <a:rPr lang="en-US" sz="2200" dirty="0" smtClean="0">
                <a:latin typeface="Trebuchet MS" panose="020B0603020202020204" pitchFamily="34" charset="0"/>
              </a:rPr>
              <a:t> to a </a:t>
            </a:r>
            <a:r>
              <a:rPr lang="en-US" sz="2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trapezoidal</a:t>
            </a:r>
            <a:r>
              <a:rPr lang="en-US" sz="2200" dirty="0" smtClean="0">
                <a:latin typeface="Trebuchet MS" panose="020B0603020202020204" pitchFamily="34" charset="0"/>
              </a:rPr>
              <a:t> fuzzy set defined by 4 parameters </a:t>
            </a:r>
            <a:r>
              <a:rPr lang="en-US" sz="2200" i="1" dirty="0" smtClean="0">
                <a:latin typeface="Trebuchet MS" panose="020B0603020202020204" pitchFamily="34" charset="0"/>
              </a:rPr>
              <a:t>a, b, c &amp; d</a:t>
            </a:r>
            <a:r>
              <a:rPr lang="en-US" i="1" dirty="0" smtClean="0"/>
              <a:t>  </a:t>
            </a:r>
            <a:r>
              <a:rPr lang="en-US" sz="2200" i="1" dirty="0" smtClean="0">
                <a:latin typeface="Trebuchet MS" panose="020B0603020202020204" pitchFamily="34" charset="0"/>
              </a:rPr>
              <a:t>(a</a:t>
            </a:r>
            <a:r>
              <a:rPr lang="en-US" sz="2200" dirty="0" smtClean="0">
                <a:latin typeface="Trebuchet MS" panose="020B0603020202020204" pitchFamily="34" charset="0"/>
              </a:rPr>
              <a:t> 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</a:t>
            </a:r>
            <a:r>
              <a:rPr lang="en-US" sz="2200" dirty="0" smtClean="0">
                <a:latin typeface="Trebuchet MS" panose="020B0603020202020204" pitchFamily="34" charset="0"/>
              </a:rPr>
              <a:t> b 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</a:t>
            </a:r>
            <a:r>
              <a:rPr lang="en-US" sz="2200" dirty="0" smtClean="0">
                <a:latin typeface="Trebuchet MS" panose="020B0603020202020204" pitchFamily="34" charset="0"/>
              </a:rPr>
              <a:t> c 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</a:t>
            </a:r>
            <a:r>
              <a:rPr lang="en-US" sz="2200" dirty="0" smtClean="0">
                <a:latin typeface="Trebuchet MS" panose="020B0603020202020204" pitchFamily="34" charset="0"/>
              </a:rPr>
              <a:t> </a:t>
            </a:r>
            <a:r>
              <a:rPr lang="en-US" sz="2200" dirty="0">
                <a:latin typeface="Trebuchet MS" panose="020B0603020202020204" pitchFamily="34" charset="0"/>
              </a:rPr>
              <a:t>d</a:t>
            </a:r>
            <a:r>
              <a:rPr lang="en-US" sz="2200" dirty="0" smtClean="0">
                <a:latin typeface="Trebuchet MS" panose="020B0603020202020204" pitchFamily="34" charset="0"/>
              </a:rPr>
              <a:t>)</a:t>
            </a:r>
            <a:endParaRPr lang="en-US" sz="2200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7148"/>
              </p:ext>
            </p:extLst>
          </p:nvPr>
        </p:nvGraphicFramePr>
        <p:xfrm>
          <a:off x="2566988" y="2329166"/>
          <a:ext cx="4541837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3784320" imgH="3085920" progId="Equation.DSMT4">
                  <p:embed/>
                </p:oleObj>
              </mc:Choice>
              <mc:Fallback>
                <p:oleObj name="Equation" r:id="rId3" imgW="3784320" imgH="30859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2329166"/>
                        <a:ext cx="4541837" cy="370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5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921" y="674122"/>
            <a:ext cx="11953328" cy="5976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2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IF</a:t>
            </a:r>
            <a:r>
              <a:rPr lang="en-US" sz="2200" dirty="0" smtClean="0">
                <a:latin typeface="Trebuchet MS" panose="020B0603020202020204" pitchFamily="34" charset="0"/>
              </a:rPr>
              <a:t>  x</a:t>
            </a:r>
            <a:r>
              <a:rPr lang="en-US" sz="22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200" dirty="0" smtClean="0">
                <a:latin typeface="Trebuchet MS" panose="020B0603020202020204" pitchFamily="34" charset="0"/>
              </a:rPr>
              <a:t> 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 A</a:t>
            </a:r>
            <a:r>
              <a:rPr lang="en-US" sz="22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1,k1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AND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x</a:t>
            </a:r>
            <a:r>
              <a:rPr lang="en-US" sz="22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sz="2200" dirty="0">
                <a:latin typeface="Trebuchet MS" panose="020B0603020202020204" pitchFamily="34" charset="0"/>
                <a:sym typeface="Symbol" panose="05050102010706020507" pitchFamily="18" charset="2"/>
              </a:rPr>
              <a:t>  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A</a:t>
            </a:r>
            <a:r>
              <a:rPr lang="en-US" sz="22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2,k2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AND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…. x</a:t>
            </a:r>
            <a:r>
              <a:rPr lang="en-US" sz="22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i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rebuchet MS" panose="020B0603020202020204" pitchFamily="34" charset="0"/>
                <a:sym typeface="Symbol" panose="05050102010706020507" pitchFamily="18" charset="2"/>
              </a:rPr>
              <a:t> </a:t>
            </a:r>
            <a:r>
              <a:rPr lang="en-US" sz="2200" dirty="0" err="1" smtClean="0">
                <a:latin typeface="Trebuchet MS" panose="020B0603020202020204" pitchFamily="34" charset="0"/>
                <a:sym typeface="Symbol" panose="05050102010706020507" pitchFamily="18" charset="2"/>
              </a:rPr>
              <a:t>A</a:t>
            </a:r>
            <a:r>
              <a:rPr lang="en-US" sz="2200" baseline="-25000" dirty="0" err="1" smtClean="0">
                <a:latin typeface="Trebuchet MS" panose="020B0603020202020204" pitchFamily="34" charset="0"/>
                <a:sym typeface="Symbol" panose="05050102010706020507" pitchFamily="18" charset="2"/>
              </a:rPr>
              <a:t>i,ki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…. </a:t>
            </a:r>
            <a:r>
              <a:rPr lang="en-US" sz="2200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AND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sz="2200" dirty="0" err="1" smtClean="0">
                <a:latin typeface="Trebuchet MS" panose="020B0603020202020204" pitchFamily="34" charset="0"/>
                <a:sym typeface="Symbol" panose="05050102010706020507" pitchFamily="18" charset="2"/>
              </a:rPr>
              <a:t>x</a:t>
            </a:r>
            <a:r>
              <a:rPr lang="en-US" sz="2200" baseline="-25000" dirty="0" err="1" smtClean="0">
                <a:latin typeface="Trebuchet MS" panose="020B0603020202020204" pitchFamily="34" charset="0"/>
                <a:sym typeface="Symbol" panose="05050102010706020507" pitchFamily="18" charset="2"/>
              </a:rPr>
              <a:t>n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rebuchet MS" panose="020B0603020202020204" pitchFamily="34" charset="0"/>
                <a:sym typeface="Symbol" panose="05050102010706020507" pitchFamily="18" charset="2"/>
              </a:rPr>
              <a:t> </a:t>
            </a:r>
            <a:r>
              <a:rPr lang="en-US" sz="2200" dirty="0" err="1" smtClean="0">
                <a:latin typeface="Trebuchet MS" panose="020B0603020202020204" pitchFamily="34" charset="0"/>
                <a:sym typeface="Symbol" panose="05050102010706020507" pitchFamily="18" charset="2"/>
              </a:rPr>
              <a:t>A</a:t>
            </a:r>
            <a:r>
              <a:rPr lang="en-US" sz="2200" baseline="-25000" dirty="0" err="1" smtClean="0">
                <a:latin typeface="Trebuchet MS" panose="020B0603020202020204" pitchFamily="34" charset="0"/>
                <a:sym typeface="Symbol" panose="05050102010706020507" pitchFamily="18" charset="2"/>
              </a:rPr>
              <a:t>n,kn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 </a:t>
            </a:r>
            <a:r>
              <a:rPr lang="en-US" sz="2200" dirty="0" smtClean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THEN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 y </a:t>
            </a:r>
            <a:r>
              <a:rPr lang="en-US" sz="2200" dirty="0">
                <a:latin typeface="Trebuchet MS" panose="020B0603020202020204" pitchFamily="34" charset="0"/>
                <a:sym typeface="Symbol" panose="05050102010706020507" pitchFamily="18" charset="2"/>
              </a:rPr>
              <a:t> 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B</a:t>
            </a:r>
            <a:r>
              <a:rPr lang="en-US" sz="22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where x</a:t>
            </a:r>
            <a:r>
              <a:rPr lang="en-US" sz="22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i, 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i = 1, 2, .., n, are the crisp inputs and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200" dirty="0" err="1" smtClean="0">
                <a:latin typeface="Trebuchet MS" panose="020B0603020202020204" pitchFamily="34" charset="0"/>
                <a:sym typeface="Symbol" panose="05050102010706020507" pitchFamily="18" charset="2"/>
              </a:rPr>
              <a:t>A</a:t>
            </a:r>
            <a:r>
              <a:rPr lang="en-US" sz="2200" baseline="-25000" dirty="0" err="1" smtClean="0">
                <a:latin typeface="Trebuchet MS" panose="020B0603020202020204" pitchFamily="34" charset="0"/>
                <a:sym typeface="Symbol" panose="05050102010706020507" pitchFamily="18" charset="2"/>
              </a:rPr>
              <a:t>i,ki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is the ki</a:t>
            </a:r>
            <a:r>
              <a:rPr lang="en-US" sz="2200" baseline="30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th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fuzzy set of the superset of fuzzy sets spanning the normalized range of input variable x</a:t>
            </a:r>
            <a:r>
              <a:rPr lang="en-US" sz="22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i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and y is the output, whose normalized space is spanned by sets B</a:t>
            </a:r>
            <a:r>
              <a:rPr lang="en-US" sz="22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sz="22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200" dirty="0" smtClean="0">
                <a:latin typeface="Trebuchet MS" panose="020B0603020202020204" pitchFamily="34" charset="0"/>
              </a:rPr>
              <a:t>One may express diagrammatically:</a:t>
            </a:r>
            <a:endParaRPr lang="en-US" sz="2200" dirty="0"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5840" y="188640"/>
            <a:ext cx="394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Typical form of Fuzzy Rules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3871" y="4365104"/>
            <a:ext cx="3129459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dirty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Fuzzy Rule Base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and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Approximate Reasoning</a:t>
            </a:r>
            <a:endParaRPr lang="en-US" sz="20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71664" y="4725144"/>
            <a:ext cx="187220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71663" y="5085184"/>
            <a:ext cx="187220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71663" y="6093296"/>
            <a:ext cx="187220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67608" y="4525089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x</a:t>
            </a:r>
            <a:r>
              <a:rPr lang="en-US" sz="2000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1</a:t>
            </a:r>
            <a:endParaRPr lang="en-US" sz="20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7780" y="4869213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x</a:t>
            </a:r>
            <a:r>
              <a:rPr lang="en-US" sz="2000" baseline="-25000" dirty="0">
                <a:solidFill>
                  <a:srgbClr val="C00000"/>
                </a:solidFill>
                <a:latin typeface="Trebuchet MS" panose="020B0603020202020204" pitchFamily="34" charset="0"/>
              </a:rPr>
              <a:t>2</a:t>
            </a:r>
            <a:endParaRPr lang="en-US" sz="20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7780" y="5893241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x</a:t>
            </a:r>
            <a:r>
              <a:rPr lang="en-US" sz="2000" baseline="-25000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n</a:t>
            </a:r>
            <a:endParaRPr lang="en-US" sz="20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6230" y="508628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073330" y="5373216"/>
            <a:ext cx="1872208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71063" y="512502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59896" y="5249655"/>
            <a:ext cx="2736304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40932" y="4540478"/>
            <a:ext cx="3167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rebuchet MS" panose="020B0603020202020204" pitchFamily="34" charset="0"/>
              </a:rPr>
              <a:t>Complete Fuzzy System</a:t>
            </a:r>
            <a:endParaRPr lang="en-US" sz="2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6206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Firing Intensity of a Rule in the FAM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344" y="639302"/>
            <a:ext cx="11872837" cy="62186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Trebuchet MS" panose="020B0603020202020204" pitchFamily="34" charset="0"/>
              </a:rPr>
              <a:t>With reference to a 2-input and 1-output Fuzzy System: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Trebuchet MS" panose="020B0603020202020204" pitchFamily="34" charset="0"/>
              </a:rPr>
              <a:t>If 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</a:rPr>
              <a:t> and 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2</a:t>
            </a:r>
            <a:r>
              <a:rPr lang="en-US" sz="2400" dirty="0" smtClean="0">
                <a:latin typeface="Trebuchet MS" panose="020B0603020202020204" pitchFamily="34" charset="0"/>
              </a:rPr>
              <a:t> are two crisp input variables and A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1,k1</a:t>
            </a:r>
            <a:r>
              <a:rPr lang="en-US" sz="2400" dirty="0" smtClean="0">
                <a:latin typeface="Trebuchet MS" panose="020B0603020202020204" pitchFamily="34" charset="0"/>
              </a:rPr>
              <a:t> and A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2,k2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latin typeface="Trebuchet MS" panose="020B0603020202020204" pitchFamily="34" charset="0"/>
              </a:rPr>
              <a:t>are two corresponding fuzzy sets activated by these inputs and their degrees of activation are given by 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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(A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1,k1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(x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)) and 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(A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2,k2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(x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)),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then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the </a:t>
            </a:r>
            <a:r>
              <a:rPr lang="en-US" sz="2400" i="1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Firing Intensity 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of the rule B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of the </a:t>
            </a:r>
            <a:r>
              <a:rPr lang="en-US" sz="2400" dirty="0" err="1" smtClean="0">
                <a:latin typeface="Trebuchet MS" panose="020B0603020202020204" pitchFamily="34" charset="0"/>
                <a:sym typeface="Symbol" panose="05050102010706020507" pitchFamily="18" charset="2"/>
              </a:rPr>
              <a:t>fuzzified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output variable, given by 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(B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(x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,x</a:t>
            </a:r>
            <a:r>
              <a:rPr lang="en-US" sz="2400" baseline="-250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)), is: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400" dirty="0">
              <a:latin typeface="Trebuchet MS" panose="020B0603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k is the single running variable across all rules in the FAM.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In a 2D FAM if the row variable index is k1 = 1, 2, …,m; and the column variable index is k2 = 1, 2, ….,n, then k can be expressed as a function of k1 and k2 as: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Trebuchet MS" panose="020B0603020202020204" pitchFamily="34" charset="0"/>
                <a:sym typeface="Symbol" panose="05050102010706020507" pitchFamily="18" charset="2"/>
              </a:rPr>
              <a:t>	</a:t>
            </a:r>
            <a:endParaRPr lang="en-US" sz="2200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49527"/>
              </p:ext>
            </p:extLst>
          </p:nvPr>
        </p:nvGraphicFramePr>
        <p:xfrm>
          <a:off x="1487488" y="4005064"/>
          <a:ext cx="565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5651280" imgH="520560" progId="Equation.DSMT4">
                  <p:embed/>
                </p:oleObj>
              </mc:Choice>
              <mc:Fallback>
                <p:oleObj name="Equation" r:id="rId3" imgW="5651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7488" y="4005064"/>
                        <a:ext cx="56515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524802"/>
              </p:ext>
            </p:extLst>
          </p:nvPr>
        </p:nvGraphicFramePr>
        <p:xfrm>
          <a:off x="1487488" y="6093296"/>
          <a:ext cx="2628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2628720" imgH="368280" progId="Equation.DSMT4">
                  <p:embed/>
                </p:oleObj>
              </mc:Choice>
              <mc:Fallback>
                <p:oleObj name="Equation" r:id="rId5" imgW="26287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7488" y="6093296"/>
                        <a:ext cx="2628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7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9925"/>
            <a:ext cx="10972800" cy="75477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Complete Fuzzy System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266355" y="865024"/>
            <a:ext cx="11542857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9952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/>
              <a:t>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4" y="980728"/>
            <a:ext cx="8928992" cy="58772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>
                <a:latin typeface="Trebuchet MS" panose="020B0603020202020204" pitchFamily="34" charset="0"/>
              </a:rPr>
              <a:t>Step 1</a:t>
            </a:r>
            <a:r>
              <a:rPr lang="en-IN" sz="2200" dirty="0">
                <a:latin typeface="Trebuchet MS" panose="020B0603020202020204" pitchFamily="34" charset="0"/>
              </a:rPr>
              <a:t>: Get the number of input variables for your system as well as the range of each input variable and the output variable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>
                <a:latin typeface="Trebuchet MS" panose="020B0603020202020204" pitchFamily="34" charset="0"/>
              </a:rPr>
              <a:t>Step 2</a:t>
            </a:r>
            <a:r>
              <a:rPr lang="en-IN" sz="2200" dirty="0">
                <a:latin typeface="Trebuchet MS" panose="020B0603020202020204" pitchFamily="34" charset="0"/>
              </a:rPr>
              <a:t>: Normalize each variable between -1 to +1 linearly (ideally) using                          where </a:t>
            </a:r>
            <a:r>
              <a:rPr lang="en-IN" sz="2200" i="1" dirty="0">
                <a:latin typeface="Trebuchet MS" panose="020B0603020202020204" pitchFamily="34" charset="0"/>
              </a:rPr>
              <a:t>x</a:t>
            </a:r>
            <a:r>
              <a:rPr lang="en-IN" sz="2200" i="1" baseline="-25000" dirty="0">
                <a:latin typeface="Trebuchet MS" panose="020B0603020202020204" pitchFamily="34" charset="0"/>
              </a:rPr>
              <a:t>i</a:t>
            </a:r>
            <a:r>
              <a:rPr lang="en-IN" sz="2200" dirty="0">
                <a:latin typeface="Trebuchet MS" panose="020B0603020202020204" pitchFamily="34" charset="0"/>
              </a:rPr>
              <a:t> and </a:t>
            </a:r>
            <a:r>
              <a:rPr lang="en-IN" sz="2200" i="1" dirty="0">
                <a:latin typeface="Trebuchet MS" panose="020B0603020202020204" pitchFamily="34" charset="0"/>
              </a:rPr>
              <a:t>X</a:t>
            </a:r>
            <a:r>
              <a:rPr lang="en-IN" sz="2200" i="1" baseline="-25000" dirty="0">
                <a:latin typeface="Trebuchet MS" panose="020B0603020202020204" pitchFamily="34" charset="0"/>
              </a:rPr>
              <a:t>i</a:t>
            </a:r>
            <a:r>
              <a:rPr lang="en-IN" sz="2200" dirty="0">
                <a:latin typeface="Trebuchet MS" panose="020B0603020202020204" pitchFamily="34" charset="0"/>
              </a:rPr>
              <a:t> are the original and normalized variables for variable </a:t>
            </a:r>
            <a:r>
              <a:rPr lang="en-IN" sz="2200" i="1" dirty="0" err="1">
                <a:latin typeface="Trebuchet MS" panose="020B0603020202020204" pitchFamily="34" charset="0"/>
              </a:rPr>
              <a:t>i</a:t>
            </a:r>
            <a:r>
              <a:rPr lang="en-IN" sz="2200" dirty="0">
                <a:latin typeface="Trebuchet MS" panose="020B0603020202020204" pitchFamily="34" charset="0"/>
              </a:rPr>
              <a:t>, and </a:t>
            </a:r>
            <a:r>
              <a:rPr lang="en-IN" sz="2200" i="1" dirty="0" err="1">
                <a:latin typeface="Trebuchet MS" panose="020B0603020202020204" pitchFamily="34" charset="0"/>
              </a:rPr>
              <a:t>u</a:t>
            </a:r>
            <a:r>
              <a:rPr lang="en-IN" sz="2200" i="1" baseline="-25000" dirty="0" err="1">
                <a:latin typeface="Trebuchet MS" panose="020B0603020202020204" pitchFamily="34" charset="0"/>
              </a:rPr>
              <a:t>i</a:t>
            </a:r>
            <a:r>
              <a:rPr lang="en-IN" sz="2200" dirty="0">
                <a:latin typeface="Trebuchet MS" panose="020B0603020202020204" pitchFamily="34" charset="0"/>
              </a:rPr>
              <a:t> and </a:t>
            </a:r>
            <a:r>
              <a:rPr lang="en-IN" sz="2200" i="1" dirty="0">
                <a:latin typeface="Trebuchet MS" panose="020B0603020202020204" pitchFamily="34" charset="0"/>
              </a:rPr>
              <a:t>l</a:t>
            </a:r>
            <a:r>
              <a:rPr lang="en-IN" sz="2200" i="1" baseline="-25000" dirty="0">
                <a:latin typeface="Trebuchet MS" panose="020B0603020202020204" pitchFamily="34" charset="0"/>
              </a:rPr>
              <a:t>i</a:t>
            </a:r>
            <a:r>
              <a:rPr lang="en-IN" sz="2200" dirty="0">
                <a:latin typeface="Trebuchet MS" panose="020B0603020202020204" pitchFamily="34" charset="0"/>
              </a:rPr>
              <a:t> are corresponding upper and lower bounds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>
                <a:latin typeface="Trebuchet MS" panose="020B0603020202020204" pitchFamily="34" charset="0"/>
              </a:rPr>
              <a:t>Step </a:t>
            </a:r>
            <a:r>
              <a:rPr lang="en-IN" sz="2200" u="sng" dirty="0">
                <a:latin typeface="Trebuchet MS" panose="020B0603020202020204" pitchFamily="34" charset="0"/>
              </a:rPr>
              <a:t>3</a:t>
            </a:r>
            <a:r>
              <a:rPr lang="en-IN" sz="2200" dirty="0">
                <a:latin typeface="Trebuchet MS" panose="020B0603020202020204" pitchFamily="34" charset="0"/>
              </a:rPr>
              <a:t>: Decide on the number of fuzzy sets that you will use to granulate each input as well as the output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>
                <a:latin typeface="Trebuchet MS" panose="020B0603020202020204" pitchFamily="34" charset="0"/>
              </a:rPr>
              <a:t>Step 4</a:t>
            </a:r>
            <a:r>
              <a:rPr lang="en-IN" sz="2200" dirty="0">
                <a:latin typeface="Trebuchet MS" panose="020B0603020202020204" pitchFamily="34" charset="0"/>
              </a:rPr>
              <a:t>: Decide on the type and distribution of fuzzy sets for each input and output variable, i.e. centroid and span (boundaries)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>
                <a:latin typeface="Trebuchet MS" panose="020B0603020202020204" pitchFamily="34" charset="0"/>
              </a:rPr>
              <a:t>Step 5</a:t>
            </a:r>
            <a:r>
              <a:rPr lang="en-IN" sz="2200" dirty="0">
                <a:latin typeface="Trebuchet MS" panose="020B0603020202020204" pitchFamily="34" charset="0"/>
              </a:rPr>
              <a:t>: Formulate the Fuzzy Associative Matrix (FAM : also called Fuzzy Inference Engine)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57323"/>
              </p:ext>
            </p:extLst>
          </p:nvPr>
        </p:nvGraphicFramePr>
        <p:xfrm>
          <a:off x="2927640" y="2409832"/>
          <a:ext cx="1843776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1536480" imgH="558720" progId="Equation.DSMT4">
                  <p:embed/>
                </p:oleObj>
              </mc:Choice>
              <mc:Fallback>
                <p:oleObj name="Equation" r:id="rId3" imgW="15364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7640" y="2409832"/>
                        <a:ext cx="1843776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9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404664"/>
          </a:xfrm>
        </p:spPr>
        <p:txBody>
          <a:bodyPr>
            <a:noAutofit/>
          </a:bodyPr>
          <a:lstStyle/>
          <a:p>
            <a:r>
              <a:rPr lang="en-IN" sz="3200" dirty="0"/>
              <a:t>Algorithm (cont’d)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568" y="548680"/>
            <a:ext cx="8820472" cy="61926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>
                <a:latin typeface="Trebuchet MS" panose="020B0603020202020204" pitchFamily="34" charset="0"/>
              </a:rPr>
              <a:t>Step 6</a:t>
            </a:r>
            <a:r>
              <a:rPr lang="en-IN" sz="2200" dirty="0">
                <a:latin typeface="Trebuchet MS" panose="020B0603020202020204" pitchFamily="34" charset="0"/>
              </a:rPr>
              <a:t>: Given a crisp input vector (numbers), first, </a:t>
            </a:r>
            <a:r>
              <a:rPr lang="en-IN" sz="2200" dirty="0" err="1">
                <a:latin typeface="Trebuchet MS" panose="020B0603020202020204" pitchFamily="34" charset="0"/>
              </a:rPr>
              <a:t>fuzzify</a:t>
            </a:r>
            <a:r>
              <a:rPr lang="en-IN" sz="2200" dirty="0">
                <a:latin typeface="Trebuchet MS" panose="020B0603020202020204" pitchFamily="34" charset="0"/>
              </a:rPr>
              <a:t> all variables; i.e. decide on degree of belonging of each </a:t>
            </a:r>
            <a:r>
              <a:rPr lang="en-IN" sz="2200" dirty="0" err="1">
                <a:latin typeface="Trebuchet MS" panose="020B0603020202020204" pitchFamily="34" charset="0"/>
              </a:rPr>
              <a:t>var</a:t>
            </a:r>
            <a:r>
              <a:rPr lang="en-IN" sz="2200" dirty="0">
                <a:latin typeface="Trebuchet MS" panose="020B0603020202020204" pitchFamily="34" charset="0"/>
              </a:rPr>
              <a:t> to each fuzzy set spanning the range of that </a:t>
            </a:r>
            <a:r>
              <a:rPr lang="en-IN" sz="2200" dirty="0" err="1" smtClean="0">
                <a:latin typeface="Trebuchet MS" panose="020B0603020202020204" pitchFamily="34" charset="0"/>
              </a:rPr>
              <a:t>var</a:t>
            </a:r>
            <a:r>
              <a:rPr lang="en-IN" sz="2200" dirty="0" smtClean="0">
                <a:latin typeface="Trebuchet MS" panose="020B0603020202020204" pitchFamily="34" charset="0"/>
              </a:rPr>
              <a:t> (number of sub-steps)</a:t>
            </a: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>
                <a:latin typeface="Trebuchet MS" panose="020B0603020202020204" pitchFamily="34" charset="0"/>
              </a:rPr>
              <a:t>Step 7</a:t>
            </a:r>
            <a:r>
              <a:rPr lang="en-IN" sz="2200" dirty="0">
                <a:latin typeface="Trebuchet MS" panose="020B0603020202020204" pitchFamily="34" charset="0"/>
              </a:rPr>
              <a:t>: Calculate the degree of activation of each cell of the FAM by the product </a:t>
            </a:r>
            <a:r>
              <a:rPr lang="en-IN" sz="2200" dirty="0" smtClean="0">
                <a:latin typeface="Trebuchet MS" panose="020B0603020202020204" pitchFamily="34" charset="0"/>
              </a:rPr>
              <a:t>rule (number of sub-steps)</a:t>
            </a: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u="sng" dirty="0">
                <a:latin typeface="Trebuchet MS" panose="020B0603020202020204" pitchFamily="34" charset="0"/>
              </a:rPr>
              <a:t>Step 8</a:t>
            </a:r>
            <a:r>
              <a:rPr lang="en-IN" sz="2200" dirty="0">
                <a:latin typeface="Trebuchet MS" panose="020B0603020202020204" pitchFamily="34" charset="0"/>
              </a:rPr>
              <a:t>: </a:t>
            </a:r>
            <a:r>
              <a:rPr lang="en-IN" sz="2200" dirty="0" err="1">
                <a:latin typeface="Trebuchet MS" panose="020B0603020202020204" pitchFamily="34" charset="0"/>
              </a:rPr>
              <a:t>Defuzzify</a:t>
            </a:r>
            <a:r>
              <a:rPr lang="en-IN" sz="2200" dirty="0">
                <a:latin typeface="Trebuchet MS" panose="020B0603020202020204" pitchFamily="34" charset="0"/>
              </a:rPr>
              <a:t> to obtain the </a:t>
            </a:r>
            <a:r>
              <a:rPr lang="en-IN" sz="2200" dirty="0">
                <a:latin typeface="Trebuchet MS" panose="020B0603020202020204" pitchFamily="34" charset="0"/>
              </a:rPr>
              <a:t>c</a:t>
            </a:r>
            <a:r>
              <a:rPr lang="en-IN" sz="2200" dirty="0">
                <a:latin typeface="Trebuchet MS" panose="020B0603020202020204" pitchFamily="34" charset="0"/>
              </a:rPr>
              <a:t>risp output: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18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>
              <a:latin typeface="Trebuchet MS" panose="020B0603020202020204" pitchFamily="34" charset="0"/>
            </a:endParaRPr>
          </a:p>
          <a:p>
            <a:pPr lvl="3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dirty="0" smtClean="0">
                <a:latin typeface="Trebuchet MS" panose="020B0603020202020204" pitchFamily="34" charset="0"/>
              </a:rPr>
              <a:t>where </a:t>
            </a:r>
            <a:r>
              <a:rPr lang="en-IN" i="1" dirty="0" err="1" smtClean="0">
                <a:latin typeface="Trebuchet MS" panose="020B0603020202020204" pitchFamily="34" charset="0"/>
              </a:rPr>
              <a:t>w</a:t>
            </a:r>
            <a:r>
              <a:rPr lang="en-IN" i="1" baseline="-25000" dirty="0" err="1" smtClean="0">
                <a:latin typeface="Trebuchet MS" panose="020B0603020202020204" pitchFamily="34" charset="0"/>
              </a:rPr>
              <a:t>k</a:t>
            </a:r>
            <a:r>
              <a:rPr lang="en-IN" dirty="0" smtClean="0">
                <a:latin typeface="Trebuchet MS" panose="020B0603020202020204" pitchFamily="34" charset="0"/>
              </a:rPr>
              <a:t> is the weight, i.e. degree of activation, of cell </a:t>
            </a:r>
            <a:r>
              <a:rPr lang="en-IN" i="1" dirty="0" smtClean="0">
                <a:latin typeface="Trebuchet MS" panose="020B0603020202020204" pitchFamily="34" charset="0"/>
              </a:rPr>
              <a:t>k</a:t>
            </a:r>
            <a:r>
              <a:rPr lang="en-IN" dirty="0" smtClean="0">
                <a:latin typeface="Trebuchet MS" panose="020B0603020202020204" pitchFamily="34" charset="0"/>
              </a:rPr>
              <a:t> where </a:t>
            </a:r>
            <a:r>
              <a:rPr lang="en-IN" i="1" dirty="0" smtClean="0">
                <a:latin typeface="Trebuchet MS" panose="020B0603020202020204" pitchFamily="34" charset="0"/>
              </a:rPr>
              <a:t>k</a:t>
            </a:r>
            <a:r>
              <a:rPr lang="en-IN" dirty="0" smtClean="0">
                <a:latin typeface="Trebuchet MS" panose="020B0603020202020204" pitchFamily="34" charset="0"/>
              </a:rPr>
              <a:t> is the single running variable </a:t>
            </a:r>
            <a:r>
              <a:rPr lang="en-IN" dirty="0">
                <a:latin typeface="Trebuchet MS" panose="020B0603020202020204" pitchFamily="34" charset="0"/>
              </a:rPr>
              <a:t>o</a:t>
            </a:r>
            <a:r>
              <a:rPr lang="en-IN" dirty="0" smtClean="0">
                <a:latin typeface="Trebuchet MS" panose="020B0603020202020204" pitchFamily="34" charset="0"/>
              </a:rPr>
              <a:t>ver all cells</a:t>
            </a:r>
          </a:p>
          <a:p>
            <a:pPr lvl="4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i="1" dirty="0" smtClean="0">
                <a:latin typeface="Trebuchet MS" panose="020B0603020202020204" pitchFamily="34" charset="0"/>
              </a:rPr>
              <a:t>k </a:t>
            </a:r>
            <a:r>
              <a:rPr lang="en-IN" i="1" dirty="0" smtClean="0">
                <a:latin typeface="Trebuchet MS" panose="020B0603020202020204" pitchFamily="34" charset="0"/>
                <a:sym typeface="Symbol"/>
              </a:rPr>
              <a:t></a:t>
            </a:r>
            <a:r>
              <a:rPr lang="en-IN" i="1" dirty="0" smtClean="0">
                <a:latin typeface="Trebuchet MS" panose="020B0603020202020204" pitchFamily="34" charset="0"/>
              </a:rPr>
              <a:t> {1, 2, ..N};                ; m</a:t>
            </a:r>
            <a:r>
              <a:rPr lang="en-IN" i="1" baseline="-25000" dirty="0" smtClean="0">
                <a:latin typeface="Trebuchet MS" panose="020B0603020202020204" pitchFamily="34" charset="0"/>
              </a:rPr>
              <a:t>i</a:t>
            </a:r>
            <a:r>
              <a:rPr lang="en-IN" i="1" dirty="0" smtClean="0">
                <a:latin typeface="Trebuchet MS" panose="020B0603020202020204" pitchFamily="34" charset="0"/>
              </a:rPr>
              <a:t> </a:t>
            </a:r>
            <a:r>
              <a:rPr lang="en-IN" dirty="0" smtClean="0">
                <a:latin typeface="Trebuchet MS" panose="020B0603020202020204" pitchFamily="34" charset="0"/>
              </a:rPr>
              <a:t>is granulation level of input variable</a:t>
            </a:r>
            <a:r>
              <a:rPr lang="en-IN" i="1" dirty="0" smtClean="0">
                <a:latin typeface="Trebuchet MS" panose="020B0603020202020204" pitchFamily="34" charset="0"/>
              </a:rPr>
              <a:t> </a:t>
            </a:r>
            <a:r>
              <a:rPr lang="en-IN" i="1" dirty="0" err="1" smtClean="0">
                <a:latin typeface="Trebuchet MS" panose="020B0603020202020204" pitchFamily="34" charset="0"/>
              </a:rPr>
              <a:t>i</a:t>
            </a:r>
            <a:r>
              <a:rPr lang="en-IN" i="1" dirty="0" smtClean="0">
                <a:latin typeface="Trebuchet MS" panose="020B0603020202020204" pitchFamily="34" charset="0"/>
              </a:rPr>
              <a:t> </a:t>
            </a:r>
          </a:p>
          <a:p>
            <a:pPr lvl="3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i="1" dirty="0" err="1" smtClean="0">
                <a:latin typeface="Trebuchet MS" panose="020B0603020202020204" pitchFamily="34" charset="0"/>
              </a:rPr>
              <a:t>C</a:t>
            </a:r>
            <a:r>
              <a:rPr lang="en-IN" i="1" baseline="-25000" dirty="0" err="1" smtClean="0">
                <a:latin typeface="Trebuchet MS" panose="020B0603020202020204" pitchFamily="34" charset="0"/>
              </a:rPr>
              <a:t>k</a:t>
            </a:r>
            <a:r>
              <a:rPr lang="en-IN" dirty="0" smtClean="0">
                <a:latin typeface="Trebuchet MS" panose="020B0603020202020204" pitchFamily="34" charset="0"/>
              </a:rPr>
              <a:t> is the centroid of cell </a:t>
            </a:r>
            <a:r>
              <a:rPr lang="en-IN" i="1" dirty="0" smtClean="0">
                <a:latin typeface="Trebuchet MS" panose="020B0603020202020204" pitchFamily="34" charset="0"/>
              </a:rPr>
              <a:t>k.</a:t>
            </a:r>
            <a:endParaRPr lang="en-IN" i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615861"/>
              </p:ext>
            </p:extLst>
          </p:nvPr>
        </p:nvGraphicFramePr>
        <p:xfrm>
          <a:off x="3313976" y="3356992"/>
          <a:ext cx="13014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1041120" imgH="863280" progId="Equation.DSMT4">
                  <p:embed/>
                </p:oleObj>
              </mc:Choice>
              <mc:Fallback>
                <p:oleObj name="Equation" r:id="rId3" imgW="10411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3976" y="3356992"/>
                        <a:ext cx="1301400" cy="107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98476"/>
              </p:ext>
            </p:extLst>
          </p:nvPr>
        </p:nvGraphicFramePr>
        <p:xfrm>
          <a:off x="5720719" y="5168238"/>
          <a:ext cx="1126800" cy="6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901440" imgH="558720" progId="Equation.DSMT4">
                  <p:embed/>
                </p:oleObj>
              </mc:Choice>
              <mc:Fallback>
                <p:oleObj name="Equation" r:id="rId5" imgW="9014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0719" y="5168238"/>
                        <a:ext cx="1126800" cy="69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65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68"/>
            <a:ext cx="11377264" cy="1143000"/>
          </a:xfrm>
        </p:spPr>
        <p:txBody>
          <a:bodyPr>
            <a:normAutofit/>
          </a:bodyPr>
          <a:lstStyle/>
          <a:p>
            <a:r>
              <a:rPr lang="en-IN" sz="3200" dirty="0"/>
              <a:t>Typical Fuzzy Set (MF) </a:t>
            </a:r>
            <a:r>
              <a:rPr lang="en-IN" sz="3200" dirty="0" smtClean="0"/>
              <a:t>Distributions (seven symmetric fuzzy sets)</a:t>
            </a:r>
            <a:endParaRPr lang="en-IN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547" y="1412775"/>
            <a:ext cx="9006840" cy="469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0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22085</TotalTime>
  <Words>824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Symbol</vt:lpstr>
      <vt:lpstr>Trebuchet MS</vt:lpstr>
      <vt:lpstr>Office Theme</vt:lpstr>
      <vt:lpstr>Equation</vt:lpstr>
      <vt:lpstr>MathType 6.0 Equation</vt:lpstr>
      <vt:lpstr>High-level Algorithm for Implementation of a complete Fuzzy System </vt:lpstr>
      <vt:lpstr>PowerPoint Presentation</vt:lpstr>
      <vt:lpstr>PowerPoint Presentation</vt:lpstr>
      <vt:lpstr>PowerPoint Presentation</vt:lpstr>
      <vt:lpstr>Firing Intensity of a Rule in the FAM</vt:lpstr>
      <vt:lpstr>Complete Fuzzy System</vt:lpstr>
      <vt:lpstr>Algorithm</vt:lpstr>
      <vt:lpstr>Algorithm (cont’d)</vt:lpstr>
      <vt:lpstr>Typical Fuzzy Set (MF) Distributions (seven symmetric fuzzy sets)</vt:lpstr>
      <vt:lpstr>Typical Fuzzy Set (MF) Distributions (five symmetric fuzzy sets)</vt:lpstr>
      <vt:lpstr>Working Example Follows</vt:lpstr>
      <vt:lpstr>Documentation of input fuzzification</vt:lpstr>
      <vt:lpstr>Typical Fuzzy Set (MF) Distributions: Finer in regions where sensitivity of output to input is higher</vt:lpstr>
      <vt:lpstr>Documentation of output fuzzification</vt:lpstr>
      <vt:lpstr>Typical Fuzzy Set (MF) Distributions (Output)</vt:lpstr>
      <vt:lpstr>FAM for a 3-input system: 2 primary, 1 secondary (next slide explains how a 2-D FAM accommodates the 3rd input var)</vt:lpstr>
      <vt:lpstr>Explanation of how a 2-D FAM accommodates the 3rd input var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Implementation of a Fuzzy System</dc:title>
  <dc:creator>Arya</dc:creator>
  <cp:lastModifiedBy>Dr. Arya K. Bhattacharya</cp:lastModifiedBy>
  <cp:revision>33</cp:revision>
  <dcterms:created xsi:type="dcterms:W3CDTF">2017-08-16T11:53:19Z</dcterms:created>
  <dcterms:modified xsi:type="dcterms:W3CDTF">2020-01-18T08:29:54Z</dcterms:modified>
</cp:coreProperties>
</file>