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431" r:id="rId6"/>
    <p:sldId id="448" r:id="rId7"/>
    <p:sldId id="439" r:id="rId8"/>
    <p:sldId id="449" r:id="rId9"/>
    <p:sldId id="451" r:id="rId10"/>
    <p:sldId id="453" r:id="rId11"/>
    <p:sldId id="454" r:id="rId12"/>
    <p:sldId id="4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196" userDrawn="1">
          <p15:clr>
            <a:srgbClr val="A4A3A4"/>
          </p15:clr>
        </p15:guide>
        <p15:guide id="5" orient="horz" pos="3874" userDrawn="1">
          <p15:clr>
            <a:srgbClr val="A4A3A4"/>
          </p15:clr>
        </p15:guide>
        <p15:guide id="6" orient="horz" pos="2083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0B4"/>
    <a:srgbClr val="0066FF"/>
    <a:srgbClr val="FFFFFF"/>
    <a:srgbClr val="5A5A5A"/>
    <a:srgbClr val="FFEBE7"/>
    <a:srgbClr val="FFFFE7"/>
    <a:srgbClr val="FFD9B2"/>
    <a:srgbClr val="FFAA99"/>
    <a:srgbClr val="E67386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77045" autoAdjust="0"/>
  </p:normalViewPr>
  <p:slideViewPr>
    <p:cSldViewPr snapToGrid="0">
      <p:cViewPr varScale="1">
        <p:scale>
          <a:sx n="73" d="100"/>
          <a:sy n="73" d="100"/>
        </p:scale>
        <p:origin x="660" y="72"/>
      </p:cViewPr>
      <p:guideLst>
        <p:guide orient="horz" pos="4196"/>
        <p:guide orient="horz" pos="3874"/>
        <p:guide orient="horz" pos="2083"/>
        <p:guide pos="3700"/>
        <p:guide pos="399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5/30/2019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3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9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94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29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758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63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11832336" cy="6125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gray">
          <a:xfrm>
            <a:off x="9028942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TextBox 16" descr="Copyright_box&#10;"/>
          <p:cNvSpPr txBox="1"/>
          <p:nvPr userDrawn="1"/>
        </p:nvSpPr>
        <p:spPr bwMode="auto">
          <a:xfrm>
            <a:off x="5448300" y="6537960"/>
            <a:ext cx="1498465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/>
              <a:t>© 2018 CGI Group Inc.</a:t>
            </a:r>
            <a:endParaRPr lang="en-US" sz="1000" b="0" i="0" u="none" dirty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10848000" y="117000"/>
              <a:ext cx="1344000" cy="864000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5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US" sz="1799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auto">
          <a:xfrm>
            <a:off x="491666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67" tIns="60933" rIns="121867" bIns="60933" numCol="1" anchor="t" anchorCtr="0" compatLnSpc="1">
            <a:prstTxWarp prst="textNoShape">
              <a:avLst/>
            </a:prstTxWarp>
          </a:bodyPr>
          <a:lstStyle/>
          <a:p>
            <a:endParaRPr lang="en-US" sz="1799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2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9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399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799" baseline="0">
                <a:solidFill>
                  <a:schemeClr val="bg1"/>
                </a:solidFill>
                <a:latin typeface="Arial" pitchFamily="34" charset="0"/>
              </a:defRPr>
            </a:lvl2pPr>
            <a:lvl3pPr marL="274556" indent="-274556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799">
                <a:solidFill>
                  <a:schemeClr val="bg1"/>
                </a:solidFill>
                <a:latin typeface="Arial" pitchFamily="34" charset="0"/>
              </a:defRPr>
            </a:lvl3pPr>
            <a:lvl4pPr marL="810970" indent="-27455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799">
                <a:solidFill>
                  <a:schemeClr val="bg1"/>
                </a:solidFill>
                <a:latin typeface="Arial" pitchFamily="34" charset="0"/>
              </a:defRPr>
            </a:lvl4pPr>
            <a:lvl5pPr marL="1074416" indent="-26344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309" indent="-215835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2622" indent="-22853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9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399" b="0" i="0">
                <a:solidFill>
                  <a:schemeClr val="tx1"/>
                </a:solidFill>
                <a:latin typeface="Arial" pitchFamily="34" charset="0"/>
              </a:defRPr>
            </a:lvl1pPr>
            <a:lvl2pPr marL="263446" indent="-263446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799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414" indent="-27296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799" b="0" i="0">
                <a:solidFill>
                  <a:schemeClr val="tx1"/>
                </a:solidFill>
                <a:latin typeface="Arial" pitchFamily="34" charset="0"/>
              </a:defRPr>
            </a:lvl3pPr>
            <a:lvl4pPr marL="810970" indent="-27455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799">
                <a:solidFill>
                  <a:schemeClr val="bg1"/>
                </a:solidFill>
                <a:latin typeface="Arial" pitchFamily="34" charset="0"/>
              </a:defRPr>
            </a:lvl4pPr>
            <a:lvl5pPr marL="1074416" indent="-26344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309" indent="-215835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2622" indent="-22853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25104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/>
            <a:endParaRPr lang="en-US" sz="1799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auto">
          <a:xfrm>
            <a:off x="7968001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67" tIns="60933" rIns="121867" bIns="60933" numCol="1" anchor="t" anchorCtr="0" compatLnSpc="1">
            <a:prstTxWarp prst="textNoShape">
              <a:avLst/>
            </a:prstTxWarp>
          </a:bodyPr>
          <a:lstStyle/>
          <a:p>
            <a:endParaRPr lang="en-US" sz="1799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2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1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747" indent="-177747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0970" indent="-27455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799">
                <a:solidFill>
                  <a:schemeClr val="bg1"/>
                </a:solidFill>
                <a:latin typeface="Arial" pitchFamily="34" charset="0"/>
              </a:defRPr>
            </a:lvl4pPr>
            <a:lvl5pPr marL="1074416" indent="-26344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309" indent="-215835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2622" indent="-22853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3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799" b="0" i="0">
                <a:solidFill>
                  <a:schemeClr val="tx1"/>
                </a:solidFill>
                <a:latin typeface="Arial" pitchFamily="34" charset="0"/>
              </a:defRPr>
            </a:lvl1pPr>
            <a:lvl2pPr marL="18092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84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0970" indent="-27455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799">
                <a:solidFill>
                  <a:schemeClr val="bg1"/>
                </a:solidFill>
                <a:latin typeface="Arial" pitchFamily="34" charset="0"/>
              </a:defRPr>
            </a:lvl4pPr>
            <a:lvl5pPr marL="1074416" indent="-26344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309" indent="-215835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2622" indent="-22853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4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799" b="0" i="0">
                <a:solidFill>
                  <a:schemeClr val="bg1"/>
                </a:solidFill>
                <a:latin typeface="Arial" pitchFamily="34" charset="0"/>
              </a:defRPr>
            </a:lvl1pPr>
            <a:lvl2pPr marL="177747" indent="-177747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799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493" indent="-177747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799" i="0">
                <a:solidFill>
                  <a:schemeClr val="bg1"/>
                </a:solidFill>
                <a:latin typeface="Arial" pitchFamily="34" charset="0"/>
              </a:defRPr>
            </a:lvl3pPr>
            <a:lvl4pPr marL="810970" indent="-27455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799">
                <a:solidFill>
                  <a:schemeClr val="bg1"/>
                </a:solidFill>
                <a:latin typeface="Arial" pitchFamily="34" charset="0"/>
              </a:defRPr>
            </a:lvl4pPr>
            <a:lvl5pPr marL="1074416" indent="-26344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309" indent="-215835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2622" indent="-22853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5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5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1" y="1291913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799" b="0" i="0">
                <a:solidFill>
                  <a:schemeClr val="tx1"/>
                </a:solidFill>
                <a:latin typeface="Arial" pitchFamily="34" charset="0"/>
              </a:defRPr>
            </a:lvl1pPr>
            <a:lvl2pPr marL="18092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84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0970" indent="-27455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799">
                <a:solidFill>
                  <a:schemeClr val="bg1"/>
                </a:solidFill>
                <a:latin typeface="Arial" pitchFamily="34" charset="0"/>
              </a:defRPr>
            </a:lvl4pPr>
            <a:lvl5pPr marL="1074416" indent="-26344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309" indent="-215835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2622" indent="-22853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3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799" b="0" i="0">
                <a:solidFill>
                  <a:schemeClr val="tx1"/>
                </a:solidFill>
                <a:latin typeface="Arial" pitchFamily="34" charset="0"/>
              </a:defRPr>
            </a:lvl1pPr>
            <a:lvl2pPr marL="18092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84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0970" indent="-27455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799">
                <a:solidFill>
                  <a:schemeClr val="bg1"/>
                </a:solidFill>
                <a:latin typeface="Arial" pitchFamily="34" charset="0"/>
              </a:defRPr>
            </a:lvl4pPr>
            <a:lvl5pPr marL="1074416" indent="-26344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309" indent="-215835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2622" indent="-22853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49224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2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799" b="0" i="0">
                <a:solidFill>
                  <a:schemeClr val="tx1"/>
                </a:solidFill>
                <a:latin typeface="Arial" pitchFamily="34" charset="0"/>
              </a:defRPr>
            </a:lvl1pPr>
            <a:lvl2pPr marL="18092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84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0970" indent="-27455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799">
                <a:solidFill>
                  <a:schemeClr val="bg1"/>
                </a:solidFill>
                <a:latin typeface="Arial" pitchFamily="34" charset="0"/>
              </a:defRPr>
            </a:lvl4pPr>
            <a:lvl5pPr marL="1074416" indent="-26344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309" indent="-215835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2622" indent="-22853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1" y="1268415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1" y="1268415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1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799" b="0" i="0">
                <a:solidFill>
                  <a:schemeClr val="tx1"/>
                </a:solidFill>
                <a:latin typeface="Arial" pitchFamily="34" charset="0"/>
              </a:defRPr>
            </a:lvl1pPr>
            <a:lvl2pPr marL="18092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84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0970" indent="-27455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799">
                <a:solidFill>
                  <a:schemeClr val="bg1"/>
                </a:solidFill>
                <a:latin typeface="Arial" pitchFamily="34" charset="0"/>
              </a:defRPr>
            </a:lvl4pPr>
            <a:lvl5pPr marL="1074416" indent="-26344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309" indent="-215835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2622" indent="-22853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799" b="0" i="0">
                <a:solidFill>
                  <a:schemeClr val="tx1"/>
                </a:solidFill>
                <a:latin typeface="Arial" pitchFamily="34" charset="0"/>
              </a:defRPr>
            </a:lvl1pPr>
            <a:lvl2pPr marL="18092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841" indent="-180921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0970" indent="-27455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799">
                <a:solidFill>
                  <a:schemeClr val="bg1"/>
                </a:solidFill>
                <a:latin typeface="Arial" pitchFamily="34" charset="0"/>
              </a:defRPr>
            </a:lvl4pPr>
            <a:lvl5pPr marL="1074416" indent="-263446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309" indent="-215835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2622" indent="-22853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6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2968" indent="-26503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635" indent="-215935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622" indent="-215935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607" indent="-215935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277" indent="-174573">
              <a:spcBef>
                <a:spcPts val="600"/>
              </a:spcBef>
              <a:defRPr sz="1400"/>
            </a:lvl6pPr>
            <a:lvl7pPr marL="1168049" indent="-215935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1" y="1266826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2968" indent="-26503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635" indent="-215935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622" indent="-215935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607" indent="-215935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277" indent="-174573">
              <a:spcBef>
                <a:spcPts val="600"/>
              </a:spcBef>
              <a:defRPr sz="1400"/>
            </a:lvl6pPr>
            <a:lvl7pPr marL="1168049" indent="-215935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6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2968" indent="-26503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635" indent="-215935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622" indent="-215935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607" indent="-215935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277" indent="-174573">
              <a:spcBef>
                <a:spcPts val="600"/>
              </a:spcBef>
              <a:defRPr sz="1400"/>
            </a:lvl6pPr>
            <a:lvl7pPr marL="1168049" indent="-215935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5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5754879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5" t="-4910" r="24180" b="-1223"/>
          <a:stretch/>
        </p:blipFill>
        <p:spPr bwMode="auto">
          <a:xfrm>
            <a:off x="-133" y="1"/>
            <a:ext cx="902246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GB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TextBox 16" descr="Copyright_box&#10;"/>
          <p:cNvSpPr txBox="1"/>
          <p:nvPr userDrawn="1"/>
        </p:nvSpPr>
        <p:spPr bwMode="auto">
          <a:xfrm>
            <a:off x="5448300" y="6555658"/>
            <a:ext cx="1498465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800" dirty="0"/>
              <a:t>© 2018 CGI Group Inc.</a:t>
            </a:r>
            <a:endParaRPr lang="en-US" sz="800" b="0" i="0" u="none" dirty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08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4622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8413"/>
            <a:ext cx="524622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10528"/>
            <a:ext cx="261660" cy="20552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1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C066C9-4FA0-4392-ACCF-4827A0DE7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826" y="6510528"/>
            <a:ext cx="261660" cy="20552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1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37960"/>
            <a:ext cx="261660" cy="19332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79894" y="6537960"/>
            <a:ext cx="1439604" cy="1933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b="0" i="0" u="none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65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650" r:id="rId11"/>
    <p:sldLayoutId id="2147483687" r:id="rId12"/>
    <p:sldLayoutId id="2147483690" r:id="rId13"/>
    <p:sldLayoutId id="2147483691" r:id="rId14"/>
    <p:sldLayoutId id="2147483661" r:id="rId15"/>
    <p:sldLayoutId id="2147483703" r:id="rId16"/>
    <p:sldLayoutId id="2147483704" r:id="rId17"/>
    <p:sldLayoutId id="2147483705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46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com/employees/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mo.com/employe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title"/>
          </p:nvPr>
        </p:nvSpPr>
        <p:spPr>
          <a:xfrm>
            <a:off x="878400" y="2441650"/>
            <a:ext cx="9999662" cy="920750"/>
          </a:xfrm>
        </p:spPr>
        <p:txBody>
          <a:bodyPr>
            <a:noAutofit/>
          </a:bodyPr>
          <a:lstStyle/>
          <a:p>
            <a:r>
              <a:rPr lang="en-US" sz="4000" dirty="0"/>
              <a:t>REST</a:t>
            </a:r>
            <a:r>
              <a:rPr lang="en-US" sz="4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dirty="0"/>
              <a:t>Services</a:t>
            </a:r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878400" y="2779200"/>
            <a:ext cx="703659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" name="AutoShape 7"/>
          <p:cNvSpPr>
            <a:spLocks noChangeAspect="1" noChangeArrowheads="1" noTextEdit="1"/>
          </p:cNvSpPr>
          <p:nvPr/>
        </p:nvSpPr>
        <p:spPr bwMode="auto">
          <a:xfrm>
            <a:off x="7622400" y="2610000"/>
            <a:ext cx="704407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632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6901" y="1558131"/>
            <a:ext cx="5246225" cy="5113337"/>
          </a:xfrm>
        </p:spPr>
        <p:txBody>
          <a:bodyPr/>
          <a:lstStyle/>
          <a:p>
            <a:r>
              <a:rPr lang="en-US" b="1" dirty="0" smtClean="0"/>
              <a:t>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REST 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RESTful Key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Ways to consume REST </a:t>
            </a:r>
            <a:r>
              <a:rPr lang="en-US" dirty="0" smtClean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3"/>
          </p:nvPr>
        </p:nvSpPr>
        <p:spPr>
          <a:xfrm>
            <a:off x="6321888" y="1558131"/>
            <a:ext cx="5246225" cy="5113337"/>
          </a:xfrm>
        </p:spPr>
        <p:txBody>
          <a:bodyPr/>
          <a:lstStyle/>
          <a:p>
            <a:r>
              <a:rPr lang="en-US" b="1" dirty="0" smtClean="0"/>
              <a:t>At the end of the session you will..,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what is REST service and it’s 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to know the key elements in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Come to know ways to consume or test the REST service</a:t>
            </a:r>
            <a:endParaRPr lang="en-US" dirty="0"/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878400" y="2779200"/>
            <a:ext cx="703659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9" name="AutoShape 7"/>
          <p:cNvSpPr>
            <a:spLocks noChangeAspect="1" noChangeArrowheads="1" noTextEdit="1"/>
          </p:cNvSpPr>
          <p:nvPr/>
        </p:nvSpPr>
        <p:spPr bwMode="auto">
          <a:xfrm>
            <a:off x="7622400" y="2610000"/>
            <a:ext cx="704407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50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REST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 architecture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Stateless, lightweight, maintainable and 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Works on HTTP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REST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Heterogeneous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Easy to integrate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651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RESTful key elements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Resources (http</a:t>
            </a:r>
            <a:r>
              <a:rPr lang="en-US" dirty="0" smtClean="0"/>
              <a:t>://demo.com/employees/1)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HTTP methods or Request Verbs (GET, POST, PUT and DELETE)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Request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Request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Response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Response Status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Request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Path Parameter</a:t>
            </a:r>
          </a:p>
        </p:txBody>
      </p:sp>
    </p:spTree>
    <p:extLst>
      <p:ext uri="{BB962C8B-B14F-4D97-AF65-F5344CB8AC3E}">
        <p14:creationId xmlns:p14="http://schemas.microsoft.com/office/powerpoint/2010/main" val="17534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Ways to consume REST Service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REST clients (Postman, SOAP UI, </a:t>
            </a:r>
            <a:r>
              <a:rPr lang="en-US" dirty="0" err="1" smtClean="0"/>
              <a:t>Insomania</a:t>
            </a:r>
            <a:r>
              <a:rPr lang="en-US" dirty="0"/>
              <a:t> </a:t>
            </a:r>
            <a:r>
              <a:rPr lang="en-US" dirty="0" smtClean="0"/>
              <a:t>etc..)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Junit test cases</a:t>
            </a:r>
          </a:p>
          <a:p>
            <a:pPr marL="879475" lvl="2" indent="-342900">
              <a:buFont typeface="Wingdings" panose="05000000000000000000" pitchFamily="2" charset="2"/>
              <a:buChar char="Ø"/>
            </a:pPr>
            <a:r>
              <a:rPr lang="en-US" dirty="0" smtClean="0"/>
              <a:t>REST Assured</a:t>
            </a:r>
          </a:p>
          <a:p>
            <a:pPr marL="879475" lvl="2" indent="-342900">
              <a:buFont typeface="Wingdings" panose="05000000000000000000" pitchFamily="2" charset="2"/>
              <a:buChar char="Ø"/>
            </a:pPr>
            <a:r>
              <a:rPr lang="en-US" dirty="0" smtClean="0"/>
              <a:t>Rest Template</a:t>
            </a:r>
          </a:p>
          <a:p>
            <a:pPr marL="879475" lvl="2" indent="-342900">
              <a:buFont typeface="Wingdings" panose="05000000000000000000" pitchFamily="2" charset="2"/>
              <a:buChar char="Ø"/>
            </a:pPr>
            <a:r>
              <a:rPr lang="en-US" dirty="0" err="1" smtClean="0"/>
              <a:t>HttpClient</a:t>
            </a:r>
            <a:endParaRPr lang="en-US" dirty="0" smtClean="0"/>
          </a:p>
          <a:p>
            <a:pPr marL="879475" lvl="2" indent="-342900">
              <a:buFont typeface="Wingdings" panose="05000000000000000000" pitchFamily="2" charset="2"/>
              <a:buChar char="Ø"/>
            </a:pPr>
            <a:r>
              <a:rPr lang="en-US" dirty="0" smtClean="0"/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82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examples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GET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demo.com/employees/1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GET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demo.com/employees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POST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demo.com/employees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PUT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demo.com/employees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DELETE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demo.com/employees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</a:t>
            </a:r>
            <a:r>
              <a:rPr lang="en-US" dirty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demo.com/employees</a:t>
            </a:r>
            <a:r>
              <a:rPr lang="en-US" smtClean="0"/>
              <a:t>/4&amp;organizationId=13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2800" dirty="0">
                <a:solidFill>
                  <a:schemeClr val="tx1"/>
                </a:solidFill>
              </a:rPr>
              <a:t>We approach every engagement with one objective in mind: to help clients succeed</a:t>
            </a:r>
          </a:p>
        </p:txBody>
      </p:sp>
    </p:spTree>
    <p:extLst>
      <p:ext uri="{BB962C8B-B14F-4D97-AF65-F5344CB8AC3E}">
        <p14:creationId xmlns:p14="http://schemas.microsoft.com/office/powerpoint/2010/main" val="18085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Approved CGI Widescreen Image Template - V16.potx" id="{372805AA-7C2A-4A0E-9256-2DEA4D10B507}" vid="{00B34FB6-FDE9-49D8-85AB-3D084873575B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ase Study" ma:contentTypeID="0x01010070238071AD9C3B43B7569B6357CE3CAD0019E0F9054D66D241B1DDB5F60D1A9B25" ma:contentTypeVersion="90" ma:contentTypeDescription="" ma:contentTypeScope="" ma:versionID="74aa137130f82cd44a2f2bd51f17f4f4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6260c040cb88f76e327d23673a2c22a4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Delivery_x0020_Method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3" ma:displayName="Language" ma:default="EN" ma:description="Select the document language: CS - Czech, DA - Danish, DE - German, EN - English, ES - Spanish, ET - Estonian, FI - Finnish, FR - French, LT - Lithuania, NL - Dutch, NO - Norwegian, PL - Polish, PT - Portuguese, SV - Swedish, SK - Slovak," ma:format="Dropdown" ma:internalName="Language" ma:readOnly="fals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LT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41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8" ma:displayName="Abstract" ma:description="Enter an abstract of the content the document." ma:internalName="Abstract" ma:readOnly="false">
      <xsd:simpleType>
        <xsd:restriction base="dms:Note">
          <xsd:maxLength value="255"/>
        </xsd:restriction>
      </xsd:simpleType>
    </xsd:element>
    <xsd:element name="Published_x0020_By" ma:index="9" ma:displayName="Published By" ma:description="Select the publisher of the document." ma:list="UserInfo" ma:SharePointGroup="0" ma:internalName="Publish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10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11" ma:displayName="Publication Date" ma:default="[today]" ma:description="Date the document was created  / published in DD/MM/YYYY format. Default = Today" ma:format="DateOnly" ma:internalName="Publication_x0020_Date" ma:readOnly="false">
      <xsd:simpleType>
        <xsd:restriction base="dms:DateTime"/>
      </xsd:simpleType>
    </xsd:element>
    <xsd:element name="Best_x0020_Before_x0020_Date" ma:index="12" ma:displayName="Best Before Date" ma:description="Expiry date of the document. Documents will be considered for deletion from CGI Library when they exceed their Best Before Date. Default = 5 years." ma:format="DateOnly" ma:internalName="Best_x0020_Before_x0020_Date" ma:readOnly="false">
      <xsd:simpleType>
        <xsd:restriction base="dms:DateTime"/>
      </xsd:simpleType>
    </xsd:element>
    <xsd:element name="External_x0020_Use" ma:index="14" ma:displayName="External Use" ma:default="No" ma:description="Select whether the document can be used externally." ma:format="Dropdown" ma:internalName="External_x0020_Use" ma:readOnly="fal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5" ma:displayName="Owner Organization" ma:description="Select the owning operation for the project / service." ma:format="Dropdown" ma:internalName="Owner_x0020_Organisation" ma:readOnly="false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ithuania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6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7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Delivery_x0020_Method" ma:index="18" nillable="true" ma:displayName="Delivery Method" ma:description="Select the nature of the piece of work." ma:internalName="Delivery_x0020_Metho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Management Consulting"/>
                    <xsd:enumeration value="Outsourcing"/>
                    <xsd:enumeration value="Professional Services"/>
                    <xsd:enumeration value="Systems Integration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9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7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1" nillable="true" ma:taxonomy="true" ma:internalName="b0f7c43cb32a4bb99696cc0157e407bc" ma:taxonomyFieldName="Business_x0020_Practice" ma:displayName="Business Practic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33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35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37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39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CSMeta2010Field xmlns="http://schemas.microsoft.com/sharepoint/v3" xsi:nil="true"/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/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/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/>
    <Abstract xmlns="d95a5b16-1b8d-4c7c-9ebf-89c0983b6970"/>
    <External_x0020_Use xmlns="d95a5b16-1b8d-4c7c-9ebf-89c0983b6970"/>
    <Owner_x0020_Organisation xmlns="d95a5b16-1b8d-4c7c-9ebf-89c0983b6970"/>
    <Market xmlns="d95a5b16-1b8d-4c7c-9ebf-89c0983b6970"/>
    <Best_x0020_Before_x0020_Date xmlns="d95a5b16-1b8d-4c7c-9ebf-89c0983b6970"/>
    <Published_x0020_By xmlns="d95a5b16-1b8d-4c7c-9ebf-89c0983b6970">
      <UserInfo>
        <DisplayName/>
        <AccountId/>
        <AccountType/>
      </UserInfo>
    </Published_x0020_By>
    <Publication_x0020_Date xmlns="d95a5b16-1b8d-4c7c-9ebf-89c0983b6970"/>
    <Geographic_x0020_Region xmlns="d95a5b16-1b8d-4c7c-9ebf-89c0983b6970"/>
    <TaxKeywordTaxHTField xmlns="d95a5b16-1b8d-4c7c-9ebf-89c0983b6970">
      <Terms xmlns="http://schemas.microsoft.com/office/infopath/2007/PartnerControls"/>
    </TaxKeywordTaxHTField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Delivery_x0020_Method xmlns="d95a5b16-1b8d-4c7c-9ebf-89c0983b6970"/>
    <ae4bb7bb5e1849a3a75b9d2ac781ba53 xmlns="d95a5b16-1b8d-4c7c-9ebf-89c0983b6970">
      <Terms xmlns="http://schemas.microsoft.com/office/infopath/2007/PartnerControls"/>
    </ae4bb7bb5e1849a3a75b9d2ac781ba53>
  </documentManagement>
</p:properties>
</file>

<file path=customXml/itemProps1.xml><?xml version="1.0" encoding="utf-8"?>
<ds:datastoreItem xmlns:ds="http://schemas.openxmlformats.org/officeDocument/2006/customXml" ds:itemID="{DE1295A3-248F-4741-9DE4-E5DD5A80724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DB4CC9F-E5A6-42B2-8267-30D4C85F25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F4C4F6A-F6A5-45C8-BAAA-52FB70E387C7}">
  <ds:schemaRefs>
    <ds:schemaRef ds:uri="http://schemas.microsoft.com/sharepoint/v3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d95a5b16-1b8d-4c7c-9ebf-89c0983b697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Approved CGI Widescreen Image Template - V16</Template>
  <TotalTime>5796</TotalTime>
  <Words>183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</vt:lpstr>
      <vt:lpstr>Wingdings</vt:lpstr>
      <vt:lpstr>CGI Widescreen Beet</vt:lpstr>
      <vt:lpstr>REST Services</vt:lpstr>
      <vt:lpstr>Agenda</vt:lpstr>
      <vt:lpstr>What is REST</vt:lpstr>
      <vt:lpstr>Why REST</vt:lpstr>
      <vt:lpstr>RESTful key elements</vt:lpstr>
      <vt:lpstr>Ways to consume REST Service</vt:lpstr>
      <vt:lpstr>Some examples</vt:lpstr>
      <vt:lpstr>Our commitment to you We approach every engagement with one objective in mind: to help clients succeed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Karen Sellers</dc:creator>
  <cp:lastModifiedBy>Madapurmath, Basavarajswami S</cp:lastModifiedBy>
  <cp:revision>254</cp:revision>
  <dcterms:created xsi:type="dcterms:W3CDTF">2018-04-02T17:49:56Z</dcterms:created>
  <dcterms:modified xsi:type="dcterms:W3CDTF">2019-05-30T13:54:37Z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TaxKeyword">
    <vt:lpwstr/>
  </property>
  <property fmtid="{D5CDD505-2E9C-101B-9397-08002B2CF9AE}" pid="5" name="Sector">
    <vt:lpwstr/>
  </property>
  <property fmtid="{D5CDD505-2E9C-101B-9397-08002B2CF9AE}" pid="6" name="Geography">
    <vt:lpwstr>45958;#Europe|fb93e220-a567-43f0-b7c2-9f4fcccf3879;#45986;#Europe:Netherlands|d29383a9-ab75-49ba-9a91-9191da3d2424</vt:lpwstr>
  </property>
  <property fmtid="{D5CDD505-2E9C-101B-9397-08002B2CF9AE}" pid="7" name="Organisation">
    <vt:lpwstr>260;#Corporate|43ac7042-3752-4f1b-8a93-43b36e65d3e5</vt:lpwstr>
  </property>
  <property fmtid="{D5CDD505-2E9C-101B-9397-08002B2CF9AE}" pid="8" name="Functions">
    <vt:lpwstr/>
  </property>
  <property fmtid="{D5CDD505-2E9C-101B-9397-08002B2CF9AE}" pid="9" name="ContentTypeId">
    <vt:lpwstr>0x01010070238071AD9C3B43B7569B6357CE3CAD0019E0F9054D66D241B1DDB5F60D1A9B25</vt:lpwstr>
  </property>
  <property fmtid="{D5CDD505-2E9C-101B-9397-08002B2CF9AE}" pid="10" name="Service line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Business theme">
    <vt:lpwstr/>
  </property>
  <property fmtid="{D5CDD505-2E9C-101B-9397-08002B2CF9AE}" pid="14" name="Intellectual Property">
    <vt:lpwstr/>
  </property>
</Properties>
</file>