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coa%20dataset\SuperStore%20Data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coa%20dataset\SuperStore%20Data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coa%20dataset\SuperStore%20Data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coa%20dataset\SuperStore%20Data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coa%20dataset\SuperStore%20Data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coa%20dataset\SuperStore%20Data%20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 Data Analysis.xlsx]sales vs orders!PivotTable8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Orders</a:t>
            </a:r>
            <a:r>
              <a:rPr lang="en-US" baseline="0"/>
              <a:t> vs Sales</a:t>
            </a:r>
            <a:endParaRPr lang="en-US"/>
          </a:p>
        </c:rich>
      </c:tx>
      <c:layout>
        <c:manualLayout>
          <c:xMode val="edge"/>
          <c:yMode val="edge"/>
          <c:x val="6.7826334208224009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991426071741033"/>
          <c:y val="0.17171296296296296"/>
          <c:w val="0.79206036745406827"/>
          <c:h val="0.701929133858267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'sales vs orders'!$B$3</c:f>
              <c:strCache>
                <c:ptCount val="1"/>
                <c:pt idx="0">
                  <c:v>Sum of Amount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'sales vs orders'!$A$4:$A$16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'sales vs orders'!$B$4:$B$16</c:f>
              <c:numCache>
                <c:formatCode>General</c:formatCode>
                <c:ptCount val="12"/>
                <c:pt idx="0">
                  <c:v>1820601</c:v>
                </c:pt>
                <c:pt idx="1">
                  <c:v>1875932</c:v>
                </c:pt>
                <c:pt idx="2">
                  <c:v>1928066</c:v>
                </c:pt>
                <c:pt idx="3">
                  <c:v>1829263</c:v>
                </c:pt>
                <c:pt idx="4">
                  <c:v>1797822</c:v>
                </c:pt>
                <c:pt idx="5">
                  <c:v>1750966</c:v>
                </c:pt>
                <c:pt idx="6">
                  <c:v>1772300</c:v>
                </c:pt>
                <c:pt idx="7">
                  <c:v>1808505</c:v>
                </c:pt>
                <c:pt idx="8">
                  <c:v>1688871</c:v>
                </c:pt>
                <c:pt idx="9">
                  <c:v>1666662</c:v>
                </c:pt>
                <c:pt idx="10">
                  <c:v>1615356</c:v>
                </c:pt>
                <c:pt idx="11">
                  <c:v>1622033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8-45C4-A920-3B76801F5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4858928"/>
        <c:axId val="514867568"/>
      </c:barChart>
      <c:lineChart>
        <c:grouping val="standard"/>
        <c:varyColors val="0"/>
        <c:ser>
          <c:idx val="1"/>
          <c:order val="1"/>
          <c:tx>
            <c:strRef>
              <c:f>'sales vs orders'!$C$3</c:f>
              <c:strCache>
                <c:ptCount val="1"/>
                <c:pt idx="0">
                  <c:v>Count of Order ID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'sales vs orders'!$A$4:$A$16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'sales vs orders'!$C$4:$C$16</c:f>
              <c:numCache>
                <c:formatCode>General</c:formatCode>
                <c:ptCount val="12"/>
                <c:pt idx="0">
                  <c:v>2702</c:v>
                </c:pt>
                <c:pt idx="1">
                  <c:v>2750</c:v>
                </c:pt>
                <c:pt idx="2">
                  <c:v>2819</c:v>
                </c:pt>
                <c:pt idx="3">
                  <c:v>2685</c:v>
                </c:pt>
                <c:pt idx="4">
                  <c:v>2617</c:v>
                </c:pt>
                <c:pt idx="5">
                  <c:v>2597</c:v>
                </c:pt>
                <c:pt idx="6">
                  <c:v>2579</c:v>
                </c:pt>
                <c:pt idx="7">
                  <c:v>2617</c:v>
                </c:pt>
                <c:pt idx="8">
                  <c:v>2490</c:v>
                </c:pt>
                <c:pt idx="9">
                  <c:v>2424</c:v>
                </c:pt>
                <c:pt idx="10">
                  <c:v>2383</c:v>
                </c:pt>
                <c:pt idx="11">
                  <c:v>2384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58-45C4-A920-3B76801F5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3063120"/>
        <c:axId val="2133067920"/>
      </c:lineChart>
      <c:catAx>
        <c:axId val="51485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867568"/>
        <c:crosses val="autoZero"/>
        <c:auto val="1"/>
        <c:lblAlgn val="ctr"/>
        <c:lblOffset val="100"/>
        <c:noMultiLvlLbl val="0"/>
      </c:catAx>
      <c:valAx>
        <c:axId val="514867568"/>
        <c:scaling>
          <c:orientation val="minMax"/>
        </c:scaling>
        <c:delete val="0"/>
        <c:axPos val="l"/>
        <c:numFmt formatCode="0.0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858928"/>
        <c:crosses val="autoZero"/>
        <c:crossBetween val="between"/>
      </c:valAx>
      <c:valAx>
        <c:axId val="213306792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063120"/>
        <c:crosses val="max"/>
        <c:crossBetween val="between"/>
      </c:valAx>
      <c:catAx>
        <c:axId val="21330631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330679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7536023622047247"/>
          <c:y val="1.0045567220764072E-2"/>
          <c:w val="0.51075087489063864"/>
          <c:h val="9.14362787984835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 Data Analysis.xlsx]Men vs Women!PivotTable2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Sales :</a:t>
            </a:r>
            <a:r>
              <a:rPr lang="en-US" sz="2400" baseline="0"/>
              <a:t> Men vs Women</a:t>
            </a:r>
            <a:endParaRPr lang="en-US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976684164479435"/>
              <c:y val="-0.1856485126859142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5007720909886274"/>
              <c:y val="8.879593175853009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5007720909886274"/>
              <c:y val="8.879593175853009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976684164479435"/>
              <c:y val="-0.1856485126859142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5007720909886274"/>
              <c:y val="8.879593175853009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976684164479435"/>
              <c:y val="-0.1856485126859142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26535192475940506"/>
          <c:y val="0.17171296296296298"/>
          <c:w val="0.46641666666666665"/>
          <c:h val="0.77736111111111106"/>
        </c:manualLayout>
      </c:layout>
      <c:pieChart>
        <c:varyColors val="1"/>
        <c:ser>
          <c:idx val="0"/>
          <c:order val="0"/>
          <c:tx>
            <c:strRef>
              <c:f>'Men vs Women'!$B$3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322-4DF1-B7D6-334C763DD1C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322-4DF1-B7D6-334C763DD1CE}"/>
              </c:ext>
            </c:extLst>
          </c:dPt>
          <c:dLbls>
            <c:dLbl>
              <c:idx val="0"/>
              <c:layout>
                <c:manualLayout>
                  <c:x val="-0.10539122827037933"/>
                  <c:y val="8.003997850776013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cap="none" spc="0" baseline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6322-4DF1-B7D6-334C763DD1CE}"/>
                </c:ext>
              </c:extLst>
            </c:dLbl>
            <c:dLbl>
              <c:idx val="1"/>
              <c:layout>
                <c:manualLayout>
                  <c:x val="0.10421126706987704"/>
                  <c:y val="-0.1768924868626616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cap="none" spc="0" baseline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6322-4DF1-B7D6-334C763DD1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'Men vs Women'!$A$4:$A$5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'Men vs Women'!$B$4:$B$5</c:f>
              <c:numCache>
                <c:formatCode>General</c:formatCode>
                <c:ptCount val="2"/>
                <c:pt idx="0">
                  <c:v>7613604</c:v>
                </c:pt>
                <c:pt idx="1">
                  <c:v>13562773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22-4DF1-B7D6-334C763DD1C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 Data Analysis.xlsx]Order Status!PivotTable3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Order</a:t>
            </a:r>
            <a:r>
              <a:rPr lang="en-US" baseline="0"/>
              <a:t> Status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6388888888888883"/>
              <c:y val="-0.1018518518518518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9444444444444344E-2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0185067526415994E-16"/>
              <c:y val="7.87037037037036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8.3333333333333332E-3"/>
              <c:y val="-6.018518518518518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0185067526415994E-16"/>
              <c:y val="7.87037037037036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6388888888888883"/>
              <c:y val="-0.1018518518518518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8.3333333333333332E-3"/>
              <c:y val="-6.018518518518518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9444444444444344E-2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0185067526415994E-16"/>
              <c:y val="7.87037037037036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6388888888888883"/>
              <c:y val="-0.1018518518518518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8.3333333333333332E-3"/>
              <c:y val="-6.018518518518518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9444444444444344E-2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9.8551292844190314E-2"/>
          <c:y val="0.12844700302754619"/>
          <c:w val="0.6121237209975493"/>
          <c:h val="0.84324304594538801"/>
        </c:manualLayout>
      </c:layout>
      <c:pieChart>
        <c:varyColors val="1"/>
        <c:ser>
          <c:idx val="0"/>
          <c:order val="0"/>
          <c:tx>
            <c:strRef>
              <c:f>'Order Status'!$B$3</c:f>
              <c:strCache>
                <c:ptCount val="1"/>
                <c:pt idx="0">
                  <c:v>Total</c:v>
                </c:pt>
              </c:strCache>
            </c:strRef>
          </c:tx>
          <c:explosion val="5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30-4076-B72A-7FD5AA31A50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30-4076-B72A-7FD5AA31A50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30-4076-B72A-7FD5AA31A50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30-4076-B72A-7FD5AA31A50B}"/>
              </c:ext>
            </c:extLst>
          </c:dPt>
          <c:dLbls>
            <c:dLbl>
              <c:idx val="0"/>
              <c:layout>
                <c:manualLayout>
                  <c:x val="-1.0185067526415994E-16"/>
                  <c:y val="7.870370370370362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E30-4076-B72A-7FD5AA31A50B}"/>
                </c:ext>
              </c:extLst>
            </c:dLbl>
            <c:dLbl>
              <c:idx val="1"/>
              <c:layout>
                <c:manualLayout>
                  <c:x val="0.16388888888888883"/>
                  <c:y val="-0.10185185185185185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E30-4076-B72A-7FD5AA31A50B}"/>
                </c:ext>
              </c:extLst>
            </c:dLbl>
            <c:dLbl>
              <c:idx val="2"/>
              <c:layout>
                <c:manualLayout>
                  <c:x val="-8.3333333333333332E-3"/>
                  <c:y val="-6.018518518518518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E30-4076-B72A-7FD5AA31A50B}"/>
                </c:ext>
              </c:extLst>
            </c:dLbl>
            <c:dLbl>
              <c:idx val="3"/>
              <c:layout>
                <c:manualLayout>
                  <c:x val="1.9444444444444344E-2"/>
                  <c:y val="1.388888888888888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E30-4076-B72A-7FD5AA31A5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'Order Status'!$A$4:$A$7</c:f>
              <c:strCache>
                <c:ptCount val="4"/>
                <c:pt idx="0">
                  <c:v>Cancelled</c:v>
                </c:pt>
                <c:pt idx="1">
                  <c:v>Delivered</c:v>
                </c:pt>
                <c:pt idx="2">
                  <c:v>Refunded</c:v>
                </c:pt>
                <c:pt idx="3">
                  <c:v>Returned</c:v>
                </c:pt>
              </c:strCache>
            </c:strRef>
          </c:cat>
          <c:val>
            <c:numRef>
              <c:f>'Order Status'!$B$4:$B$7</c:f>
              <c:numCache>
                <c:formatCode>General</c:formatCode>
                <c:ptCount val="4"/>
                <c:pt idx="0">
                  <c:v>844</c:v>
                </c:pt>
                <c:pt idx="1">
                  <c:v>28641</c:v>
                </c:pt>
                <c:pt idx="2">
                  <c:v>517</c:v>
                </c:pt>
                <c:pt idx="3">
                  <c:v>1045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30-4076-B72A-7FD5AA31A50B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93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 Data Analysis.xlsx]sales Top 5 states!PivotTable4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Sales:</a:t>
            </a:r>
            <a:r>
              <a:rPr lang="en-US" sz="1800" baseline="0"/>
              <a:t>  Top 5</a:t>
            </a:r>
            <a:r>
              <a:rPr lang="en-US" sz="1800"/>
              <a:t> States</a:t>
            </a:r>
            <a:r>
              <a:rPr lang="en-US" sz="1800" baseline="0"/>
              <a:t> 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3154837554501764"/>
          <c:y val="0.17171298391004708"/>
          <c:w val="0.7053803209276116"/>
          <c:h val="0.7208876494604841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'sales Top 5 states'!$B$3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0.00,,\ 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'sales Top 5 states'!$A$4:$A$8</c:f>
              <c:strCache>
                <c:ptCount val="5"/>
                <c:pt idx="0">
                  <c:v>MAHARASHTRA</c:v>
                </c:pt>
                <c:pt idx="1">
                  <c:v>KARNATAKA</c:v>
                </c:pt>
                <c:pt idx="2">
                  <c:v>UTTAR PRADESH</c:v>
                </c:pt>
                <c:pt idx="3">
                  <c:v>TELANGANA</c:v>
                </c:pt>
                <c:pt idx="4">
                  <c:v>TAMIL NADU</c:v>
                </c:pt>
              </c:strCache>
            </c:strRef>
          </c:cat>
          <c:val>
            <c:numRef>
              <c:f>'sales Top 5 states'!$B$4:$B$8</c:f>
              <c:numCache>
                <c:formatCode>General</c:formatCode>
                <c:ptCount val="5"/>
                <c:pt idx="0">
                  <c:v>2990221</c:v>
                </c:pt>
                <c:pt idx="1">
                  <c:v>2646358</c:v>
                </c:pt>
                <c:pt idx="2">
                  <c:v>2104659</c:v>
                </c:pt>
                <c:pt idx="3">
                  <c:v>1712439</c:v>
                </c:pt>
                <c:pt idx="4">
                  <c:v>1678877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E2-45E0-B3DA-C5CACA8402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27655552"/>
        <c:axId val="627665632"/>
      </c:barChart>
      <c:catAx>
        <c:axId val="627655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665632"/>
        <c:crosses val="autoZero"/>
        <c:auto val="1"/>
        <c:lblAlgn val="ctr"/>
        <c:lblOffset val="100"/>
        <c:noMultiLvlLbl val="0"/>
      </c:catAx>
      <c:valAx>
        <c:axId val="627665632"/>
        <c:scaling>
          <c:orientation val="minMax"/>
          <c:max val="3500000"/>
          <c:min val="0"/>
        </c:scaling>
        <c:delete val="0"/>
        <c:axPos val="b"/>
        <c:numFmt formatCode="0.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655552"/>
        <c:crosses val="autoZero"/>
        <c:crossBetween val="between"/>
        <c:majorUnit val="50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 Data Analysis.xlsx]Age n Gender!PivotTable5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Orders</a:t>
            </a:r>
            <a:r>
              <a:rPr lang="en-US" baseline="0"/>
              <a:t> : Age vs Gender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09492563429571"/>
          <c:y val="0.17171296296296296"/>
          <c:w val="0.84769225721784769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'Age n Gender'!$B$3:$B$4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n Gender'!$A$5:$A$7</c:f>
              <c:strCache>
                <c:ptCount val="3"/>
                <c:pt idx="0">
                  <c:v>Adult</c:v>
                </c:pt>
                <c:pt idx="1">
                  <c:v>Senior</c:v>
                </c:pt>
                <c:pt idx="2">
                  <c:v>Teenager</c:v>
                </c:pt>
              </c:strCache>
            </c:strRef>
          </c:cat>
          <c:val>
            <c:numRef>
              <c:f>'Age n Gender'!$B$5:$B$7</c:f>
              <c:numCache>
                <c:formatCode>0.00%</c:formatCode>
                <c:ptCount val="3"/>
                <c:pt idx="0">
                  <c:v>0.14719618642702997</c:v>
                </c:pt>
                <c:pt idx="1">
                  <c:v>5.9136148420137209E-2</c:v>
                </c:pt>
                <c:pt idx="2">
                  <c:v>9.9462105839533604E-2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A3-4702-810B-C819537743E3}"/>
            </c:ext>
          </c:extLst>
        </c:ser>
        <c:ser>
          <c:idx val="1"/>
          <c:order val="1"/>
          <c:tx>
            <c:strRef>
              <c:f>'Age n Gender'!$C$3:$C$4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n Gender'!$A$5:$A$7</c:f>
              <c:strCache>
                <c:ptCount val="3"/>
                <c:pt idx="0">
                  <c:v>Adult</c:v>
                </c:pt>
                <c:pt idx="1">
                  <c:v>Senior</c:v>
                </c:pt>
                <c:pt idx="2">
                  <c:v>Teenager</c:v>
                </c:pt>
              </c:strCache>
            </c:strRef>
          </c:cat>
          <c:val>
            <c:numRef>
              <c:f>'Age n Gender'!$C$5:$C$7</c:f>
              <c:numCache>
                <c:formatCode>0.00%</c:formatCode>
                <c:ptCount val="3"/>
                <c:pt idx="0">
                  <c:v>0.32927497020646118</c:v>
                </c:pt>
                <c:pt idx="1">
                  <c:v>0.13698586014751829</c:v>
                </c:pt>
                <c:pt idx="2">
                  <c:v>0.22794472895931975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A3-4702-810B-C819537743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02642032"/>
        <c:axId val="302637712"/>
      </c:barChart>
      <c:catAx>
        <c:axId val="30264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637712"/>
        <c:crosses val="autoZero"/>
        <c:auto val="1"/>
        <c:lblAlgn val="ctr"/>
        <c:lblOffset val="100"/>
        <c:noMultiLvlLbl val="0"/>
      </c:catAx>
      <c:valAx>
        <c:axId val="302637712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64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381128989311116"/>
          <c:y val="8.2043729997531594E-5"/>
          <c:w val="0.27510170603674539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 Data Analysis.xlsx]Channels!PivotTable6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Orders</a:t>
            </a:r>
            <a:r>
              <a:rPr lang="en-US" sz="2000" b="1" baseline="0" dirty="0"/>
              <a:t>: Channels</a:t>
            </a:r>
            <a:endParaRPr lang="en-US" sz="2000" b="1" dirty="0"/>
          </a:p>
        </c:rich>
      </c:tx>
      <c:layout>
        <c:manualLayout>
          <c:xMode val="edge"/>
          <c:yMode val="edge"/>
          <c:x val="3.9040568298527915E-2"/>
          <c:y val="1.68074739310069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Channels!$B$3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FE-4E77-AE55-D1BB86EB488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FE-4E77-AE55-D1BB86EB488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FE-4E77-AE55-D1BB86EB488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FFE-4E77-AE55-D1BB86EB488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FFE-4E77-AE55-D1BB86EB488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FFE-4E77-AE55-D1BB86EB488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FFE-4E77-AE55-D1BB86EB488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Channels!$A$4:$A$10</c:f>
              <c:strCache>
                <c:ptCount val="7"/>
                <c:pt idx="0">
                  <c:v>Ajio</c:v>
                </c:pt>
                <c:pt idx="1">
                  <c:v>Amazon</c:v>
                </c:pt>
                <c:pt idx="2">
                  <c:v>Flipkart</c:v>
                </c:pt>
                <c:pt idx="3">
                  <c:v>Meesho</c:v>
                </c:pt>
                <c:pt idx="4">
                  <c:v>Myntra</c:v>
                </c:pt>
                <c:pt idx="5">
                  <c:v>Nalli</c:v>
                </c:pt>
                <c:pt idx="6">
                  <c:v>Others</c:v>
                </c:pt>
              </c:strCache>
            </c:strRef>
          </c:cat>
          <c:val>
            <c:numRef>
              <c:f>Channels!$B$4:$B$10</c:f>
              <c:numCache>
                <c:formatCode>0.0%</c:formatCode>
                <c:ptCount val="7"/>
                <c:pt idx="0">
                  <c:v>6.2196025380874161E-2</c:v>
                </c:pt>
                <c:pt idx="1">
                  <c:v>0.35481689052082327</c:v>
                </c:pt>
                <c:pt idx="2">
                  <c:v>0.21589847650336585</c:v>
                </c:pt>
                <c:pt idx="3">
                  <c:v>4.5028505169581602E-2</c:v>
                </c:pt>
                <c:pt idx="4">
                  <c:v>0.23364576287564015</c:v>
                </c:pt>
                <c:pt idx="5">
                  <c:v>4.7798499049827678E-2</c:v>
                </c:pt>
                <c:pt idx="6">
                  <c:v>4.0615840499887271E-2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FFE-4E77-AE55-D1BB86EB48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70F8-D90E-2755-AD34-17D0EEF70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97B0A-FBD7-04A0-37E4-00C7C625D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BDCBD-C6F3-571D-82D1-7231F225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015A-EA5D-4C49-880F-C36B0496E70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808BD-1ED5-A5A3-2C49-9A85176A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5CF71-E901-C215-0206-24EEF8B5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82C1-C26F-4CCC-9AFC-B9A028B4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8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B03D-E3FD-C775-B144-138A75CF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8C7BF-713D-5513-D901-4982FA6CE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1ED2F-23BA-E95F-D8EA-005E9D34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015A-EA5D-4C49-880F-C36B0496E70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A8DF2-F505-A441-3FA9-C3110D91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ABDF7-D708-ACD7-F95E-134CC339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82C1-C26F-4CCC-9AFC-B9A028B4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9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72CE7-A638-5697-F7FB-D5D85945A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737D8-76B7-E9D9-F18A-0C663AF7D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A87A7-EA62-CB3A-EAE5-E30E9B02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015A-EA5D-4C49-880F-C36B0496E70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040ED-8CA9-ED11-0733-0D56287A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FE205-6ADE-08A8-AA96-63E5B95B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82C1-C26F-4CCC-9AFC-B9A028B4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7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53E9-653E-17B4-2679-0AFE8128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1C022-27C6-5F2A-07AE-38B0E0B79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63511-DCDD-412E-03F6-6B5E6072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015A-EA5D-4C49-880F-C36B0496E70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B9C64-CC86-368E-B718-F7C25777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16DD4-C291-0D55-59CB-F433AA7D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82C1-C26F-4CCC-9AFC-B9A028B4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0438-F523-E3CC-829F-76599AFF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500CA-9D2E-1465-3684-578F5B464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4FBAB-B071-7860-3065-9AA9CB12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015A-EA5D-4C49-880F-C36B0496E70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8936E-2DDC-7A78-0176-C2B9CE4C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D2C33-D65A-EBD9-FB52-CE665E88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82C1-C26F-4CCC-9AFC-B9A028B4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4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8874-DD82-F033-ADC3-D2D135A1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4930-6C46-8A99-4B18-018AC2AEE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FA983-70AC-7DEB-2E16-804E65F2B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F53AD-7DE7-84EA-443A-76CDF97B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015A-EA5D-4C49-880F-C36B0496E70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90463-9A47-F687-BFE4-D594F6E75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8238F-2024-3662-6E40-E6351EFB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82C1-C26F-4CCC-9AFC-B9A028B4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3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C6B8-859F-950F-DCA6-3108102D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4D41C-5A79-1162-0132-746D40DC6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F0E43-09EF-D828-DF26-D5F3B33D5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A233E-3901-131C-E10B-57B5B70A7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D3374-39EB-E676-FDD7-81A0750DE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159F9-4600-71D5-1C03-26962BD1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015A-EA5D-4C49-880F-C36B0496E70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504E4-9115-5E22-665A-C7D5B91B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EEB66-5FDF-6ED7-332C-3408326C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82C1-C26F-4CCC-9AFC-B9A028B4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FD76-D0FA-1144-2399-89A9F6D8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C9960-A93A-E5F7-88AA-94B0BF59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015A-EA5D-4C49-880F-C36B0496E70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9606C-FCB7-A1EB-0964-A10B6E76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5062A-3A1F-26A2-50EE-4D34C609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82C1-C26F-4CCC-9AFC-B9A028B4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0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6BDFE-565F-9A4F-39AF-8A01A2F7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015A-EA5D-4C49-880F-C36B0496E70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AB3A1-4354-64C5-B7D9-6AC3F6DA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7B435-91DF-2B53-39B3-17DA8190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82C1-C26F-4CCC-9AFC-B9A028B4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3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4195-0461-CA0F-5C75-28C7BFE3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6DED-E359-9CBF-8A81-4746400AA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6F5D0-5B79-2DCD-C5CB-69F160154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B555F-19CA-2300-14A1-90EF539A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015A-EA5D-4C49-880F-C36B0496E70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542E5-DEED-E46F-8791-ADD4F7EA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BBD7D-2A51-FE29-58F6-AD68C6B5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82C1-C26F-4CCC-9AFC-B9A028B4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3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5DE0-558B-E373-F394-7709C9E3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E8BCA-8F29-9AE9-D78C-F9545EFB0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ADC43-C236-F196-3C15-4EFDAF5D1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2684A-F724-11D4-89B2-BDDC2A76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015A-EA5D-4C49-880F-C36B0496E70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3435E-4187-DEDF-CCDA-7432F124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7D66B-36A6-1DE5-F63C-3A511544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82C1-C26F-4CCC-9AFC-B9A028B4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5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D6D1B-DB25-CA07-6838-33464F6D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C9238-1DEC-4DEB-9384-C8C1ED106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BE501-888E-0552-FAD8-C711D7DE9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A015A-EA5D-4C49-880F-C36B0496E70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DF2F6-2332-B62E-C175-C1BA37C56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D1501-150A-955B-0FD4-BEBDECD32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C82C1-C26F-4CCC-9AFC-B9A028B4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DC46-D1DB-A89D-6688-B619F5C6A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Super Store Excel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A42C6-D5EE-7312-972E-0551A0C84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Raghvendra Kumar</a:t>
            </a:r>
          </a:p>
        </p:txBody>
      </p:sp>
    </p:spTree>
    <p:extLst>
      <p:ext uri="{BB962C8B-B14F-4D97-AF65-F5344CB8AC3E}">
        <p14:creationId xmlns:p14="http://schemas.microsoft.com/office/powerpoint/2010/main" val="377446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2A5A-0537-A95D-776D-A6990A5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Channels with most of the Orders </a:t>
            </a:r>
            <a:br>
              <a:rPr lang="en-US" sz="3200" dirty="0"/>
            </a:br>
            <a:r>
              <a:rPr lang="en-US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Amazon at top with 35% share of all the orders placed by Customers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60DBDD-0E6F-E048-CAE9-7F83CF98A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663017"/>
              </p:ext>
            </p:extLst>
          </p:nvPr>
        </p:nvGraphicFramePr>
        <p:xfrm>
          <a:off x="739726" y="185376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377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9C4F-A37F-CBEA-2854-2C3241B9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536"/>
          </a:xfrm>
        </p:spPr>
        <p:txBody>
          <a:bodyPr/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INSIGHTS FROM THE ANALYSIS: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641DC-F8C5-8E84-8005-0F7F5B473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183"/>
            <a:ext cx="10515600" cy="5063780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</a:rPr>
              <a:t>Women are more frequently to purchase in compare to Men around 65% of purchase has been done by Women</a:t>
            </a:r>
          </a:p>
          <a:p>
            <a:r>
              <a:rPr lang="en-US" sz="1800" dirty="0">
                <a:latin typeface="Calibri" panose="020F0502020204030204" pitchFamily="34" charset="0"/>
              </a:rPr>
              <a:t>Maharashtra , Karnataka and Uttar Pradesh are at the top 3 states where most of the purchased done.</a:t>
            </a:r>
          </a:p>
          <a:p>
            <a:r>
              <a:rPr lang="en-US" sz="1800" dirty="0">
                <a:latin typeface="Calibri" panose="020F0502020204030204" pitchFamily="34" charset="0"/>
              </a:rPr>
              <a:t>Age Group "Adult (30 - 49 YEARS)" contributes maximum around 50%</a:t>
            </a:r>
          </a:p>
          <a:p>
            <a:r>
              <a:rPr lang="en-US" sz="1800" dirty="0">
                <a:latin typeface="Calibri" panose="020F0502020204030204" pitchFamily="34" charset="0"/>
              </a:rPr>
              <a:t>Amazon, Flipkart, &amp; Myntra contributes around 80% where most of the orders have been purchased.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CONCLUSIONS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:</a:t>
            </a:r>
          </a:p>
          <a:p>
            <a:pPr marL="0" indent="0" algn="ctr">
              <a:buNone/>
            </a:pPr>
            <a:r>
              <a:rPr lang="en-US" sz="1800" dirty="0">
                <a:latin typeface="Calibri" panose="020F0502020204030204" pitchFamily="34" charset="0"/>
              </a:rPr>
              <a:t>Store needs to Target women customers of Adult Age group (30 - 49 years) living in Maharashtra, Karnataka and Uttar Pradesh With Ads or provide them different kinds of offers/ coupons who are making purchase on Amazon, Flipkart and Myntra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9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8812-52B9-4A88-628A-FE81F6B1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67B2-F713-D96D-96D9-5519B3E56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This Project showcases the sales done over the years from different E-commerce websites and from different states using MS EXCEL.</a:t>
            </a:r>
          </a:p>
          <a:p>
            <a:pPr marL="0" indent="0" algn="l">
              <a:buNone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 Utilizes the following functions: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Pivot tables to create breakdowns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Graphing to provide visualizations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Slicers and Timelines for interactivity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Practical and aesthetic use of color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0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05556-7DED-25D1-15FD-A0138867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25ED6-C2CF-3220-262F-2FFA468CB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688"/>
            <a:ext cx="10515600" cy="5037275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Took an overview of data looking out for null or inappropriate values</a:t>
            </a:r>
          </a:p>
          <a:p>
            <a:r>
              <a:rPr lang="en-US" sz="1800" dirty="0">
                <a:latin typeface="Calibri" panose="020F0502020204030204" pitchFamily="34" charset="0"/>
              </a:rPr>
              <a:t>In </a:t>
            </a:r>
            <a:r>
              <a:rPr lang="en-US" sz="1800" b="1" dirty="0">
                <a:latin typeface="Calibri" panose="020F0502020204030204" pitchFamily="34" charset="0"/>
              </a:rPr>
              <a:t>“Gender” </a:t>
            </a:r>
            <a:r>
              <a:rPr lang="en-US" sz="1800" dirty="0">
                <a:latin typeface="Calibri" panose="020F0502020204030204" pitchFamily="34" charset="0"/>
              </a:rPr>
              <a:t>column Replaced </a:t>
            </a:r>
            <a:r>
              <a:rPr lang="en-US" sz="1800" b="1" dirty="0">
                <a:latin typeface="Calibri" panose="020F0502020204030204" pitchFamily="34" charset="0"/>
              </a:rPr>
              <a:t>"M"</a:t>
            </a:r>
            <a:r>
              <a:rPr lang="en-US" sz="1800" dirty="0">
                <a:latin typeface="Calibri" panose="020F0502020204030204" pitchFamily="34" charset="0"/>
              </a:rPr>
              <a:t> with </a:t>
            </a:r>
            <a:r>
              <a:rPr lang="en-US" sz="1800" b="1" dirty="0">
                <a:latin typeface="Calibri" panose="020F0502020204030204" pitchFamily="34" charset="0"/>
              </a:rPr>
              <a:t>Men</a:t>
            </a:r>
            <a:r>
              <a:rPr lang="en-US" sz="1800" dirty="0">
                <a:latin typeface="Calibri" panose="020F0502020204030204" pitchFamily="34" charset="0"/>
              </a:rPr>
              <a:t> and </a:t>
            </a:r>
            <a:r>
              <a:rPr lang="en-US" sz="1800" b="1" dirty="0">
                <a:latin typeface="Calibri" panose="020F0502020204030204" pitchFamily="34" charset="0"/>
              </a:rPr>
              <a:t>"W"</a:t>
            </a:r>
            <a:r>
              <a:rPr lang="en-US" sz="1800" dirty="0">
                <a:latin typeface="Calibri" panose="020F0502020204030204" pitchFamily="34" charset="0"/>
              </a:rPr>
              <a:t> with </a:t>
            </a:r>
            <a:r>
              <a:rPr lang="en-US" sz="1800" b="1" dirty="0">
                <a:latin typeface="Calibri" panose="020F0502020204030204" pitchFamily="34" charset="0"/>
              </a:rPr>
              <a:t>Women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Another inappropriate value in </a:t>
            </a:r>
            <a:r>
              <a:rPr lang="en-US" sz="1800" b="1" dirty="0">
                <a:latin typeface="Calibri" panose="020F0502020204030204" pitchFamily="34" charset="0"/>
              </a:rPr>
              <a:t>"Qty" </a:t>
            </a:r>
            <a:r>
              <a:rPr lang="en-US" sz="1800" dirty="0">
                <a:latin typeface="Calibri" panose="020F0502020204030204" pitchFamily="34" charset="0"/>
              </a:rPr>
              <a:t>column where all the data were in numerical value except some of the rows where it was mentioned as </a:t>
            </a:r>
            <a:r>
              <a:rPr lang="en-US" sz="1800" b="1" dirty="0">
                <a:latin typeface="Calibri" panose="020F0502020204030204" pitchFamily="34" charset="0"/>
              </a:rPr>
              <a:t>"one" , "two" </a:t>
            </a:r>
          </a:p>
          <a:p>
            <a:r>
              <a:rPr lang="en-US" sz="1800" dirty="0">
                <a:latin typeface="Calibri" panose="020F0502020204030204" pitchFamily="34" charset="0"/>
              </a:rPr>
              <a:t>Replaced </a:t>
            </a:r>
            <a:r>
              <a:rPr lang="en-US" sz="1800" b="1" dirty="0">
                <a:latin typeface="Calibri" panose="020F0502020204030204" pitchFamily="34" charset="0"/>
              </a:rPr>
              <a:t>"One" </a:t>
            </a:r>
            <a:r>
              <a:rPr lang="en-US" sz="1800" dirty="0">
                <a:latin typeface="Calibri" panose="020F0502020204030204" pitchFamily="34" charset="0"/>
              </a:rPr>
              <a:t>with </a:t>
            </a:r>
            <a:r>
              <a:rPr lang="en-US" sz="1800" b="1" dirty="0">
                <a:latin typeface="Calibri" panose="020F0502020204030204" pitchFamily="34" charset="0"/>
              </a:rPr>
              <a:t>'1'</a:t>
            </a:r>
            <a:r>
              <a:rPr lang="en-US" sz="1800" dirty="0">
                <a:latin typeface="Calibri" panose="020F0502020204030204" pitchFamily="34" charset="0"/>
              </a:rPr>
              <a:t> and </a:t>
            </a:r>
            <a:r>
              <a:rPr lang="en-US" sz="1800" b="1" dirty="0">
                <a:latin typeface="Calibri" panose="020F0502020204030204" pitchFamily="34" charset="0"/>
              </a:rPr>
              <a:t>"two" </a:t>
            </a:r>
            <a:r>
              <a:rPr lang="en-US" sz="1800" dirty="0">
                <a:latin typeface="Calibri" panose="020F0502020204030204" pitchFamily="34" charset="0"/>
              </a:rPr>
              <a:t>with </a:t>
            </a:r>
            <a:r>
              <a:rPr lang="en-US" sz="1800" b="1" dirty="0">
                <a:latin typeface="Calibri" panose="020F0502020204030204" pitchFamily="34" charset="0"/>
              </a:rPr>
              <a:t>‘2’</a:t>
            </a:r>
          </a:p>
          <a:p>
            <a:r>
              <a:rPr lang="en-US" sz="1800" dirty="0">
                <a:latin typeface="Calibri" panose="020F0502020204030204" pitchFamily="34" charset="0"/>
              </a:rPr>
              <a:t>There were </a:t>
            </a:r>
            <a:r>
              <a:rPr lang="en-US" sz="1800" b="1" dirty="0">
                <a:latin typeface="Calibri" panose="020F0502020204030204" pitchFamily="34" charset="0"/>
              </a:rPr>
              <a:t>no Null </a:t>
            </a:r>
            <a:r>
              <a:rPr lang="en-US" sz="1800" dirty="0">
                <a:latin typeface="Calibri" panose="020F0502020204030204" pitchFamily="34" charset="0"/>
              </a:rPr>
              <a:t>Values in the dataset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Data Processing</a:t>
            </a:r>
          </a:p>
          <a:p>
            <a:r>
              <a:rPr lang="en-US" sz="1800" dirty="0">
                <a:latin typeface="Calibri" panose="020F0502020204030204" pitchFamily="34" charset="0"/>
              </a:rPr>
              <a:t>I divided the ages in different Age Group For that I created a column </a:t>
            </a:r>
          </a:p>
          <a:p>
            <a:r>
              <a:rPr lang="en-US" sz="1800" b="1" dirty="0">
                <a:latin typeface="Calibri" panose="020F0502020204030204" pitchFamily="34" charset="0"/>
              </a:rPr>
              <a:t>"Age Group" </a:t>
            </a:r>
            <a:r>
              <a:rPr lang="en-US" sz="1800" dirty="0">
                <a:latin typeface="Calibri" panose="020F0502020204030204" pitchFamily="34" charset="0"/>
              </a:rPr>
              <a:t>with Formula  </a:t>
            </a:r>
            <a:r>
              <a:rPr lang="en-US" sz="1800" b="1" dirty="0">
                <a:latin typeface="Calibri" panose="020F0502020204030204" pitchFamily="34" charset="0"/>
              </a:rPr>
              <a:t>=IF(E2 &gt;= 50 , "Senior" , IF(E2 &gt;= 30 , "Adult" , "Teenager"))</a:t>
            </a:r>
          </a:p>
          <a:p>
            <a:endParaRPr lang="en" sz="1800" dirty="0">
              <a:latin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</a:rPr>
              <a:t>Extracted Month from Date column and listed it in a new column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b="1" dirty="0">
                <a:latin typeface="Calibri" panose="020F0502020204030204" pitchFamily="34" charset="0"/>
              </a:rPr>
              <a:t>"Month" with Formula = Text(G2 , "mmm")</a:t>
            </a:r>
          </a:p>
          <a:p>
            <a:pPr marL="0" indent="0">
              <a:buNone/>
            </a:pP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0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D99C2-396A-DE8C-FEE9-CF11129C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DASHBOARD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83675A2-7972-5F5A-9D7C-4FA684DD0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30" y="1285875"/>
            <a:ext cx="1105869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3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0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B7F75-EFCC-6EAD-7A6F-0727FD05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Orders Vs Sales Per Month</a:t>
            </a:r>
            <a:br>
              <a:rPr lang="en-US" b="1" dirty="0"/>
            </a:br>
            <a:r>
              <a:rPr lang="en-US" sz="1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Month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of March has done Highest in sales and got highest Orders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665578-0ABB-BF73-56AF-6D16CCADB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726347"/>
              </p:ext>
            </p:extLst>
          </p:nvPr>
        </p:nvGraphicFramePr>
        <p:xfrm>
          <a:off x="838200" y="2001902"/>
          <a:ext cx="10515600" cy="4160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88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4371-AE71-F38B-5ED1-FB1BBFDE9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08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Sales by Gender</a:t>
            </a:r>
            <a:br>
              <a:rPr lang="en-US" dirty="0"/>
            </a:b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Women are frequently purchasing in compare to Men around 65% of purchase has been done by Women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569366-F08F-6F39-EAA4-4BB98BC87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6675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018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CE440-88B1-3DD9-CE56-737F3CAE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Order Status</a:t>
            </a:r>
            <a:br>
              <a:rPr lang="en-US" sz="3600" dirty="0"/>
            </a:b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92 % of Orders are successfully Delivered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3A45A2-4DA7-405A-B907-25410BAC6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407539"/>
              </p:ext>
            </p:extLst>
          </p:nvPr>
        </p:nvGraphicFramePr>
        <p:xfrm>
          <a:off x="838200" y="2001902"/>
          <a:ext cx="10515600" cy="4160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08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6D011-C110-572A-64B3-9A5684C5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Sales: Top 5 States </a:t>
            </a:r>
            <a:br>
              <a:rPr lang="en-US" dirty="0"/>
            </a:b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Maharashtra is on the top with 2.99 Million</a:t>
            </a:r>
            <a:b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17133D-2691-4DB5-637A-5D4E845E6C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421052"/>
              </p:ext>
            </p:extLst>
          </p:nvPr>
        </p:nvGraphicFramePr>
        <p:xfrm>
          <a:off x="838200" y="2001902"/>
          <a:ext cx="10515600" cy="4160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6887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81DF-1ECE-9419-2371-B0315102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r>
              <a:rPr lang="en-US" sz="3200" dirty="0"/>
              <a:t>Orders: Age group vs Gender</a:t>
            </a:r>
            <a:br>
              <a:rPr lang="en-US" sz="3200" dirty="0"/>
            </a:b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Age Group "Adult (30 - 49 YEARS)" contributes maximum around 50%</a:t>
            </a:r>
            <a:endParaRPr lang="en-US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82720B-566E-CD81-7EB4-F31BDE0DA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6912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078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490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Theme</vt:lpstr>
      <vt:lpstr>Super Store Excel Analysis</vt:lpstr>
      <vt:lpstr>Description</vt:lpstr>
      <vt:lpstr>Data Cleaning</vt:lpstr>
      <vt:lpstr>DASHBOARD</vt:lpstr>
      <vt:lpstr>Orders Vs Sales Per Month Month of March has done Highest in sales and got highest Orders </vt:lpstr>
      <vt:lpstr>Sales by Gender Women are frequently purchasing in compare to Men around 65% of purchase has been done by Women</vt:lpstr>
      <vt:lpstr>Order Status 92 % of Orders are successfully Delivered </vt:lpstr>
      <vt:lpstr>Sales: Top 5 States  Maharashtra is on the top with 2.99 Million </vt:lpstr>
      <vt:lpstr>Orders: Age group vs Gender Age Group "Adult (30 - 49 YEARS)" contributes maximum around 50%</vt:lpstr>
      <vt:lpstr>Channels with most of the Orders  Amazon at top with 35% share of all the orders placed by Customers</vt:lpstr>
      <vt:lpstr>INSIGHTS FROM THE ANALYSIS: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Store Excel Analysis</dc:title>
  <dc:creator>Raghvendra Kumar</dc:creator>
  <cp:lastModifiedBy>Raghvendra Kumar</cp:lastModifiedBy>
  <cp:revision>1</cp:revision>
  <dcterms:created xsi:type="dcterms:W3CDTF">2023-04-18T06:20:01Z</dcterms:created>
  <dcterms:modified xsi:type="dcterms:W3CDTF">2023-04-18T07:02:08Z</dcterms:modified>
</cp:coreProperties>
</file>