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319" r:id="rId4"/>
    <p:sldId id="320" r:id="rId5"/>
    <p:sldId id="275" r:id="rId6"/>
    <p:sldId id="276" r:id="rId7"/>
    <p:sldId id="277" r:id="rId8"/>
    <p:sldId id="278" r:id="rId9"/>
    <p:sldId id="279" r:id="rId10"/>
    <p:sldId id="269" r:id="rId11"/>
    <p:sldId id="280" r:id="rId12"/>
    <p:sldId id="281" r:id="rId13"/>
    <p:sldId id="282" r:id="rId14"/>
    <p:sldId id="283" r:id="rId15"/>
    <p:sldId id="284" r:id="rId16"/>
    <p:sldId id="270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71" r:id="rId30"/>
    <p:sldId id="297" r:id="rId31"/>
    <p:sldId id="298" r:id="rId32"/>
    <p:sldId id="272" r:id="rId33"/>
    <p:sldId id="303" r:id="rId34"/>
    <p:sldId id="321" r:id="rId35"/>
    <p:sldId id="300" r:id="rId36"/>
    <p:sldId id="322" r:id="rId37"/>
    <p:sldId id="301" r:id="rId38"/>
    <p:sldId id="323" r:id="rId39"/>
    <p:sldId id="304" r:id="rId40"/>
    <p:sldId id="324" r:id="rId41"/>
    <p:sldId id="274" r:id="rId42"/>
    <p:sldId id="305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7" r:id="rId52"/>
    <p:sldId id="316" r:id="rId53"/>
    <p:sldId id="325" r:id="rId54"/>
    <p:sldId id="326" r:id="rId55"/>
    <p:sldId id="318" r:id="rId56"/>
    <p:sldId id="307" r:id="rId57"/>
    <p:sldId id="306" r:id="rId5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630"/>
    <a:srgbClr val="F0EEF0"/>
    <a:srgbClr val="FF5969"/>
    <a:srgbClr val="00A0A8"/>
    <a:srgbClr val="5D7373"/>
    <a:srgbClr val="52CDC0"/>
    <a:srgbClr val="92D050"/>
    <a:srgbClr val="BFE3E5"/>
    <a:srgbClr val="52CBBE"/>
    <a:srgbClr val="52C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1" autoAdjust="0"/>
    <p:restoredTop sz="94660"/>
  </p:normalViewPr>
  <p:slideViewPr>
    <p:cSldViewPr snapToGrid="0">
      <p:cViewPr varScale="1">
        <p:scale>
          <a:sx n="78" d="100"/>
          <a:sy n="78" d="100"/>
        </p:scale>
        <p:origin x="5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07.01.2023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07.01.2023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07.01.2023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07.01.2023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07.01.2023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image" Target="../media/image6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image" Target="../media/image4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image" Target="../media/image11.sv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image" Target="../media/image11.sv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948269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LET US C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561535" y="4990120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92355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BY YASHAVANT KANETHKAR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992355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00A0A8"/>
                </a:solidFill>
                <a:latin typeface="Tw Cen MT" panose="020B0602020104020603" pitchFamily="34" charset="0"/>
              </a:rPr>
              <a:t>CHAPTER 1 SOLUTIONS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97164" cy="6858000"/>
            <a:chOff x="-290920" y="0"/>
            <a:chExt cx="12497164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87036" y="3194735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[A]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[B]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[C]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[D]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[E]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[F]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987483" y="3975081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FEC630"/>
                </a:solidFill>
                <a:latin typeface="Tw Cen MT" panose="020B0602020104020603" pitchFamily="34" charset="0"/>
              </a:rPr>
              <a:t>GETTING STARTED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0413BDEC-4411-83A5-B84E-0927F7292BE6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5AF6FD80-573F-4291-6973-F702B6A37E9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AEB4C10-7938-C32B-F6F6-D6067DC71D9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FCC8171-3287-3C94-61F4-6B92C369BB13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2291E7D-5F53-8729-14C8-82C7DB3C8873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[A]</a:t>
              </a: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74685A89-0AA6-5C1A-D750-B2CDD26CB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826EFFA-DA5C-70F3-C3B9-DDB1CF6FB84E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AD7A45D-19DB-0AD4-D8E6-4AE4E20AC496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05F4078-742F-70EF-36C5-CEB099664A1F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2C406A9-68A6-C84F-A7C0-3A6FD56D2A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[B]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08334B9B-8D9C-DED9-2FD2-7DF3BEFAE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6B3BFA8-92CE-7B60-D62C-34AE8BE84E87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4A233C-2ECD-A9EE-52EB-10C521350CAD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53C48F0-7129-6D1A-F66A-21CB39A3EF8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5E85F3-8ECD-2638-D00D-92C116F9E5B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[C]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03A0A19-54B7-2EFB-C66C-EC2A38A41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96B0AC-CAD5-7B77-DA69-5E8C653C257C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9E06086-09BA-AF12-CE9D-CB3D51D252D5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C68DC29-521E-E72C-3036-CA2DE67F700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4D3207-F755-B2B7-D219-41B6371AD9E4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[D]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D2F710F-F9AE-96E5-844F-9FBF91D59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98F39656-E608-B204-B566-A87E2ABE14FA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4B0CD5B-BD64-9A76-2AA3-A32D188F91EA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3D656E5-1761-F382-8ABE-7FF6C5A09495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5F97DBC-A44F-9EE6-0E1F-B8C095055D77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6A85E50-F8A6-1E4E-D0DC-3A6FD85B6EE5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[E]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4FB0EE7-25DF-4EB4-4FC8-E26927D15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3545C51-B75B-01AD-AC4E-B672CCE77A6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95AB5B9-0EF0-32AE-CC92-5ADEB56D8330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EE0526A-6C1C-247F-7617-D1E16A2A4D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285B6E2-50D7-6B7F-2922-4E043F5DADC2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[F]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D1664CC8-A66E-20F8-CE26-4A5EF9877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99408D8-CF17-CE2D-0AE2-4B891E4B66E4}"/>
              </a:ext>
            </a:extLst>
          </p:cNvPr>
          <p:cNvSpPr txBox="1"/>
          <p:nvPr/>
        </p:nvSpPr>
        <p:spPr>
          <a:xfrm>
            <a:off x="2602750" y="912585"/>
            <a:ext cx="733242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>
                <a:solidFill>
                  <a:srgbClr val="00B0F0"/>
                </a:solidFill>
                <a:latin typeface="Tw Cen MT" panose="020B0602020104020603" pitchFamily="34" charset="0"/>
              </a:rPr>
              <a:t>Q[B] Which of following are invalid variable names and why?</a:t>
            </a:r>
          </a:p>
          <a:p>
            <a:r>
              <a:rPr lang="en-US" sz="4100" dirty="0">
                <a:solidFill>
                  <a:srgbClr val="00B0F0"/>
                </a:solidFill>
                <a:latin typeface="Tw Cen MT" panose="020B0602020104020603" pitchFamily="34" charset="0"/>
              </a:rPr>
              <a:t>(</a:t>
            </a:r>
            <a:r>
              <a:rPr lang="en-US" sz="4100" dirty="0" err="1">
                <a:solidFill>
                  <a:srgbClr val="00B0F0"/>
                </a:solidFill>
                <a:latin typeface="Tw Cen MT" panose="020B0602020104020603" pitchFamily="34" charset="0"/>
              </a:rPr>
              <a:t>i</a:t>
            </a:r>
            <a:r>
              <a:rPr lang="en-US" sz="4100" dirty="0">
                <a:solidFill>
                  <a:srgbClr val="00B0F0"/>
                </a:solidFill>
                <a:latin typeface="Tw Cen MT" panose="020B0602020104020603" pitchFamily="34" charset="0"/>
              </a:rPr>
              <a:t>) </a:t>
            </a:r>
            <a:r>
              <a:rPr lang="en-US" sz="4100" dirty="0" err="1">
                <a:solidFill>
                  <a:srgbClr val="00B0F0"/>
                </a:solidFill>
                <a:latin typeface="Tw Cen MT" panose="020B0602020104020603" pitchFamily="34" charset="0"/>
              </a:rPr>
              <a:t>B’day</a:t>
            </a:r>
            <a:r>
              <a:rPr lang="en-US" sz="4100" dirty="0">
                <a:solidFill>
                  <a:srgbClr val="00B0F0"/>
                </a:solidFill>
                <a:latin typeface="Tw Cen MT" panose="020B0602020104020603" pitchFamily="34" charset="0"/>
              </a:rPr>
              <a:t>   (ii) int   (iii) $hello   (iv) #HASH   (v) dot.   (vi) number   (vii) </a:t>
            </a:r>
            <a:r>
              <a:rPr lang="en-US" sz="4100" dirty="0" err="1">
                <a:solidFill>
                  <a:srgbClr val="00B0F0"/>
                </a:solidFill>
                <a:latin typeface="Tw Cen MT" panose="020B0602020104020603" pitchFamily="34" charset="0"/>
              </a:rPr>
              <a:t>totalArea</a:t>
            </a:r>
            <a:r>
              <a:rPr lang="en-US" sz="4100" dirty="0">
                <a:solidFill>
                  <a:srgbClr val="00B0F0"/>
                </a:solidFill>
                <a:latin typeface="Tw Cen MT" panose="020B0602020104020603" pitchFamily="34" charset="0"/>
              </a:rPr>
              <a:t>   (viii) _main()   (ix) </a:t>
            </a:r>
            <a:r>
              <a:rPr lang="en-US" sz="4100" dirty="0" err="1">
                <a:solidFill>
                  <a:srgbClr val="00B0F0"/>
                </a:solidFill>
                <a:latin typeface="Tw Cen MT" panose="020B0602020104020603" pitchFamily="34" charset="0"/>
              </a:rPr>
              <a:t>temp_in_Deg</a:t>
            </a:r>
            <a:r>
              <a:rPr lang="en-US" sz="4100" dirty="0">
                <a:solidFill>
                  <a:srgbClr val="00B0F0"/>
                </a:solidFill>
                <a:latin typeface="Tw Cen MT" panose="020B0602020104020603" pitchFamily="34" charset="0"/>
              </a:rPr>
              <a:t>   (x) total%   (xi) 1st   (xii) stack-queue   (xiii) variable name   (ix) %name%   (x) salary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32D68D-48D3-87DB-5619-C6CA7D1C3AFC}"/>
              </a:ext>
            </a:extLst>
          </p:cNvPr>
          <p:cNvSpPr txBox="1"/>
          <p:nvPr/>
        </p:nvSpPr>
        <p:spPr>
          <a:xfrm>
            <a:off x="2446204" y="348211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A0A8"/>
                </a:solidFill>
                <a:latin typeface="Tw Cen MT" panose="020B0602020104020603" pitchFamily="34" charset="0"/>
              </a:rPr>
              <a:t>CHAPTER 1 SOLUTIONS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0D690EA-8B3B-7DAE-7752-F751F7F5CF16}"/>
              </a:ext>
            </a:extLst>
          </p:cNvPr>
          <p:cNvSpPr txBox="1"/>
          <p:nvPr/>
        </p:nvSpPr>
        <p:spPr>
          <a:xfrm>
            <a:off x="7858025" y="348211"/>
            <a:ext cx="290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EC630"/>
                </a:solidFill>
                <a:latin typeface="Tw Cen MT" panose="020B0602020104020603" pitchFamily="34" charset="0"/>
              </a:rPr>
              <a:t>GETTING STARTED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FA4F43E-970D-A529-D108-7752B009E062}"/>
              </a:ext>
            </a:extLst>
          </p:cNvPr>
          <p:cNvSpPr txBox="1"/>
          <p:nvPr/>
        </p:nvSpPr>
        <p:spPr>
          <a:xfrm>
            <a:off x="2526954" y="6093608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BOOK: </a:t>
            </a:r>
            <a:r>
              <a:rPr lang="en-US" sz="2800" dirty="0">
                <a:noFill/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E7BA122-5264-75DC-E0D2-43B5FD9EA04E}"/>
              </a:ext>
            </a:extLst>
          </p:cNvPr>
          <p:cNvSpPr txBox="1"/>
          <p:nvPr/>
        </p:nvSpPr>
        <p:spPr>
          <a:xfrm>
            <a:off x="6557901" y="6093608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BY YASHAVANT KANETHKAR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B3626F9-B0FF-FD7D-2DDF-CB571D013A79}"/>
              </a:ext>
            </a:extLst>
          </p:cNvPr>
          <p:cNvSpPr txBox="1"/>
          <p:nvPr/>
        </p:nvSpPr>
        <p:spPr>
          <a:xfrm>
            <a:off x="3622065" y="6093608"/>
            <a:ext cx="1447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LET US C</a:t>
            </a:r>
          </a:p>
        </p:txBody>
      </p:sp>
      <p:pic>
        <p:nvPicPr>
          <p:cNvPr id="79" name="Picture 78" descr="Logo&#10;&#10;Description automatically generated">
            <a:extLst>
              <a:ext uri="{FF2B5EF4-FFF2-40B4-BE49-F238E27FC236}">
                <a16:creationId xmlns:a16="http://schemas.microsoft.com/office/drawing/2014/main" id="{C464706D-86F4-D9CB-784F-672E522B94D5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5AF6FD80-573F-4291-6973-F702B6A37E9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AEB4C10-7938-C32B-F6F6-D6067DC71D9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FCC8171-3287-3C94-61F4-6B92C369BB13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2291E7D-5F53-8729-14C8-82C7DB3C8873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[A]</a:t>
              </a: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74685A89-0AA6-5C1A-D750-B2CDD26CB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826EFFA-DA5C-70F3-C3B9-DDB1CF6FB84E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AD7A45D-19DB-0AD4-D8E6-4AE4E20AC496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05F4078-742F-70EF-36C5-CEB099664A1F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2C406A9-68A6-C84F-A7C0-3A6FD56D2A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[B]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08334B9B-8D9C-DED9-2FD2-7DF3BEFAE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6B3BFA8-92CE-7B60-D62C-34AE8BE84E87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4A233C-2ECD-A9EE-52EB-10C521350CAD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53C48F0-7129-6D1A-F66A-21CB39A3EF8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5E85F3-8ECD-2638-D00D-92C116F9E5B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[C]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03A0A19-54B7-2EFB-C66C-EC2A38A41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96B0AC-CAD5-7B77-DA69-5E8C653C257C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9E06086-09BA-AF12-CE9D-CB3D51D252D5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C68DC29-521E-E72C-3036-CA2DE67F700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4D3207-F755-B2B7-D219-41B6371AD9E4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[D]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D2F710F-F9AE-96E5-844F-9FBF91D59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98F39656-E608-B204-B566-A87E2ABE14FA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4B0CD5B-BD64-9A76-2AA3-A32D188F91EA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3D656E5-1761-F382-8ABE-7FF6C5A09495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5F97DBC-A44F-9EE6-0E1F-B8C095055D77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6A85E50-F8A6-1E4E-D0DC-3A6FD85B6EE5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[E]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4FB0EE7-25DF-4EB4-4FC8-E26927D15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3545C51-B75B-01AD-AC4E-B672CCE77A6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95AB5B9-0EF0-32AE-CC92-5ADEB56D8330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EE0526A-6C1C-247F-7617-D1E16A2A4D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285B6E2-50D7-6B7F-2922-4E043F5DADC2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[F]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D1664CC8-A66E-20F8-CE26-4A5EF9877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B632D68D-48D3-87DB-5619-C6CA7D1C3AFC}"/>
              </a:ext>
            </a:extLst>
          </p:cNvPr>
          <p:cNvSpPr txBox="1"/>
          <p:nvPr/>
        </p:nvSpPr>
        <p:spPr>
          <a:xfrm>
            <a:off x="2446204" y="348211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A0A8"/>
                </a:solidFill>
                <a:latin typeface="Tw Cen MT" panose="020B0602020104020603" pitchFamily="34" charset="0"/>
              </a:rPr>
              <a:t>CHAPTER 1 SOLUTIONS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0D690EA-8B3B-7DAE-7752-F751F7F5CF16}"/>
              </a:ext>
            </a:extLst>
          </p:cNvPr>
          <p:cNvSpPr txBox="1"/>
          <p:nvPr/>
        </p:nvSpPr>
        <p:spPr>
          <a:xfrm>
            <a:off x="7858025" y="348211"/>
            <a:ext cx="290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EC630"/>
                </a:solidFill>
                <a:latin typeface="Tw Cen MT" panose="020B0602020104020603" pitchFamily="34" charset="0"/>
              </a:rPr>
              <a:t>GETTING STARTED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FA4F43E-970D-A529-D108-7752B009E062}"/>
              </a:ext>
            </a:extLst>
          </p:cNvPr>
          <p:cNvSpPr txBox="1"/>
          <p:nvPr/>
        </p:nvSpPr>
        <p:spPr>
          <a:xfrm>
            <a:off x="2526954" y="6093608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BOOK: </a:t>
            </a:r>
            <a:r>
              <a:rPr lang="en-US" sz="2800" dirty="0">
                <a:noFill/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E7BA122-5264-75DC-E0D2-43B5FD9EA04E}"/>
              </a:ext>
            </a:extLst>
          </p:cNvPr>
          <p:cNvSpPr txBox="1"/>
          <p:nvPr/>
        </p:nvSpPr>
        <p:spPr>
          <a:xfrm>
            <a:off x="6557901" y="6093608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BY YASHAVANT KANETHKAR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B3626F9-B0FF-FD7D-2DDF-CB571D013A79}"/>
              </a:ext>
            </a:extLst>
          </p:cNvPr>
          <p:cNvSpPr txBox="1"/>
          <p:nvPr/>
        </p:nvSpPr>
        <p:spPr>
          <a:xfrm>
            <a:off x="3622065" y="6093608"/>
            <a:ext cx="1447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5EF2C3-1498-884A-462A-E4AE2ED05F02}"/>
              </a:ext>
            </a:extLst>
          </p:cNvPr>
          <p:cNvSpPr txBox="1"/>
          <p:nvPr/>
        </p:nvSpPr>
        <p:spPr>
          <a:xfrm>
            <a:off x="2912435" y="881281"/>
            <a:ext cx="73324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rgbClr val="00B0F0"/>
                </a:solidFill>
                <a:latin typeface="Tw Cen MT" panose="020B0602020104020603" pitchFamily="34" charset="0"/>
              </a:rPr>
              <a:t>(</a:t>
            </a:r>
            <a:r>
              <a:rPr lang="en-US" sz="4200" dirty="0" err="1">
                <a:solidFill>
                  <a:srgbClr val="00B0F0"/>
                </a:solidFill>
                <a:latin typeface="Tw Cen MT" panose="020B0602020104020603" pitchFamily="34" charset="0"/>
              </a:rPr>
              <a:t>i</a:t>
            </a:r>
            <a:r>
              <a:rPr lang="en-US" sz="4200" dirty="0">
                <a:solidFill>
                  <a:srgbClr val="00B0F0"/>
                </a:solidFill>
                <a:latin typeface="Tw Cen MT" panose="020B0602020104020603" pitchFamily="34" charset="0"/>
              </a:rPr>
              <a:t>) </a:t>
            </a:r>
            <a:r>
              <a:rPr lang="en-US" sz="4200" dirty="0" err="1">
                <a:solidFill>
                  <a:srgbClr val="00B0F0"/>
                </a:solidFill>
                <a:latin typeface="Tw Cen MT" panose="020B0602020104020603" pitchFamily="34" charset="0"/>
              </a:rPr>
              <a:t>B’day</a:t>
            </a:r>
            <a:r>
              <a:rPr lang="en-US" sz="4200" dirty="0">
                <a:solidFill>
                  <a:srgbClr val="00B0F0"/>
                </a:solidFill>
                <a:latin typeface="Tw Cen MT" panose="020B0602020104020603" pitchFamily="34" charset="0"/>
              </a:rPr>
              <a:t>   (iii) $hello   (iv) #HASH   (v) dot.   (viii) _main()   (x) total%   (xii) stack-queue   (ix) %name%</a:t>
            </a:r>
          </a:p>
          <a:p>
            <a:r>
              <a:rPr lang="en-IN" sz="4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Invalid: ‘’’, ‘$’, ‘#’, ‘.’, ‘()’, ‘%’ and ‘-’ are not allowed in variable name. A variable name can have alphabets, digits, and underscore only.</a:t>
            </a:r>
            <a:endParaRPr lang="en-US" sz="42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3D6B5FCD-362E-FE35-CE50-8F5B31F3539A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44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5AF6FD80-573F-4291-6973-F702B6A37E9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AEB4C10-7938-C32B-F6F6-D6067DC71D9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FCC8171-3287-3C94-61F4-6B92C369BB13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2291E7D-5F53-8729-14C8-82C7DB3C8873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[A]</a:t>
              </a: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74685A89-0AA6-5C1A-D750-B2CDD26CB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826EFFA-DA5C-70F3-C3B9-DDB1CF6FB84E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AD7A45D-19DB-0AD4-D8E6-4AE4E20AC496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05F4078-742F-70EF-36C5-CEB099664A1F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2C406A9-68A6-C84F-A7C0-3A6FD56D2A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[B]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08334B9B-8D9C-DED9-2FD2-7DF3BEFAE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6B3BFA8-92CE-7B60-D62C-34AE8BE84E87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4A233C-2ECD-A9EE-52EB-10C521350CAD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53C48F0-7129-6D1A-F66A-21CB39A3EF8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5E85F3-8ECD-2638-D00D-92C116F9E5B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[C]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03A0A19-54B7-2EFB-C66C-EC2A38A41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96B0AC-CAD5-7B77-DA69-5E8C653C257C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9E06086-09BA-AF12-CE9D-CB3D51D252D5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C68DC29-521E-E72C-3036-CA2DE67F700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4D3207-F755-B2B7-D219-41B6371AD9E4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[D]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D2F710F-F9AE-96E5-844F-9FBF91D59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98F39656-E608-B204-B566-A87E2ABE14FA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4B0CD5B-BD64-9A76-2AA3-A32D188F91EA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3D656E5-1761-F382-8ABE-7FF6C5A09495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5F97DBC-A44F-9EE6-0E1F-B8C095055D77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6A85E50-F8A6-1E4E-D0DC-3A6FD85B6EE5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[E]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4FB0EE7-25DF-4EB4-4FC8-E26927D15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3545C51-B75B-01AD-AC4E-B672CCE77A6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95AB5B9-0EF0-32AE-CC92-5ADEB56D8330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EE0526A-6C1C-247F-7617-D1E16A2A4D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285B6E2-50D7-6B7F-2922-4E043F5DADC2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[F]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D1664CC8-A66E-20F8-CE26-4A5EF9877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B632D68D-48D3-87DB-5619-C6CA7D1C3AFC}"/>
              </a:ext>
            </a:extLst>
          </p:cNvPr>
          <p:cNvSpPr txBox="1"/>
          <p:nvPr/>
        </p:nvSpPr>
        <p:spPr>
          <a:xfrm>
            <a:off x="2446204" y="348211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A0A8"/>
                </a:solidFill>
                <a:latin typeface="Tw Cen MT" panose="020B0602020104020603" pitchFamily="34" charset="0"/>
              </a:rPr>
              <a:t>CHAPTER 1 SOLUTIONS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0D690EA-8B3B-7DAE-7752-F751F7F5CF16}"/>
              </a:ext>
            </a:extLst>
          </p:cNvPr>
          <p:cNvSpPr txBox="1"/>
          <p:nvPr/>
        </p:nvSpPr>
        <p:spPr>
          <a:xfrm>
            <a:off x="7858025" y="348211"/>
            <a:ext cx="290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EC630"/>
                </a:solidFill>
                <a:latin typeface="Tw Cen MT" panose="020B0602020104020603" pitchFamily="34" charset="0"/>
              </a:rPr>
              <a:t>GETTING STARTED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FA4F43E-970D-A529-D108-7752B009E062}"/>
              </a:ext>
            </a:extLst>
          </p:cNvPr>
          <p:cNvSpPr txBox="1"/>
          <p:nvPr/>
        </p:nvSpPr>
        <p:spPr>
          <a:xfrm>
            <a:off x="2526954" y="6093608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BOOK: </a:t>
            </a:r>
            <a:r>
              <a:rPr lang="en-US" sz="2800" dirty="0">
                <a:noFill/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E7BA122-5264-75DC-E0D2-43B5FD9EA04E}"/>
              </a:ext>
            </a:extLst>
          </p:cNvPr>
          <p:cNvSpPr txBox="1"/>
          <p:nvPr/>
        </p:nvSpPr>
        <p:spPr>
          <a:xfrm>
            <a:off x="6557901" y="6093608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BY YASHAVANT KANETHKAR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B3626F9-B0FF-FD7D-2DDF-CB571D013A79}"/>
              </a:ext>
            </a:extLst>
          </p:cNvPr>
          <p:cNvSpPr txBox="1"/>
          <p:nvPr/>
        </p:nvSpPr>
        <p:spPr>
          <a:xfrm>
            <a:off x="3622065" y="6093608"/>
            <a:ext cx="1447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5EF2C3-1498-884A-462A-E4AE2ED05F02}"/>
              </a:ext>
            </a:extLst>
          </p:cNvPr>
          <p:cNvSpPr txBox="1"/>
          <p:nvPr/>
        </p:nvSpPr>
        <p:spPr>
          <a:xfrm>
            <a:off x="2912435" y="1630848"/>
            <a:ext cx="73324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rgbClr val="00B0F0"/>
                </a:solidFill>
                <a:latin typeface="Tw Cen MT" panose="020B0602020104020603" pitchFamily="34" charset="0"/>
              </a:rPr>
              <a:t>(ii) int</a:t>
            </a:r>
          </a:p>
          <a:p>
            <a:endParaRPr lang="en-US" sz="4200" dirty="0">
              <a:solidFill>
                <a:srgbClr val="00B0F0"/>
              </a:solidFill>
              <a:latin typeface="Tw Cen MT" panose="020B0602020104020603" pitchFamily="34" charset="0"/>
            </a:endParaRPr>
          </a:p>
          <a:p>
            <a:r>
              <a:rPr lang="en-IN" sz="4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Invalid: int is a keyword and a keyword cannot be used as a variable name.</a:t>
            </a:r>
            <a:endParaRPr lang="en-US" sz="42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EF5B32F8-DE93-15D9-545F-E46C59116FA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5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5AF6FD80-573F-4291-6973-F702B6A37E9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AEB4C10-7938-C32B-F6F6-D6067DC71D9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FCC8171-3287-3C94-61F4-6B92C369BB13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2291E7D-5F53-8729-14C8-82C7DB3C8873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[A]</a:t>
              </a: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74685A89-0AA6-5C1A-D750-B2CDD26CB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826EFFA-DA5C-70F3-C3B9-DDB1CF6FB84E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AD7A45D-19DB-0AD4-D8E6-4AE4E20AC496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05F4078-742F-70EF-36C5-CEB099664A1F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2C406A9-68A6-C84F-A7C0-3A6FD56D2A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[B]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08334B9B-8D9C-DED9-2FD2-7DF3BEFAE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6B3BFA8-92CE-7B60-D62C-34AE8BE84E87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4A233C-2ECD-A9EE-52EB-10C521350CAD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53C48F0-7129-6D1A-F66A-21CB39A3EF8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5E85F3-8ECD-2638-D00D-92C116F9E5B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[C]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03A0A19-54B7-2EFB-C66C-EC2A38A41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96B0AC-CAD5-7B77-DA69-5E8C653C257C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9E06086-09BA-AF12-CE9D-CB3D51D252D5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C68DC29-521E-E72C-3036-CA2DE67F700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4D3207-F755-B2B7-D219-41B6371AD9E4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[D]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D2F710F-F9AE-96E5-844F-9FBF91D59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98F39656-E608-B204-B566-A87E2ABE14FA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4B0CD5B-BD64-9A76-2AA3-A32D188F91EA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3D656E5-1761-F382-8ABE-7FF6C5A09495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5F97DBC-A44F-9EE6-0E1F-B8C095055D77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6A85E50-F8A6-1E4E-D0DC-3A6FD85B6EE5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[E]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4FB0EE7-25DF-4EB4-4FC8-E26927D15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3545C51-B75B-01AD-AC4E-B672CCE77A6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95AB5B9-0EF0-32AE-CC92-5ADEB56D8330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EE0526A-6C1C-247F-7617-D1E16A2A4D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285B6E2-50D7-6B7F-2922-4E043F5DADC2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[F]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D1664CC8-A66E-20F8-CE26-4A5EF9877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B632D68D-48D3-87DB-5619-C6CA7D1C3AFC}"/>
              </a:ext>
            </a:extLst>
          </p:cNvPr>
          <p:cNvSpPr txBox="1"/>
          <p:nvPr/>
        </p:nvSpPr>
        <p:spPr>
          <a:xfrm>
            <a:off x="2446204" y="348211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A0A8"/>
                </a:solidFill>
                <a:latin typeface="Tw Cen MT" panose="020B0602020104020603" pitchFamily="34" charset="0"/>
              </a:rPr>
              <a:t>CHAPTER 1 SOLUTIONS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0D690EA-8B3B-7DAE-7752-F751F7F5CF16}"/>
              </a:ext>
            </a:extLst>
          </p:cNvPr>
          <p:cNvSpPr txBox="1"/>
          <p:nvPr/>
        </p:nvSpPr>
        <p:spPr>
          <a:xfrm>
            <a:off x="7858025" y="348211"/>
            <a:ext cx="290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EC630"/>
                </a:solidFill>
                <a:latin typeface="Tw Cen MT" panose="020B0602020104020603" pitchFamily="34" charset="0"/>
              </a:rPr>
              <a:t>GETTING STARTED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FA4F43E-970D-A529-D108-7752B009E062}"/>
              </a:ext>
            </a:extLst>
          </p:cNvPr>
          <p:cNvSpPr txBox="1"/>
          <p:nvPr/>
        </p:nvSpPr>
        <p:spPr>
          <a:xfrm>
            <a:off x="2526954" y="6093608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BOOK: </a:t>
            </a:r>
            <a:r>
              <a:rPr lang="en-US" sz="2800" dirty="0">
                <a:noFill/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E7BA122-5264-75DC-E0D2-43B5FD9EA04E}"/>
              </a:ext>
            </a:extLst>
          </p:cNvPr>
          <p:cNvSpPr txBox="1"/>
          <p:nvPr/>
        </p:nvSpPr>
        <p:spPr>
          <a:xfrm>
            <a:off x="6557901" y="6093608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BY YASHAVANT KANETHKAR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B3626F9-B0FF-FD7D-2DDF-CB571D013A79}"/>
              </a:ext>
            </a:extLst>
          </p:cNvPr>
          <p:cNvSpPr txBox="1"/>
          <p:nvPr/>
        </p:nvSpPr>
        <p:spPr>
          <a:xfrm>
            <a:off x="3622065" y="6093608"/>
            <a:ext cx="1447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5EF2C3-1498-884A-462A-E4AE2ED05F02}"/>
              </a:ext>
            </a:extLst>
          </p:cNvPr>
          <p:cNvSpPr txBox="1"/>
          <p:nvPr/>
        </p:nvSpPr>
        <p:spPr>
          <a:xfrm>
            <a:off x="2912435" y="1443838"/>
            <a:ext cx="73324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rgbClr val="00B0F0"/>
                </a:solidFill>
                <a:latin typeface="Tw Cen MT" panose="020B0602020104020603" pitchFamily="34" charset="0"/>
              </a:rPr>
              <a:t>(xi) 1st </a:t>
            </a:r>
          </a:p>
          <a:p>
            <a:endParaRPr lang="en-US" sz="4200" dirty="0">
              <a:solidFill>
                <a:srgbClr val="00B0F0"/>
              </a:solidFill>
              <a:latin typeface="Tw Cen MT" panose="020B0602020104020603" pitchFamily="34" charset="0"/>
            </a:endParaRPr>
          </a:p>
          <a:p>
            <a:r>
              <a:rPr lang="en-IN" sz="4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Invalid: A variable name can start with the alphabet, and underscore only. It cannot start with a digit.</a:t>
            </a:r>
            <a:endParaRPr lang="en-US" sz="42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4FDE36D-538D-ED17-3790-3CD47F5155F3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52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5AF6FD80-573F-4291-6973-F702B6A37E9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AEB4C10-7938-C32B-F6F6-D6067DC71D9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FCC8171-3287-3C94-61F4-6B92C369BB13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2291E7D-5F53-8729-14C8-82C7DB3C8873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[A]</a:t>
              </a: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74685A89-0AA6-5C1A-D750-B2CDD26CB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826EFFA-DA5C-70F3-C3B9-DDB1CF6FB84E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AD7A45D-19DB-0AD4-D8E6-4AE4E20AC496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05F4078-742F-70EF-36C5-CEB099664A1F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2C406A9-68A6-C84F-A7C0-3A6FD56D2A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[B]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08334B9B-8D9C-DED9-2FD2-7DF3BEFAE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6B3BFA8-92CE-7B60-D62C-34AE8BE84E87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4A233C-2ECD-A9EE-52EB-10C521350CAD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53C48F0-7129-6D1A-F66A-21CB39A3EF8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5E85F3-8ECD-2638-D00D-92C116F9E5B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[C]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03A0A19-54B7-2EFB-C66C-EC2A38A41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96B0AC-CAD5-7B77-DA69-5E8C653C257C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9E06086-09BA-AF12-CE9D-CB3D51D252D5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C68DC29-521E-E72C-3036-CA2DE67F700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4D3207-F755-B2B7-D219-41B6371AD9E4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[D]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D2F710F-F9AE-96E5-844F-9FBF91D59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98F39656-E608-B204-B566-A87E2ABE14FA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4B0CD5B-BD64-9A76-2AA3-A32D188F91EA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3D656E5-1761-F382-8ABE-7FF6C5A09495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5F97DBC-A44F-9EE6-0E1F-B8C095055D77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6A85E50-F8A6-1E4E-D0DC-3A6FD85B6EE5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[E]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4FB0EE7-25DF-4EB4-4FC8-E26927D15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3545C51-B75B-01AD-AC4E-B672CCE77A6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95AB5B9-0EF0-32AE-CC92-5ADEB56D8330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EE0526A-6C1C-247F-7617-D1E16A2A4D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285B6E2-50D7-6B7F-2922-4E043F5DADC2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[F]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D1664CC8-A66E-20F8-CE26-4A5EF9877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B632D68D-48D3-87DB-5619-C6CA7D1C3AFC}"/>
              </a:ext>
            </a:extLst>
          </p:cNvPr>
          <p:cNvSpPr txBox="1"/>
          <p:nvPr/>
        </p:nvSpPr>
        <p:spPr>
          <a:xfrm>
            <a:off x="2446204" y="348211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A0A8"/>
                </a:solidFill>
                <a:latin typeface="Tw Cen MT" panose="020B0602020104020603" pitchFamily="34" charset="0"/>
              </a:rPr>
              <a:t>CHAPTER 1 SOLUTIONS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0D690EA-8B3B-7DAE-7752-F751F7F5CF16}"/>
              </a:ext>
            </a:extLst>
          </p:cNvPr>
          <p:cNvSpPr txBox="1"/>
          <p:nvPr/>
        </p:nvSpPr>
        <p:spPr>
          <a:xfrm>
            <a:off x="7858025" y="348211"/>
            <a:ext cx="290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EC630"/>
                </a:solidFill>
                <a:latin typeface="Tw Cen MT" panose="020B0602020104020603" pitchFamily="34" charset="0"/>
              </a:rPr>
              <a:t>GETTING STARTED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FA4F43E-970D-A529-D108-7752B009E062}"/>
              </a:ext>
            </a:extLst>
          </p:cNvPr>
          <p:cNvSpPr txBox="1"/>
          <p:nvPr/>
        </p:nvSpPr>
        <p:spPr>
          <a:xfrm>
            <a:off x="2526954" y="6093608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BOOK: </a:t>
            </a:r>
            <a:r>
              <a:rPr lang="en-US" sz="2800" dirty="0">
                <a:noFill/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E7BA122-5264-75DC-E0D2-43B5FD9EA04E}"/>
              </a:ext>
            </a:extLst>
          </p:cNvPr>
          <p:cNvSpPr txBox="1"/>
          <p:nvPr/>
        </p:nvSpPr>
        <p:spPr>
          <a:xfrm>
            <a:off x="6557901" y="6093608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BY YASHAVANT KANETHKAR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B3626F9-B0FF-FD7D-2DDF-CB571D013A79}"/>
              </a:ext>
            </a:extLst>
          </p:cNvPr>
          <p:cNvSpPr txBox="1"/>
          <p:nvPr/>
        </p:nvSpPr>
        <p:spPr>
          <a:xfrm>
            <a:off x="3622065" y="6093608"/>
            <a:ext cx="1447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5EF2C3-1498-884A-462A-E4AE2ED05F02}"/>
              </a:ext>
            </a:extLst>
          </p:cNvPr>
          <p:cNvSpPr txBox="1"/>
          <p:nvPr/>
        </p:nvSpPr>
        <p:spPr>
          <a:xfrm>
            <a:off x="2912435" y="1908643"/>
            <a:ext cx="75745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rgbClr val="00B0F0"/>
                </a:solidFill>
                <a:latin typeface="Tw Cen MT" panose="020B0602020104020603" pitchFamily="34" charset="0"/>
              </a:rPr>
              <a:t>(xiii) variable name </a:t>
            </a:r>
          </a:p>
          <a:p>
            <a:endParaRPr lang="en-US" sz="4200" dirty="0">
              <a:solidFill>
                <a:srgbClr val="00B0F0"/>
              </a:solidFill>
              <a:latin typeface="Tw Cen MT" panose="020B0602020104020603" pitchFamily="34" charset="0"/>
            </a:endParaRPr>
          </a:p>
          <a:p>
            <a:r>
              <a:rPr lang="en-IN" sz="4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Invalid: No whitespace is allowed within a variable name.</a:t>
            </a:r>
            <a:endParaRPr lang="en-US" sz="42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B2DCE68E-8628-6F4B-AF1C-236787F57924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54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5AF6FD80-573F-4291-6973-F702B6A37E9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AEB4C10-7938-C32B-F6F6-D6067DC71D9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FCC8171-3287-3C94-61F4-6B92C369BB13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2291E7D-5F53-8729-14C8-82C7DB3C8873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[A]</a:t>
              </a: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74685A89-0AA6-5C1A-D750-B2CDD26CB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826EFFA-DA5C-70F3-C3B9-DDB1CF6FB84E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AD7A45D-19DB-0AD4-D8E6-4AE4E20AC496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05F4078-742F-70EF-36C5-CEB099664A1F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2C406A9-68A6-C84F-A7C0-3A6FD56D2A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[B]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08334B9B-8D9C-DED9-2FD2-7DF3BEFAE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6B3BFA8-92CE-7B60-D62C-34AE8BE84E87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4A233C-2ECD-A9EE-52EB-10C521350CAD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53C48F0-7129-6D1A-F66A-21CB39A3EF8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5E85F3-8ECD-2638-D00D-92C116F9E5B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[C]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03A0A19-54B7-2EFB-C66C-EC2A38A41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96B0AC-CAD5-7B77-DA69-5E8C653C257C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9E06086-09BA-AF12-CE9D-CB3D51D252D5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C68DC29-521E-E72C-3036-CA2DE67F700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4D3207-F755-B2B7-D219-41B6371AD9E4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[D]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D2F710F-F9AE-96E5-844F-9FBF91D59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98F39656-E608-B204-B566-A87E2ABE14FA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4B0CD5B-BD64-9A76-2AA3-A32D188F91EA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3D656E5-1761-F382-8ABE-7FF6C5A09495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5F97DBC-A44F-9EE6-0E1F-B8C095055D77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6A85E50-F8A6-1E4E-D0DC-3A6FD85B6EE5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[E]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4FB0EE7-25DF-4EB4-4FC8-E26927D15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3545C51-B75B-01AD-AC4E-B672CCE77A6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95AB5B9-0EF0-32AE-CC92-5ADEB56D8330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EE0526A-6C1C-247F-7617-D1E16A2A4D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285B6E2-50D7-6B7F-2922-4E043F5DADC2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[F]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D1664CC8-A66E-20F8-CE26-4A5EF9877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B632D68D-48D3-87DB-5619-C6CA7D1C3AFC}"/>
              </a:ext>
            </a:extLst>
          </p:cNvPr>
          <p:cNvSpPr txBox="1"/>
          <p:nvPr/>
        </p:nvSpPr>
        <p:spPr>
          <a:xfrm>
            <a:off x="2446204" y="348211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A0A8"/>
                </a:solidFill>
                <a:latin typeface="Tw Cen MT" panose="020B0602020104020603" pitchFamily="34" charset="0"/>
              </a:rPr>
              <a:t>CHAPTER 1 SOLUTIONS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0D690EA-8B3B-7DAE-7752-F751F7F5CF16}"/>
              </a:ext>
            </a:extLst>
          </p:cNvPr>
          <p:cNvSpPr txBox="1"/>
          <p:nvPr/>
        </p:nvSpPr>
        <p:spPr>
          <a:xfrm>
            <a:off x="7858025" y="348211"/>
            <a:ext cx="290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EC630"/>
                </a:solidFill>
                <a:latin typeface="Tw Cen MT" panose="020B0602020104020603" pitchFamily="34" charset="0"/>
              </a:rPr>
              <a:t>GETTING STARTED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FA4F43E-970D-A529-D108-7752B009E062}"/>
              </a:ext>
            </a:extLst>
          </p:cNvPr>
          <p:cNvSpPr txBox="1"/>
          <p:nvPr/>
        </p:nvSpPr>
        <p:spPr>
          <a:xfrm>
            <a:off x="2526954" y="6093608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BOOK: </a:t>
            </a:r>
            <a:r>
              <a:rPr lang="en-US" sz="2800" dirty="0">
                <a:noFill/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E7BA122-5264-75DC-E0D2-43B5FD9EA04E}"/>
              </a:ext>
            </a:extLst>
          </p:cNvPr>
          <p:cNvSpPr txBox="1"/>
          <p:nvPr/>
        </p:nvSpPr>
        <p:spPr>
          <a:xfrm>
            <a:off x="6557901" y="6093608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BY YASHAVANT KANETHKAR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B3626F9-B0FF-FD7D-2DDF-CB571D013A79}"/>
              </a:ext>
            </a:extLst>
          </p:cNvPr>
          <p:cNvSpPr txBox="1"/>
          <p:nvPr/>
        </p:nvSpPr>
        <p:spPr>
          <a:xfrm>
            <a:off x="3622065" y="6093608"/>
            <a:ext cx="1447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5EF2C3-1498-884A-462A-E4AE2ED05F02}"/>
              </a:ext>
            </a:extLst>
          </p:cNvPr>
          <p:cNvSpPr txBox="1"/>
          <p:nvPr/>
        </p:nvSpPr>
        <p:spPr>
          <a:xfrm>
            <a:off x="2912435" y="1908643"/>
            <a:ext cx="73324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rgbClr val="00B0F0"/>
                </a:solidFill>
                <a:latin typeface="Tw Cen MT" panose="020B0602020104020603" pitchFamily="34" charset="0"/>
              </a:rPr>
              <a:t>(vi) number   (vii) </a:t>
            </a:r>
            <a:r>
              <a:rPr lang="en-US" sz="4200" dirty="0" err="1">
                <a:solidFill>
                  <a:srgbClr val="00B0F0"/>
                </a:solidFill>
                <a:latin typeface="Tw Cen MT" panose="020B0602020104020603" pitchFamily="34" charset="0"/>
              </a:rPr>
              <a:t>totalArea</a:t>
            </a:r>
            <a:r>
              <a:rPr lang="en-US" sz="4200" dirty="0">
                <a:solidFill>
                  <a:srgbClr val="00B0F0"/>
                </a:solidFill>
                <a:latin typeface="Tw Cen MT" panose="020B0602020104020603" pitchFamily="34" charset="0"/>
              </a:rPr>
              <a:t>   </a:t>
            </a:r>
          </a:p>
          <a:p>
            <a:r>
              <a:rPr lang="en-US" sz="4200" dirty="0">
                <a:solidFill>
                  <a:srgbClr val="00B0F0"/>
                </a:solidFill>
                <a:latin typeface="Tw Cen MT" panose="020B0602020104020603" pitchFamily="34" charset="0"/>
              </a:rPr>
              <a:t>(x) salary   (ix) </a:t>
            </a:r>
            <a:r>
              <a:rPr lang="en-US" sz="4200" dirty="0" err="1">
                <a:solidFill>
                  <a:srgbClr val="00B0F0"/>
                </a:solidFill>
                <a:latin typeface="Tw Cen MT" panose="020B0602020104020603" pitchFamily="34" charset="0"/>
              </a:rPr>
              <a:t>temp_in_Deg</a:t>
            </a:r>
            <a:endParaRPr lang="en-US" sz="4200" dirty="0">
              <a:solidFill>
                <a:srgbClr val="00B0F0"/>
              </a:solidFill>
              <a:latin typeface="Tw Cen MT" panose="020B0602020104020603" pitchFamily="34" charset="0"/>
            </a:endParaRPr>
          </a:p>
          <a:p>
            <a:endParaRPr lang="en-US" sz="4200" dirty="0">
              <a:solidFill>
                <a:srgbClr val="00B0F0"/>
              </a:solidFill>
              <a:latin typeface="Tw Cen MT" panose="020B0602020104020603" pitchFamily="34" charset="0"/>
            </a:endParaRPr>
          </a:p>
          <a:p>
            <a:pPr lvl="6"/>
            <a:r>
              <a:rPr lang="en-IN" sz="4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Valid</a:t>
            </a:r>
            <a:endParaRPr lang="en-US" sz="42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EF2BDDEA-BEDF-149F-2A0B-D27C2CB3FCCD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50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07EC4F6F-8055-B89C-103E-F46A46168550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9BB07C5-D0E1-8FB7-D65C-A3F5A3D1B6C7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C55CA39-02DE-D1C3-5E60-7070009053E1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676AA3D-C137-F9F8-70B9-910C00BD0C19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[A]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B193C99-84CF-34CA-FF82-DE03B8920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1F3756B-E515-6C21-2EBB-8B32BA4BCA27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F1896F1-8614-493B-5237-D45D0D1CE1F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A931146-E65E-9672-06F5-DFFA1DC79AC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E954CB8-2F8F-81DB-569A-7A0347CAC480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[B]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BBCB831B-CFD2-22B5-95B9-63B704CC5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51D54EE-F8CD-150E-1BD8-AD878FA34CCD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1D7403A-6606-840C-5210-2899E6E48ED3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3099FDF-16EE-0983-EA0A-B88BC45BF014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E4FF0D-EF97-E695-6387-04D0C0B1DB00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[C]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4E9093CB-F290-C32E-18E0-4A8EC92AD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B983E2-9A5E-4ADD-6851-7EFB9E3005F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29231AD-D920-EDCD-2C0B-AD7F0E04DF93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FB39AED-A2F9-05FE-C0F5-E485297D8DC0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34B8D5-646A-E8F5-0F5D-461C234AA590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[D]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8C7D5A1-9878-7D53-BAE8-B5FC5F700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FFD6428E-2B8A-A019-7424-7CAE8B6F920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E64E938-C8C7-4A67-3609-15C4D909E8BD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46363AD-7C0F-9F34-1583-EF8C8F83318E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5B7BF56-9E1F-7B5B-7236-9AD28053BEE1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9F0D2B-7B88-7C57-F541-5E09272C7794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[E]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3109964-DABC-3438-6A91-C7ACB826F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E1DA3DD-276A-B9B6-E656-9344BE6CDED7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A898AB1-CEC6-1CB4-683F-8FCE57116989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45CB570-1F01-3598-8B68-A0B84FB5B3B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27516F1-389B-00EA-D2F2-09A01CF9581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[F]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6B4DA09-6A31-987F-2A13-FB14A14BD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497C617C-3DFE-44E7-7A62-CBC6C76EC53D}"/>
              </a:ext>
            </a:extLst>
          </p:cNvPr>
          <p:cNvSpPr txBox="1"/>
          <p:nvPr/>
        </p:nvSpPr>
        <p:spPr>
          <a:xfrm>
            <a:off x="2598619" y="1755845"/>
            <a:ext cx="733242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>
                <a:solidFill>
                  <a:srgbClr val="FFC000"/>
                </a:solidFill>
                <a:latin typeface="Tw Cen MT" panose="020B0602020104020603" pitchFamily="34" charset="0"/>
              </a:rPr>
              <a:t>Q[C] State whether the following statements are true or false: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0D30056-6690-B5C3-56C0-76D8ECECFB31}"/>
              </a:ext>
            </a:extLst>
          </p:cNvPr>
          <p:cNvSpPr txBox="1"/>
          <p:nvPr/>
        </p:nvSpPr>
        <p:spPr>
          <a:xfrm>
            <a:off x="1999204" y="348211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A0A8"/>
                </a:solidFill>
                <a:latin typeface="Tw Cen MT" panose="020B0602020104020603" pitchFamily="34" charset="0"/>
              </a:rPr>
              <a:t>CHAPTER 1 SOLUTIONS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50F1D55-46DC-FC39-DA1B-430A5B6D9364}"/>
              </a:ext>
            </a:extLst>
          </p:cNvPr>
          <p:cNvSpPr txBox="1"/>
          <p:nvPr/>
        </p:nvSpPr>
        <p:spPr>
          <a:xfrm>
            <a:off x="7411025" y="348211"/>
            <a:ext cx="290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EC630"/>
                </a:solidFill>
                <a:latin typeface="Tw Cen MT" panose="020B0602020104020603" pitchFamily="34" charset="0"/>
              </a:rPr>
              <a:t>GETTING STARTED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3164F5E-692C-38A8-D77A-14F2F31D1786}"/>
              </a:ext>
            </a:extLst>
          </p:cNvPr>
          <p:cNvSpPr txBox="1"/>
          <p:nvPr/>
        </p:nvSpPr>
        <p:spPr>
          <a:xfrm>
            <a:off x="2079954" y="6093608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8465D03-D4C1-675A-FFE2-3E0D0ED9CF4E}"/>
              </a:ext>
            </a:extLst>
          </p:cNvPr>
          <p:cNvSpPr txBox="1"/>
          <p:nvPr/>
        </p:nvSpPr>
        <p:spPr>
          <a:xfrm>
            <a:off x="6110901" y="6093608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BY YASHAVANT KANETHKAR</a:t>
            </a:r>
          </a:p>
        </p:txBody>
      </p:sp>
      <p:pic>
        <p:nvPicPr>
          <p:cNvPr id="93" name="Picture 92" descr="Logo&#10;&#10;Description automatically generated">
            <a:extLst>
              <a:ext uri="{FF2B5EF4-FFF2-40B4-BE49-F238E27FC236}">
                <a16:creationId xmlns:a16="http://schemas.microsoft.com/office/drawing/2014/main" id="{850161D6-8EE1-A8A2-BBB6-E605B78DD9BA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07EC4F6F-8055-B89C-103E-F46A46168550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9BB07C5-D0E1-8FB7-D65C-A3F5A3D1B6C7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C55CA39-02DE-D1C3-5E60-7070009053E1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676AA3D-C137-F9F8-70B9-910C00BD0C19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[A]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B193C99-84CF-34CA-FF82-DE03B8920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1F3756B-E515-6C21-2EBB-8B32BA4BCA27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F1896F1-8614-493B-5237-D45D0D1CE1F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A931146-E65E-9672-06F5-DFFA1DC79AC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E954CB8-2F8F-81DB-569A-7A0347CAC480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[B]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BBCB831B-CFD2-22B5-95B9-63B704CC5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51D54EE-F8CD-150E-1BD8-AD878FA34CCD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1D7403A-6606-840C-5210-2899E6E48ED3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3099FDF-16EE-0983-EA0A-B88BC45BF014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E4FF0D-EF97-E695-6387-04D0C0B1DB00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[C]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4E9093CB-F290-C32E-18E0-4A8EC92AD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B983E2-9A5E-4ADD-6851-7EFB9E3005F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29231AD-D920-EDCD-2C0B-AD7F0E04DF93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FB39AED-A2F9-05FE-C0F5-E485297D8DC0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34B8D5-646A-E8F5-0F5D-461C234AA590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[D]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8C7D5A1-9878-7D53-BAE8-B5FC5F700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FFD6428E-2B8A-A019-7424-7CAE8B6F920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E64E938-C8C7-4A67-3609-15C4D909E8BD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46363AD-7C0F-9F34-1583-EF8C8F83318E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5B7BF56-9E1F-7B5B-7236-9AD28053BEE1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9F0D2B-7B88-7C57-F541-5E09272C7794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[E]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3109964-DABC-3438-6A91-C7ACB826F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E1DA3DD-276A-B9B6-E656-9344BE6CDED7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A898AB1-CEC6-1CB4-683F-8FCE57116989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45CB570-1F01-3598-8B68-A0B84FB5B3B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27516F1-389B-00EA-D2F2-09A01CF9581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[F]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6B4DA09-6A31-987F-2A13-FB14A14BD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B0D30056-6690-B5C3-56C0-76D8ECECFB31}"/>
              </a:ext>
            </a:extLst>
          </p:cNvPr>
          <p:cNvSpPr txBox="1"/>
          <p:nvPr/>
        </p:nvSpPr>
        <p:spPr>
          <a:xfrm>
            <a:off x="1999204" y="348211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A0A8"/>
                </a:solidFill>
                <a:latin typeface="Tw Cen MT" panose="020B0602020104020603" pitchFamily="34" charset="0"/>
              </a:rPr>
              <a:t>CHAPTER 1 SOLUTIONS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50F1D55-46DC-FC39-DA1B-430A5B6D9364}"/>
              </a:ext>
            </a:extLst>
          </p:cNvPr>
          <p:cNvSpPr txBox="1"/>
          <p:nvPr/>
        </p:nvSpPr>
        <p:spPr>
          <a:xfrm>
            <a:off x="7411025" y="348211"/>
            <a:ext cx="290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EC630"/>
                </a:solidFill>
                <a:latin typeface="Tw Cen MT" panose="020B0602020104020603" pitchFamily="34" charset="0"/>
              </a:rPr>
              <a:t>GETTING STARTED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3164F5E-692C-38A8-D77A-14F2F31D1786}"/>
              </a:ext>
            </a:extLst>
          </p:cNvPr>
          <p:cNvSpPr txBox="1"/>
          <p:nvPr/>
        </p:nvSpPr>
        <p:spPr>
          <a:xfrm>
            <a:off x="2079954" y="6093608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8465D03-D4C1-675A-FFE2-3E0D0ED9CF4E}"/>
              </a:ext>
            </a:extLst>
          </p:cNvPr>
          <p:cNvSpPr txBox="1"/>
          <p:nvPr/>
        </p:nvSpPr>
        <p:spPr>
          <a:xfrm>
            <a:off x="6110901" y="6093608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BY YASHAVANT KANETHKAR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D0AA6A-BDE4-7D02-2754-F1BFD07A6AD5}"/>
              </a:ext>
            </a:extLst>
          </p:cNvPr>
          <p:cNvSpPr txBox="1"/>
          <p:nvPr/>
        </p:nvSpPr>
        <p:spPr>
          <a:xfrm>
            <a:off x="2163254" y="1908643"/>
            <a:ext cx="78984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rgbClr val="FFC000"/>
                </a:solidFill>
                <a:latin typeface="Tw Cen MT" panose="020B0602020104020603" pitchFamily="34" charset="0"/>
              </a:rPr>
              <a:t>(a) C language has been developed by Dennis Ritchie.</a:t>
            </a:r>
          </a:p>
          <a:p>
            <a:endParaRPr lang="en-US" sz="4200" dirty="0">
              <a:solidFill>
                <a:srgbClr val="FFC000"/>
              </a:solidFill>
              <a:latin typeface="Tw Cen MT" panose="020B0602020104020603" pitchFamily="34" charset="0"/>
            </a:endParaRPr>
          </a:p>
          <a:p>
            <a:r>
              <a:rPr lang="en-IN" sz="4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Ans: True</a:t>
            </a:r>
            <a:endParaRPr lang="en-US" sz="4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F79C485A-4227-EEEF-3366-DA4B20638009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90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07EC4F6F-8055-B89C-103E-F46A46168550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9BB07C5-D0E1-8FB7-D65C-A3F5A3D1B6C7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C55CA39-02DE-D1C3-5E60-7070009053E1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676AA3D-C137-F9F8-70B9-910C00BD0C19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[A]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B193C99-84CF-34CA-FF82-DE03B8920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1F3756B-E515-6C21-2EBB-8B32BA4BCA27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F1896F1-8614-493B-5237-D45D0D1CE1F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A931146-E65E-9672-06F5-DFFA1DC79AC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E954CB8-2F8F-81DB-569A-7A0347CAC480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[B]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BBCB831B-CFD2-22B5-95B9-63B704CC5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51D54EE-F8CD-150E-1BD8-AD878FA34CCD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1D7403A-6606-840C-5210-2899E6E48ED3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3099FDF-16EE-0983-EA0A-B88BC45BF014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E4FF0D-EF97-E695-6387-04D0C0B1DB00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[C]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4E9093CB-F290-C32E-18E0-4A8EC92AD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B983E2-9A5E-4ADD-6851-7EFB9E3005F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29231AD-D920-EDCD-2C0B-AD7F0E04DF93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FB39AED-A2F9-05FE-C0F5-E485297D8DC0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34B8D5-646A-E8F5-0F5D-461C234AA590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[D]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8C7D5A1-9878-7D53-BAE8-B5FC5F700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FFD6428E-2B8A-A019-7424-7CAE8B6F920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E64E938-C8C7-4A67-3609-15C4D909E8BD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46363AD-7C0F-9F34-1583-EF8C8F83318E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5B7BF56-9E1F-7B5B-7236-9AD28053BEE1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9F0D2B-7B88-7C57-F541-5E09272C7794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[E]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3109964-DABC-3438-6A91-C7ACB826F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E1DA3DD-276A-B9B6-E656-9344BE6CDED7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A898AB1-CEC6-1CB4-683F-8FCE57116989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45CB570-1F01-3598-8B68-A0B84FB5B3B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27516F1-389B-00EA-D2F2-09A01CF9581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[F]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6B4DA09-6A31-987F-2A13-FB14A14BD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B0D30056-6690-B5C3-56C0-76D8ECECFB31}"/>
              </a:ext>
            </a:extLst>
          </p:cNvPr>
          <p:cNvSpPr txBox="1"/>
          <p:nvPr/>
        </p:nvSpPr>
        <p:spPr>
          <a:xfrm>
            <a:off x="1999204" y="348211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A0A8"/>
                </a:solidFill>
                <a:latin typeface="Tw Cen MT" panose="020B0602020104020603" pitchFamily="34" charset="0"/>
              </a:rPr>
              <a:t>CHAPTER 1 SOLUTIONS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50F1D55-46DC-FC39-DA1B-430A5B6D9364}"/>
              </a:ext>
            </a:extLst>
          </p:cNvPr>
          <p:cNvSpPr txBox="1"/>
          <p:nvPr/>
        </p:nvSpPr>
        <p:spPr>
          <a:xfrm>
            <a:off x="7411025" y="348211"/>
            <a:ext cx="290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EC630"/>
                </a:solidFill>
                <a:latin typeface="Tw Cen MT" panose="020B0602020104020603" pitchFamily="34" charset="0"/>
              </a:rPr>
              <a:t>GETTING STARTED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3164F5E-692C-38A8-D77A-14F2F31D1786}"/>
              </a:ext>
            </a:extLst>
          </p:cNvPr>
          <p:cNvSpPr txBox="1"/>
          <p:nvPr/>
        </p:nvSpPr>
        <p:spPr>
          <a:xfrm>
            <a:off x="2079954" y="6093608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8465D03-D4C1-675A-FFE2-3E0D0ED9CF4E}"/>
              </a:ext>
            </a:extLst>
          </p:cNvPr>
          <p:cNvSpPr txBox="1"/>
          <p:nvPr/>
        </p:nvSpPr>
        <p:spPr>
          <a:xfrm>
            <a:off x="6110901" y="6093608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BY YASHAVANT KANETHKAR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D0AA6A-BDE4-7D02-2754-F1BFD07A6AD5}"/>
              </a:ext>
            </a:extLst>
          </p:cNvPr>
          <p:cNvSpPr txBox="1"/>
          <p:nvPr/>
        </p:nvSpPr>
        <p:spPr>
          <a:xfrm>
            <a:off x="2163254" y="1630848"/>
            <a:ext cx="789844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rgbClr val="FFC000"/>
                </a:solidFill>
                <a:latin typeface="Tw Cen MT" panose="020B0602020104020603" pitchFamily="34" charset="0"/>
              </a:rPr>
              <a:t>(b) Operating systems like Windows, Unix, Linux and Android are written in C.</a:t>
            </a:r>
          </a:p>
          <a:p>
            <a:endParaRPr lang="en-US" sz="4200" dirty="0">
              <a:solidFill>
                <a:srgbClr val="FFC000"/>
              </a:solidFill>
              <a:latin typeface="Tw Cen MT" panose="020B0602020104020603" pitchFamily="34" charset="0"/>
            </a:endParaRPr>
          </a:p>
          <a:p>
            <a:r>
              <a:rPr lang="en-IN" sz="4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Ans: True</a:t>
            </a:r>
            <a:endParaRPr lang="en-US" sz="4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597D6A2-2B59-2AB6-3C42-B6E7685A5C9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73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07EC4F6F-8055-B89C-103E-F46A46168550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9BB07C5-D0E1-8FB7-D65C-A3F5A3D1B6C7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C55CA39-02DE-D1C3-5E60-7070009053E1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676AA3D-C137-F9F8-70B9-910C00BD0C19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[A]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B193C99-84CF-34CA-FF82-DE03B8920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1F3756B-E515-6C21-2EBB-8B32BA4BCA27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F1896F1-8614-493B-5237-D45D0D1CE1F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A931146-E65E-9672-06F5-DFFA1DC79AC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E954CB8-2F8F-81DB-569A-7A0347CAC480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[B]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BBCB831B-CFD2-22B5-95B9-63B704CC5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51D54EE-F8CD-150E-1BD8-AD878FA34CCD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1D7403A-6606-840C-5210-2899E6E48ED3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3099FDF-16EE-0983-EA0A-B88BC45BF014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E4FF0D-EF97-E695-6387-04D0C0B1DB00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[C]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4E9093CB-F290-C32E-18E0-4A8EC92AD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B983E2-9A5E-4ADD-6851-7EFB9E3005F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29231AD-D920-EDCD-2C0B-AD7F0E04DF93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FB39AED-A2F9-05FE-C0F5-E485297D8DC0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34B8D5-646A-E8F5-0F5D-461C234AA590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[D]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8C7D5A1-9878-7D53-BAE8-B5FC5F700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FFD6428E-2B8A-A019-7424-7CAE8B6F920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E64E938-C8C7-4A67-3609-15C4D909E8BD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46363AD-7C0F-9F34-1583-EF8C8F83318E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5B7BF56-9E1F-7B5B-7236-9AD28053BEE1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9F0D2B-7B88-7C57-F541-5E09272C7794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[E]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3109964-DABC-3438-6A91-C7ACB826F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E1DA3DD-276A-B9B6-E656-9344BE6CDED7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A898AB1-CEC6-1CB4-683F-8FCE57116989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45CB570-1F01-3598-8B68-A0B84FB5B3B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27516F1-389B-00EA-D2F2-09A01CF9581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[F]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6B4DA09-6A31-987F-2A13-FB14A14BD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B0D30056-6690-B5C3-56C0-76D8ECECFB31}"/>
              </a:ext>
            </a:extLst>
          </p:cNvPr>
          <p:cNvSpPr txBox="1"/>
          <p:nvPr/>
        </p:nvSpPr>
        <p:spPr>
          <a:xfrm>
            <a:off x="1999204" y="348211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A0A8"/>
                </a:solidFill>
                <a:latin typeface="Tw Cen MT" panose="020B0602020104020603" pitchFamily="34" charset="0"/>
              </a:rPr>
              <a:t>CHAPTER 1 SOLUTIONS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50F1D55-46DC-FC39-DA1B-430A5B6D9364}"/>
              </a:ext>
            </a:extLst>
          </p:cNvPr>
          <p:cNvSpPr txBox="1"/>
          <p:nvPr/>
        </p:nvSpPr>
        <p:spPr>
          <a:xfrm>
            <a:off x="7411025" y="348211"/>
            <a:ext cx="290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EC630"/>
                </a:solidFill>
                <a:latin typeface="Tw Cen MT" panose="020B0602020104020603" pitchFamily="34" charset="0"/>
              </a:rPr>
              <a:t>GETTING STARTED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3164F5E-692C-38A8-D77A-14F2F31D1786}"/>
              </a:ext>
            </a:extLst>
          </p:cNvPr>
          <p:cNvSpPr txBox="1"/>
          <p:nvPr/>
        </p:nvSpPr>
        <p:spPr>
          <a:xfrm>
            <a:off x="2079954" y="6093608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8465D03-D4C1-675A-FFE2-3E0D0ED9CF4E}"/>
              </a:ext>
            </a:extLst>
          </p:cNvPr>
          <p:cNvSpPr txBox="1"/>
          <p:nvPr/>
        </p:nvSpPr>
        <p:spPr>
          <a:xfrm>
            <a:off x="6110901" y="6093608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BY YASHAVANT KANETHKAR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D0AA6A-BDE4-7D02-2754-F1BFD07A6AD5}"/>
              </a:ext>
            </a:extLst>
          </p:cNvPr>
          <p:cNvSpPr txBox="1"/>
          <p:nvPr/>
        </p:nvSpPr>
        <p:spPr>
          <a:xfrm>
            <a:off x="2163254" y="1630848"/>
            <a:ext cx="789844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rgbClr val="FFC000"/>
                </a:solidFill>
                <a:latin typeface="Tw Cen MT" panose="020B0602020104020603" pitchFamily="34" charset="0"/>
              </a:rPr>
              <a:t>(c) C language programs can easily interact with hardware of a PC / Laptop.</a:t>
            </a:r>
          </a:p>
          <a:p>
            <a:endParaRPr lang="en-US" sz="4200" dirty="0">
              <a:solidFill>
                <a:srgbClr val="FFC000"/>
              </a:solidFill>
              <a:latin typeface="Tw Cen MT" panose="020B0602020104020603" pitchFamily="34" charset="0"/>
            </a:endParaRPr>
          </a:p>
          <a:p>
            <a:r>
              <a:rPr lang="en-IN" sz="4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Ans: True</a:t>
            </a:r>
            <a:endParaRPr lang="en-US" sz="4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A72E8AC5-1CE1-13EF-5CE4-0A20A17259C8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69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[A]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464A2E-94B9-6943-8A8D-7FDF89718DF0}"/>
              </a:ext>
            </a:extLst>
          </p:cNvPr>
          <p:cNvSpPr txBox="1"/>
          <p:nvPr/>
        </p:nvSpPr>
        <p:spPr>
          <a:xfrm>
            <a:off x="3235184" y="1490006"/>
            <a:ext cx="733242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>
                <a:solidFill>
                  <a:srgbClr val="FF5969"/>
                </a:solidFill>
                <a:latin typeface="Tw Cen MT" panose="020B0602020104020603" pitchFamily="34" charset="0"/>
              </a:rPr>
              <a:t>Q[A] Which of the following are invalid C constants and why?</a:t>
            </a:r>
          </a:p>
          <a:p>
            <a:r>
              <a:rPr lang="en-US" sz="4100" dirty="0">
                <a:solidFill>
                  <a:srgbClr val="FF5969"/>
                </a:solidFill>
                <a:latin typeface="Tw Cen MT" panose="020B0602020104020603" pitchFamily="34" charset="0"/>
              </a:rPr>
              <a:t>(</a:t>
            </a:r>
            <a:r>
              <a:rPr lang="en-US" sz="4100" dirty="0" err="1">
                <a:solidFill>
                  <a:srgbClr val="FF5969"/>
                </a:solidFill>
                <a:latin typeface="Tw Cen MT" panose="020B0602020104020603" pitchFamily="34" charset="0"/>
              </a:rPr>
              <a:t>i</a:t>
            </a:r>
            <a:r>
              <a:rPr lang="en-US" sz="4100" dirty="0">
                <a:solidFill>
                  <a:srgbClr val="FF5969"/>
                </a:solidFill>
                <a:latin typeface="Tw Cen MT" panose="020B0602020104020603" pitchFamily="34" charset="0"/>
              </a:rPr>
              <a:t>) ’3.15’   (ii) 35,550   </a:t>
            </a:r>
          </a:p>
          <a:p>
            <a:r>
              <a:rPr lang="en-US" sz="4100" dirty="0">
                <a:solidFill>
                  <a:srgbClr val="FF5969"/>
                </a:solidFill>
                <a:latin typeface="Tw Cen MT" panose="020B0602020104020603" pitchFamily="34" charset="0"/>
              </a:rPr>
              <a:t>(iii) 3.25e2   (iv) 2e-3   </a:t>
            </a:r>
          </a:p>
          <a:p>
            <a:r>
              <a:rPr lang="en-US" sz="4100" dirty="0">
                <a:solidFill>
                  <a:srgbClr val="FF5969"/>
                </a:solidFill>
                <a:latin typeface="Tw Cen MT" panose="020B0602020104020603" pitchFamily="34" charset="0"/>
              </a:rPr>
              <a:t>(v) ‘eLearning’   (vi) “show”   </a:t>
            </a:r>
          </a:p>
          <a:p>
            <a:r>
              <a:rPr lang="en-US" sz="4100" dirty="0">
                <a:solidFill>
                  <a:srgbClr val="FF5969"/>
                </a:solidFill>
                <a:latin typeface="Tw Cen MT" panose="020B0602020104020603" pitchFamily="34" charset="0"/>
              </a:rPr>
              <a:t>(vii) ‘Quest’   (viii) 23   (ix) 4 6 5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EE20F4-78A1-7C48-0EAB-D8C86F6EB88D}"/>
              </a:ext>
            </a:extLst>
          </p:cNvPr>
          <p:cNvSpPr txBox="1"/>
          <p:nvPr/>
        </p:nvSpPr>
        <p:spPr>
          <a:xfrm>
            <a:off x="3078638" y="348211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A0A8"/>
                </a:solidFill>
                <a:latin typeface="Tw Cen MT" panose="020B0602020104020603" pitchFamily="34" charset="0"/>
              </a:rPr>
              <a:t>CHAPTER 1 SOLUTIONS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96A802-9371-A253-DF3B-3EB306F46FE9}"/>
              </a:ext>
            </a:extLst>
          </p:cNvPr>
          <p:cNvSpPr txBox="1"/>
          <p:nvPr/>
        </p:nvSpPr>
        <p:spPr>
          <a:xfrm>
            <a:off x="8490459" y="348211"/>
            <a:ext cx="290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EC630"/>
                </a:solidFill>
                <a:latin typeface="Tw Cen MT" panose="020B0602020104020603" pitchFamily="34" charset="0"/>
              </a:rPr>
              <a:t>GETTING STARTED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B48BF0-E2AB-C41E-04BE-83F56C49E068}"/>
              </a:ext>
            </a:extLst>
          </p:cNvPr>
          <p:cNvSpPr txBox="1"/>
          <p:nvPr/>
        </p:nvSpPr>
        <p:spPr>
          <a:xfrm>
            <a:off x="3159388" y="6093608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BOOK: </a:t>
            </a:r>
            <a:r>
              <a:rPr lang="en-US" sz="2800" dirty="0">
                <a:noFill/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ED76C5-C1D5-1BEC-E178-CFDCBCF356E3}"/>
              </a:ext>
            </a:extLst>
          </p:cNvPr>
          <p:cNvSpPr txBox="1"/>
          <p:nvPr/>
        </p:nvSpPr>
        <p:spPr>
          <a:xfrm>
            <a:off x="7190335" y="6093608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BY YASHAVANT KANETHKAR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C88E035-EAFC-F7E8-49D7-97992D882EE9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33E0C0A-A080-A3C8-8CD7-7FAEEED7C404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BCD9537-A123-8207-D13F-E2D13B71D58F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768F376-EFD9-E1B7-8125-1AF1EB7BE19E}"/>
                </a:ext>
              </a:extLst>
            </p:cNvPr>
            <p:cNvSpPr txBox="1"/>
            <p:nvPr/>
          </p:nvSpPr>
          <p:spPr>
            <a:xfrm rot="16200000">
              <a:off x="10341391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[B]</a:t>
              </a:r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EFCF8FB8-D570-1620-2727-62EAA4636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2061BB8-E3DA-EFE2-6688-FBD72BC3025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E656AD9-4838-3F45-C7E8-7C401A4F5DC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20A81A3-3004-8FB9-83CB-63A3400A1784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53D029E-9484-3F0F-B3DA-7EAADE02E568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[C]</a:t>
              </a:r>
            </a:p>
          </p:txBody>
        </p: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1CD56DD5-5739-359E-661E-E3EB878AA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D27DC52-5A07-6098-C96A-0841A1990B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2C505D6-243E-3247-F0F6-9E44F14377B3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1F80B6C-7551-EFF2-D0FA-DA2891B920B3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9AE22A0-33E8-6B0B-61D8-8E525492965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[D]</a:t>
              </a:r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DE5FAA46-D1FF-0E52-AF03-2A7AAB80D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2D5F9253-FC84-8C20-0C4A-1CA16F5B022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8C3CDA6-974D-5094-CB72-DDB28C300CCD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7FD3740-26DA-BA0C-2749-0C7ACAB95F29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504C0735-DF7E-5A4C-DBA6-795168B545E4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A8CA311-1D12-B440-B721-BBC90CC7A161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[E]</a:t>
              </a:r>
            </a:p>
          </p:txBody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0DC3171E-6BF2-9860-7868-A3B92997B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ABC5E14-D9B4-6892-EBB6-388610A1DA5C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2763E23-ED2F-26EF-BE9C-63553A34990B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F3E6115-6D14-95E5-F82F-F5610061028A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B781ECD-079B-6E99-4E65-92AA0684C199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[F]</a:t>
              </a:r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A0AFAFB-AFBD-9A06-905D-527AE9C34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4571BF7E-B818-03E8-4507-0703AC7D2776}"/>
              </a:ext>
            </a:extLst>
          </p:cNvPr>
          <p:cNvSpPr txBox="1"/>
          <p:nvPr/>
        </p:nvSpPr>
        <p:spPr>
          <a:xfrm>
            <a:off x="4254499" y="6093608"/>
            <a:ext cx="1447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LET US C</a:t>
            </a:r>
          </a:p>
        </p:txBody>
      </p:sp>
      <p:pic>
        <p:nvPicPr>
          <p:cNvPr id="113" name="Picture 112" descr="Logo&#10;&#10;Description automatically generated">
            <a:extLst>
              <a:ext uri="{FF2B5EF4-FFF2-40B4-BE49-F238E27FC236}">
                <a16:creationId xmlns:a16="http://schemas.microsoft.com/office/drawing/2014/main" id="{6F543799-6A83-A10E-4A6F-F3B6929FFDF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07EC4F6F-8055-B89C-103E-F46A46168550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9BB07C5-D0E1-8FB7-D65C-A3F5A3D1B6C7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C55CA39-02DE-D1C3-5E60-7070009053E1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676AA3D-C137-F9F8-70B9-910C00BD0C19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[A]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B193C99-84CF-34CA-FF82-DE03B8920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1F3756B-E515-6C21-2EBB-8B32BA4BCA27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F1896F1-8614-493B-5237-D45D0D1CE1F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A931146-E65E-9672-06F5-DFFA1DC79AC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E954CB8-2F8F-81DB-569A-7A0347CAC480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[B]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BBCB831B-CFD2-22B5-95B9-63B704CC5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51D54EE-F8CD-150E-1BD8-AD878FA34CCD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1D7403A-6606-840C-5210-2899E6E48ED3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3099FDF-16EE-0983-EA0A-B88BC45BF014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E4FF0D-EF97-E695-6387-04D0C0B1DB00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[C]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4E9093CB-F290-C32E-18E0-4A8EC92AD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B983E2-9A5E-4ADD-6851-7EFB9E3005F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29231AD-D920-EDCD-2C0B-AD7F0E04DF93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FB39AED-A2F9-05FE-C0F5-E485297D8DC0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34B8D5-646A-E8F5-0F5D-461C234AA590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[D]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8C7D5A1-9878-7D53-BAE8-B5FC5F700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FFD6428E-2B8A-A019-7424-7CAE8B6F920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E64E938-C8C7-4A67-3609-15C4D909E8BD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46363AD-7C0F-9F34-1583-EF8C8F83318E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5B7BF56-9E1F-7B5B-7236-9AD28053BEE1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9F0D2B-7B88-7C57-F541-5E09272C7794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[E]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3109964-DABC-3438-6A91-C7ACB826F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E1DA3DD-276A-B9B6-E656-9344BE6CDED7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A898AB1-CEC6-1CB4-683F-8FCE57116989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45CB570-1F01-3598-8B68-A0B84FB5B3B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27516F1-389B-00EA-D2F2-09A01CF9581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[F]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6B4DA09-6A31-987F-2A13-FB14A14BD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B0D30056-6690-B5C3-56C0-76D8ECECFB31}"/>
              </a:ext>
            </a:extLst>
          </p:cNvPr>
          <p:cNvSpPr txBox="1"/>
          <p:nvPr/>
        </p:nvSpPr>
        <p:spPr>
          <a:xfrm>
            <a:off x="1999204" y="348211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A0A8"/>
                </a:solidFill>
                <a:latin typeface="Tw Cen MT" panose="020B0602020104020603" pitchFamily="34" charset="0"/>
              </a:rPr>
              <a:t>CHAPTER 1 SOLUTIONS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50F1D55-46DC-FC39-DA1B-430A5B6D9364}"/>
              </a:ext>
            </a:extLst>
          </p:cNvPr>
          <p:cNvSpPr txBox="1"/>
          <p:nvPr/>
        </p:nvSpPr>
        <p:spPr>
          <a:xfrm>
            <a:off x="7411025" y="348211"/>
            <a:ext cx="290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EC630"/>
                </a:solidFill>
                <a:latin typeface="Tw Cen MT" panose="020B0602020104020603" pitchFamily="34" charset="0"/>
              </a:rPr>
              <a:t>GETTING STARTED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3164F5E-692C-38A8-D77A-14F2F31D1786}"/>
              </a:ext>
            </a:extLst>
          </p:cNvPr>
          <p:cNvSpPr txBox="1"/>
          <p:nvPr/>
        </p:nvSpPr>
        <p:spPr>
          <a:xfrm>
            <a:off x="2079954" y="6093608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8465D03-D4C1-675A-FFE2-3E0D0ED9CF4E}"/>
              </a:ext>
            </a:extLst>
          </p:cNvPr>
          <p:cNvSpPr txBox="1"/>
          <p:nvPr/>
        </p:nvSpPr>
        <p:spPr>
          <a:xfrm>
            <a:off x="6110901" y="6093608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BY YASHAVANT KANETHKAR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D0AA6A-BDE4-7D02-2754-F1BFD07A6AD5}"/>
              </a:ext>
            </a:extLst>
          </p:cNvPr>
          <p:cNvSpPr txBox="1"/>
          <p:nvPr/>
        </p:nvSpPr>
        <p:spPr>
          <a:xfrm>
            <a:off x="2163254" y="1630848"/>
            <a:ext cx="789844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rgbClr val="FFC000"/>
                </a:solidFill>
                <a:latin typeface="Tw Cen MT" panose="020B0602020104020603" pitchFamily="34" charset="0"/>
              </a:rPr>
              <a:t>(d) A real constant in C can be expressed in both fractional and exponential forms.</a:t>
            </a:r>
          </a:p>
          <a:p>
            <a:endParaRPr lang="en-US" sz="4200" dirty="0">
              <a:solidFill>
                <a:srgbClr val="FFC000"/>
              </a:solidFill>
              <a:latin typeface="Tw Cen MT" panose="020B0602020104020603" pitchFamily="34" charset="0"/>
            </a:endParaRPr>
          </a:p>
          <a:p>
            <a:r>
              <a:rPr lang="en-IN" sz="4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Ans: True</a:t>
            </a:r>
            <a:endParaRPr lang="en-US" sz="4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E1E57C38-EB87-0CAA-3DD0-8D5960B717A5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2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07EC4F6F-8055-B89C-103E-F46A46168550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9BB07C5-D0E1-8FB7-D65C-A3F5A3D1B6C7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C55CA39-02DE-D1C3-5E60-7070009053E1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676AA3D-C137-F9F8-70B9-910C00BD0C19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[A]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B193C99-84CF-34CA-FF82-DE03B8920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1F3756B-E515-6C21-2EBB-8B32BA4BCA27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F1896F1-8614-493B-5237-D45D0D1CE1F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A931146-E65E-9672-06F5-DFFA1DC79AC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E954CB8-2F8F-81DB-569A-7A0347CAC480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[B]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BBCB831B-CFD2-22B5-95B9-63B704CC5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51D54EE-F8CD-150E-1BD8-AD878FA34CCD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1D7403A-6606-840C-5210-2899E6E48ED3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3099FDF-16EE-0983-EA0A-B88BC45BF014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E4FF0D-EF97-E695-6387-04D0C0B1DB00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[C]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4E9093CB-F290-C32E-18E0-4A8EC92AD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B983E2-9A5E-4ADD-6851-7EFB9E3005F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29231AD-D920-EDCD-2C0B-AD7F0E04DF93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FB39AED-A2F9-05FE-C0F5-E485297D8DC0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34B8D5-646A-E8F5-0F5D-461C234AA590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[D]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8C7D5A1-9878-7D53-BAE8-B5FC5F700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FFD6428E-2B8A-A019-7424-7CAE8B6F920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E64E938-C8C7-4A67-3609-15C4D909E8BD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46363AD-7C0F-9F34-1583-EF8C8F83318E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5B7BF56-9E1F-7B5B-7236-9AD28053BEE1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9F0D2B-7B88-7C57-F541-5E09272C7794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[E]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3109964-DABC-3438-6A91-C7ACB826F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E1DA3DD-276A-B9B6-E656-9344BE6CDED7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A898AB1-CEC6-1CB4-683F-8FCE57116989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45CB570-1F01-3598-8B68-A0B84FB5B3B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27516F1-389B-00EA-D2F2-09A01CF9581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[F]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6B4DA09-6A31-987F-2A13-FB14A14BD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B0D30056-6690-B5C3-56C0-76D8ECECFB31}"/>
              </a:ext>
            </a:extLst>
          </p:cNvPr>
          <p:cNvSpPr txBox="1"/>
          <p:nvPr/>
        </p:nvSpPr>
        <p:spPr>
          <a:xfrm>
            <a:off x="1999204" y="348211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A0A8"/>
                </a:solidFill>
                <a:latin typeface="Tw Cen MT" panose="020B0602020104020603" pitchFamily="34" charset="0"/>
              </a:rPr>
              <a:t>CHAPTER 1 SOLUTIONS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50F1D55-46DC-FC39-DA1B-430A5B6D9364}"/>
              </a:ext>
            </a:extLst>
          </p:cNvPr>
          <p:cNvSpPr txBox="1"/>
          <p:nvPr/>
        </p:nvSpPr>
        <p:spPr>
          <a:xfrm>
            <a:off x="7411025" y="348211"/>
            <a:ext cx="290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EC630"/>
                </a:solidFill>
                <a:latin typeface="Tw Cen MT" panose="020B0602020104020603" pitchFamily="34" charset="0"/>
              </a:rPr>
              <a:t>GETTING STARTED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3164F5E-692C-38A8-D77A-14F2F31D1786}"/>
              </a:ext>
            </a:extLst>
          </p:cNvPr>
          <p:cNvSpPr txBox="1"/>
          <p:nvPr/>
        </p:nvSpPr>
        <p:spPr>
          <a:xfrm>
            <a:off x="2079954" y="6093608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8465D03-D4C1-675A-FFE2-3E0D0ED9CF4E}"/>
              </a:ext>
            </a:extLst>
          </p:cNvPr>
          <p:cNvSpPr txBox="1"/>
          <p:nvPr/>
        </p:nvSpPr>
        <p:spPr>
          <a:xfrm>
            <a:off x="6110901" y="6093608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BY YASHAVANT KANETHKAR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D0AA6A-BDE4-7D02-2754-F1BFD07A6AD5}"/>
              </a:ext>
            </a:extLst>
          </p:cNvPr>
          <p:cNvSpPr txBox="1"/>
          <p:nvPr/>
        </p:nvSpPr>
        <p:spPr>
          <a:xfrm>
            <a:off x="2163254" y="1908643"/>
            <a:ext cx="78984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rgbClr val="FFC000"/>
                </a:solidFill>
                <a:latin typeface="Tw Cen MT" panose="020B0602020104020603" pitchFamily="34" charset="0"/>
              </a:rPr>
              <a:t>(e) A character variable can at a time store only one character.</a:t>
            </a:r>
          </a:p>
          <a:p>
            <a:endParaRPr lang="en-US" sz="4200" dirty="0">
              <a:solidFill>
                <a:srgbClr val="FFC000"/>
              </a:solidFill>
              <a:latin typeface="Tw Cen MT" panose="020B0602020104020603" pitchFamily="34" charset="0"/>
            </a:endParaRPr>
          </a:p>
          <a:p>
            <a:r>
              <a:rPr lang="en-IN" sz="4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Ans: True</a:t>
            </a:r>
            <a:endParaRPr lang="en-US" sz="4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9D4F2B96-4D26-6958-B330-E3D28590B424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70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07EC4F6F-8055-B89C-103E-F46A46168550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9BB07C5-D0E1-8FB7-D65C-A3F5A3D1B6C7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C55CA39-02DE-D1C3-5E60-7070009053E1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676AA3D-C137-F9F8-70B9-910C00BD0C19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[A]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B193C99-84CF-34CA-FF82-DE03B8920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1F3756B-E515-6C21-2EBB-8B32BA4BCA27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F1896F1-8614-493B-5237-D45D0D1CE1F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A931146-E65E-9672-06F5-DFFA1DC79AC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E954CB8-2F8F-81DB-569A-7A0347CAC480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[B]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BBCB831B-CFD2-22B5-95B9-63B704CC5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51D54EE-F8CD-150E-1BD8-AD878FA34CCD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1D7403A-6606-840C-5210-2899E6E48ED3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3099FDF-16EE-0983-EA0A-B88BC45BF014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E4FF0D-EF97-E695-6387-04D0C0B1DB00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[C]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4E9093CB-F290-C32E-18E0-4A8EC92AD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B983E2-9A5E-4ADD-6851-7EFB9E3005F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29231AD-D920-EDCD-2C0B-AD7F0E04DF93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FB39AED-A2F9-05FE-C0F5-E485297D8DC0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34B8D5-646A-E8F5-0F5D-461C234AA590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[D]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8C7D5A1-9878-7D53-BAE8-B5FC5F700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FFD6428E-2B8A-A019-7424-7CAE8B6F920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E64E938-C8C7-4A67-3609-15C4D909E8BD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46363AD-7C0F-9F34-1583-EF8C8F83318E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5B7BF56-9E1F-7B5B-7236-9AD28053BEE1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9F0D2B-7B88-7C57-F541-5E09272C7794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[E]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3109964-DABC-3438-6A91-C7ACB826F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E1DA3DD-276A-B9B6-E656-9344BE6CDED7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A898AB1-CEC6-1CB4-683F-8FCE57116989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45CB570-1F01-3598-8B68-A0B84FB5B3B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27516F1-389B-00EA-D2F2-09A01CF9581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[F]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6B4DA09-6A31-987F-2A13-FB14A14BD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B0D30056-6690-B5C3-56C0-76D8ECECFB31}"/>
              </a:ext>
            </a:extLst>
          </p:cNvPr>
          <p:cNvSpPr txBox="1"/>
          <p:nvPr/>
        </p:nvSpPr>
        <p:spPr>
          <a:xfrm>
            <a:off x="1999204" y="348211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A0A8"/>
                </a:solidFill>
                <a:latin typeface="Tw Cen MT" panose="020B0602020104020603" pitchFamily="34" charset="0"/>
              </a:rPr>
              <a:t>CHAPTER 1 SOLUTIONS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50F1D55-46DC-FC39-DA1B-430A5B6D9364}"/>
              </a:ext>
            </a:extLst>
          </p:cNvPr>
          <p:cNvSpPr txBox="1"/>
          <p:nvPr/>
        </p:nvSpPr>
        <p:spPr>
          <a:xfrm>
            <a:off x="7411025" y="348211"/>
            <a:ext cx="290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EC630"/>
                </a:solidFill>
                <a:latin typeface="Tw Cen MT" panose="020B0602020104020603" pitchFamily="34" charset="0"/>
              </a:rPr>
              <a:t>GETTING STARTED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3164F5E-692C-38A8-D77A-14F2F31D1786}"/>
              </a:ext>
            </a:extLst>
          </p:cNvPr>
          <p:cNvSpPr txBox="1"/>
          <p:nvPr/>
        </p:nvSpPr>
        <p:spPr>
          <a:xfrm>
            <a:off x="2079954" y="6093608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8465D03-D4C1-675A-FFE2-3E0D0ED9CF4E}"/>
              </a:ext>
            </a:extLst>
          </p:cNvPr>
          <p:cNvSpPr txBox="1"/>
          <p:nvPr/>
        </p:nvSpPr>
        <p:spPr>
          <a:xfrm>
            <a:off x="6110901" y="6093608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BY YASHAVANT KANETHKAR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D0AA6A-BDE4-7D02-2754-F1BFD07A6AD5}"/>
              </a:ext>
            </a:extLst>
          </p:cNvPr>
          <p:cNvSpPr txBox="1"/>
          <p:nvPr/>
        </p:nvSpPr>
        <p:spPr>
          <a:xfrm>
            <a:off x="2163254" y="696615"/>
            <a:ext cx="789844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rgbClr val="FFC000"/>
                </a:solidFill>
                <a:latin typeface="Tw Cen MT" panose="020B0602020104020603" pitchFamily="34" charset="0"/>
              </a:rPr>
              <a:t>(f) The maximum value that an integer constant can have varies from one compiler to another.</a:t>
            </a:r>
          </a:p>
          <a:p>
            <a:r>
              <a:rPr lang="en-IN" sz="4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Ans: True</a:t>
            </a:r>
          </a:p>
          <a:p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✍️The range of an integer constant depends upon the compiler.  For a 16-bit compiler like Turbo C or Turbo C++, the range is -32768 to 32767. For a 32-bit compiler like Visual Studio or GCC the range would be -2147483648 to +2147483647.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4BE4E69-B203-8BA0-9813-EEFF699B6310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26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07EC4F6F-8055-B89C-103E-F46A46168550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9BB07C5-D0E1-8FB7-D65C-A3F5A3D1B6C7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C55CA39-02DE-D1C3-5E60-7070009053E1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676AA3D-C137-F9F8-70B9-910C00BD0C19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[A]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B193C99-84CF-34CA-FF82-DE03B8920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1F3756B-E515-6C21-2EBB-8B32BA4BCA27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F1896F1-8614-493B-5237-D45D0D1CE1F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A931146-E65E-9672-06F5-DFFA1DC79AC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E954CB8-2F8F-81DB-569A-7A0347CAC480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[B]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BBCB831B-CFD2-22B5-95B9-63B704CC5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51D54EE-F8CD-150E-1BD8-AD878FA34CCD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1D7403A-6606-840C-5210-2899E6E48ED3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3099FDF-16EE-0983-EA0A-B88BC45BF014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E4FF0D-EF97-E695-6387-04D0C0B1DB00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[C]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4E9093CB-F290-C32E-18E0-4A8EC92AD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B983E2-9A5E-4ADD-6851-7EFB9E3005F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29231AD-D920-EDCD-2C0B-AD7F0E04DF93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FB39AED-A2F9-05FE-C0F5-E485297D8DC0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34B8D5-646A-E8F5-0F5D-461C234AA590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[D]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8C7D5A1-9878-7D53-BAE8-B5FC5F700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FFD6428E-2B8A-A019-7424-7CAE8B6F920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E64E938-C8C7-4A67-3609-15C4D909E8BD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46363AD-7C0F-9F34-1583-EF8C8F83318E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5B7BF56-9E1F-7B5B-7236-9AD28053BEE1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9F0D2B-7B88-7C57-F541-5E09272C7794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[E]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3109964-DABC-3438-6A91-C7ACB826F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E1DA3DD-276A-B9B6-E656-9344BE6CDED7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A898AB1-CEC6-1CB4-683F-8FCE57116989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45CB570-1F01-3598-8B68-A0B84FB5B3B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27516F1-389B-00EA-D2F2-09A01CF9581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[F]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6B4DA09-6A31-987F-2A13-FB14A14BD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B0D30056-6690-B5C3-56C0-76D8ECECFB31}"/>
              </a:ext>
            </a:extLst>
          </p:cNvPr>
          <p:cNvSpPr txBox="1"/>
          <p:nvPr/>
        </p:nvSpPr>
        <p:spPr>
          <a:xfrm>
            <a:off x="1999204" y="348211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A0A8"/>
                </a:solidFill>
                <a:latin typeface="Tw Cen MT" panose="020B0602020104020603" pitchFamily="34" charset="0"/>
              </a:rPr>
              <a:t>CHAPTER 1 SOLUTIONS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50F1D55-46DC-FC39-DA1B-430A5B6D9364}"/>
              </a:ext>
            </a:extLst>
          </p:cNvPr>
          <p:cNvSpPr txBox="1"/>
          <p:nvPr/>
        </p:nvSpPr>
        <p:spPr>
          <a:xfrm>
            <a:off x="7411025" y="348211"/>
            <a:ext cx="290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EC630"/>
                </a:solidFill>
                <a:latin typeface="Tw Cen MT" panose="020B0602020104020603" pitchFamily="34" charset="0"/>
              </a:rPr>
              <a:t>GETTING STARTED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3164F5E-692C-38A8-D77A-14F2F31D1786}"/>
              </a:ext>
            </a:extLst>
          </p:cNvPr>
          <p:cNvSpPr txBox="1"/>
          <p:nvPr/>
        </p:nvSpPr>
        <p:spPr>
          <a:xfrm>
            <a:off x="2079954" y="6093608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8465D03-D4C1-675A-FFE2-3E0D0ED9CF4E}"/>
              </a:ext>
            </a:extLst>
          </p:cNvPr>
          <p:cNvSpPr txBox="1"/>
          <p:nvPr/>
        </p:nvSpPr>
        <p:spPr>
          <a:xfrm>
            <a:off x="6110901" y="6093608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BY YASHAVANT KANETHKAR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D0AA6A-BDE4-7D02-2754-F1BFD07A6AD5}"/>
              </a:ext>
            </a:extLst>
          </p:cNvPr>
          <p:cNvSpPr txBox="1"/>
          <p:nvPr/>
        </p:nvSpPr>
        <p:spPr>
          <a:xfrm>
            <a:off x="2163254" y="1908643"/>
            <a:ext cx="78984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rgbClr val="FFC000"/>
                </a:solidFill>
                <a:latin typeface="Tw Cen MT" panose="020B0602020104020603" pitchFamily="34" charset="0"/>
              </a:rPr>
              <a:t>(g) Usually, all C statements are written in small case letters.</a:t>
            </a:r>
          </a:p>
          <a:p>
            <a:endParaRPr lang="en-US" sz="4200" dirty="0">
              <a:solidFill>
                <a:srgbClr val="FFC000"/>
              </a:solidFill>
              <a:latin typeface="Tw Cen MT" panose="020B0602020104020603" pitchFamily="34" charset="0"/>
            </a:endParaRPr>
          </a:p>
          <a:p>
            <a:r>
              <a:rPr lang="en-IN" sz="4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Ans: True</a:t>
            </a:r>
            <a:endParaRPr lang="en-US" sz="4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EC25BE9-2E2A-FA49-D0FA-61995E7661BB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58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07EC4F6F-8055-B89C-103E-F46A46168550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9BB07C5-D0E1-8FB7-D65C-A3F5A3D1B6C7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C55CA39-02DE-D1C3-5E60-7070009053E1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676AA3D-C137-F9F8-70B9-910C00BD0C19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[A]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B193C99-84CF-34CA-FF82-DE03B8920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1F3756B-E515-6C21-2EBB-8B32BA4BCA27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F1896F1-8614-493B-5237-D45D0D1CE1F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A931146-E65E-9672-06F5-DFFA1DC79AC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E954CB8-2F8F-81DB-569A-7A0347CAC480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[B]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BBCB831B-CFD2-22B5-95B9-63B704CC5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51D54EE-F8CD-150E-1BD8-AD878FA34CCD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1D7403A-6606-840C-5210-2899E6E48ED3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3099FDF-16EE-0983-EA0A-B88BC45BF014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E4FF0D-EF97-E695-6387-04D0C0B1DB00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[C]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4E9093CB-F290-C32E-18E0-4A8EC92AD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B983E2-9A5E-4ADD-6851-7EFB9E3005F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29231AD-D920-EDCD-2C0B-AD7F0E04DF93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FB39AED-A2F9-05FE-C0F5-E485297D8DC0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34B8D5-646A-E8F5-0F5D-461C234AA590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[D]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8C7D5A1-9878-7D53-BAE8-B5FC5F700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FFD6428E-2B8A-A019-7424-7CAE8B6F920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E64E938-C8C7-4A67-3609-15C4D909E8BD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46363AD-7C0F-9F34-1583-EF8C8F83318E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5B7BF56-9E1F-7B5B-7236-9AD28053BEE1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9F0D2B-7B88-7C57-F541-5E09272C7794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[E]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3109964-DABC-3438-6A91-C7ACB826F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E1DA3DD-276A-B9B6-E656-9344BE6CDED7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A898AB1-CEC6-1CB4-683F-8FCE57116989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45CB570-1F01-3598-8B68-A0B84FB5B3B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27516F1-389B-00EA-D2F2-09A01CF9581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[F]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6B4DA09-6A31-987F-2A13-FB14A14BD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B0D30056-6690-B5C3-56C0-76D8ECECFB31}"/>
              </a:ext>
            </a:extLst>
          </p:cNvPr>
          <p:cNvSpPr txBox="1"/>
          <p:nvPr/>
        </p:nvSpPr>
        <p:spPr>
          <a:xfrm>
            <a:off x="1999204" y="348211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A0A8"/>
                </a:solidFill>
                <a:latin typeface="Tw Cen MT" panose="020B0602020104020603" pitchFamily="34" charset="0"/>
              </a:rPr>
              <a:t>CHAPTER 1 SOLUTIONS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50F1D55-46DC-FC39-DA1B-430A5B6D9364}"/>
              </a:ext>
            </a:extLst>
          </p:cNvPr>
          <p:cNvSpPr txBox="1"/>
          <p:nvPr/>
        </p:nvSpPr>
        <p:spPr>
          <a:xfrm>
            <a:off x="7411025" y="348211"/>
            <a:ext cx="290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EC630"/>
                </a:solidFill>
                <a:latin typeface="Tw Cen MT" panose="020B0602020104020603" pitchFamily="34" charset="0"/>
              </a:rPr>
              <a:t>GETTING STARTED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3164F5E-692C-38A8-D77A-14F2F31D1786}"/>
              </a:ext>
            </a:extLst>
          </p:cNvPr>
          <p:cNvSpPr txBox="1"/>
          <p:nvPr/>
        </p:nvSpPr>
        <p:spPr>
          <a:xfrm>
            <a:off x="2079954" y="6093608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8465D03-D4C1-675A-FFE2-3E0D0ED9CF4E}"/>
              </a:ext>
            </a:extLst>
          </p:cNvPr>
          <p:cNvSpPr txBox="1"/>
          <p:nvPr/>
        </p:nvSpPr>
        <p:spPr>
          <a:xfrm>
            <a:off x="6110901" y="6093608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BY YASHAVANT KANETHKAR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D0AA6A-BDE4-7D02-2754-F1BFD07A6AD5}"/>
              </a:ext>
            </a:extLst>
          </p:cNvPr>
          <p:cNvSpPr txBox="1"/>
          <p:nvPr/>
        </p:nvSpPr>
        <p:spPr>
          <a:xfrm>
            <a:off x="2163254" y="1908643"/>
            <a:ext cx="79726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rgbClr val="FFC000"/>
                </a:solidFill>
                <a:latin typeface="Tw Cen MT" panose="020B0602020104020603" pitchFamily="34" charset="0"/>
              </a:rPr>
              <a:t>(h) Spaces may be inserted between two words in a C statement.</a:t>
            </a:r>
          </a:p>
          <a:p>
            <a:endParaRPr lang="en-US" sz="4200" dirty="0">
              <a:solidFill>
                <a:srgbClr val="FFC000"/>
              </a:solidFill>
              <a:latin typeface="Tw Cen MT" panose="020B0602020104020603" pitchFamily="34" charset="0"/>
            </a:endParaRPr>
          </a:p>
          <a:p>
            <a:r>
              <a:rPr lang="en-IN" sz="4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Ans: True</a:t>
            </a:r>
            <a:endParaRPr lang="en-US" sz="4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AF9CF08A-7E51-3D94-20B9-2012D8AC073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10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07EC4F6F-8055-B89C-103E-F46A46168550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9BB07C5-D0E1-8FB7-D65C-A3F5A3D1B6C7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C55CA39-02DE-D1C3-5E60-7070009053E1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676AA3D-C137-F9F8-70B9-910C00BD0C19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[A]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B193C99-84CF-34CA-FF82-DE03B8920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1F3756B-E515-6C21-2EBB-8B32BA4BCA27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F1896F1-8614-493B-5237-D45D0D1CE1F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A931146-E65E-9672-06F5-DFFA1DC79AC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E954CB8-2F8F-81DB-569A-7A0347CAC480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[B]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BBCB831B-CFD2-22B5-95B9-63B704CC5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51D54EE-F8CD-150E-1BD8-AD878FA34CCD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1D7403A-6606-840C-5210-2899E6E48ED3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3099FDF-16EE-0983-EA0A-B88BC45BF014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E4FF0D-EF97-E695-6387-04D0C0B1DB00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[C]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4E9093CB-F290-C32E-18E0-4A8EC92AD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B983E2-9A5E-4ADD-6851-7EFB9E3005F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29231AD-D920-EDCD-2C0B-AD7F0E04DF93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FB39AED-A2F9-05FE-C0F5-E485297D8DC0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34B8D5-646A-E8F5-0F5D-461C234AA590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[D]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8C7D5A1-9878-7D53-BAE8-B5FC5F700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FFD6428E-2B8A-A019-7424-7CAE8B6F920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E64E938-C8C7-4A67-3609-15C4D909E8BD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46363AD-7C0F-9F34-1583-EF8C8F83318E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5B7BF56-9E1F-7B5B-7236-9AD28053BEE1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9F0D2B-7B88-7C57-F541-5E09272C7794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[E]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3109964-DABC-3438-6A91-C7ACB826F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E1DA3DD-276A-B9B6-E656-9344BE6CDED7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A898AB1-CEC6-1CB4-683F-8FCE57116989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45CB570-1F01-3598-8B68-A0B84FB5B3B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27516F1-389B-00EA-D2F2-09A01CF9581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[F]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6B4DA09-6A31-987F-2A13-FB14A14BD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B0D30056-6690-B5C3-56C0-76D8ECECFB31}"/>
              </a:ext>
            </a:extLst>
          </p:cNvPr>
          <p:cNvSpPr txBox="1"/>
          <p:nvPr/>
        </p:nvSpPr>
        <p:spPr>
          <a:xfrm>
            <a:off x="1999204" y="348211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A0A8"/>
                </a:solidFill>
                <a:latin typeface="Tw Cen MT" panose="020B0602020104020603" pitchFamily="34" charset="0"/>
              </a:rPr>
              <a:t>CHAPTER 1 SOLUTIONS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50F1D55-46DC-FC39-DA1B-430A5B6D9364}"/>
              </a:ext>
            </a:extLst>
          </p:cNvPr>
          <p:cNvSpPr txBox="1"/>
          <p:nvPr/>
        </p:nvSpPr>
        <p:spPr>
          <a:xfrm>
            <a:off x="7411025" y="348211"/>
            <a:ext cx="290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EC630"/>
                </a:solidFill>
                <a:latin typeface="Tw Cen MT" panose="020B0602020104020603" pitchFamily="34" charset="0"/>
              </a:rPr>
              <a:t>GETTING STARTED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3164F5E-692C-38A8-D77A-14F2F31D1786}"/>
              </a:ext>
            </a:extLst>
          </p:cNvPr>
          <p:cNvSpPr txBox="1"/>
          <p:nvPr/>
        </p:nvSpPr>
        <p:spPr>
          <a:xfrm>
            <a:off x="2079954" y="6093608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8465D03-D4C1-675A-FFE2-3E0D0ED9CF4E}"/>
              </a:ext>
            </a:extLst>
          </p:cNvPr>
          <p:cNvSpPr txBox="1"/>
          <p:nvPr/>
        </p:nvSpPr>
        <p:spPr>
          <a:xfrm>
            <a:off x="6110901" y="6093608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BY YASHAVANT KANETHKAR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D0AA6A-BDE4-7D02-2754-F1BFD07A6AD5}"/>
              </a:ext>
            </a:extLst>
          </p:cNvPr>
          <p:cNvSpPr txBox="1"/>
          <p:nvPr/>
        </p:nvSpPr>
        <p:spPr>
          <a:xfrm>
            <a:off x="2163254" y="1908643"/>
            <a:ext cx="79726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rgbClr val="FFC000"/>
                </a:solidFill>
                <a:latin typeface="Tw Cen MT" panose="020B0602020104020603" pitchFamily="34" charset="0"/>
              </a:rPr>
              <a:t>(</a:t>
            </a:r>
            <a:r>
              <a:rPr lang="en-US" sz="4200" dirty="0" err="1">
                <a:solidFill>
                  <a:srgbClr val="FFC000"/>
                </a:solidFill>
                <a:latin typeface="Tw Cen MT" panose="020B0602020104020603" pitchFamily="34" charset="0"/>
              </a:rPr>
              <a:t>i</a:t>
            </a:r>
            <a:r>
              <a:rPr lang="en-US" sz="4200" dirty="0">
                <a:solidFill>
                  <a:srgbClr val="FFC000"/>
                </a:solidFill>
                <a:latin typeface="Tw Cen MT" panose="020B0602020104020603" pitchFamily="34" charset="0"/>
              </a:rPr>
              <a:t>) Spaces cannot be present within a variable name.</a:t>
            </a:r>
          </a:p>
          <a:p>
            <a:endParaRPr lang="en-US" sz="4200" dirty="0">
              <a:solidFill>
                <a:srgbClr val="FFC000"/>
              </a:solidFill>
              <a:latin typeface="Tw Cen MT" panose="020B0602020104020603" pitchFamily="34" charset="0"/>
            </a:endParaRPr>
          </a:p>
          <a:p>
            <a:r>
              <a:rPr lang="en-IN" sz="4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Ans: True</a:t>
            </a:r>
            <a:endParaRPr lang="en-US" sz="4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29B2176-27E8-F6D7-C548-854FD963B520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78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07EC4F6F-8055-B89C-103E-F46A46168550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9BB07C5-D0E1-8FB7-D65C-A3F5A3D1B6C7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C55CA39-02DE-D1C3-5E60-7070009053E1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676AA3D-C137-F9F8-70B9-910C00BD0C19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[A]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B193C99-84CF-34CA-FF82-DE03B8920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1F3756B-E515-6C21-2EBB-8B32BA4BCA27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F1896F1-8614-493B-5237-D45D0D1CE1F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A931146-E65E-9672-06F5-DFFA1DC79AC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E954CB8-2F8F-81DB-569A-7A0347CAC480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[B]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BBCB831B-CFD2-22B5-95B9-63B704CC5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51D54EE-F8CD-150E-1BD8-AD878FA34CCD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1D7403A-6606-840C-5210-2899E6E48ED3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3099FDF-16EE-0983-EA0A-B88BC45BF014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E4FF0D-EF97-E695-6387-04D0C0B1DB00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[C]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4E9093CB-F290-C32E-18E0-4A8EC92AD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B983E2-9A5E-4ADD-6851-7EFB9E3005F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29231AD-D920-EDCD-2C0B-AD7F0E04DF93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FB39AED-A2F9-05FE-C0F5-E485297D8DC0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34B8D5-646A-E8F5-0F5D-461C234AA590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[D]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8C7D5A1-9878-7D53-BAE8-B5FC5F700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FFD6428E-2B8A-A019-7424-7CAE8B6F920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E64E938-C8C7-4A67-3609-15C4D909E8BD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46363AD-7C0F-9F34-1583-EF8C8F83318E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5B7BF56-9E1F-7B5B-7236-9AD28053BEE1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9F0D2B-7B88-7C57-F541-5E09272C7794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[E]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3109964-DABC-3438-6A91-C7ACB826F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E1DA3DD-276A-B9B6-E656-9344BE6CDED7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A898AB1-CEC6-1CB4-683F-8FCE57116989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45CB570-1F01-3598-8B68-A0B84FB5B3B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27516F1-389B-00EA-D2F2-09A01CF9581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[F]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6B4DA09-6A31-987F-2A13-FB14A14BD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B0D30056-6690-B5C3-56C0-76D8ECECFB31}"/>
              </a:ext>
            </a:extLst>
          </p:cNvPr>
          <p:cNvSpPr txBox="1"/>
          <p:nvPr/>
        </p:nvSpPr>
        <p:spPr>
          <a:xfrm>
            <a:off x="1999204" y="348211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A0A8"/>
                </a:solidFill>
                <a:latin typeface="Tw Cen MT" panose="020B0602020104020603" pitchFamily="34" charset="0"/>
              </a:rPr>
              <a:t>CHAPTER 1 SOLUTIONS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50F1D55-46DC-FC39-DA1B-430A5B6D9364}"/>
              </a:ext>
            </a:extLst>
          </p:cNvPr>
          <p:cNvSpPr txBox="1"/>
          <p:nvPr/>
        </p:nvSpPr>
        <p:spPr>
          <a:xfrm>
            <a:off x="7411025" y="348211"/>
            <a:ext cx="290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EC630"/>
                </a:solidFill>
                <a:latin typeface="Tw Cen MT" panose="020B0602020104020603" pitchFamily="34" charset="0"/>
              </a:rPr>
              <a:t>GETTING STARTED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3164F5E-692C-38A8-D77A-14F2F31D1786}"/>
              </a:ext>
            </a:extLst>
          </p:cNvPr>
          <p:cNvSpPr txBox="1"/>
          <p:nvPr/>
        </p:nvSpPr>
        <p:spPr>
          <a:xfrm>
            <a:off x="2079954" y="6093608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8465D03-D4C1-675A-FFE2-3E0D0ED9CF4E}"/>
              </a:ext>
            </a:extLst>
          </p:cNvPr>
          <p:cNvSpPr txBox="1"/>
          <p:nvPr/>
        </p:nvSpPr>
        <p:spPr>
          <a:xfrm>
            <a:off x="6110901" y="6093608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BY YASHAVANT KANETHKAR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D0AA6A-BDE4-7D02-2754-F1BFD07A6AD5}"/>
              </a:ext>
            </a:extLst>
          </p:cNvPr>
          <p:cNvSpPr txBox="1"/>
          <p:nvPr/>
        </p:nvSpPr>
        <p:spPr>
          <a:xfrm>
            <a:off x="2163254" y="1630848"/>
            <a:ext cx="789844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rgbClr val="FFC000"/>
                </a:solidFill>
                <a:latin typeface="Tw Cen MT" panose="020B0602020104020603" pitchFamily="34" charset="0"/>
              </a:rPr>
              <a:t>(</a:t>
            </a:r>
            <a:r>
              <a:rPr lang="en-US" sz="4200" dirty="0">
                <a:solidFill>
                  <a:srgbClr val="FFC000"/>
                </a:solidFill>
              </a:rPr>
              <a:t>j</a:t>
            </a:r>
            <a:r>
              <a:rPr lang="en-US" sz="4200" dirty="0">
                <a:solidFill>
                  <a:srgbClr val="FFC000"/>
                </a:solidFill>
                <a:latin typeface="Tw Cen MT" panose="020B0602020104020603" pitchFamily="34" charset="0"/>
              </a:rPr>
              <a:t>) C programs are converted into machine language with the help of a program called Editor.</a:t>
            </a:r>
          </a:p>
          <a:p>
            <a:endParaRPr lang="en-US" sz="4200" dirty="0">
              <a:solidFill>
                <a:srgbClr val="FFC000"/>
              </a:solidFill>
              <a:latin typeface="Tw Cen MT" panose="020B0602020104020603" pitchFamily="34" charset="0"/>
            </a:endParaRPr>
          </a:p>
          <a:p>
            <a:r>
              <a:rPr lang="en-IN" sz="4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Ans: False</a:t>
            </a:r>
            <a:endParaRPr lang="en-US" sz="4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D9C381D-AE83-3F8A-23BD-167DD6BBB74C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36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07EC4F6F-8055-B89C-103E-F46A46168550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9BB07C5-D0E1-8FB7-D65C-A3F5A3D1B6C7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C55CA39-02DE-D1C3-5E60-7070009053E1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676AA3D-C137-F9F8-70B9-910C00BD0C19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[A]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B193C99-84CF-34CA-FF82-DE03B8920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1F3756B-E515-6C21-2EBB-8B32BA4BCA27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F1896F1-8614-493B-5237-D45D0D1CE1F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A931146-E65E-9672-06F5-DFFA1DC79AC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E954CB8-2F8F-81DB-569A-7A0347CAC480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[B]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BBCB831B-CFD2-22B5-95B9-63B704CC5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51D54EE-F8CD-150E-1BD8-AD878FA34CCD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1D7403A-6606-840C-5210-2899E6E48ED3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3099FDF-16EE-0983-EA0A-B88BC45BF014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E4FF0D-EF97-E695-6387-04D0C0B1DB00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[C]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4E9093CB-F290-C32E-18E0-4A8EC92AD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B983E2-9A5E-4ADD-6851-7EFB9E3005F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29231AD-D920-EDCD-2C0B-AD7F0E04DF93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FB39AED-A2F9-05FE-C0F5-E485297D8DC0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34B8D5-646A-E8F5-0F5D-461C234AA590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[D]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8C7D5A1-9878-7D53-BAE8-B5FC5F700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FFD6428E-2B8A-A019-7424-7CAE8B6F920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E64E938-C8C7-4A67-3609-15C4D909E8BD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46363AD-7C0F-9F34-1583-EF8C8F83318E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5B7BF56-9E1F-7B5B-7236-9AD28053BEE1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9F0D2B-7B88-7C57-F541-5E09272C7794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[E]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3109964-DABC-3438-6A91-C7ACB826F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E1DA3DD-276A-B9B6-E656-9344BE6CDED7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A898AB1-CEC6-1CB4-683F-8FCE57116989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45CB570-1F01-3598-8B68-A0B84FB5B3B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27516F1-389B-00EA-D2F2-09A01CF9581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[F]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6B4DA09-6A31-987F-2A13-FB14A14BD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B0D30056-6690-B5C3-56C0-76D8ECECFB31}"/>
              </a:ext>
            </a:extLst>
          </p:cNvPr>
          <p:cNvSpPr txBox="1"/>
          <p:nvPr/>
        </p:nvSpPr>
        <p:spPr>
          <a:xfrm>
            <a:off x="1999204" y="348211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A0A8"/>
                </a:solidFill>
                <a:latin typeface="Tw Cen MT" panose="020B0602020104020603" pitchFamily="34" charset="0"/>
              </a:rPr>
              <a:t>CHAPTER 1 SOLUTIONS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50F1D55-46DC-FC39-DA1B-430A5B6D9364}"/>
              </a:ext>
            </a:extLst>
          </p:cNvPr>
          <p:cNvSpPr txBox="1"/>
          <p:nvPr/>
        </p:nvSpPr>
        <p:spPr>
          <a:xfrm>
            <a:off x="7411025" y="348211"/>
            <a:ext cx="290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EC630"/>
                </a:solidFill>
                <a:latin typeface="Tw Cen MT" panose="020B0602020104020603" pitchFamily="34" charset="0"/>
              </a:rPr>
              <a:t>GETTING STARTED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3164F5E-692C-38A8-D77A-14F2F31D1786}"/>
              </a:ext>
            </a:extLst>
          </p:cNvPr>
          <p:cNvSpPr txBox="1"/>
          <p:nvPr/>
        </p:nvSpPr>
        <p:spPr>
          <a:xfrm>
            <a:off x="2079954" y="6093608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8465D03-D4C1-675A-FFE2-3E0D0ED9CF4E}"/>
              </a:ext>
            </a:extLst>
          </p:cNvPr>
          <p:cNvSpPr txBox="1"/>
          <p:nvPr/>
        </p:nvSpPr>
        <p:spPr>
          <a:xfrm>
            <a:off x="6110901" y="6093608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BY YASHAVANT KANETHKAR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D0AA6A-BDE4-7D02-2754-F1BFD07A6AD5}"/>
              </a:ext>
            </a:extLst>
          </p:cNvPr>
          <p:cNvSpPr txBox="1"/>
          <p:nvPr/>
        </p:nvSpPr>
        <p:spPr>
          <a:xfrm>
            <a:off x="2163254" y="1262312"/>
            <a:ext cx="78984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rgbClr val="FFC000"/>
                </a:solidFill>
                <a:latin typeface="Tw Cen MT" panose="020B0602020104020603" pitchFamily="34" charset="0"/>
              </a:rPr>
              <a:t>(k) Most development environments provide an Editor to type a C program and a compiler to convert it into machine language.</a:t>
            </a:r>
          </a:p>
          <a:p>
            <a:endParaRPr lang="en-US" sz="4200" dirty="0">
              <a:solidFill>
                <a:srgbClr val="FFC000"/>
              </a:solidFill>
              <a:latin typeface="Tw Cen MT" panose="020B0602020104020603" pitchFamily="34" charset="0"/>
            </a:endParaRPr>
          </a:p>
          <a:p>
            <a:r>
              <a:rPr lang="en-IN" sz="4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Ans: True</a:t>
            </a:r>
            <a:endParaRPr lang="en-US" sz="4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A8E29519-90D6-5D86-BC11-77788B23ED66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5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07EC4F6F-8055-B89C-103E-F46A46168550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9BB07C5-D0E1-8FB7-D65C-A3F5A3D1B6C7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C55CA39-02DE-D1C3-5E60-7070009053E1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676AA3D-C137-F9F8-70B9-910C00BD0C19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[A]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B193C99-84CF-34CA-FF82-DE03B8920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1F3756B-E515-6C21-2EBB-8B32BA4BCA27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F1896F1-8614-493B-5237-D45D0D1CE1F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A931146-E65E-9672-06F5-DFFA1DC79AC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E954CB8-2F8F-81DB-569A-7A0347CAC480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[B]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BBCB831B-CFD2-22B5-95B9-63B704CC5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51D54EE-F8CD-150E-1BD8-AD878FA34CCD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1D7403A-6606-840C-5210-2899E6E48ED3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3099FDF-16EE-0983-EA0A-B88BC45BF014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E4FF0D-EF97-E695-6387-04D0C0B1DB00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[C]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4E9093CB-F290-C32E-18E0-4A8EC92AD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B983E2-9A5E-4ADD-6851-7EFB9E3005F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29231AD-D920-EDCD-2C0B-AD7F0E04DF93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FB39AED-A2F9-05FE-C0F5-E485297D8DC0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34B8D5-646A-E8F5-0F5D-461C234AA590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[D]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8C7D5A1-9878-7D53-BAE8-B5FC5F700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FFD6428E-2B8A-A019-7424-7CAE8B6F920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E64E938-C8C7-4A67-3609-15C4D909E8BD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46363AD-7C0F-9F34-1583-EF8C8F83318E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5B7BF56-9E1F-7B5B-7236-9AD28053BEE1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9F0D2B-7B88-7C57-F541-5E09272C7794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[E]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3109964-DABC-3438-6A91-C7ACB826F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E1DA3DD-276A-B9B6-E656-9344BE6CDED7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A898AB1-CEC6-1CB4-683F-8FCE57116989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45CB570-1F01-3598-8B68-A0B84FB5B3B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27516F1-389B-00EA-D2F2-09A01CF9581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[F]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6B4DA09-6A31-987F-2A13-FB14A14BD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B0D30056-6690-B5C3-56C0-76D8ECECFB31}"/>
              </a:ext>
            </a:extLst>
          </p:cNvPr>
          <p:cNvSpPr txBox="1"/>
          <p:nvPr/>
        </p:nvSpPr>
        <p:spPr>
          <a:xfrm>
            <a:off x="1999204" y="348211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A0A8"/>
                </a:solidFill>
                <a:latin typeface="Tw Cen MT" panose="020B0602020104020603" pitchFamily="34" charset="0"/>
              </a:rPr>
              <a:t>CHAPTER 1 SOLUTIONS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50F1D55-46DC-FC39-DA1B-430A5B6D9364}"/>
              </a:ext>
            </a:extLst>
          </p:cNvPr>
          <p:cNvSpPr txBox="1"/>
          <p:nvPr/>
        </p:nvSpPr>
        <p:spPr>
          <a:xfrm>
            <a:off x="7411025" y="348211"/>
            <a:ext cx="290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EC630"/>
                </a:solidFill>
                <a:latin typeface="Tw Cen MT" panose="020B0602020104020603" pitchFamily="34" charset="0"/>
              </a:rPr>
              <a:t>GETTING STARTED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3164F5E-692C-38A8-D77A-14F2F31D1786}"/>
              </a:ext>
            </a:extLst>
          </p:cNvPr>
          <p:cNvSpPr txBox="1"/>
          <p:nvPr/>
        </p:nvSpPr>
        <p:spPr>
          <a:xfrm>
            <a:off x="2079954" y="6093608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8465D03-D4C1-675A-FFE2-3E0D0ED9CF4E}"/>
              </a:ext>
            </a:extLst>
          </p:cNvPr>
          <p:cNvSpPr txBox="1"/>
          <p:nvPr/>
        </p:nvSpPr>
        <p:spPr>
          <a:xfrm>
            <a:off x="6110901" y="6093608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BY YASHAVANT KANETHKAR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D0AA6A-BDE4-7D02-2754-F1BFD07A6AD5}"/>
              </a:ext>
            </a:extLst>
          </p:cNvPr>
          <p:cNvSpPr txBox="1"/>
          <p:nvPr/>
        </p:nvSpPr>
        <p:spPr>
          <a:xfrm>
            <a:off x="2163254" y="1630848"/>
            <a:ext cx="789844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rgbClr val="FFC000"/>
                </a:solidFill>
                <a:latin typeface="Tw Cen MT" panose="020B0602020104020603" pitchFamily="34" charset="0"/>
              </a:rPr>
              <a:t>(l) int, char, float, real, integer, character, char, main, </a:t>
            </a:r>
            <a:r>
              <a:rPr lang="en-US" sz="4200" dirty="0" err="1">
                <a:solidFill>
                  <a:srgbClr val="FFC000"/>
                </a:solidFill>
                <a:latin typeface="Tw Cen MT" panose="020B0602020104020603" pitchFamily="34" charset="0"/>
              </a:rPr>
              <a:t>printf</a:t>
            </a:r>
            <a:r>
              <a:rPr lang="en-US" sz="4200" dirty="0">
                <a:solidFill>
                  <a:srgbClr val="FFC000"/>
                </a:solidFill>
                <a:latin typeface="Tw Cen MT" panose="020B0602020104020603" pitchFamily="34" charset="0"/>
              </a:rPr>
              <a:t> and </a:t>
            </a:r>
            <a:r>
              <a:rPr lang="en-US" sz="4200" dirty="0" err="1">
                <a:solidFill>
                  <a:srgbClr val="FFC000"/>
                </a:solidFill>
                <a:latin typeface="Tw Cen MT" panose="020B0602020104020603" pitchFamily="34" charset="0"/>
              </a:rPr>
              <a:t>scanf</a:t>
            </a:r>
            <a:r>
              <a:rPr lang="en-US" sz="4200" dirty="0">
                <a:solidFill>
                  <a:srgbClr val="FFC000"/>
                </a:solidFill>
                <a:latin typeface="Tw Cen MT" panose="020B0602020104020603" pitchFamily="34" charset="0"/>
              </a:rPr>
              <a:t> all are keywords.</a:t>
            </a:r>
          </a:p>
          <a:p>
            <a:endParaRPr lang="en-US" sz="4200" dirty="0">
              <a:solidFill>
                <a:srgbClr val="FFC000"/>
              </a:solidFill>
              <a:latin typeface="Tw Cen MT" panose="020B0602020104020603" pitchFamily="34" charset="0"/>
            </a:endParaRPr>
          </a:p>
          <a:p>
            <a:r>
              <a:rPr lang="en-IN" sz="4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Ans: False</a:t>
            </a:r>
            <a:endParaRPr lang="en-US" sz="4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25A9AE4-6A80-74AB-DA58-9BBF9E2C48EB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38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8FF335CB-6C68-F778-9229-CCC193B33780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BB3BC93-D6FD-23DB-D5C2-E83A13FE066E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11B068F-F036-3459-CBCF-30A80B5593F9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5450A56-FCC0-9836-9050-21FD9FBBE2A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[A]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92970582-C36F-F147-31C1-52D879A6B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36B659B-AE3C-37EB-92A2-5EE1C6B6E8DF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0B53FD0-0D60-DAE7-F68C-8E48A8D76F2E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0A9579B-636C-FD2D-15BB-09B7C33771D0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202A39A-442D-053E-B140-A37B301F9440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[B]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1E1993C2-7068-C7AE-7079-8919C66BB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7D04664-6C3E-DEF6-53BE-3209F4D67A0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129767A-713E-5F7C-3C15-DFAF15AD5E7B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8B75DCC-49B5-A1C0-01A7-827E5D4ECBE1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9FB80A3-18A2-118E-A26D-F877EF77B7A0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[C]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82E4FB6C-88A1-8AE5-16FC-32B0AAAD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88C4595-626A-7CE5-A5CE-47922165910B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7C52572-87F2-F059-BEA2-9A1F00378661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66F185F-00A3-ED07-48F2-4C740C20178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244CE0B-C874-344A-44AE-9C2AB6CF6F29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[D]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4CE55374-2FA6-3C54-9E7A-D4A4AFB88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9AC85A12-53BA-B010-24E8-3B403E7A5720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2FDB829-76BC-43A7-262E-9011681D63B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56FD750-35F2-8C1C-04DC-DF8FFC931F65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BA7CFB4-54CA-FC16-5B12-DB2E65D2CB7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ECEF53-818F-26F0-A16E-AF63FD146C0C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[E]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EE9B547-0EFB-3501-E3CF-CA2FD04B4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CFB882-9AAC-DC65-4EEF-11DF9C0BF38B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FD5CD92-584A-A2BF-C158-0927686820CC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3F6322A-02CF-7718-9121-E4FF1BA8E642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57EBF5C-2AD5-B549-D718-7898F4345450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[F]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5CF7567-AF85-8AD2-8604-F2C3CC8C6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60E01836-2549-5737-9C14-89BB733EB313}"/>
              </a:ext>
            </a:extLst>
          </p:cNvPr>
          <p:cNvSpPr txBox="1"/>
          <p:nvPr/>
        </p:nvSpPr>
        <p:spPr>
          <a:xfrm>
            <a:off x="1427531" y="859062"/>
            <a:ext cx="834906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>
                <a:solidFill>
                  <a:srgbClr val="5D7373"/>
                </a:solidFill>
                <a:latin typeface="Tw Cen MT" panose="020B0602020104020603" pitchFamily="34" charset="0"/>
              </a:rPr>
              <a:t>Q[D] Match the following:</a:t>
            </a:r>
          </a:p>
          <a:p>
            <a:pPr marL="742950" indent="-742950">
              <a:buAutoNum type="alphaLcParenBoth"/>
            </a:pPr>
            <a:r>
              <a:rPr lang="en-US" sz="4100" dirty="0">
                <a:solidFill>
                  <a:srgbClr val="5D7373"/>
                </a:solidFill>
                <a:latin typeface="Tw Cen MT" panose="020B0602020104020603" pitchFamily="34" charset="0"/>
              </a:rPr>
              <a:t>\n			Literal</a:t>
            </a:r>
          </a:p>
          <a:p>
            <a:pPr marL="742950" indent="-742950">
              <a:buFontTx/>
              <a:buAutoNum type="alphaLcParenBoth"/>
            </a:pPr>
            <a:r>
              <a:rPr lang="en-US" sz="4100" dirty="0">
                <a:solidFill>
                  <a:srgbClr val="5D7373"/>
                </a:solidFill>
                <a:latin typeface="Tw Cen MT" panose="020B0602020104020603" pitchFamily="34" charset="0"/>
              </a:rPr>
              <a:t>3.145		Statement terminator</a:t>
            </a:r>
          </a:p>
          <a:p>
            <a:pPr marL="742950" indent="-742950">
              <a:buFontTx/>
              <a:buAutoNum type="alphaLcParenBoth"/>
            </a:pPr>
            <a:r>
              <a:rPr lang="en-US" sz="4100" dirty="0">
                <a:solidFill>
                  <a:srgbClr val="5D7373"/>
                </a:solidFill>
                <a:latin typeface="Tw Cen MT" panose="020B0602020104020603" pitchFamily="34" charset="0"/>
              </a:rPr>
              <a:t>-6513		Character constant</a:t>
            </a:r>
          </a:p>
          <a:p>
            <a:pPr marL="742950" indent="-742950">
              <a:buFontTx/>
              <a:buAutoNum type="alphaLcParenBoth"/>
            </a:pPr>
            <a:r>
              <a:rPr lang="en-US" sz="4100" dirty="0">
                <a:solidFill>
                  <a:srgbClr val="5D7373"/>
                </a:solidFill>
                <a:latin typeface="Tw Cen MT" panose="020B0602020104020603" pitchFamily="34" charset="0"/>
              </a:rPr>
              <a:t>’D’			Escape sequence</a:t>
            </a:r>
          </a:p>
          <a:p>
            <a:pPr marL="742950" indent="-742950">
              <a:buFontTx/>
              <a:buAutoNum type="alphaLcParenBoth"/>
            </a:pPr>
            <a:r>
              <a:rPr lang="en-US" sz="4100" dirty="0">
                <a:solidFill>
                  <a:srgbClr val="5D7373"/>
                </a:solidFill>
                <a:latin typeface="Tw Cen MT" panose="020B0602020104020603" pitchFamily="34" charset="0"/>
              </a:rPr>
              <a:t>4.25e-3		Input function</a:t>
            </a:r>
          </a:p>
          <a:p>
            <a:pPr marL="742950" indent="-742950">
              <a:buFontTx/>
              <a:buAutoNum type="alphaLcParenBoth"/>
            </a:pPr>
            <a:r>
              <a:rPr lang="en-US" sz="4100" dirty="0">
                <a:solidFill>
                  <a:srgbClr val="5D7373"/>
                </a:solidFill>
                <a:latin typeface="Tw Cen MT" panose="020B0602020104020603" pitchFamily="34" charset="0"/>
              </a:rPr>
              <a:t>main()		Function</a:t>
            </a:r>
          </a:p>
          <a:p>
            <a:r>
              <a:rPr lang="en-US" sz="4100" dirty="0">
                <a:solidFill>
                  <a:srgbClr val="5D7373"/>
                </a:solidFill>
                <a:latin typeface="Tw Cen MT" panose="020B0602020104020603" pitchFamily="34" charset="0"/>
              </a:rPr>
              <a:t>… (l), (m)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5042008-F13F-129D-52AB-8DB76117E4D1}"/>
              </a:ext>
            </a:extLst>
          </p:cNvPr>
          <p:cNvSpPr txBox="1"/>
          <p:nvPr/>
        </p:nvSpPr>
        <p:spPr>
          <a:xfrm>
            <a:off x="1427060" y="348211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A0A8"/>
                </a:solidFill>
                <a:latin typeface="Tw Cen MT" panose="020B0602020104020603" pitchFamily="34" charset="0"/>
              </a:rPr>
              <a:t>CHAPTER 1 SOLUTIONS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E5C8C0B-B3F2-1A73-F818-C8ECE804E4C6}"/>
              </a:ext>
            </a:extLst>
          </p:cNvPr>
          <p:cNvSpPr txBox="1"/>
          <p:nvPr/>
        </p:nvSpPr>
        <p:spPr>
          <a:xfrm>
            <a:off x="6838881" y="348211"/>
            <a:ext cx="290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EC630"/>
                </a:solidFill>
                <a:latin typeface="Tw Cen MT" panose="020B0602020104020603" pitchFamily="34" charset="0"/>
              </a:rPr>
              <a:t>GETTING STARTED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8AE81BA-E5E4-7021-D754-558BCC9F053F}"/>
              </a:ext>
            </a:extLst>
          </p:cNvPr>
          <p:cNvSpPr txBox="1"/>
          <p:nvPr/>
        </p:nvSpPr>
        <p:spPr>
          <a:xfrm>
            <a:off x="1507810" y="6093608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ECA7244-500C-4D38-F56C-8B1E079827C9}"/>
              </a:ext>
            </a:extLst>
          </p:cNvPr>
          <p:cNvSpPr txBox="1"/>
          <p:nvPr/>
        </p:nvSpPr>
        <p:spPr>
          <a:xfrm>
            <a:off x="5538757" y="6093608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BY YASHAVANT KANETHKAR</a:t>
            </a:r>
          </a:p>
        </p:txBody>
      </p:sp>
      <p:pic>
        <p:nvPicPr>
          <p:cNvPr id="84" name="Picture 83" descr="Logo&#10;&#10;Description automatically generated">
            <a:extLst>
              <a:ext uri="{FF2B5EF4-FFF2-40B4-BE49-F238E27FC236}">
                <a16:creationId xmlns:a16="http://schemas.microsoft.com/office/drawing/2014/main" id="{BDCC1937-C469-1634-3B2D-DF41FD6F2B11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[A]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464A2E-94B9-6943-8A8D-7FDF89718DF0}"/>
              </a:ext>
            </a:extLst>
          </p:cNvPr>
          <p:cNvSpPr txBox="1"/>
          <p:nvPr/>
        </p:nvSpPr>
        <p:spPr>
          <a:xfrm>
            <a:off x="3235184" y="1100958"/>
            <a:ext cx="733242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rgbClr val="FF5969"/>
                </a:solidFill>
                <a:latin typeface="Tw Cen MT" panose="020B0602020104020603" pitchFamily="34" charset="0"/>
              </a:rPr>
              <a:t>(</a:t>
            </a:r>
            <a:r>
              <a:rPr lang="en-US" sz="4200" dirty="0" err="1">
                <a:solidFill>
                  <a:srgbClr val="FF5969"/>
                </a:solidFill>
                <a:latin typeface="Tw Cen MT" panose="020B0602020104020603" pitchFamily="34" charset="0"/>
              </a:rPr>
              <a:t>i</a:t>
            </a:r>
            <a:r>
              <a:rPr lang="en-US" sz="4200" dirty="0">
                <a:solidFill>
                  <a:srgbClr val="FF5969"/>
                </a:solidFill>
                <a:latin typeface="Tw Cen MT" panose="020B0602020104020603" pitchFamily="34" charset="0"/>
              </a:rPr>
              <a:t>) ’3.15’   (v) ‘eLearning’   (vi) “show”   (vii) ‘Quest’</a:t>
            </a:r>
          </a:p>
          <a:p>
            <a:endParaRPr lang="en-US" sz="2000" dirty="0">
              <a:solidFill>
                <a:srgbClr val="FF5969"/>
              </a:solidFill>
              <a:latin typeface="Tw Cen MT" panose="020B0602020104020603" pitchFamily="34" charset="0"/>
            </a:endParaRPr>
          </a:p>
          <a:p>
            <a:r>
              <a:rPr lang="en-IN" sz="4200" b="1" dirty="0">
                <a:solidFill>
                  <a:srgbClr val="FF59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Invalid: A character constant can contain only one character.</a:t>
            </a:r>
            <a:endParaRPr lang="en-US" sz="4200" b="1" dirty="0">
              <a:solidFill>
                <a:srgbClr val="FF596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EE20F4-78A1-7C48-0EAB-D8C86F6EB88D}"/>
              </a:ext>
            </a:extLst>
          </p:cNvPr>
          <p:cNvSpPr txBox="1"/>
          <p:nvPr/>
        </p:nvSpPr>
        <p:spPr>
          <a:xfrm>
            <a:off x="3078638" y="348211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A0A8"/>
                </a:solidFill>
                <a:latin typeface="Tw Cen MT" panose="020B0602020104020603" pitchFamily="34" charset="0"/>
              </a:rPr>
              <a:t>CHAPTER 1 SOLUTIONS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96A802-9371-A253-DF3B-3EB306F46FE9}"/>
              </a:ext>
            </a:extLst>
          </p:cNvPr>
          <p:cNvSpPr txBox="1"/>
          <p:nvPr/>
        </p:nvSpPr>
        <p:spPr>
          <a:xfrm>
            <a:off x="8490459" y="348211"/>
            <a:ext cx="290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EC630"/>
                </a:solidFill>
                <a:latin typeface="Tw Cen MT" panose="020B0602020104020603" pitchFamily="34" charset="0"/>
              </a:rPr>
              <a:t>GETTING STARTED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B48BF0-E2AB-C41E-04BE-83F56C49E068}"/>
              </a:ext>
            </a:extLst>
          </p:cNvPr>
          <p:cNvSpPr txBox="1"/>
          <p:nvPr/>
        </p:nvSpPr>
        <p:spPr>
          <a:xfrm>
            <a:off x="3159388" y="6093608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BOOK: </a:t>
            </a:r>
            <a:r>
              <a:rPr lang="en-US" sz="2800" dirty="0">
                <a:noFill/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ED76C5-C1D5-1BEC-E178-CFDCBCF356E3}"/>
              </a:ext>
            </a:extLst>
          </p:cNvPr>
          <p:cNvSpPr txBox="1"/>
          <p:nvPr/>
        </p:nvSpPr>
        <p:spPr>
          <a:xfrm>
            <a:off x="7190335" y="6093608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BY YASHAVANT KANETHKAR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C88E035-EAFC-F7E8-49D7-97992D882EE9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33E0C0A-A080-A3C8-8CD7-7FAEEED7C404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BCD9537-A123-8207-D13F-E2D13B71D58F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768F376-EFD9-E1B7-8125-1AF1EB7BE19E}"/>
                </a:ext>
              </a:extLst>
            </p:cNvPr>
            <p:cNvSpPr txBox="1"/>
            <p:nvPr/>
          </p:nvSpPr>
          <p:spPr>
            <a:xfrm rot="16200000">
              <a:off x="10341391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[B]</a:t>
              </a:r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EFCF8FB8-D570-1620-2727-62EAA4636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2061BB8-E3DA-EFE2-6688-FBD72BC3025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E656AD9-4838-3F45-C7E8-7C401A4F5DC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20A81A3-3004-8FB9-83CB-63A3400A1784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53D029E-9484-3F0F-B3DA-7EAADE02E568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[C]</a:t>
              </a:r>
            </a:p>
          </p:txBody>
        </p: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1CD56DD5-5739-359E-661E-E3EB878AA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D27DC52-5A07-6098-C96A-0841A1990B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2C505D6-243E-3247-F0F6-9E44F14377B3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1F80B6C-7551-EFF2-D0FA-DA2891B920B3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9AE22A0-33E8-6B0B-61D8-8E525492965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[D]</a:t>
              </a:r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DE5FAA46-D1FF-0E52-AF03-2A7AAB80D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2D5F9253-FC84-8C20-0C4A-1CA16F5B022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8C3CDA6-974D-5094-CB72-DDB28C300CCD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7FD3740-26DA-BA0C-2749-0C7ACAB95F29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504C0735-DF7E-5A4C-DBA6-795168B545E4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A8CA311-1D12-B440-B721-BBC90CC7A161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[E]</a:t>
              </a:r>
            </a:p>
          </p:txBody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0DC3171E-6BF2-9860-7868-A3B92997B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ABC5E14-D9B4-6892-EBB6-388610A1DA5C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2763E23-ED2F-26EF-BE9C-63553A34990B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F3E6115-6D14-95E5-F82F-F5610061028A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B781ECD-079B-6E99-4E65-92AA0684C199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[F]</a:t>
              </a:r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A0AFAFB-AFBD-9A06-905D-527AE9C34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4571BF7E-B818-03E8-4507-0703AC7D2776}"/>
              </a:ext>
            </a:extLst>
          </p:cNvPr>
          <p:cNvSpPr txBox="1"/>
          <p:nvPr/>
        </p:nvSpPr>
        <p:spPr>
          <a:xfrm>
            <a:off x="4254499" y="6093608"/>
            <a:ext cx="1447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33FD-EB0C-3C29-8B42-A20F5400F4BE}"/>
              </a:ext>
            </a:extLst>
          </p:cNvPr>
          <p:cNvSpPr txBox="1"/>
          <p:nvPr/>
        </p:nvSpPr>
        <p:spPr>
          <a:xfrm>
            <a:off x="3235184" y="4316542"/>
            <a:ext cx="75060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solidFill>
                  <a:srgbClr val="FF59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✍️Both the inverted commas should point to the </a:t>
            </a:r>
            <a:r>
              <a:rPr lang="en-US" sz="4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left</a:t>
            </a:r>
            <a:r>
              <a:rPr lang="en-US" sz="4200" b="1" dirty="0">
                <a:solidFill>
                  <a:srgbClr val="FF59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.👈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A1125CD3-52B2-106B-A01B-59EAC679470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99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8FF335CB-6C68-F778-9229-CCC193B33780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BB3BC93-D6FD-23DB-D5C2-E83A13FE066E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11B068F-F036-3459-CBCF-30A80B5593F9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5450A56-FCC0-9836-9050-21FD9FBBE2A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[A]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92970582-C36F-F147-31C1-52D879A6B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36B659B-AE3C-37EB-92A2-5EE1C6B6E8DF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0B53FD0-0D60-DAE7-F68C-8E48A8D76F2E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0A9579B-636C-FD2D-15BB-09B7C33771D0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202A39A-442D-053E-B140-A37B301F9440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[B]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1E1993C2-7068-C7AE-7079-8919C66BB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7D04664-6C3E-DEF6-53BE-3209F4D67A0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129767A-713E-5F7C-3C15-DFAF15AD5E7B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8B75DCC-49B5-A1C0-01A7-827E5D4ECBE1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9FB80A3-18A2-118E-A26D-F877EF77B7A0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[C]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82E4FB6C-88A1-8AE5-16FC-32B0AAAD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88C4595-626A-7CE5-A5CE-47922165910B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7C52572-87F2-F059-BEA2-9A1F00378661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66F185F-00A3-ED07-48F2-4C740C20178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244CE0B-C874-344A-44AE-9C2AB6CF6F29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[D]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4CE55374-2FA6-3C54-9E7A-D4A4AFB88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9AC85A12-53BA-B010-24E8-3B403E7A5720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2FDB829-76BC-43A7-262E-9011681D63B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56FD750-35F2-8C1C-04DC-DF8FFC931F65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BA7CFB4-54CA-FC16-5B12-DB2E65D2CB7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ECEF53-818F-26F0-A16E-AF63FD146C0C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[E]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EE9B547-0EFB-3501-E3CF-CA2FD04B4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CFB882-9AAC-DC65-4EEF-11DF9C0BF38B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FD5CD92-584A-A2BF-C158-0927686820CC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3F6322A-02CF-7718-9121-E4FF1BA8E642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57EBF5C-2AD5-B549-D718-7898F4345450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[F]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5CF7567-AF85-8AD2-8604-F2C3CC8C6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60E01836-2549-5737-9C14-89BB733EB313}"/>
              </a:ext>
            </a:extLst>
          </p:cNvPr>
          <p:cNvSpPr txBox="1"/>
          <p:nvPr/>
        </p:nvSpPr>
        <p:spPr>
          <a:xfrm>
            <a:off x="1427531" y="804337"/>
            <a:ext cx="8349069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solidFill>
                  <a:srgbClr val="5D73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Ans:</a:t>
            </a:r>
          </a:p>
          <a:p>
            <a:endParaRPr lang="en-US" sz="1000" b="1" dirty="0">
              <a:solidFill>
                <a:srgbClr val="5D73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  <a:p>
            <a:pPr marL="742950" indent="-742950">
              <a:buAutoNum type="alphaLcParenBoth"/>
            </a:pPr>
            <a:r>
              <a:rPr lang="en-US" sz="4200" b="1" dirty="0">
                <a:solidFill>
                  <a:srgbClr val="5D73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\n			Escape sequence</a:t>
            </a:r>
          </a:p>
          <a:p>
            <a:pPr marL="742950" indent="-742950">
              <a:buFontTx/>
              <a:buAutoNum type="alphaLcParenBoth"/>
            </a:pPr>
            <a:r>
              <a:rPr lang="en-US" sz="4200" b="1" dirty="0">
                <a:solidFill>
                  <a:srgbClr val="5D73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3.145		Real constant</a:t>
            </a:r>
          </a:p>
          <a:p>
            <a:pPr marL="742950" indent="-742950">
              <a:buFontTx/>
              <a:buAutoNum type="alphaLcParenBoth"/>
            </a:pPr>
            <a:r>
              <a:rPr lang="en-US" sz="4200" b="1" dirty="0">
                <a:solidFill>
                  <a:srgbClr val="5D73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-6513		Integer constant</a:t>
            </a:r>
          </a:p>
          <a:p>
            <a:pPr marL="742950" indent="-742950">
              <a:buFontTx/>
              <a:buAutoNum type="alphaLcParenBoth"/>
            </a:pPr>
            <a:r>
              <a:rPr lang="en-US" sz="4200" b="1" dirty="0">
                <a:solidFill>
                  <a:srgbClr val="5D73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’D’			Character constant</a:t>
            </a:r>
          </a:p>
          <a:p>
            <a:pPr marL="742950" indent="-742950">
              <a:buFontTx/>
              <a:buAutoNum type="alphaLcParenBoth"/>
            </a:pPr>
            <a:r>
              <a:rPr lang="en-US" sz="4200" b="1" dirty="0">
                <a:solidFill>
                  <a:srgbClr val="5D73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4.25e-3		Exponential form</a:t>
            </a:r>
          </a:p>
          <a:p>
            <a:pPr marL="742950" indent="-742950">
              <a:buFontTx/>
              <a:buAutoNum type="alphaLcParenBoth"/>
            </a:pPr>
            <a:r>
              <a:rPr lang="en-US" sz="4200" b="1" dirty="0">
                <a:solidFill>
                  <a:srgbClr val="5D73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main()		Function</a:t>
            </a:r>
          </a:p>
          <a:p>
            <a:pPr marL="742950" indent="-742950">
              <a:buFontTx/>
              <a:buAutoNum type="alphaLcParenBoth"/>
            </a:pPr>
            <a:r>
              <a:rPr lang="en-US" sz="4200" b="1" dirty="0">
                <a:solidFill>
                  <a:srgbClr val="5D73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%f, %d, %c	Format specifier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5042008-F13F-129D-52AB-8DB76117E4D1}"/>
              </a:ext>
            </a:extLst>
          </p:cNvPr>
          <p:cNvSpPr txBox="1"/>
          <p:nvPr/>
        </p:nvSpPr>
        <p:spPr>
          <a:xfrm>
            <a:off x="1427060" y="348211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A0A8"/>
                </a:solidFill>
                <a:latin typeface="Tw Cen MT" panose="020B0602020104020603" pitchFamily="34" charset="0"/>
              </a:rPr>
              <a:t>CHAPTER 1 SOLUTIONS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E5C8C0B-B3F2-1A73-F818-C8ECE804E4C6}"/>
              </a:ext>
            </a:extLst>
          </p:cNvPr>
          <p:cNvSpPr txBox="1"/>
          <p:nvPr/>
        </p:nvSpPr>
        <p:spPr>
          <a:xfrm>
            <a:off x="6838881" y="348211"/>
            <a:ext cx="290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EC630"/>
                </a:solidFill>
                <a:latin typeface="Tw Cen MT" panose="020B0602020104020603" pitchFamily="34" charset="0"/>
              </a:rPr>
              <a:t>GETTING STARTED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8AE81BA-E5E4-7021-D754-558BCC9F053F}"/>
              </a:ext>
            </a:extLst>
          </p:cNvPr>
          <p:cNvSpPr txBox="1"/>
          <p:nvPr/>
        </p:nvSpPr>
        <p:spPr>
          <a:xfrm>
            <a:off x="1507810" y="6093608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ECA7244-500C-4D38-F56C-8B1E079827C9}"/>
              </a:ext>
            </a:extLst>
          </p:cNvPr>
          <p:cNvSpPr txBox="1"/>
          <p:nvPr/>
        </p:nvSpPr>
        <p:spPr>
          <a:xfrm>
            <a:off x="5538757" y="6093608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BY YASHAVANT KANETHKAR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224AC750-9E1A-90AB-DEC9-C6BFC897FBAC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16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8FF335CB-6C68-F778-9229-CCC193B33780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BB3BC93-D6FD-23DB-D5C2-E83A13FE066E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11B068F-F036-3459-CBCF-30A80B5593F9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5450A56-FCC0-9836-9050-21FD9FBBE2A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[A]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92970582-C36F-F147-31C1-52D879A6B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36B659B-AE3C-37EB-92A2-5EE1C6B6E8DF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0B53FD0-0D60-DAE7-F68C-8E48A8D76F2E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0A9579B-636C-FD2D-15BB-09B7C33771D0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202A39A-442D-053E-B140-A37B301F9440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[B]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1E1993C2-7068-C7AE-7079-8919C66BB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7D04664-6C3E-DEF6-53BE-3209F4D67A0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129767A-713E-5F7C-3C15-DFAF15AD5E7B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8B75DCC-49B5-A1C0-01A7-827E5D4ECBE1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9FB80A3-18A2-118E-A26D-F877EF77B7A0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[C]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82E4FB6C-88A1-8AE5-16FC-32B0AAAD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88C4595-626A-7CE5-A5CE-47922165910B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7C52572-87F2-F059-BEA2-9A1F00378661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66F185F-00A3-ED07-48F2-4C740C20178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244CE0B-C874-344A-44AE-9C2AB6CF6F29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[D]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4CE55374-2FA6-3C54-9E7A-D4A4AFB88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9AC85A12-53BA-B010-24E8-3B403E7A5720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2FDB829-76BC-43A7-262E-9011681D63B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56FD750-35F2-8C1C-04DC-DF8FFC931F65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BA7CFB4-54CA-FC16-5B12-DB2E65D2CB7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ECEF53-818F-26F0-A16E-AF63FD146C0C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[E]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EE9B547-0EFB-3501-E3CF-CA2FD04B4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CFB882-9AAC-DC65-4EEF-11DF9C0BF38B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FD5CD92-584A-A2BF-C158-0927686820CC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3F6322A-02CF-7718-9121-E4FF1BA8E642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57EBF5C-2AD5-B549-D718-7898F4345450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[F]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5CF7567-AF85-8AD2-8604-F2C3CC8C6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60E01836-2549-5737-9C14-89BB733EB313}"/>
              </a:ext>
            </a:extLst>
          </p:cNvPr>
          <p:cNvSpPr txBox="1"/>
          <p:nvPr/>
        </p:nvSpPr>
        <p:spPr>
          <a:xfrm>
            <a:off x="1427531" y="1043728"/>
            <a:ext cx="846656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solidFill>
                  <a:srgbClr val="5D73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Ans:</a:t>
            </a:r>
          </a:p>
          <a:p>
            <a:endParaRPr lang="en-US" sz="1000" b="1" dirty="0">
              <a:solidFill>
                <a:srgbClr val="5D73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  <a:p>
            <a:r>
              <a:rPr lang="en-US" sz="4200" b="1" dirty="0">
                <a:solidFill>
                  <a:srgbClr val="5D73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(h) ;				Statement terminator</a:t>
            </a:r>
          </a:p>
          <a:p>
            <a:r>
              <a:rPr lang="en-US" sz="4200" b="1" dirty="0">
                <a:solidFill>
                  <a:srgbClr val="5D73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</a:t>
            </a:r>
            <a:r>
              <a:rPr lang="en-US" sz="4200" b="1" dirty="0" err="1">
                <a:solidFill>
                  <a:srgbClr val="5D73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</a:t>
            </a:r>
            <a:r>
              <a:rPr lang="en-US" sz="4200" b="1" dirty="0">
                <a:solidFill>
                  <a:srgbClr val="5D73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) Constant		Literal</a:t>
            </a:r>
          </a:p>
          <a:p>
            <a:r>
              <a:rPr lang="en-US" sz="4200" b="1" dirty="0">
                <a:solidFill>
                  <a:srgbClr val="5D73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(j) Variable		Identifier</a:t>
            </a:r>
          </a:p>
          <a:p>
            <a:r>
              <a:rPr lang="en-US" sz="4200" b="1" dirty="0">
                <a:solidFill>
                  <a:srgbClr val="5D73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(k) &amp;			Address of operator</a:t>
            </a:r>
          </a:p>
          <a:p>
            <a:r>
              <a:rPr lang="en-US" sz="4200" b="1" dirty="0">
                <a:solidFill>
                  <a:srgbClr val="5D73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(l) </a:t>
            </a:r>
            <a:r>
              <a:rPr lang="en-US" sz="4200" b="1" dirty="0" err="1">
                <a:solidFill>
                  <a:srgbClr val="5D73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printf</a:t>
            </a:r>
            <a:r>
              <a:rPr lang="en-US" sz="4200" b="1" dirty="0">
                <a:solidFill>
                  <a:srgbClr val="5D73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()		Output function</a:t>
            </a:r>
          </a:p>
          <a:p>
            <a:r>
              <a:rPr lang="en-US" sz="4200" b="1" dirty="0">
                <a:solidFill>
                  <a:srgbClr val="5D73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(m) </a:t>
            </a:r>
            <a:r>
              <a:rPr lang="en-US" sz="4200" b="1" dirty="0" err="1">
                <a:solidFill>
                  <a:srgbClr val="5D73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scanf</a:t>
            </a:r>
            <a:r>
              <a:rPr lang="en-US" sz="4200" b="1" dirty="0">
                <a:solidFill>
                  <a:srgbClr val="5D73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()		Input function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5042008-F13F-129D-52AB-8DB76117E4D1}"/>
              </a:ext>
            </a:extLst>
          </p:cNvPr>
          <p:cNvSpPr txBox="1"/>
          <p:nvPr/>
        </p:nvSpPr>
        <p:spPr>
          <a:xfrm>
            <a:off x="1427060" y="348211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A0A8"/>
                </a:solidFill>
                <a:latin typeface="Tw Cen MT" panose="020B0602020104020603" pitchFamily="34" charset="0"/>
              </a:rPr>
              <a:t>CHAPTER 1 SOLUTIONS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E5C8C0B-B3F2-1A73-F818-C8ECE804E4C6}"/>
              </a:ext>
            </a:extLst>
          </p:cNvPr>
          <p:cNvSpPr txBox="1"/>
          <p:nvPr/>
        </p:nvSpPr>
        <p:spPr>
          <a:xfrm>
            <a:off x="6838881" y="348211"/>
            <a:ext cx="290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EC630"/>
                </a:solidFill>
                <a:latin typeface="Tw Cen MT" panose="020B0602020104020603" pitchFamily="34" charset="0"/>
              </a:rPr>
              <a:t>GETTING STARTED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8AE81BA-E5E4-7021-D754-558BCC9F053F}"/>
              </a:ext>
            </a:extLst>
          </p:cNvPr>
          <p:cNvSpPr txBox="1"/>
          <p:nvPr/>
        </p:nvSpPr>
        <p:spPr>
          <a:xfrm>
            <a:off x="1507810" y="6093608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ECA7244-500C-4D38-F56C-8B1E079827C9}"/>
              </a:ext>
            </a:extLst>
          </p:cNvPr>
          <p:cNvSpPr txBox="1"/>
          <p:nvPr/>
        </p:nvSpPr>
        <p:spPr>
          <a:xfrm>
            <a:off x="5538757" y="6093608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BY YASHAVANT KANETHKAR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04FFA207-24A0-86DD-3C07-654C0957EBA5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15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[A]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[B]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[C]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[D]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2695" y="0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[E]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8FC9ADB-66EB-B186-7F7A-866D3B8450E2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B3D97ED-8797-9023-3D06-0889382F8D11}"/>
              </a:ext>
            </a:extLst>
          </p:cNvPr>
          <p:cNvGrpSpPr/>
          <p:nvPr/>
        </p:nvGrpSpPr>
        <p:grpSpPr>
          <a:xfrm>
            <a:off x="-9396103" y="0"/>
            <a:ext cx="9927504" cy="6858000"/>
            <a:chOff x="-9337032" y="-1"/>
            <a:chExt cx="9927504" cy="6858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AD94E4B-872B-A41D-52B0-F9D157F7EEFF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C9AE00D-D7E6-01CB-210C-E413E710B73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D85056-7C47-C070-CFD9-BF31EC05C8CA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[F]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C93DFF7-52D8-6E21-F27C-3E9FB019E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0A36D7DC-A0D1-6DD9-DD38-1BDAC7439629}"/>
              </a:ext>
            </a:extLst>
          </p:cNvPr>
          <p:cNvSpPr txBox="1"/>
          <p:nvPr/>
        </p:nvSpPr>
        <p:spPr>
          <a:xfrm>
            <a:off x="1184133" y="1755845"/>
            <a:ext cx="733242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>
                <a:solidFill>
                  <a:srgbClr val="00B050"/>
                </a:solidFill>
                <a:latin typeface="Tw Cen MT" panose="020B0602020104020603" pitchFamily="34" charset="0"/>
              </a:rPr>
              <a:t>Q[E] Point out the errors, if any, in the following programs: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DC046526-3196-0BC7-756D-3AD89A36E335}"/>
              </a:ext>
            </a:extLst>
          </p:cNvPr>
          <p:cNvSpPr txBox="1"/>
          <p:nvPr/>
        </p:nvSpPr>
        <p:spPr>
          <a:xfrm>
            <a:off x="958663" y="348211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A0A8"/>
                </a:solidFill>
                <a:latin typeface="Tw Cen MT" panose="020B0602020104020603" pitchFamily="34" charset="0"/>
              </a:rPr>
              <a:t>CHAPTER 1 SOLUTIONS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2B9BEF0-EB9B-875C-DBF5-3FD92E9785DC}"/>
              </a:ext>
            </a:extLst>
          </p:cNvPr>
          <p:cNvSpPr txBox="1"/>
          <p:nvPr/>
        </p:nvSpPr>
        <p:spPr>
          <a:xfrm>
            <a:off x="6370484" y="348211"/>
            <a:ext cx="290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EC630"/>
                </a:solidFill>
                <a:latin typeface="Tw Cen MT" panose="020B0602020104020603" pitchFamily="34" charset="0"/>
              </a:rPr>
              <a:t>GETTING STARTED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1D970B25-C002-67CE-F630-F249E0A106F9}"/>
              </a:ext>
            </a:extLst>
          </p:cNvPr>
          <p:cNvSpPr txBox="1"/>
          <p:nvPr/>
        </p:nvSpPr>
        <p:spPr>
          <a:xfrm>
            <a:off x="1039413" y="6093608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886FE02-854B-F45E-BE66-A8D499DD4150}"/>
              </a:ext>
            </a:extLst>
          </p:cNvPr>
          <p:cNvSpPr txBox="1"/>
          <p:nvPr/>
        </p:nvSpPr>
        <p:spPr>
          <a:xfrm>
            <a:off x="5070360" y="6093608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BY YASHAVANT KANETHKAR</a:t>
            </a:r>
          </a:p>
        </p:txBody>
      </p:sp>
      <p:pic>
        <p:nvPicPr>
          <p:cNvPr id="217" name="Picture 216" descr="Logo&#10;&#10;Description automatically generated">
            <a:extLst>
              <a:ext uri="{FF2B5EF4-FFF2-40B4-BE49-F238E27FC236}">
                <a16:creationId xmlns:a16="http://schemas.microsoft.com/office/drawing/2014/main" id="{AF1BBA8D-D4A2-2993-C820-71322BBFAA21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[A]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[B]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[C]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[D]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2695" y="0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[E]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8FC9ADB-66EB-B186-7F7A-866D3B8450E2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B3D97ED-8797-9023-3D06-0889382F8D11}"/>
              </a:ext>
            </a:extLst>
          </p:cNvPr>
          <p:cNvGrpSpPr/>
          <p:nvPr/>
        </p:nvGrpSpPr>
        <p:grpSpPr>
          <a:xfrm>
            <a:off x="-9396103" y="0"/>
            <a:ext cx="9927504" cy="6858000"/>
            <a:chOff x="-9337032" y="-1"/>
            <a:chExt cx="9927504" cy="6858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AD94E4B-872B-A41D-52B0-F9D157F7EEFF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C9AE00D-D7E6-01CB-210C-E413E710B73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D85056-7C47-C070-CFD9-BF31EC05C8CA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[F]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C93DFF7-52D8-6E21-F27C-3E9FB019E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DC046526-3196-0BC7-756D-3AD89A36E335}"/>
              </a:ext>
            </a:extLst>
          </p:cNvPr>
          <p:cNvSpPr txBox="1"/>
          <p:nvPr/>
        </p:nvSpPr>
        <p:spPr>
          <a:xfrm>
            <a:off x="958663" y="348211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A0A8"/>
                </a:solidFill>
                <a:latin typeface="Tw Cen MT" panose="020B0602020104020603" pitchFamily="34" charset="0"/>
              </a:rPr>
              <a:t>CHAPTER 1 SOLUTIONS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2B9BEF0-EB9B-875C-DBF5-3FD92E9785DC}"/>
              </a:ext>
            </a:extLst>
          </p:cNvPr>
          <p:cNvSpPr txBox="1"/>
          <p:nvPr/>
        </p:nvSpPr>
        <p:spPr>
          <a:xfrm>
            <a:off x="6370484" y="348211"/>
            <a:ext cx="290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EC630"/>
                </a:solidFill>
                <a:latin typeface="Tw Cen MT" panose="020B0602020104020603" pitchFamily="34" charset="0"/>
              </a:rPr>
              <a:t>GETTING STARTED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1D970B25-C002-67CE-F630-F249E0A106F9}"/>
              </a:ext>
            </a:extLst>
          </p:cNvPr>
          <p:cNvSpPr txBox="1"/>
          <p:nvPr/>
        </p:nvSpPr>
        <p:spPr>
          <a:xfrm>
            <a:off x="1039413" y="6093608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886FE02-854B-F45E-BE66-A8D499DD4150}"/>
              </a:ext>
            </a:extLst>
          </p:cNvPr>
          <p:cNvSpPr txBox="1"/>
          <p:nvPr/>
        </p:nvSpPr>
        <p:spPr>
          <a:xfrm>
            <a:off x="5070360" y="6093608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BY YASHAVANT KANETHKAR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7E57D3-F3F4-DA2F-EC73-FA6B2E95EFAC}"/>
              </a:ext>
            </a:extLst>
          </p:cNvPr>
          <p:cNvSpPr txBox="1"/>
          <p:nvPr/>
        </p:nvSpPr>
        <p:spPr>
          <a:xfrm>
            <a:off x="1044032" y="3995024"/>
            <a:ext cx="78984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Errors:</a:t>
            </a:r>
            <a:r>
              <a:rPr lang="en-IN" sz="4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</a:t>
            </a:r>
            <a:r>
              <a:rPr lang="en-IN" sz="4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</a:t>
            </a:r>
            <a:r>
              <a:rPr lang="en-IN" sz="4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</a:t>
            </a:r>
            <a:r>
              <a:rPr lang="en-IN" sz="4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) </a:t>
            </a:r>
            <a:r>
              <a:rPr lang="en-US" sz="4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; must be used in place of , after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D7D7D7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</a:t>
            </a:r>
            <a:r>
              <a:rPr lang="en-US" sz="4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and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D7D7D7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</a:t>
            </a:r>
            <a:r>
              <a:rPr lang="en-US" sz="4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.</a:t>
            </a:r>
          </a:p>
          <a:p>
            <a:r>
              <a:rPr lang="en-IN" sz="4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(ii) </a:t>
            </a:r>
            <a:r>
              <a:rPr lang="en-US" sz="4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return 0 statement is missing.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0A259-7359-C172-58DB-EE14C4A9ADBA}"/>
              </a:ext>
            </a:extLst>
          </p:cNvPr>
          <p:cNvSpPr txBox="1"/>
          <p:nvPr/>
        </p:nvSpPr>
        <p:spPr>
          <a:xfrm>
            <a:off x="1039413" y="1239458"/>
            <a:ext cx="7411698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32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32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32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a, </a:t>
            </a:r>
            <a:r>
              <a:rPr lang="en-US" sz="3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32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b, </a:t>
            </a:r>
            <a:r>
              <a:rPr lang="en-US" sz="3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c;</a:t>
            </a:r>
          </a:p>
          <a:p>
            <a:r>
              <a:rPr lang="en-US" sz="32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a</a:t>
            </a:r>
            <a:r>
              <a:rPr lang="en-US" sz="3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32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;b</a:t>
            </a:r>
            <a:r>
              <a:rPr lang="en-US" sz="3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3.24</a:t>
            </a:r>
            <a:r>
              <a:rPr lang="en-US" sz="32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;c</a:t>
            </a:r>
            <a:r>
              <a:rPr lang="en-US" sz="3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32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32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3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32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3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3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en-US" sz="32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2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81320-C56B-50BC-6592-0C5E50EA97C1}"/>
              </a:ext>
            </a:extLst>
          </p:cNvPr>
          <p:cNvSpPr txBox="1"/>
          <p:nvPr/>
        </p:nvSpPr>
        <p:spPr>
          <a:xfrm>
            <a:off x="8486821" y="1055518"/>
            <a:ext cx="77719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>
                <a:solidFill>
                  <a:srgbClr val="00B050"/>
                </a:solidFill>
                <a:latin typeface="Tw Cen MT" panose="020B0602020104020603" pitchFamily="34" charset="0"/>
              </a:rPr>
              <a:t>(a)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3CE4910-BAA0-7D5E-BF7A-03ABCFAC9225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43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[A]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[B]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[C]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[D]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2695" y="0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[E]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8FC9ADB-66EB-B186-7F7A-866D3B8450E2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B3D97ED-8797-9023-3D06-0889382F8D11}"/>
              </a:ext>
            </a:extLst>
          </p:cNvPr>
          <p:cNvGrpSpPr/>
          <p:nvPr/>
        </p:nvGrpSpPr>
        <p:grpSpPr>
          <a:xfrm>
            <a:off x="-9396103" y="0"/>
            <a:ext cx="9927504" cy="6858000"/>
            <a:chOff x="-9337032" y="-1"/>
            <a:chExt cx="9927504" cy="6858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AD94E4B-872B-A41D-52B0-F9D157F7EEFF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C9AE00D-D7E6-01CB-210C-E413E710B73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D85056-7C47-C070-CFD9-BF31EC05C8CA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[F]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C93DFF7-52D8-6E21-F27C-3E9FB019E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DC046526-3196-0BC7-756D-3AD89A36E335}"/>
              </a:ext>
            </a:extLst>
          </p:cNvPr>
          <p:cNvSpPr txBox="1"/>
          <p:nvPr/>
        </p:nvSpPr>
        <p:spPr>
          <a:xfrm>
            <a:off x="958663" y="348211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A0A8"/>
                </a:solidFill>
                <a:latin typeface="Tw Cen MT" panose="020B0602020104020603" pitchFamily="34" charset="0"/>
              </a:rPr>
              <a:t>CHAPTER 1 SOLUTIONS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2B9BEF0-EB9B-875C-DBF5-3FD92E9785DC}"/>
              </a:ext>
            </a:extLst>
          </p:cNvPr>
          <p:cNvSpPr txBox="1"/>
          <p:nvPr/>
        </p:nvSpPr>
        <p:spPr>
          <a:xfrm>
            <a:off x="6370484" y="348211"/>
            <a:ext cx="290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EC630"/>
                </a:solidFill>
                <a:latin typeface="Tw Cen MT" panose="020B0602020104020603" pitchFamily="34" charset="0"/>
              </a:rPr>
              <a:t>GETTING STARTED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1D970B25-C002-67CE-F630-F249E0A106F9}"/>
              </a:ext>
            </a:extLst>
          </p:cNvPr>
          <p:cNvSpPr txBox="1"/>
          <p:nvPr/>
        </p:nvSpPr>
        <p:spPr>
          <a:xfrm>
            <a:off x="1039413" y="6093608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886FE02-854B-F45E-BE66-A8D499DD4150}"/>
              </a:ext>
            </a:extLst>
          </p:cNvPr>
          <p:cNvSpPr txBox="1"/>
          <p:nvPr/>
        </p:nvSpPr>
        <p:spPr>
          <a:xfrm>
            <a:off x="5070360" y="6093608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BY YASHAVANT KANETHKAR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0A259-7359-C172-58DB-EE14C4A9ADBA}"/>
              </a:ext>
            </a:extLst>
          </p:cNvPr>
          <p:cNvSpPr txBox="1"/>
          <p:nvPr/>
        </p:nvSpPr>
        <p:spPr>
          <a:xfrm>
            <a:off x="1038308" y="927974"/>
            <a:ext cx="7411698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a, </a:t>
            </a:r>
            <a:r>
              <a:rPr lang="en-US" sz="2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b, </a:t>
            </a:r>
            <a:r>
              <a:rPr lang="en-US" sz="2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c;</a:t>
            </a:r>
          </a:p>
          <a:p>
            <a:r>
              <a:rPr lang="en-US" sz="2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a</a:t>
            </a:r>
            <a:r>
              <a:rPr lang="en-US" sz="2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2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;b</a:t>
            </a:r>
            <a:r>
              <a:rPr lang="en-US" sz="2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3.24</a:t>
            </a:r>
            <a:r>
              <a:rPr lang="en-US" sz="2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;c</a:t>
            </a:r>
            <a:r>
              <a:rPr lang="en-US" sz="2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8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en-US" sz="2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81320-C56B-50BC-6592-0C5E50EA97C1}"/>
              </a:ext>
            </a:extLst>
          </p:cNvPr>
          <p:cNvSpPr txBox="1"/>
          <p:nvPr/>
        </p:nvSpPr>
        <p:spPr>
          <a:xfrm>
            <a:off x="8486821" y="1055518"/>
            <a:ext cx="77719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>
                <a:solidFill>
                  <a:srgbClr val="00B050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17F20-6D53-462F-7806-8FE149C94E6C}"/>
              </a:ext>
            </a:extLst>
          </p:cNvPr>
          <p:cNvSpPr txBox="1"/>
          <p:nvPr/>
        </p:nvSpPr>
        <p:spPr>
          <a:xfrm>
            <a:off x="1038308" y="3359529"/>
            <a:ext cx="7411698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a;  </a:t>
            </a:r>
            <a:r>
              <a:rPr lang="en-US" sz="2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b;  </a:t>
            </a:r>
            <a:r>
              <a:rPr lang="en-US" sz="2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c;</a:t>
            </a:r>
          </a:p>
          <a:p>
            <a:r>
              <a:rPr lang="en-US" sz="2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a</a:t>
            </a:r>
            <a:r>
              <a:rPr lang="en-US" sz="2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2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;b</a:t>
            </a:r>
            <a:r>
              <a:rPr lang="en-US" sz="2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3.24</a:t>
            </a:r>
            <a:r>
              <a:rPr lang="en-US" sz="2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;c</a:t>
            </a:r>
            <a:r>
              <a:rPr lang="en-US" sz="2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8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en-US" sz="2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Graphic 5" descr="Badge Tick with solid fill">
            <a:extLst>
              <a:ext uri="{FF2B5EF4-FFF2-40B4-BE49-F238E27FC236}">
                <a16:creationId xmlns:a16="http://schemas.microsoft.com/office/drawing/2014/main" id="{88032386-B006-1B5A-0F9F-F14451359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5699" y="3421993"/>
            <a:ext cx="914400" cy="914400"/>
          </a:xfrm>
          <a:prstGeom prst="rect">
            <a:avLst/>
          </a:prstGeom>
        </p:spPr>
      </p:pic>
      <p:pic>
        <p:nvPicPr>
          <p:cNvPr id="9" name="Graphic 8" descr="Badge Cross with solid fill">
            <a:extLst>
              <a:ext uri="{FF2B5EF4-FFF2-40B4-BE49-F238E27FC236}">
                <a16:creationId xmlns:a16="http://schemas.microsoft.com/office/drawing/2014/main" id="{9F6AFC6A-EEED-A989-81F0-66EE61883B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5699" y="927974"/>
            <a:ext cx="914400" cy="914400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EFCEDB98-1519-656E-AC3A-B88BBE077E91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7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14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[A]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[B]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[C]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[D]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5" y="0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[E]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8FC9ADB-66EB-B186-7F7A-866D3B8450E2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B3D97ED-8797-9023-3D06-0889382F8D11}"/>
              </a:ext>
            </a:extLst>
          </p:cNvPr>
          <p:cNvGrpSpPr/>
          <p:nvPr/>
        </p:nvGrpSpPr>
        <p:grpSpPr>
          <a:xfrm>
            <a:off x="-9396103" y="0"/>
            <a:ext cx="9927504" cy="6858000"/>
            <a:chOff x="-9337032" y="-1"/>
            <a:chExt cx="9927504" cy="6858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AD94E4B-872B-A41D-52B0-F9D157F7EEFF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C9AE00D-D7E6-01CB-210C-E413E710B73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D85056-7C47-C070-CFD9-BF31EC05C8CA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[F]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C93DFF7-52D8-6E21-F27C-3E9FB019E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DC046526-3196-0BC7-756D-3AD89A36E335}"/>
              </a:ext>
            </a:extLst>
          </p:cNvPr>
          <p:cNvSpPr txBox="1"/>
          <p:nvPr/>
        </p:nvSpPr>
        <p:spPr>
          <a:xfrm>
            <a:off x="958663" y="348211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A0A8"/>
                </a:solidFill>
                <a:latin typeface="Tw Cen MT" panose="020B0602020104020603" pitchFamily="34" charset="0"/>
              </a:rPr>
              <a:t>CHAPTER 1 SOLUTIONS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2B9BEF0-EB9B-875C-DBF5-3FD92E9785DC}"/>
              </a:ext>
            </a:extLst>
          </p:cNvPr>
          <p:cNvSpPr txBox="1"/>
          <p:nvPr/>
        </p:nvSpPr>
        <p:spPr>
          <a:xfrm>
            <a:off x="6370484" y="348211"/>
            <a:ext cx="290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EC630"/>
                </a:solidFill>
                <a:latin typeface="Tw Cen MT" panose="020B0602020104020603" pitchFamily="34" charset="0"/>
              </a:rPr>
              <a:t>GETTING STARTED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1D970B25-C002-67CE-F630-F249E0A106F9}"/>
              </a:ext>
            </a:extLst>
          </p:cNvPr>
          <p:cNvSpPr txBox="1"/>
          <p:nvPr/>
        </p:nvSpPr>
        <p:spPr>
          <a:xfrm>
            <a:off x="1046775" y="6093608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886FE02-854B-F45E-BE66-A8D499DD4150}"/>
              </a:ext>
            </a:extLst>
          </p:cNvPr>
          <p:cNvSpPr txBox="1"/>
          <p:nvPr/>
        </p:nvSpPr>
        <p:spPr>
          <a:xfrm>
            <a:off x="5070360" y="6093608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BY YASHAVANT KANETHKAR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FA3BAC-A60D-4FDD-F371-A647E93751B4}"/>
              </a:ext>
            </a:extLst>
          </p:cNvPr>
          <p:cNvSpPr txBox="1"/>
          <p:nvPr/>
        </p:nvSpPr>
        <p:spPr>
          <a:xfrm>
            <a:off x="1053471" y="1066473"/>
            <a:ext cx="749378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677A83"/>
                </a:solidFill>
                <a:effectLst/>
                <a:latin typeface="Consolas" panose="020B0609020204030204" pitchFamily="49" charset="0"/>
              </a:rPr>
              <a:t>/* Calculation of average</a:t>
            </a:r>
            <a:endParaRPr lang="en-US" sz="2800" b="0" dirty="0">
              <a:solidFill>
                <a:srgbClr val="D7D7D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677A83"/>
                </a:solidFill>
                <a:effectLst/>
                <a:latin typeface="Consolas" panose="020B0609020204030204" pitchFamily="49" charset="0"/>
              </a:rPr>
              <a:t>        /* </a:t>
            </a:r>
            <a:r>
              <a:rPr lang="en-US" sz="2800" b="0" dirty="0" err="1">
                <a:solidFill>
                  <a:srgbClr val="677A83"/>
                </a:solidFill>
                <a:effectLst/>
                <a:latin typeface="Consolas" panose="020B0609020204030204" pitchFamily="49" charset="0"/>
              </a:rPr>
              <a:t>Author:Sanjay</a:t>
            </a:r>
            <a:r>
              <a:rPr lang="en-US" sz="2800" b="0" dirty="0">
                <a:solidFill>
                  <a:srgbClr val="677A83"/>
                </a:solidFill>
                <a:effectLst/>
                <a:latin typeface="Consolas" panose="020B0609020204030204" pitchFamily="49" charset="0"/>
              </a:rPr>
              <a:t>*/</a:t>
            </a:r>
            <a:endParaRPr lang="en-US" sz="2800" b="0" dirty="0">
              <a:solidFill>
                <a:srgbClr val="D7D7D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677A83"/>
                </a:solidFill>
                <a:effectLst/>
                <a:latin typeface="Consolas" panose="020B0609020204030204" pitchFamily="49" charset="0"/>
              </a:rPr>
              <a:t>        /*Place-Whispering Bytes*/</a:t>
            </a:r>
            <a:endParaRPr lang="en-US" sz="2800" b="0" dirty="0">
              <a:solidFill>
                <a:srgbClr val="D7D7D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*/</a:t>
            </a:r>
            <a:endParaRPr lang="en-US" sz="2800" b="0" dirty="0">
              <a:solidFill>
                <a:srgbClr val="D7D7D7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sz="2800" b="0" dirty="0">
              <a:solidFill>
                <a:srgbClr val="D7D7D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US" sz="2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en-US" sz="2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US" sz="2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3.24</a:t>
            </a:r>
            <a:r>
              <a:rPr lang="en-US" sz="2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%d%f%d</a:t>
            </a:r>
            <a:r>
              <a:rPr lang="en-US" sz="2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,a,b</a:t>
            </a:r>
            <a:r>
              <a:rPr lang="en-US" sz="2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sz="2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235</a:t>
            </a:r>
            <a:r>
              <a:rPr lang="en-US" sz="2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E48DAB-1A2E-D0F5-06A4-3F20D7CBD39D}"/>
              </a:ext>
            </a:extLst>
          </p:cNvPr>
          <p:cNvSpPr txBox="1"/>
          <p:nvPr/>
        </p:nvSpPr>
        <p:spPr>
          <a:xfrm>
            <a:off x="8612404" y="942190"/>
            <a:ext cx="77719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>
                <a:solidFill>
                  <a:srgbClr val="00B050"/>
                </a:solidFill>
                <a:latin typeface="Tw Cen MT" panose="020B0602020104020603" pitchFamily="34" charset="0"/>
              </a:rPr>
              <a:t>(b)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F1DAED-D8F2-FFB6-426E-1EF24721A87E}"/>
              </a:ext>
            </a:extLst>
          </p:cNvPr>
          <p:cNvSpPr txBox="1"/>
          <p:nvPr/>
        </p:nvSpPr>
        <p:spPr>
          <a:xfrm>
            <a:off x="4720418" y="2466856"/>
            <a:ext cx="36255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Error: </a:t>
            </a:r>
            <a:r>
              <a:rPr lang="en-US" sz="4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Nesting of comments is NOT allowed.</a:t>
            </a:r>
          </a:p>
        </p:txBody>
      </p:sp>
      <p:pic>
        <p:nvPicPr>
          <p:cNvPr id="13" name="Graphic 12" descr="Badge Cross with solid fill">
            <a:extLst>
              <a:ext uri="{FF2B5EF4-FFF2-40B4-BE49-F238E27FC236}">
                <a16:creationId xmlns:a16="http://schemas.microsoft.com/office/drawing/2014/main" id="{2F0B17CD-48AC-C3DF-E784-DA451C94F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2403" y="1114423"/>
            <a:ext cx="914400" cy="914400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CA7E2C61-8109-56D2-5D3B-18D986638906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5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454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[A]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[B]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[C]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[D]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5" y="0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[E]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8FC9ADB-66EB-B186-7F7A-866D3B8450E2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B3D97ED-8797-9023-3D06-0889382F8D11}"/>
              </a:ext>
            </a:extLst>
          </p:cNvPr>
          <p:cNvGrpSpPr/>
          <p:nvPr/>
        </p:nvGrpSpPr>
        <p:grpSpPr>
          <a:xfrm>
            <a:off x="-9396103" y="0"/>
            <a:ext cx="9927504" cy="6858000"/>
            <a:chOff x="-9337032" y="-1"/>
            <a:chExt cx="9927504" cy="6858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AD94E4B-872B-A41D-52B0-F9D157F7EEFF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C9AE00D-D7E6-01CB-210C-E413E710B73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D85056-7C47-C070-CFD9-BF31EC05C8CA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[F]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C93DFF7-52D8-6E21-F27C-3E9FB019E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DC046526-3196-0BC7-756D-3AD89A36E335}"/>
              </a:ext>
            </a:extLst>
          </p:cNvPr>
          <p:cNvSpPr txBox="1"/>
          <p:nvPr/>
        </p:nvSpPr>
        <p:spPr>
          <a:xfrm>
            <a:off x="958663" y="348211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A0A8"/>
                </a:solidFill>
                <a:latin typeface="Tw Cen MT" panose="020B0602020104020603" pitchFamily="34" charset="0"/>
              </a:rPr>
              <a:t>CHAPTER 1 SOLUTIONS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2B9BEF0-EB9B-875C-DBF5-3FD92E9785DC}"/>
              </a:ext>
            </a:extLst>
          </p:cNvPr>
          <p:cNvSpPr txBox="1"/>
          <p:nvPr/>
        </p:nvSpPr>
        <p:spPr>
          <a:xfrm>
            <a:off x="6370484" y="348211"/>
            <a:ext cx="290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EC630"/>
                </a:solidFill>
                <a:latin typeface="Tw Cen MT" panose="020B0602020104020603" pitchFamily="34" charset="0"/>
              </a:rPr>
              <a:t>GETTING STARTED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1D970B25-C002-67CE-F630-F249E0A106F9}"/>
              </a:ext>
            </a:extLst>
          </p:cNvPr>
          <p:cNvSpPr txBox="1"/>
          <p:nvPr/>
        </p:nvSpPr>
        <p:spPr>
          <a:xfrm>
            <a:off x="1046775" y="6093608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886FE02-854B-F45E-BE66-A8D499DD4150}"/>
              </a:ext>
            </a:extLst>
          </p:cNvPr>
          <p:cNvSpPr txBox="1"/>
          <p:nvPr/>
        </p:nvSpPr>
        <p:spPr>
          <a:xfrm>
            <a:off x="5070360" y="6093608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BY YASHAVANT KANETHKAR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FA3BAC-A60D-4FDD-F371-A647E93751B4}"/>
              </a:ext>
            </a:extLst>
          </p:cNvPr>
          <p:cNvSpPr txBox="1"/>
          <p:nvPr/>
        </p:nvSpPr>
        <p:spPr>
          <a:xfrm>
            <a:off x="1053471" y="871431"/>
            <a:ext cx="7493784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677A83"/>
                </a:solidFill>
                <a:effectLst/>
                <a:latin typeface="Consolas" panose="020B0609020204030204" pitchFamily="49" charset="0"/>
              </a:rPr>
              <a:t>/* Calculation of average</a:t>
            </a:r>
            <a:endParaRPr lang="en-US" sz="2800" b="0" dirty="0">
              <a:solidFill>
                <a:srgbClr val="D7D7D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677A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 err="1">
                <a:solidFill>
                  <a:srgbClr val="677A83"/>
                </a:solidFill>
                <a:effectLst/>
                <a:latin typeface="Consolas" panose="020B0609020204030204" pitchFamily="49" charset="0"/>
              </a:rPr>
              <a:t>Author:Sanjay</a:t>
            </a:r>
            <a:endParaRPr lang="en-US" sz="2800" b="0" dirty="0">
              <a:solidFill>
                <a:srgbClr val="D7D7D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677A83"/>
                </a:solidFill>
                <a:effectLst/>
                <a:latin typeface="Consolas" panose="020B0609020204030204" pitchFamily="49" charset="0"/>
              </a:rPr>
              <a:t>        Place-Whispering Bytes</a:t>
            </a:r>
            <a:endParaRPr lang="en-US" sz="2800" b="0" dirty="0">
              <a:solidFill>
                <a:srgbClr val="D7D7D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677A83"/>
                </a:solidFill>
                <a:latin typeface="Consolas" panose="020B0609020204030204" pitchFamily="49" charset="0"/>
              </a:rPr>
              <a:t>*/</a:t>
            </a:r>
          </a:p>
          <a:p>
            <a:br>
              <a:rPr lang="en-US" sz="2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sz="2800" b="0" dirty="0">
              <a:solidFill>
                <a:srgbClr val="D7D7D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US" sz="2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en-US" sz="2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US" sz="2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3.24</a:t>
            </a:r>
            <a:r>
              <a:rPr lang="en-US" sz="2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%d%f%d</a:t>
            </a:r>
            <a:r>
              <a:rPr lang="en-US" sz="2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,a,b</a:t>
            </a:r>
            <a:r>
              <a:rPr lang="en-US" sz="2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sz="2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235</a:t>
            </a:r>
            <a:r>
              <a:rPr lang="en-US" sz="2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D7D7D7"/>
                </a:solidFill>
                <a:latin typeface="Consolas" panose="020B0609020204030204" pitchFamily="49" charset="0"/>
              </a:rPr>
              <a:t>	   </a:t>
            </a:r>
            <a:r>
              <a:rPr lang="en-US" sz="2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E48DAB-1A2E-D0F5-06A4-3F20D7CBD39D}"/>
              </a:ext>
            </a:extLst>
          </p:cNvPr>
          <p:cNvSpPr txBox="1"/>
          <p:nvPr/>
        </p:nvSpPr>
        <p:spPr>
          <a:xfrm>
            <a:off x="8612404" y="942190"/>
            <a:ext cx="77719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>
                <a:solidFill>
                  <a:srgbClr val="00B050"/>
                </a:solidFill>
                <a:latin typeface="Tw Cen MT" panose="020B0602020104020603" pitchFamily="34" charset="0"/>
              </a:rPr>
              <a:t>(b)</a:t>
            </a:r>
          </a:p>
        </p:txBody>
      </p:sp>
      <p:pic>
        <p:nvPicPr>
          <p:cNvPr id="2" name="Graphic 1" descr="Badge Tick with solid fill">
            <a:extLst>
              <a:ext uri="{FF2B5EF4-FFF2-40B4-BE49-F238E27FC236}">
                <a16:creationId xmlns:a16="http://schemas.microsoft.com/office/drawing/2014/main" id="{1C6FAFB4-46C0-FD20-F361-386EFDE25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2403" y="919381"/>
            <a:ext cx="914400" cy="914400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5346BFE-4261-2EEC-72AA-0644CBCBDAF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5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75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[A]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[B]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[C]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[D]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2695" y="0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[E]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8FC9ADB-66EB-B186-7F7A-866D3B8450E2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B3D97ED-8797-9023-3D06-0889382F8D11}"/>
              </a:ext>
            </a:extLst>
          </p:cNvPr>
          <p:cNvGrpSpPr/>
          <p:nvPr/>
        </p:nvGrpSpPr>
        <p:grpSpPr>
          <a:xfrm>
            <a:off x="-9396103" y="0"/>
            <a:ext cx="9927504" cy="6858000"/>
            <a:chOff x="-9337032" y="-1"/>
            <a:chExt cx="9927504" cy="6858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AD94E4B-872B-A41D-52B0-F9D157F7EEFF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C9AE00D-D7E6-01CB-210C-E413E710B73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D85056-7C47-C070-CFD9-BF31EC05C8CA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[F]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C93DFF7-52D8-6E21-F27C-3E9FB019E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DC046526-3196-0BC7-756D-3AD89A36E335}"/>
              </a:ext>
            </a:extLst>
          </p:cNvPr>
          <p:cNvSpPr txBox="1"/>
          <p:nvPr/>
        </p:nvSpPr>
        <p:spPr>
          <a:xfrm>
            <a:off x="958663" y="348211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A0A8"/>
                </a:solidFill>
                <a:latin typeface="Tw Cen MT" panose="020B0602020104020603" pitchFamily="34" charset="0"/>
              </a:rPr>
              <a:t>CHAPTER 1 SOLUTIONS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2B9BEF0-EB9B-875C-DBF5-3FD92E9785DC}"/>
              </a:ext>
            </a:extLst>
          </p:cNvPr>
          <p:cNvSpPr txBox="1"/>
          <p:nvPr/>
        </p:nvSpPr>
        <p:spPr>
          <a:xfrm>
            <a:off x="6370484" y="348211"/>
            <a:ext cx="290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EC630"/>
                </a:solidFill>
                <a:latin typeface="Tw Cen MT" panose="020B0602020104020603" pitchFamily="34" charset="0"/>
              </a:rPr>
              <a:t>GETTING STARTED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1D970B25-C002-67CE-F630-F249E0A106F9}"/>
              </a:ext>
            </a:extLst>
          </p:cNvPr>
          <p:cNvSpPr txBox="1"/>
          <p:nvPr/>
        </p:nvSpPr>
        <p:spPr>
          <a:xfrm>
            <a:off x="1039413" y="6093608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886FE02-854B-F45E-BE66-A8D499DD4150}"/>
              </a:ext>
            </a:extLst>
          </p:cNvPr>
          <p:cNvSpPr txBox="1"/>
          <p:nvPr/>
        </p:nvSpPr>
        <p:spPr>
          <a:xfrm>
            <a:off x="5070360" y="6093608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BY YASHAVANT KANETHKAR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7E57D3-F3F4-DA2F-EC73-FA6B2E95EFAC}"/>
              </a:ext>
            </a:extLst>
          </p:cNvPr>
          <p:cNvSpPr txBox="1"/>
          <p:nvPr/>
        </p:nvSpPr>
        <p:spPr>
          <a:xfrm>
            <a:off x="1044032" y="4090671"/>
            <a:ext cx="78984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Errors:</a:t>
            </a:r>
            <a:r>
              <a:rPr lang="en-IN" sz="4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</a:t>
            </a:r>
            <a:r>
              <a:rPr lang="en-IN" sz="4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</a:t>
            </a:r>
            <a:r>
              <a:rPr lang="en-IN" sz="4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</a:t>
            </a:r>
            <a:r>
              <a:rPr lang="en-IN" sz="4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) </a:t>
            </a:r>
            <a:r>
              <a:rPr lang="en-US" sz="4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&amp; operator is missing before the variables in his </a:t>
            </a:r>
            <a:r>
              <a:rPr lang="en-US" sz="42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scanf</a:t>
            </a:r>
            <a:r>
              <a:rPr lang="en-US" sz="4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.</a:t>
            </a:r>
          </a:p>
          <a:p>
            <a:r>
              <a:rPr lang="en-IN" sz="4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(ii) </a:t>
            </a:r>
            <a:r>
              <a:rPr lang="en-US" sz="4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return 0 statement is missing.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81320-C56B-50BC-6592-0C5E50EA97C1}"/>
              </a:ext>
            </a:extLst>
          </p:cNvPr>
          <p:cNvSpPr txBox="1"/>
          <p:nvPr/>
        </p:nvSpPr>
        <p:spPr>
          <a:xfrm>
            <a:off x="8206838" y="1028392"/>
            <a:ext cx="77719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>
                <a:solidFill>
                  <a:srgbClr val="00B050"/>
                </a:solidFill>
                <a:latin typeface="Tw Cen MT" panose="020B0602020104020603" pitchFamily="34" charset="0"/>
              </a:rPr>
              <a:t>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2F1E21-1961-BF68-F538-B9A9A7405098}"/>
              </a:ext>
            </a:extLst>
          </p:cNvPr>
          <p:cNvSpPr txBox="1"/>
          <p:nvPr/>
        </p:nvSpPr>
        <p:spPr>
          <a:xfrm>
            <a:off x="1155748" y="993237"/>
            <a:ext cx="6973598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3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sz="3200" b="0" dirty="0">
              <a:solidFill>
                <a:srgbClr val="D7D7D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32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32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32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a,b,c</a:t>
            </a:r>
            <a:r>
              <a:rPr lang="en-US" sz="32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2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sz="32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3200" b="0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d%d%d</a:t>
            </a:r>
            <a:r>
              <a:rPr lang="en-US" sz="3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a,b,c</a:t>
            </a:r>
            <a:r>
              <a:rPr lang="en-US" sz="32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2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F5A2DA9-BE8C-9A38-9667-F8DC1A3F78CC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76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[A]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[B]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[C]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[D]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2695" y="0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[E]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8FC9ADB-66EB-B186-7F7A-866D3B8450E2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B3D97ED-8797-9023-3D06-0889382F8D11}"/>
              </a:ext>
            </a:extLst>
          </p:cNvPr>
          <p:cNvGrpSpPr/>
          <p:nvPr/>
        </p:nvGrpSpPr>
        <p:grpSpPr>
          <a:xfrm>
            <a:off x="-9396103" y="0"/>
            <a:ext cx="9927504" cy="6858000"/>
            <a:chOff x="-9337032" y="-1"/>
            <a:chExt cx="9927504" cy="6858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AD94E4B-872B-A41D-52B0-F9D157F7EEFF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C9AE00D-D7E6-01CB-210C-E413E710B73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D85056-7C47-C070-CFD9-BF31EC05C8CA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[F]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C93DFF7-52D8-6E21-F27C-3E9FB019E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DC046526-3196-0BC7-756D-3AD89A36E335}"/>
              </a:ext>
            </a:extLst>
          </p:cNvPr>
          <p:cNvSpPr txBox="1"/>
          <p:nvPr/>
        </p:nvSpPr>
        <p:spPr>
          <a:xfrm>
            <a:off x="958663" y="348211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A0A8"/>
                </a:solidFill>
                <a:latin typeface="Tw Cen MT" panose="020B0602020104020603" pitchFamily="34" charset="0"/>
              </a:rPr>
              <a:t>CHAPTER 1 SOLUTIONS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2B9BEF0-EB9B-875C-DBF5-3FD92E9785DC}"/>
              </a:ext>
            </a:extLst>
          </p:cNvPr>
          <p:cNvSpPr txBox="1"/>
          <p:nvPr/>
        </p:nvSpPr>
        <p:spPr>
          <a:xfrm>
            <a:off x="6370484" y="348211"/>
            <a:ext cx="290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EC630"/>
                </a:solidFill>
                <a:latin typeface="Tw Cen MT" panose="020B0602020104020603" pitchFamily="34" charset="0"/>
              </a:rPr>
              <a:t>GETTING STARTED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1D970B25-C002-67CE-F630-F249E0A106F9}"/>
              </a:ext>
            </a:extLst>
          </p:cNvPr>
          <p:cNvSpPr txBox="1"/>
          <p:nvPr/>
        </p:nvSpPr>
        <p:spPr>
          <a:xfrm>
            <a:off x="1039413" y="6093608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886FE02-854B-F45E-BE66-A8D499DD4150}"/>
              </a:ext>
            </a:extLst>
          </p:cNvPr>
          <p:cNvSpPr txBox="1"/>
          <p:nvPr/>
        </p:nvSpPr>
        <p:spPr>
          <a:xfrm>
            <a:off x="5070360" y="6093608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BY YASHAVANT KANETHKAR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81320-C56B-50BC-6592-0C5E50EA97C1}"/>
              </a:ext>
            </a:extLst>
          </p:cNvPr>
          <p:cNvSpPr txBox="1"/>
          <p:nvPr/>
        </p:nvSpPr>
        <p:spPr>
          <a:xfrm>
            <a:off x="8206838" y="1028392"/>
            <a:ext cx="77719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>
                <a:solidFill>
                  <a:srgbClr val="00B050"/>
                </a:solidFill>
                <a:latin typeface="Tw Cen MT" panose="020B0602020104020603" pitchFamily="34" charset="0"/>
              </a:rPr>
              <a:t>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2F1E21-1961-BF68-F538-B9A9A7405098}"/>
              </a:ext>
            </a:extLst>
          </p:cNvPr>
          <p:cNvSpPr txBox="1"/>
          <p:nvPr/>
        </p:nvSpPr>
        <p:spPr>
          <a:xfrm>
            <a:off x="1155748" y="926561"/>
            <a:ext cx="697359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sz="2400" b="0" dirty="0">
              <a:solidFill>
                <a:srgbClr val="D7D7D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4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a,b,c</a:t>
            </a:r>
            <a:r>
              <a:rPr lang="en-US" sz="24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sz="24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2400" b="0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d%d%d</a:t>
            </a:r>
            <a:r>
              <a:rPr lang="en-US" sz="2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a,b,c</a:t>
            </a:r>
            <a:r>
              <a:rPr lang="en-US" sz="24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B0AF02-9862-0D37-5EFA-54280F17CF38}"/>
              </a:ext>
            </a:extLst>
          </p:cNvPr>
          <p:cNvSpPr txBox="1"/>
          <p:nvPr/>
        </p:nvSpPr>
        <p:spPr>
          <a:xfrm>
            <a:off x="1155748" y="3360822"/>
            <a:ext cx="6973598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sz="2400" b="0" dirty="0">
              <a:solidFill>
                <a:srgbClr val="D7D7D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4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a,b,c</a:t>
            </a:r>
            <a:r>
              <a:rPr lang="en-US" sz="24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sz="24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2400" b="0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d%d%d</a:t>
            </a:r>
            <a:r>
              <a:rPr lang="en-US" sz="2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4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a,</a:t>
            </a:r>
            <a:r>
              <a:rPr lang="en-US" sz="2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4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b,</a:t>
            </a:r>
            <a:r>
              <a:rPr lang="en-US" sz="24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4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Graphic 4" descr="Badge Tick with solid fill">
            <a:extLst>
              <a:ext uri="{FF2B5EF4-FFF2-40B4-BE49-F238E27FC236}">
                <a16:creationId xmlns:a16="http://schemas.microsoft.com/office/drawing/2014/main" id="{5B56106F-24FB-DAB8-58B4-9FD9FFC2A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4507" y="3447434"/>
            <a:ext cx="914400" cy="914400"/>
          </a:xfrm>
          <a:prstGeom prst="rect">
            <a:avLst/>
          </a:prstGeom>
        </p:spPr>
      </p:pic>
      <p:pic>
        <p:nvPicPr>
          <p:cNvPr id="6" name="Graphic 5" descr="Badge Cross with solid fill">
            <a:extLst>
              <a:ext uri="{FF2B5EF4-FFF2-40B4-BE49-F238E27FC236}">
                <a16:creationId xmlns:a16="http://schemas.microsoft.com/office/drawing/2014/main" id="{09677136-484C-F515-0778-F8337FC09B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04507" y="953415"/>
            <a:ext cx="914400" cy="914400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0DF838D-9B9D-9BC4-90A2-699A689B1C6F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7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89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[A]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[B]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[C]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[D]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2695" y="0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[E]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8FC9ADB-66EB-B186-7F7A-866D3B8450E2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B3D97ED-8797-9023-3D06-0889382F8D11}"/>
              </a:ext>
            </a:extLst>
          </p:cNvPr>
          <p:cNvGrpSpPr/>
          <p:nvPr/>
        </p:nvGrpSpPr>
        <p:grpSpPr>
          <a:xfrm>
            <a:off x="-9396103" y="0"/>
            <a:ext cx="9927504" cy="6858000"/>
            <a:chOff x="-9337032" y="-1"/>
            <a:chExt cx="9927504" cy="6858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AD94E4B-872B-A41D-52B0-F9D157F7EEFF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C9AE00D-D7E6-01CB-210C-E413E710B73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D85056-7C47-C070-CFD9-BF31EC05C8CA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[F]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C93DFF7-52D8-6E21-F27C-3E9FB019E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DC046526-3196-0BC7-756D-3AD89A36E335}"/>
              </a:ext>
            </a:extLst>
          </p:cNvPr>
          <p:cNvSpPr txBox="1"/>
          <p:nvPr/>
        </p:nvSpPr>
        <p:spPr>
          <a:xfrm>
            <a:off x="958663" y="348211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A0A8"/>
                </a:solidFill>
                <a:latin typeface="Tw Cen MT" panose="020B0602020104020603" pitchFamily="34" charset="0"/>
              </a:rPr>
              <a:t>CHAPTER 1 SOLUTIONS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2B9BEF0-EB9B-875C-DBF5-3FD92E9785DC}"/>
              </a:ext>
            </a:extLst>
          </p:cNvPr>
          <p:cNvSpPr txBox="1"/>
          <p:nvPr/>
        </p:nvSpPr>
        <p:spPr>
          <a:xfrm>
            <a:off x="6370484" y="348211"/>
            <a:ext cx="290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EC630"/>
                </a:solidFill>
                <a:latin typeface="Tw Cen MT" panose="020B0602020104020603" pitchFamily="34" charset="0"/>
              </a:rPr>
              <a:t>GETTING STARTED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1D970B25-C002-67CE-F630-F249E0A106F9}"/>
              </a:ext>
            </a:extLst>
          </p:cNvPr>
          <p:cNvSpPr txBox="1"/>
          <p:nvPr/>
        </p:nvSpPr>
        <p:spPr>
          <a:xfrm>
            <a:off x="1039413" y="6093608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886FE02-854B-F45E-BE66-A8D499DD4150}"/>
              </a:ext>
            </a:extLst>
          </p:cNvPr>
          <p:cNvSpPr txBox="1"/>
          <p:nvPr/>
        </p:nvSpPr>
        <p:spPr>
          <a:xfrm>
            <a:off x="5070360" y="6093608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BY YASHAVANT KANETHKAR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7E57D3-F3F4-DA2F-EC73-FA6B2E95EFAC}"/>
              </a:ext>
            </a:extLst>
          </p:cNvPr>
          <p:cNvSpPr txBox="1"/>
          <p:nvPr/>
        </p:nvSpPr>
        <p:spPr>
          <a:xfrm>
            <a:off x="941904" y="3906034"/>
            <a:ext cx="82312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Error:</a:t>
            </a:r>
            <a:r>
              <a:rPr lang="en-IN" sz="4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</a:t>
            </a:r>
            <a:r>
              <a:rPr lang="en-US" sz="4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Statement terminator operator ";" is missing in integer declaration and </a:t>
            </a:r>
            <a:r>
              <a:rPr lang="en-US" sz="42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scanf</a:t>
            </a:r>
            <a:r>
              <a:rPr lang="en-US" sz="4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&amp; </a:t>
            </a:r>
            <a:r>
              <a:rPr lang="en-US" sz="42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printf</a:t>
            </a:r>
            <a:r>
              <a:rPr lang="en-US" sz="4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functions.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81320-C56B-50BC-6592-0C5E50EA97C1}"/>
              </a:ext>
            </a:extLst>
          </p:cNvPr>
          <p:cNvSpPr txBox="1"/>
          <p:nvPr/>
        </p:nvSpPr>
        <p:spPr>
          <a:xfrm>
            <a:off x="8772562" y="976803"/>
            <a:ext cx="77719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>
                <a:solidFill>
                  <a:srgbClr val="00B050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D2464-D476-570A-17A8-8B8BC6407492}"/>
              </a:ext>
            </a:extLst>
          </p:cNvPr>
          <p:cNvSpPr txBox="1"/>
          <p:nvPr/>
        </p:nvSpPr>
        <p:spPr>
          <a:xfrm>
            <a:off x="1043539" y="1164563"/>
            <a:ext cx="7681361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sz="2000" b="0" dirty="0">
              <a:solidFill>
                <a:srgbClr val="D7D7D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0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0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m1,m2,m3</a:t>
            </a:r>
          </a:p>
          <a:p>
            <a:r>
              <a:rPr lang="en-US" sz="20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0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"Enter values of marks in 3 subjects"</a:t>
            </a:r>
            <a:r>
              <a:rPr lang="en-US" sz="20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sz="20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%d%d%d</a:t>
            </a:r>
            <a:r>
              <a:rPr lang="en-US" sz="2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m1,</a:t>
            </a:r>
            <a:r>
              <a:rPr lang="en-US" sz="2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m2,</a:t>
            </a:r>
            <a:r>
              <a:rPr lang="en-US" sz="2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m3)</a:t>
            </a:r>
          </a:p>
          <a:p>
            <a:r>
              <a:rPr lang="en-US" sz="20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0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"You entered </a:t>
            </a:r>
            <a:r>
              <a:rPr lang="en-US" sz="20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m1, m2, m3);</a:t>
            </a:r>
          </a:p>
          <a:p>
            <a:r>
              <a:rPr lang="en-US" sz="20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938F4BC1-0EDD-15C0-4D59-08C44B9727E3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82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[A]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EEE20F4-78A1-7C48-0EAB-D8C86F6EB88D}"/>
              </a:ext>
            </a:extLst>
          </p:cNvPr>
          <p:cNvSpPr txBox="1"/>
          <p:nvPr/>
        </p:nvSpPr>
        <p:spPr>
          <a:xfrm>
            <a:off x="3078638" y="348211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A0A8"/>
                </a:solidFill>
                <a:latin typeface="Tw Cen MT" panose="020B0602020104020603" pitchFamily="34" charset="0"/>
              </a:rPr>
              <a:t>CHAPTER 1 SOLUTIONS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96A802-9371-A253-DF3B-3EB306F46FE9}"/>
              </a:ext>
            </a:extLst>
          </p:cNvPr>
          <p:cNvSpPr txBox="1"/>
          <p:nvPr/>
        </p:nvSpPr>
        <p:spPr>
          <a:xfrm>
            <a:off x="8490459" y="348211"/>
            <a:ext cx="290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EC630"/>
                </a:solidFill>
                <a:latin typeface="Tw Cen MT" panose="020B0602020104020603" pitchFamily="34" charset="0"/>
              </a:rPr>
              <a:t>GETTING STARTED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B48BF0-E2AB-C41E-04BE-83F56C49E068}"/>
              </a:ext>
            </a:extLst>
          </p:cNvPr>
          <p:cNvSpPr txBox="1"/>
          <p:nvPr/>
        </p:nvSpPr>
        <p:spPr>
          <a:xfrm>
            <a:off x="3159388" y="6093608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BOOK: </a:t>
            </a:r>
            <a:r>
              <a:rPr lang="en-US" sz="2800" dirty="0">
                <a:noFill/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ED76C5-C1D5-1BEC-E178-CFDCBCF356E3}"/>
              </a:ext>
            </a:extLst>
          </p:cNvPr>
          <p:cNvSpPr txBox="1"/>
          <p:nvPr/>
        </p:nvSpPr>
        <p:spPr>
          <a:xfrm>
            <a:off x="7190335" y="6093608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BY YASHAVANT KANETHKAR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C88E035-EAFC-F7E8-49D7-97992D882EE9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33E0C0A-A080-A3C8-8CD7-7FAEEED7C404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BCD9537-A123-8207-D13F-E2D13B71D58F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768F376-EFD9-E1B7-8125-1AF1EB7BE19E}"/>
                </a:ext>
              </a:extLst>
            </p:cNvPr>
            <p:cNvSpPr txBox="1"/>
            <p:nvPr/>
          </p:nvSpPr>
          <p:spPr>
            <a:xfrm rot="16200000">
              <a:off x="10341391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[B]</a:t>
              </a:r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EFCF8FB8-D570-1620-2727-62EAA4636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2061BB8-E3DA-EFE2-6688-FBD72BC3025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E656AD9-4838-3F45-C7E8-7C401A4F5DC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20A81A3-3004-8FB9-83CB-63A3400A1784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53D029E-9484-3F0F-B3DA-7EAADE02E568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[C]</a:t>
              </a:r>
            </a:p>
          </p:txBody>
        </p: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1CD56DD5-5739-359E-661E-E3EB878AA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D27DC52-5A07-6098-C96A-0841A1990B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2C505D6-243E-3247-F0F6-9E44F14377B3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1F80B6C-7551-EFF2-D0FA-DA2891B920B3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9AE22A0-33E8-6B0B-61D8-8E525492965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[D]</a:t>
              </a:r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DE5FAA46-D1FF-0E52-AF03-2A7AAB80D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2D5F9253-FC84-8C20-0C4A-1CA16F5B022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8C3CDA6-974D-5094-CB72-DDB28C300CCD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7FD3740-26DA-BA0C-2749-0C7ACAB95F29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504C0735-DF7E-5A4C-DBA6-795168B545E4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A8CA311-1D12-B440-B721-BBC90CC7A161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[E]</a:t>
              </a:r>
            </a:p>
          </p:txBody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0DC3171E-6BF2-9860-7868-A3B92997B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ABC5E14-D9B4-6892-EBB6-388610A1DA5C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2763E23-ED2F-26EF-BE9C-63553A34990B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F3E6115-6D14-95E5-F82F-F5610061028A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B781ECD-079B-6E99-4E65-92AA0684C199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[F]</a:t>
              </a:r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A0AFAFB-AFBD-9A06-905D-527AE9C34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4571BF7E-B818-03E8-4507-0703AC7D2776}"/>
              </a:ext>
            </a:extLst>
          </p:cNvPr>
          <p:cNvSpPr txBox="1"/>
          <p:nvPr/>
        </p:nvSpPr>
        <p:spPr>
          <a:xfrm>
            <a:off x="4254499" y="6093608"/>
            <a:ext cx="1447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0C316A-1D55-A2F9-ACA6-C2F612CD5F13}"/>
              </a:ext>
            </a:extLst>
          </p:cNvPr>
          <p:cNvSpPr txBox="1"/>
          <p:nvPr/>
        </p:nvSpPr>
        <p:spPr>
          <a:xfrm>
            <a:off x="3744655" y="677538"/>
            <a:ext cx="3212416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’</a:t>
            </a:r>
            <a:r>
              <a:rPr lang="en-US" sz="16600" b="1" dirty="0">
                <a:solidFill>
                  <a:srgbClr val="FF59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A’</a:t>
            </a:r>
          </a:p>
          <a:p>
            <a:r>
              <a:rPr lang="en-US" sz="5400" b="1" dirty="0">
                <a:solidFill>
                  <a:srgbClr val="FF59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is a valid character constant.</a:t>
            </a:r>
            <a:endParaRPr lang="en-US" sz="5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D549F8-F544-6BDD-EA91-70CE33B71621}"/>
              </a:ext>
            </a:extLst>
          </p:cNvPr>
          <p:cNvSpPr txBox="1"/>
          <p:nvPr/>
        </p:nvSpPr>
        <p:spPr>
          <a:xfrm>
            <a:off x="7542640" y="1490007"/>
            <a:ext cx="3212416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FF59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But</a:t>
            </a:r>
          </a:p>
          <a:p>
            <a:r>
              <a:rPr lang="en-US" sz="13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‘</a:t>
            </a:r>
            <a:r>
              <a:rPr lang="en-US" sz="13800" b="1" dirty="0">
                <a:solidFill>
                  <a:srgbClr val="FF59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A’ </a:t>
            </a:r>
            <a:endParaRPr lang="en-US" sz="16600" b="1" dirty="0">
              <a:solidFill>
                <a:srgbClr val="FF596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  <a:p>
            <a:r>
              <a:rPr lang="en-US" sz="5400" b="1" dirty="0">
                <a:solidFill>
                  <a:srgbClr val="FF59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is invalid.</a:t>
            </a:r>
            <a:endParaRPr lang="en-US" sz="5400" dirty="0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AB7AE177-50E7-AD2F-5A86-AB2C018E0B1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02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[A]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[B]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[C]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[D]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2695" y="0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[E]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8FC9ADB-66EB-B186-7F7A-866D3B8450E2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B3D97ED-8797-9023-3D06-0889382F8D11}"/>
              </a:ext>
            </a:extLst>
          </p:cNvPr>
          <p:cNvGrpSpPr/>
          <p:nvPr/>
        </p:nvGrpSpPr>
        <p:grpSpPr>
          <a:xfrm>
            <a:off x="-9396103" y="0"/>
            <a:ext cx="9927504" cy="6858000"/>
            <a:chOff x="-9337032" y="-1"/>
            <a:chExt cx="9927504" cy="6858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AD94E4B-872B-A41D-52B0-F9D157F7EEFF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C9AE00D-D7E6-01CB-210C-E413E710B73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D85056-7C47-C070-CFD9-BF31EC05C8CA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[F]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C93DFF7-52D8-6E21-F27C-3E9FB019E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DC046526-3196-0BC7-756D-3AD89A36E335}"/>
              </a:ext>
            </a:extLst>
          </p:cNvPr>
          <p:cNvSpPr txBox="1"/>
          <p:nvPr/>
        </p:nvSpPr>
        <p:spPr>
          <a:xfrm>
            <a:off x="958663" y="348211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A0A8"/>
                </a:solidFill>
                <a:latin typeface="Tw Cen MT" panose="020B0602020104020603" pitchFamily="34" charset="0"/>
              </a:rPr>
              <a:t>CHAPTER 1 SOLUTIONS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2B9BEF0-EB9B-875C-DBF5-3FD92E9785DC}"/>
              </a:ext>
            </a:extLst>
          </p:cNvPr>
          <p:cNvSpPr txBox="1"/>
          <p:nvPr/>
        </p:nvSpPr>
        <p:spPr>
          <a:xfrm>
            <a:off x="6370484" y="348211"/>
            <a:ext cx="290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EC630"/>
                </a:solidFill>
                <a:latin typeface="Tw Cen MT" panose="020B0602020104020603" pitchFamily="34" charset="0"/>
              </a:rPr>
              <a:t>GETTING STARTED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1D970B25-C002-67CE-F630-F249E0A106F9}"/>
              </a:ext>
            </a:extLst>
          </p:cNvPr>
          <p:cNvSpPr txBox="1"/>
          <p:nvPr/>
        </p:nvSpPr>
        <p:spPr>
          <a:xfrm>
            <a:off x="1039413" y="6093608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886FE02-854B-F45E-BE66-A8D499DD4150}"/>
              </a:ext>
            </a:extLst>
          </p:cNvPr>
          <p:cNvSpPr txBox="1"/>
          <p:nvPr/>
        </p:nvSpPr>
        <p:spPr>
          <a:xfrm>
            <a:off x="5070360" y="6093608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BY YASHAVANT KANETHKAR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81320-C56B-50BC-6592-0C5E50EA97C1}"/>
              </a:ext>
            </a:extLst>
          </p:cNvPr>
          <p:cNvSpPr txBox="1"/>
          <p:nvPr/>
        </p:nvSpPr>
        <p:spPr>
          <a:xfrm>
            <a:off x="8772562" y="976803"/>
            <a:ext cx="77719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>
                <a:solidFill>
                  <a:srgbClr val="00B050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D2464-D476-570A-17A8-8B8BC6407492}"/>
              </a:ext>
            </a:extLst>
          </p:cNvPr>
          <p:cNvSpPr txBox="1"/>
          <p:nvPr/>
        </p:nvSpPr>
        <p:spPr>
          <a:xfrm>
            <a:off x="1043539" y="976803"/>
            <a:ext cx="7681361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b="0" dirty="0">
              <a:solidFill>
                <a:srgbClr val="D7D7D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m1,m2,m3</a:t>
            </a:r>
          </a:p>
          <a:p>
            <a:r>
              <a:rPr lang="en-US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"Enter values of marks in 3 subjects"</a:t>
            </a:r>
            <a:r>
              <a:rPr lang="en-US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%d%d%d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m1,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m2,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m3)</a:t>
            </a:r>
          </a:p>
          <a:p>
            <a:r>
              <a:rPr lang="en-US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"You entered </a:t>
            </a:r>
            <a:r>
              <a:rPr lang="en-US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m1, m2, m3);</a:t>
            </a:r>
          </a:p>
          <a:p>
            <a:r>
              <a:rPr lang="en-US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2EE0C3-2795-53B4-DC60-8D2427F8CA50}"/>
              </a:ext>
            </a:extLst>
          </p:cNvPr>
          <p:cNvSpPr txBox="1"/>
          <p:nvPr/>
        </p:nvSpPr>
        <p:spPr>
          <a:xfrm>
            <a:off x="1043539" y="3405695"/>
            <a:ext cx="7681361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b="0" dirty="0">
              <a:solidFill>
                <a:srgbClr val="D7D7D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m1,m2,m3;</a:t>
            </a:r>
          </a:p>
          <a:p>
            <a:r>
              <a:rPr lang="en-US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"Enter values of marks in 3 subjects"</a:t>
            </a:r>
            <a:r>
              <a:rPr lang="en-US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%d%d%d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m1,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m2,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m3);</a:t>
            </a:r>
          </a:p>
          <a:p>
            <a:r>
              <a:rPr lang="en-US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"You entered </a:t>
            </a:r>
            <a:r>
              <a:rPr lang="en-US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m1, m2, m3);</a:t>
            </a:r>
          </a:p>
          <a:p>
            <a:r>
              <a:rPr lang="en-US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Graphic 7" descr="Badge Tick with solid fill">
            <a:extLst>
              <a:ext uri="{FF2B5EF4-FFF2-40B4-BE49-F238E27FC236}">
                <a16:creationId xmlns:a16="http://schemas.microsoft.com/office/drawing/2014/main" id="{24783A62-8C84-C74B-4D92-631B381038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22286" y="3428997"/>
            <a:ext cx="914400" cy="914400"/>
          </a:xfrm>
          <a:prstGeom prst="rect">
            <a:avLst/>
          </a:prstGeom>
        </p:spPr>
      </p:pic>
      <p:pic>
        <p:nvPicPr>
          <p:cNvPr id="9" name="Graphic 8" descr="Badge Cross with solid fill">
            <a:extLst>
              <a:ext uri="{FF2B5EF4-FFF2-40B4-BE49-F238E27FC236}">
                <a16:creationId xmlns:a16="http://schemas.microsoft.com/office/drawing/2014/main" id="{2E9817C1-9766-9EFD-721B-3601FDC4FA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10500" y="1004864"/>
            <a:ext cx="914400" cy="914400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9B539C40-CA6F-5163-2048-5CCC14C08B38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7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350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[A]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[B]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[C]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[D]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2695" y="0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[E]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53F4451-BEB6-44D6-A795-F5BE941D5CD0}"/>
              </a:ext>
            </a:extLst>
          </p:cNvPr>
          <p:cNvSpPr/>
          <p:nvPr/>
        </p:nvSpPr>
        <p:spPr>
          <a:xfrm>
            <a:off x="1031203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B8C62C2-268F-F0B9-FBB3-5254E8966612}"/>
              </a:ext>
            </a:extLst>
          </p:cNvPr>
          <p:cNvGrpSpPr/>
          <p:nvPr/>
        </p:nvGrpSpPr>
        <p:grpSpPr>
          <a:xfrm>
            <a:off x="-402723" y="0"/>
            <a:ext cx="9927504" cy="6858000"/>
            <a:chOff x="-9337032" y="-1"/>
            <a:chExt cx="9927504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C46666-0B4A-EB0C-3D9E-95CCB5B525C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FCE2824-FD99-632E-577E-2DC534D7C4F1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84B306-62A2-3EDE-F319-8C89DBEA7BE2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[F]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3917FDF-5839-D465-A658-D39D5FD9B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70742B5-CF71-42ED-307F-18BF8EE727C4}"/>
              </a:ext>
            </a:extLst>
          </p:cNvPr>
          <p:cNvSpPr txBox="1"/>
          <p:nvPr/>
        </p:nvSpPr>
        <p:spPr>
          <a:xfrm>
            <a:off x="354158" y="820218"/>
            <a:ext cx="781161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>
                <a:solidFill>
                  <a:srgbClr val="00A0A8"/>
                </a:solidFill>
                <a:latin typeface="Tw Cen MT" panose="020B0602020104020603" pitchFamily="34" charset="0"/>
              </a:rPr>
              <a:t>Q[F] Attempt the following:</a:t>
            </a:r>
          </a:p>
          <a:p>
            <a:endParaRPr lang="en-US" sz="500" dirty="0">
              <a:solidFill>
                <a:srgbClr val="00A0A8"/>
              </a:solidFill>
              <a:latin typeface="Tw Cen MT" panose="020B0602020104020603" pitchFamily="34" charset="0"/>
            </a:endParaRPr>
          </a:p>
          <a:p>
            <a:r>
              <a:rPr lang="en-US" sz="4100" dirty="0">
                <a:solidFill>
                  <a:srgbClr val="00A0A8"/>
                </a:solidFill>
                <a:latin typeface="Tw Cen MT" panose="020B0602020104020603" pitchFamily="34" charset="0"/>
              </a:rPr>
              <a:t>(a) Ramesh’s basic salary is input through the keyboard. His dearness allowance is 40% of basic salary, and house rent allowance is 20% of basic salary. Write a program to calculate his gross salary.</a:t>
            </a:r>
          </a:p>
          <a:p>
            <a:endParaRPr lang="en-US" sz="500" dirty="0">
              <a:solidFill>
                <a:srgbClr val="00A0A8"/>
              </a:solidFill>
              <a:latin typeface="Tw Cen MT" panose="020B0602020104020603" pitchFamily="34" charset="0"/>
            </a:endParaRPr>
          </a:p>
          <a:p>
            <a:r>
              <a:rPr lang="en-US" sz="4100" dirty="0">
                <a:solidFill>
                  <a:srgbClr val="00A0A8"/>
                </a:solidFill>
                <a:latin typeface="Tw Cen MT" panose="020B0602020104020603" pitchFamily="34" charset="0"/>
              </a:rPr>
              <a:t>…(e), (f)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FBF8D8-EC45-021F-E778-11782E6A0966}"/>
              </a:ext>
            </a:extLst>
          </p:cNvPr>
          <p:cNvSpPr txBox="1"/>
          <p:nvPr/>
        </p:nvSpPr>
        <p:spPr>
          <a:xfrm>
            <a:off x="285968" y="348211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A0A8"/>
                </a:solidFill>
                <a:latin typeface="Tw Cen MT" panose="020B0602020104020603" pitchFamily="34" charset="0"/>
              </a:rPr>
              <a:t>CHAPTER 1 SOLUTIONS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382F17-A857-AD47-F799-C94111FA49C1}"/>
              </a:ext>
            </a:extLst>
          </p:cNvPr>
          <p:cNvSpPr txBox="1"/>
          <p:nvPr/>
        </p:nvSpPr>
        <p:spPr>
          <a:xfrm>
            <a:off x="5697789" y="348211"/>
            <a:ext cx="290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EC630"/>
                </a:solidFill>
                <a:latin typeface="Tw Cen MT" panose="020B0602020104020603" pitchFamily="34" charset="0"/>
              </a:rPr>
              <a:t>GETTING STARTED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4B51D6-E3BC-4D23-4AC5-54D4D5B44439}"/>
              </a:ext>
            </a:extLst>
          </p:cNvPr>
          <p:cNvSpPr txBox="1"/>
          <p:nvPr/>
        </p:nvSpPr>
        <p:spPr>
          <a:xfrm>
            <a:off x="366718" y="6093608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BOOK: </a:t>
            </a:r>
            <a:r>
              <a:rPr lang="en-US" sz="2800" dirty="0">
                <a:noFill/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6C4F33-F1E3-5AB5-5106-9126842C9141}"/>
              </a:ext>
            </a:extLst>
          </p:cNvPr>
          <p:cNvSpPr txBox="1"/>
          <p:nvPr/>
        </p:nvSpPr>
        <p:spPr>
          <a:xfrm>
            <a:off x="4397665" y="6093608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BY YASHAVANT KANETHKAR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2A1E93-36B3-7461-4ABF-4E8B2AF683ED}"/>
              </a:ext>
            </a:extLst>
          </p:cNvPr>
          <p:cNvSpPr txBox="1"/>
          <p:nvPr/>
        </p:nvSpPr>
        <p:spPr>
          <a:xfrm>
            <a:off x="1461829" y="6093608"/>
            <a:ext cx="1447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LET US C</a:t>
            </a:r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0BE2A5B8-4079-6A72-440F-5BBC610F47B5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60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[A]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[B]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[C]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[D]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2695" y="0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[E]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53F4451-BEB6-44D6-A795-F5BE941D5CD0}"/>
              </a:ext>
            </a:extLst>
          </p:cNvPr>
          <p:cNvSpPr/>
          <p:nvPr/>
        </p:nvSpPr>
        <p:spPr>
          <a:xfrm>
            <a:off x="1031203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B8C62C2-268F-F0B9-FBB3-5254E8966612}"/>
              </a:ext>
            </a:extLst>
          </p:cNvPr>
          <p:cNvGrpSpPr/>
          <p:nvPr/>
        </p:nvGrpSpPr>
        <p:grpSpPr>
          <a:xfrm>
            <a:off x="-402723" y="0"/>
            <a:ext cx="9927504" cy="6858000"/>
            <a:chOff x="-9337032" y="-1"/>
            <a:chExt cx="9927504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C46666-0B4A-EB0C-3D9E-95CCB5B525C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FCE2824-FD99-632E-577E-2DC534D7C4F1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84B306-62A2-3EDE-F319-8C89DBEA7BE2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[F]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3917FDF-5839-D465-A658-D39D5FD9B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70742B5-CF71-42ED-307F-18BF8EE727C4}"/>
              </a:ext>
            </a:extLst>
          </p:cNvPr>
          <p:cNvSpPr txBox="1"/>
          <p:nvPr/>
        </p:nvSpPr>
        <p:spPr>
          <a:xfrm>
            <a:off x="728215" y="1642889"/>
            <a:ext cx="70017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solidFill>
                  <a:srgbClr val="00A0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Gross salary = Basic salary + Dearness allowance + House rent allowance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FBF8D8-EC45-021F-E778-11782E6A0966}"/>
              </a:ext>
            </a:extLst>
          </p:cNvPr>
          <p:cNvSpPr txBox="1"/>
          <p:nvPr/>
        </p:nvSpPr>
        <p:spPr>
          <a:xfrm>
            <a:off x="285968" y="348211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A0A8"/>
                </a:solidFill>
                <a:latin typeface="Tw Cen MT" panose="020B0602020104020603" pitchFamily="34" charset="0"/>
              </a:rPr>
              <a:t>CHAPTER 1 SOLUTIONS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382F17-A857-AD47-F799-C94111FA49C1}"/>
              </a:ext>
            </a:extLst>
          </p:cNvPr>
          <p:cNvSpPr txBox="1"/>
          <p:nvPr/>
        </p:nvSpPr>
        <p:spPr>
          <a:xfrm>
            <a:off x="5697789" y="348211"/>
            <a:ext cx="290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EC630"/>
                </a:solidFill>
                <a:latin typeface="Tw Cen MT" panose="020B0602020104020603" pitchFamily="34" charset="0"/>
              </a:rPr>
              <a:t>GETTING STARTED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4B51D6-E3BC-4D23-4AC5-54D4D5B44439}"/>
              </a:ext>
            </a:extLst>
          </p:cNvPr>
          <p:cNvSpPr txBox="1"/>
          <p:nvPr/>
        </p:nvSpPr>
        <p:spPr>
          <a:xfrm>
            <a:off x="366718" y="6093608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BOOK: </a:t>
            </a:r>
            <a:r>
              <a:rPr lang="en-US" sz="2800" dirty="0">
                <a:noFill/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6C4F33-F1E3-5AB5-5106-9126842C9141}"/>
              </a:ext>
            </a:extLst>
          </p:cNvPr>
          <p:cNvSpPr txBox="1"/>
          <p:nvPr/>
        </p:nvSpPr>
        <p:spPr>
          <a:xfrm>
            <a:off x="4397665" y="6093608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BY YASHAVANT KANETHKAR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2A1E93-36B3-7461-4ABF-4E8B2AF683ED}"/>
              </a:ext>
            </a:extLst>
          </p:cNvPr>
          <p:cNvSpPr txBox="1"/>
          <p:nvPr/>
        </p:nvSpPr>
        <p:spPr>
          <a:xfrm>
            <a:off x="1461829" y="6093608"/>
            <a:ext cx="1447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LET US C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BA8F056C-F181-1218-1F07-F709400A88C1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22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[A]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[B]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[C]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[D]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2695" y="0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[E]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53F4451-BEB6-44D6-A795-F5BE941D5CD0}"/>
              </a:ext>
            </a:extLst>
          </p:cNvPr>
          <p:cNvSpPr/>
          <p:nvPr/>
        </p:nvSpPr>
        <p:spPr>
          <a:xfrm>
            <a:off x="1031203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B8C62C2-268F-F0B9-FBB3-5254E8966612}"/>
              </a:ext>
            </a:extLst>
          </p:cNvPr>
          <p:cNvGrpSpPr/>
          <p:nvPr/>
        </p:nvGrpSpPr>
        <p:grpSpPr>
          <a:xfrm>
            <a:off x="-402723" y="0"/>
            <a:ext cx="9927504" cy="6858000"/>
            <a:chOff x="-9337032" y="-1"/>
            <a:chExt cx="9927504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C46666-0B4A-EB0C-3D9E-95CCB5B525C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FCE2824-FD99-632E-577E-2DC534D7C4F1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84B306-62A2-3EDE-F319-8C89DBEA7BE2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[F]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3917FDF-5839-D465-A658-D39D5FD9B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70742B5-CF71-42ED-307F-18BF8EE727C4}"/>
              </a:ext>
            </a:extLst>
          </p:cNvPr>
          <p:cNvSpPr txBox="1"/>
          <p:nvPr/>
        </p:nvSpPr>
        <p:spPr>
          <a:xfrm>
            <a:off x="354158" y="820218"/>
            <a:ext cx="7811618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>
                <a:solidFill>
                  <a:srgbClr val="00A0A8"/>
                </a:solidFill>
                <a:latin typeface="Tw Cen MT" panose="020B0602020104020603" pitchFamily="34" charset="0"/>
              </a:rPr>
              <a:t>Q[F] Attempt the following:</a:t>
            </a:r>
          </a:p>
          <a:p>
            <a:endParaRPr lang="en-US" sz="500" dirty="0">
              <a:solidFill>
                <a:srgbClr val="00A0A8"/>
              </a:solidFill>
              <a:latin typeface="Tw Cen MT" panose="020B0602020104020603" pitchFamily="34" charset="0"/>
            </a:endParaRPr>
          </a:p>
          <a:p>
            <a:r>
              <a:rPr lang="en-US" sz="4100" dirty="0">
                <a:solidFill>
                  <a:srgbClr val="00A0A8"/>
                </a:solidFill>
                <a:latin typeface="Tw Cen MT" panose="020B0602020104020603" pitchFamily="34" charset="0"/>
              </a:rPr>
              <a:t>(b) The distance between two cities (in km.) is input through the keyboard. Write a program to convert and print to this distance in meters, feet, inches and centimeters.</a:t>
            </a:r>
          </a:p>
          <a:p>
            <a:endParaRPr lang="en-US" sz="1000" dirty="0">
              <a:solidFill>
                <a:srgbClr val="00A0A8"/>
              </a:solidFill>
              <a:latin typeface="Tw Cen MT" panose="020B0602020104020603" pitchFamily="34" charset="0"/>
            </a:endParaRPr>
          </a:p>
          <a:p>
            <a:r>
              <a:rPr lang="en-US" sz="4100" dirty="0">
                <a:solidFill>
                  <a:srgbClr val="00A0A8"/>
                </a:solidFill>
                <a:latin typeface="Tw Cen MT" panose="020B0602020104020603" pitchFamily="34" charset="0"/>
              </a:rPr>
              <a:t>…(e), (f)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FBF8D8-EC45-021F-E778-11782E6A0966}"/>
              </a:ext>
            </a:extLst>
          </p:cNvPr>
          <p:cNvSpPr txBox="1"/>
          <p:nvPr/>
        </p:nvSpPr>
        <p:spPr>
          <a:xfrm>
            <a:off x="285968" y="348211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A0A8"/>
                </a:solidFill>
                <a:latin typeface="Tw Cen MT" panose="020B0602020104020603" pitchFamily="34" charset="0"/>
              </a:rPr>
              <a:t>CHAPTER 1 SOLUTIONS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382F17-A857-AD47-F799-C94111FA49C1}"/>
              </a:ext>
            </a:extLst>
          </p:cNvPr>
          <p:cNvSpPr txBox="1"/>
          <p:nvPr/>
        </p:nvSpPr>
        <p:spPr>
          <a:xfrm>
            <a:off x="5697789" y="348211"/>
            <a:ext cx="290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EC630"/>
                </a:solidFill>
                <a:latin typeface="Tw Cen MT" panose="020B0602020104020603" pitchFamily="34" charset="0"/>
              </a:rPr>
              <a:t>GETTING STARTED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4B51D6-E3BC-4D23-4AC5-54D4D5B44439}"/>
              </a:ext>
            </a:extLst>
          </p:cNvPr>
          <p:cNvSpPr txBox="1"/>
          <p:nvPr/>
        </p:nvSpPr>
        <p:spPr>
          <a:xfrm>
            <a:off x="366718" y="6093608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BOOK: </a:t>
            </a:r>
            <a:r>
              <a:rPr lang="en-US" sz="2800" dirty="0">
                <a:noFill/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6C4F33-F1E3-5AB5-5106-9126842C9141}"/>
              </a:ext>
            </a:extLst>
          </p:cNvPr>
          <p:cNvSpPr txBox="1"/>
          <p:nvPr/>
        </p:nvSpPr>
        <p:spPr>
          <a:xfrm>
            <a:off x="4397665" y="6093608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BY YASHAVANT KANETHKAR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2A1E93-36B3-7461-4ABF-4E8B2AF683ED}"/>
              </a:ext>
            </a:extLst>
          </p:cNvPr>
          <p:cNvSpPr txBox="1"/>
          <p:nvPr/>
        </p:nvSpPr>
        <p:spPr>
          <a:xfrm>
            <a:off x="1461829" y="6093608"/>
            <a:ext cx="1447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LET US C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19422E42-AFC8-9BF3-48AF-1F353090476D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47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[A]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[B]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[C]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[D]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2695" y="0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[E]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53F4451-BEB6-44D6-A795-F5BE941D5CD0}"/>
              </a:ext>
            </a:extLst>
          </p:cNvPr>
          <p:cNvSpPr/>
          <p:nvPr/>
        </p:nvSpPr>
        <p:spPr>
          <a:xfrm>
            <a:off x="1031203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B8C62C2-268F-F0B9-FBB3-5254E8966612}"/>
              </a:ext>
            </a:extLst>
          </p:cNvPr>
          <p:cNvGrpSpPr/>
          <p:nvPr/>
        </p:nvGrpSpPr>
        <p:grpSpPr>
          <a:xfrm>
            <a:off x="-402723" y="0"/>
            <a:ext cx="9927504" cy="6858000"/>
            <a:chOff x="-9337032" y="-1"/>
            <a:chExt cx="9927504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C46666-0B4A-EB0C-3D9E-95CCB5B525C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FCE2824-FD99-632E-577E-2DC534D7C4F1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84B306-62A2-3EDE-F319-8C89DBEA7BE2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[F]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3917FDF-5839-D465-A658-D39D5FD9B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70742B5-CF71-42ED-307F-18BF8EE727C4}"/>
              </a:ext>
            </a:extLst>
          </p:cNvPr>
          <p:cNvSpPr txBox="1"/>
          <p:nvPr/>
        </p:nvSpPr>
        <p:spPr>
          <a:xfrm>
            <a:off x="728215" y="1642889"/>
            <a:ext cx="70017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solidFill>
                  <a:srgbClr val="00A0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1 Kilometer = 1000 Meters</a:t>
            </a:r>
          </a:p>
          <a:p>
            <a:r>
              <a:rPr lang="en-US" sz="4200" b="1" dirty="0">
                <a:solidFill>
                  <a:srgbClr val="00A0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1 Meter = 100 Centimeters</a:t>
            </a:r>
          </a:p>
          <a:p>
            <a:r>
              <a:rPr lang="en-US" sz="4200" b="1" dirty="0">
                <a:solidFill>
                  <a:srgbClr val="00A0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1 inch = 2.54 Centimeters</a:t>
            </a:r>
          </a:p>
          <a:p>
            <a:r>
              <a:rPr lang="en-US" sz="4200" b="1" dirty="0">
                <a:solidFill>
                  <a:srgbClr val="00A0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1 Foot = 12 Inches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FBF8D8-EC45-021F-E778-11782E6A0966}"/>
              </a:ext>
            </a:extLst>
          </p:cNvPr>
          <p:cNvSpPr txBox="1"/>
          <p:nvPr/>
        </p:nvSpPr>
        <p:spPr>
          <a:xfrm>
            <a:off x="285968" y="348211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A0A8"/>
                </a:solidFill>
                <a:latin typeface="Tw Cen MT" panose="020B0602020104020603" pitchFamily="34" charset="0"/>
              </a:rPr>
              <a:t>CHAPTER 1 SOLUTIONS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382F17-A857-AD47-F799-C94111FA49C1}"/>
              </a:ext>
            </a:extLst>
          </p:cNvPr>
          <p:cNvSpPr txBox="1"/>
          <p:nvPr/>
        </p:nvSpPr>
        <p:spPr>
          <a:xfrm>
            <a:off x="5697789" y="348211"/>
            <a:ext cx="290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EC630"/>
                </a:solidFill>
                <a:latin typeface="Tw Cen MT" panose="020B0602020104020603" pitchFamily="34" charset="0"/>
              </a:rPr>
              <a:t>GETTING STARTED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4B51D6-E3BC-4D23-4AC5-54D4D5B44439}"/>
              </a:ext>
            </a:extLst>
          </p:cNvPr>
          <p:cNvSpPr txBox="1"/>
          <p:nvPr/>
        </p:nvSpPr>
        <p:spPr>
          <a:xfrm>
            <a:off x="366718" y="6093608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BOOK: </a:t>
            </a:r>
            <a:r>
              <a:rPr lang="en-US" sz="2800" dirty="0">
                <a:noFill/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6C4F33-F1E3-5AB5-5106-9126842C9141}"/>
              </a:ext>
            </a:extLst>
          </p:cNvPr>
          <p:cNvSpPr txBox="1"/>
          <p:nvPr/>
        </p:nvSpPr>
        <p:spPr>
          <a:xfrm>
            <a:off x="4397665" y="6093608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BY YASHAVANT KANETHKAR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2A1E93-36B3-7461-4ABF-4E8B2AF683ED}"/>
              </a:ext>
            </a:extLst>
          </p:cNvPr>
          <p:cNvSpPr txBox="1"/>
          <p:nvPr/>
        </p:nvSpPr>
        <p:spPr>
          <a:xfrm>
            <a:off x="1461829" y="6093608"/>
            <a:ext cx="1447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LET US C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AC1E396A-596B-A658-2B26-F6D52A7AB12C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61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[A]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[B]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[C]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[D]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2695" y="0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[E]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53F4451-BEB6-44D6-A795-F5BE941D5CD0}"/>
              </a:ext>
            </a:extLst>
          </p:cNvPr>
          <p:cNvSpPr/>
          <p:nvPr/>
        </p:nvSpPr>
        <p:spPr>
          <a:xfrm>
            <a:off x="1031203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B8C62C2-268F-F0B9-FBB3-5254E8966612}"/>
              </a:ext>
            </a:extLst>
          </p:cNvPr>
          <p:cNvGrpSpPr/>
          <p:nvPr/>
        </p:nvGrpSpPr>
        <p:grpSpPr>
          <a:xfrm>
            <a:off x="-402723" y="0"/>
            <a:ext cx="9927504" cy="6858000"/>
            <a:chOff x="-9337032" y="-1"/>
            <a:chExt cx="9927504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C46666-0B4A-EB0C-3D9E-95CCB5B525C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FCE2824-FD99-632E-577E-2DC534D7C4F1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84B306-62A2-3EDE-F319-8C89DBEA7BE2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[F]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3917FDF-5839-D465-A658-D39D5FD9B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70742B5-CF71-42ED-307F-18BF8EE727C4}"/>
              </a:ext>
            </a:extLst>
          </p:cNvPr>
          <p:cNvSpPr txBox="1"/>
          <p:nvPr/>
        </p:nvSpPr>
        <p:spPr>
          <a:xfrm>
            <a:off x="354157" y="820218"/>
            <a:ext cx="8082239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A0A8"/>
                </a:solidFill>
                <a:latin typeface="Tw Cen MT" panose="020B0602020104020603" pitchFamily="34" charset="0"/>
              </a:rPr>
              <a:t>Q[F] Attempt the following:</a:t>
            </a:r>
          </a:p>
          <a:p>
            <a:endParaRPr lang="en-US" sz="300" dirty="0">
              <a:solidFill>
                <a:srgbClr val="00A0A8"/>
              </a:solidFill>
              <a:latin typeface="Tw Cen MT" panose="020B0602020104020603" pitchFamily="34" charset="0"/>
            </a:endParaRPr>
          </a:p>
          <a:p>
            <a:r>
              <a:rPr lang="en-US" sz="3600" dirty="0">
                <a:solidFill>
                  <a:srgbClr val="00A0A8"/>
                </a:solidFill>
                <a:latin typeface="Tw Cen MT" panose="020B0602020104020603" pitchFamily="34" charset="0"/>
              </a:rPr>
              <a:t>(c) If the marks obtained by a student in five different subjects are input through the keyboard. Write a program to find out the aggregate marks and percentage marks obtained by the student. Assume that the maximum marks that can be obtained by a student in each subject is 100.</a:t>
            </a:r>
            <a:endParaRPr lang="en-US" sz="800" dirty="0">
              <a:solidFill>
                <a:srgbClr val="00A0A8"/>
              </a:solidFill>
              <a:latin typeface="Tw Cen MT" panose="020B0602020104020603" pitchFamily="34" charset="0"/>
            </a:endParaRPr>
          </a:p>
          <a:p>
            <a:r>
              <a:rPr lang="en-US" sz="3600" dirty="0">
                <a:solidFill>
                  <a:srgbClr val="00A0A8"/>
                </a:solidFill>
                <a:latin typeface="Tw Cen MT" panose="020B0602020104020603" pitchFamily="34" charset="0"/>
              </a:rPr>
              <a:t>…(e), (f)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FBF8D8-EC45-021F-E778-11782E6A0966}"/>
              </a:ext>
            </a:extLst>
          </p:cNvPr>
          <p:cNvSpPr txBox="1"/>
          <p:nvPr/>
        </p:nvSpPr>
        <p:spPr>
          <a:xfrm>
            <a:off x="285968" y="348211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A0A8"/>
                </a:solidFill>
                <a:latin typeface="Tw Cen MT" panose="020B0602020104020603" pitchFamily="34" charset="0"/>
              </a:rPr>
              <a:t>CHAPTER 1 SOLUTIONS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382F17-A857-AD47-F799-C94111FA49C1}"/>
              </a:ext>
            </a:extLst>
          </p:cNvPr>
          <p:cNvSpPr txBox="1"/>
          <p:nvPr/>
        </p:nvSpPr>
        <p:spPr>
          <a:xfrm>
            <a:off x="5697789" y="348211"/>
            <a:ext cx="290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EC630"/>
                </a:solidFill>
                <a:latin typeface="Tw Cen MT" panose="020B0602020104020603" pitchFamily="34" charset="0"/>
              </a:rPr>
              <a:t>GETTING STARTED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4B51D6-E3BC-4D23-4AC5-54D4D5B44439}"/>
              </a:ext>
            </a:extLst>
          </p:cNvPr>
          <p:cNvSpPr txBox="1"/>
          <p:nvPr/>
        </p:nvSpPr>
        <p:spPr>
          <a:xfrm>
            <a:off x="366718" y="6093608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BOOK: </a:t>
            </a:r>
            <a:r>
              <a:rPr lang="en-US" sz="2800" dirty="0">
                <a:noFill/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6C4F33-F1E3-5AB5-5106-9126842C9141}"/>
              </a:ext>
            </a:extLst>
          </p:cNvPr>
          <p:cNvSpPr txBox="1"/>
          <p:nvPr/>
        </p:nvSpPr>
        <p:spPr>
          <a:xfrm>
            <a:off x="4397665" y="6093608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BY YASHAVANT KANETHKAR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2A1E93-36B3-7461-4ABF-4E8B2AF683ED}"/>
              </a:ext>
            </a:extLst>
          </p:cNvPr>
          <p:cNvSpPr txBox="1"/>
          <p:nvPr/>
        </p:nvSpPr>
        <p:spPr>
          <a:xfrm>
            <a:off x="1461829" y="6093608"/>
            <a:ext cx="1447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LET US C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5E7BF657-A2ED-19FA-EDB4-F53BAAADC904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9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[A]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[B]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[C]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[D]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2695" y="0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[E]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53F4451-BEB6-44D6-A795-F5BE941D5CD0}"/>
              </a:ext>
            </a:extLst>
          </p:cNvPr>
          <p:cNvSpPr/>
          <p:nvPr/>
        </p:nvSpPr>
        <p:spPr>
          <a:xfrm>
            <a:off x="1031203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B8C62C2-268F-F0B9-FBB3-5254E8966612}"/>
              </a:ext>
            </a:extLst>
          </p:cNvPr>
          <p:cNvGrpSpPr/>
          <p:nvPr/>
        </p:nvGrpSpPr>
        <p:grpSpPr>
          <a:xfrm>
            <a:off x="-402723" y="0"/>
            <a:ext cx="9927504" cy="6858000"/>
            <a:chOff x="-9337032" y="-1"/>
            <a:chExt cx="9927504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C46666-0B4A-EB0C-3D9E-95CCB5B525C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FCE2824-FD99-632E-577E-2DC534D7C4F1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84B306-62A2-3EDE-F319-8C89DBEA7BE2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[F]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3917FDF-5839-D465-A658-D39D5FD9B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0742B5-CF71-42ED-307F-18BF8EE727C4}"/>
                  </a:ext>
                </a:extLst>
              </p:cNvPr>
              <p:cNvSpPr txBox="1"/>
              <p:nvPr/>
            </p:nvSpPr>
            <p:spPr>
              <a:xfrm>
                <a:off x="728215" y="1010294"/>
                <a:ext cx="7001799" cy="5535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200" b="1" dirty="0">
                    <a:solidFill>
                      <a:srgbClr val="00A0A8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</a:rPr>
                  <a:t>Aggregate marks = Total marks obtained in all subjects</a:t>
                </a:r>
              </a:p>
              <a:p>
                <a:endParaRPr lang="en-US" sz="3000" b="1" dirty="0">
                  <a:solidFill>
                    <a:srgbClr val="00A0A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endParaRPr>
              </a:p>
              <a:p>
                <a:r>
                  <a:rPr lang="en-US" sz="4200" b="1" dirty="0">
                    <a:solidFill>
                      <a:srgbClr val="00A0A8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</a:rPr>
                  <a:t>Percentage marks </a:t>
                </a:r>
              </a:p>
              <a:p>
                <a:endParaRPr lang="en-US" sz="1000" b="1" dirty="0">
                  <a:solidFill>
                    <a:srgbClr val="00A0A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endParaRPr>
              </a:p>
              <a:p>
                <a:r>
                  <a:rPr lang="en-US" sz="4200" b="1" dirty="0">
                    <a:solidFill>
                      <a:srgbClr val="00A0A8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4400" b="1" i="1" smtClean="0">
                            <a:solidFill>
                              <a:srgbClr val="00A0A8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400" b="1" i="1">
                                <a:solidFill>
                                  <a:srgbClr val="00A0A8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b="1" i="1" smtClean="0">
                                <a:solidFill>
                                  <a:srgbClr val="00A0A8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sz="4400" b="1" i="1">
                                <a:solidFill>
                                  <a:srgbClr val="00A0A8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𝒈𝒈𝒓𝒆𝒈𝒂𝒕𝒆</m:t>
                            </m:r>
                            <m:r>
                              <a:rPr lang="en-US" sz="4400" b="1" i="1">
                                <a:solidFill>
                                  <a:srgbClr val="00A0A8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4400" b="1" i="1">
                                <a:solidFill>
                                  <a:srgbClr val="00A0A8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𝒎𝒂𝒓𝒌𝒔</m:t>
                            </m:r>
                          </m:num>
                          <m:den>
                            <m:r>
                              <a:rPr lang="en-US" sz="4400" b="1" i="1" smtClean="0">
                                <a:solidFill>
                                  <a:srgbClr val="00A0A8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𝑴</m:t>
                            </m:r>
                            <m:r>
                              <a:rPr lang="en-US" sz="4400" b="1" i="1">
                                <a:solidFill>
                                  <a:srgbClr val="00A0A8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𝒂𝒙𝒊𝒎𝒖𝒎</m:t>
                            </m:r>
                            <m:r>
                              <a:rPr lang="en-US" sz="4400" b="1" i="1">
                                <a:solidFill>
                                  <a:srgbClr val="00A0A8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4400" b="1" i="1">
                                <a:solidFill>
                                  <a:srgbClr val="00A0A8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𝒎𝒂𝒓𝒌𝒔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4400" b="1" dirty="0">
                    <a:solidFill>
                      <a:srgbClr val="00A0A8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</a:rPr>
                  <a:t> x 100</a:t>
                </a:r>
              </a:p>
              <a:p>
                <a:endParaRPr lang="en-US" sz="2000" b="1" dirty="0">
                  <a:solidFill>
                    <a:srgbClr val="00A0A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endParaRPr>
              </a:p>
              <a:p>
                <a:r>
                  <a:rPr lang="en-US" sz="4000" b="1" dirty="0">
                    <a:solidFill>
                      <a:srgbClr val="00A0A8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4000" b="1" i="1" smtClean="0">
                            <a:solidFill>
                              <a:srgbClr val="00A0A8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b="1" i="1">
                                <a:solidFill>
                                  <a:srgbClr val="00A0A8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1" i="1" smtClean="0">
                                <a:solidFill>
                                  <a:srgbClr val="00A0A8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sz="4000" b="1" i="1">
                                <a:solidFill>
                                  <a:srgbClr val="00A0A8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𝒈𝒈𝒓𝒆𝒈𝒂𝒕𝒆</m:t>
                            </m:r>
                            <m:r>
                              <a:rPr lang="en-US" sz="4000" b="1" i="1">
                                <a:solidFill>
                                  <a:srgbClr val="00A0A8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4000" b="1" i="1">
                                <a:solidFill>
                                  <a:srgbClr val="00A0A8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𝒎𝒂𝒓𝒌𝒔</m:t>
                            </m:r>
                          </m:num>
                          <m:den>
                            <m:r>
                              <a:rPr lang="en-US" sz="4000" b="1" i="1" smtClean="0">
                                <a:solidFill>
                                  <a:srgbClr val="00A0A8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𝟓𝟎𝟎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4000" b="1" dirty="0">
                    <a:solidFill>
                      <a:srgbClr val="00A0A8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</a:rPr>
                  <a:t> x 100</a:t>
                </a:r>
              </a:p>
              <a:p>
                <a:endParaRPr lang="en-US" sz="4200" b="1" dirty="0">
                  <a:solidFill>
                    <a:srgbClr val="00A0A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0742B5-CF71-42ED-307F-18BF8EE72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15" y="1010294"/>
                <a:ext cx="7001799" cy="5535554"/>
              </a:xfrm>
              <a:prstGeom prst="rect">
                <a:avLst/>
              </a:prstGeom>
              <a:blipFill>
                <a:blip r:embed="rId3"/>
                <a:stretch>
                  <a:fillRect l="-3481" t="-2423" r="-1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4FBF8D8-EC45-021F-E778-11782E6A0966}"/>
              </a:ext>
            </a:extLst>
          </p:cNvPr>
          <p:cNvSpPr txBox="1"/>
          <p:nvPr/>
        </p:nvSpPr>
        <p:spPr>
          <a:xfrm>
            <a:off x="285968" y="348211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A0A8"/>
                </a:solidFill>
                <a:latin typeface="Tw Cen MT" panose="020B0602020104020603" pitchFamily="34" charset="0"/>
              </a:rPr>
              <a:t>CHAPTER 1 SOLUTIONS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382F17-A857-AD47-F799-C94111FA49C1}"/>
              </a:ext>
            </a:extLst>
          </p:cNvPr>
          <p:cNvSpPr txBox="1"/>
          <p:nvPr/>
        </p:nvSpPr>
        <p:spPr>
          <a:xfrm>
            <a:off x="5697789" y="348211"/>
            <a:ext cx="290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EC630"/>
                </a:solidFill>
                <a:latin typeface="Tw Cen MT" panose="020B0602020104020603" pitchFamily="34" charset="0"/>
              </a:rPr>
              <a:t>GETTING STARTED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4B51D6-E3BC-4D23-4AC5-54D4D5B44439}"/>
              </a:ext>
            </a:extLst>
          </p:cNvPr>
          <p:cNvSpPr txBox="1"/>
          <p:nvPr/>
        </p:nvSpPr>
        <p:spPr>
          <a:xfrm>
            <a:off x="366718" y="6093608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BOOK: </a:t>
            </a:r>
            <a:r>
              <a:rPr lang="en-US" sz="2800" dirty="0">
                <a:noFill/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6C4F33-F1E3-5AB5-5106-9126842C9141}"/>
              </a:ext>
            </a:extLst>
          </p:cNvPr>
          <p:cNvSpPr txBox="1"/>
          <p:nvPr/>
        </p:nvSpPr>
        <p:spPr>
          <a:xfrm>
            <a:off x="4397665" y="6093608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BY YASHAVANT KANETHKAR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2A1E93-36B3-7461-4ABF-4E8B2AF683ED}"/>
              </a:ext>
            </a:extLst>
          </p:cNvPr>
          <p:cNvSpPr txBox="1"/>
          <p:nvPr/>
        </p:nvSpPr>
        <p:spPr>
          <a:xfrm>
            <a:off x="1461829" y="6093608"/>
            <a:ext cx="1447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LET US C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C27797D-D075-B415-DBE8-C62948E4C76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13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[A]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[B]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[C]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[D]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2695" y="0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[E]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53F4451-BEB6-44D6-A795-F5BE941D5CD0}"/>
              </a:ext>
            </a:extLst>
          </p:cNvPr>
          <p:cNvSpPr/>
          <p:nvPr/>
        </p:nvSpPr>
        <p:spPr>
          <a:xfrm>
            <a:off x="1031203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B8C62C2-268F-F0B9-FBB3-5254E8966612}"/>
              </a:ext>
            </a:extLst>
          </p:cNvPr>
          <p:cNvGrpSpPr/>
          <p:nvPr/>
        </p:nvGrpSpPr>
        <p:grpSpPr>
          <a:xfrm>
            <a:off x="-402723" y="0"/>
            <a:ext cx="9927504" cy="6858000"/>
            <a:chOff x="-9337032" y="-1"/>
            <a:chExt cx="9927504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C46666-0B4A-EB0C-3D9E-95CCB5B525C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FCE2824-FD99-632E-577E-2DC534D7C4F1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84B306-62A2-3EDE-F319-8C89DBEA7BE2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[F]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3917FDF-5839-D465-A658-D39D5FD9B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70742B5-CF71-42ED-307F-18BF8EE727C4}"/>
              </a:ext>
            </a:extLst>
          </p:cNvPr>
          <p:cNvSpPr txBox="1"/>
          <p:nvPr/>
        </p:nvSpPr>
        <p:spPr>
          <a:xfrm>
            <a:off x="354157" y="820218"/>
            <a:ext cx="8082239" cy="481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rgbClr val="00A0A8"/>
                </a:solidFill>
                <a:latin typeface="Tw Cen MT" panose="020B0602020104020603" pitchFamily="34" charset="0"/>
              </a:rPr>
              <a:t>Q[F] Attempt the following:</a:t>
            </a:r>
          </a:p>
          <a:p>
            <a:endParaRPr lang="en-US" sz="500" dirty="0">
              <a:solidFill>
                <a:srgbClr val="00A0A8"/>
              </a:solidFill>
              <a:latin typeface="Tw Cen MT" panose="020B0602020104020603" pitchFamily="34" charset="0"/>
            </a:endParaRPr>
          </a:p>
          <a:p>
            <a:r>
              <a:rPr lang="en-US" sz="4200" dirty="0">
                <a:solidFill>
                  <a:srgbClr val="00A0A8"/>
                </a:solidFill>
                <a:latin typeface="Tw Cen MT" panose="020B0602020104020603" pitchFamily="34" charset="0"/>
              </a:rPr>
              <a:t>(d) Temperature of a city in Fahrenheit degrees is input through the keyboard. Write a program to convert this temperature into Centigrade degrees</a:t>
            </a:r>
            <a:r>
              <a:rPr lang="en-US" sz="4000" dirty="0">
                <a:solidFill>
                  <a:srgbClr val="00A0A8"/>
                </a:solidFill>
                <a:latin typeface="Tw Cen MT" panose="020B0602020104020603" pitchFamily="34" charset="0"/>
              </a:rPr>
              <a:t>.</a:t>
            </a:r>
          </a:p>
          <a:p>
            <a:endParaRPr lang="en-US" sz="500" dirty="0">
              <a:solidFill>
                <a:srgbClr val="00A0A8"/>
              </a:solidFill>
              <a:latin typeface="Tw Cen MT" panose="020B0602020104020603" pitchFamily="34" charset="0"/>
            </a:endParaRPr>
          </a:p>
          <a:p>
            <a:r>
              <a:rPr lang="en-US" sz="4200" dirty="0">
                <a:solidFill>
                  <a:srgbClr val="00A0A8"/>
                </a:solidFill>
                <a:latin typeface="Tw Cen MT" panose="020B0602020104020603" pitchFamily="34" charset="0"/>
              </a:rPr>
              <a:t>…(e), (f)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FBF8D8-EC45-021F-E778-11782E6A0966}"/>
              </a:ext>
            </a:extLst>
          </p:cNvPr>
          <p:cNvSpPr txBox="1"/>
          <p:nvPr/>
        </p:nvSpPr>
        <p:spPr>
          <a:xfrm>
            <a:off x="285968" y="348211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A0A8"/>
                </a:solidFill>
                <a:latin typeface="Tw Cen MT" panose="020B0602020104020603" pitchFamily="34" charset="0"/>
              </a:rPr>
              <a:t>CHAPTER 1 SOLUTIONS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382F17-A857-AD47-F799-C94111FA49C1}"/>
              </a:ext>
            </a:extLst>
          </p:cNvPr>
          <p:cNvSpPr txBox="1"/>
          <p:nvPr/>
        </p:nvSpPr>
        <p:spPr>
          <a:xfrm>
            <a:off x="5697789" y="348211"/>
            <a:ext cx="290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EC630"/>
                </a:solidFill>
                <a:latin typeface="Tw Cen MT" panose="020B0602020104020603" pitchFamily="34" charset="0"/>
              </a:rPr>
              <a:t>GETTING STARTED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4B51D6-E3BC-4D23-4AC5-54D4D5B44439}"/>
              </a:ext>
            </a:extLst>
          </p:cNvPr>
          <p:cNvSpPr txBox="1"/>
          <p:nvPr/>
        </p:nvSpPr>
        <p:spPr>
          <a:xfrm>
            <a:off x="366718" y="6093608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BOOK: </a:t>
            </a:r>
            <a:r>
              <a:rPr lang="en-US" sz="2800" dirty="0">
                <a:noFill/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6C4F33-F1E3-5AB5-5106-9126842C9141}"/>
              </a:ext>
            </a:extLst>
          </p:cNvPr>
          <p:cNvSpPr txBox="1"/>
          <p:nvPr/>
        </p:nvSpPr>
        <p:spPr>
          <a:xfrm>
            <a:off x="4397665" y="6093608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BY YASHAVANT KANETHKAR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2A1E93-36B3-7461-4ABF-4E8B2AF683ED}"/>
              </a:ext>
            </a:extLst>
          </p:cNvPr>
          <p:cNvSpPr txBox="1"/>
          <p:nvPr/>
        </p:nvSpPr>
        <p:spPr>
          <a:xfrm>
            <a:off x="1461829" y="6093608"/>
            <a:ext cx="1447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LET US C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69E4E28-70F9-8B92-5D36-B0AA715DBA11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78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[A]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[B]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[C]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[D]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2695" y="0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[E]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53F4451-BEB6-44D6-A795-F5BE941D5CD0}"/>
              </a:ext>
            </a:extLst>
          </p:cNvPr>
          <p:cNvSpPr/>
          <p:nvPr/>
        </p:nvSpPr>
        <p:spPr>
          <a:xfrm>
            <a:off x="1031203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B8C62C2-268F-F0B9-FBB3-5254E8966612}"/>
              </a:ext>
            </a:extLst>
          </p:cNvPr>
          <p:cNvGrpSpPr/>
          <p:nvPr/>
        </p:nvGrpSpPr>
        <p:grpSpPr>
          <a:xfrm>
            <a:off x="-402723" y="0"/>
            <a:ext cx="9927504" cy="6858000"/>
            <a:chOff x="-9337032" y="-1"/>
            <a:chExt cx="9927504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C46666-0B4A-EB0C-3D9E-95CCB5B525C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FCE2824-FD99-632E-577E-2DC534D7C4F1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84B306-62A2-3EDE-F319-8C89DBEA7BE2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[F]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3917FDF-5839-D465-A658-D39D5FD9B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0742B5-CF71-42ED-307F-18BF8EE727C4}"/>
                  </a:ext>
                </a:extLst>
              </p:cNvPr>
              <p:cNvSpPr txBox="1"/>
              <p:nvPr/>
            </p:nvSpPr>
            <p:spPr>
              <a:xfrm>
                <a:off x="1272940" y="1485452"/>
                <a:ext cx="5672584" cy="3887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dirty="0">
                    <a:solidFill>
                      <a:srgbClr val="00A0A8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</a:rPr>
                  <a:t>°C  =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4400" b="1" i="1">
                            <a:solidFill>
                              <a:srgbClr val="00A0A8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400" b="1" i="1">
                                <a:solidFill>
                                  <a:srgbClr val="00A0A8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4400" b="1">
                                <a:solidFill>
                                  <a:srgbClr val="00A0A8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Tw Cen MT" panose="020B0602020104020603" pitchFamily="34" charset="0"/>
                              </a:rPr>
                              <m:t>°</m:t>
                            </m:r>
                            <m:r>
                              <m:rPr>
                                <m:nor/>
                              </m:rPr>
                              <a:rPr lang="en-US" sz="4400" b="1">
                                <a:solidFill>
                                  <a:srgbClr val="00A0A8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Tw Cen MT" panose="020B0602020104020603" pitchFamily="34" charset="0"/>
                              </a:rPr>
                              <m:t>F</m:t>
                            </m:r>
                            <m:r>
                              <a:rPr lang="en-US" sz="4400" b="1">
                                <a:solidFill>
                                  <a:srgbClr val="00A0A8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sz="4400" b="1">
                                <a:solidFill>
                                  <a:srgbClr val="00A0A8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𝟑𝟐</m:t>
                            </m:r>
                          </m:num>
                          <m:den>
                            <m:r>
                              <a:rPr lang="en-US" sz="4400" b="1">
                                <a:solidFill>
                                  <a:srgbClr val="00A0A8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𝟏𝟖𝟎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4400" b="1" dirty="0">
                    <a:solidFill>
                      <a:srgbClr val="00A0A8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</a:rPr>
                  <a:t> x 100</a:t>
                </a:r>
              </a:p>
              <a:p>
                <a:endParaRPr lang="en-US" sz="4400" b="1" dirty="0">
                  <a:solidFill>
                    <a:srgbClr val="00A0A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endParaRPr>
              </a:p>
              <a:p>
                <a:r>
                  <a:rPr lang="en-US" sz="4400" b="1" dirty="0">
                    <a:solidFill>
                      <a:srgbClr val="00A0A8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</a:rPr>
                  <a:t>°C  =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4400" b="1" i="1">
                            <a:solidFill>
                              <a:srgbClr val="00A0A8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400" b="1" i="1">
                                <a:solidFill>
                                  <a:srgbClr val="00A0A8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4400" b="1">
                                <a:solidFill>
                                  <a:srgbClr val="00A0A8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Tw Cen MT" panose="020B0602020104020603" pitchFamily="34" charset="0"/>
                              </a:rPr>
                              <m:t>°</m:t>
                            </m:r>
                            <m:r>
                              <m:rPr>
                                <m:nor/>
                              </m:rPr>
                              <a:rPr lang="en-US" sz="4400" b="1">
                                <a:solidFill>
                                  <a:srgbClr val="00A0A8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Tw Cen MT" panose="020B0602020104020603" pitchFamily="34" charset="0"/>
                              </a:rPr>
                              <m:t>F</m:t>
                            </m:r>
                            <m:r>
                              <a:rPr lang="en-US" sz="4400" b="1">
                                <a:solidFill>
                                  <a:srgbClr val="00A0A8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sz="4400" b="1">
                                <a:solidFill>
                                  <a:srgbClr val="00A0A8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𝟑𝟐</m:t>
                            </m:r>
                          </m:num>
                          <m:den>
                            <m:r>
                              <a:rPr lang="en-US" sz="4400" b="1">
                                <a:solidFill>
                                  <a:srgbClr val="00A0A8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4400" b="1">
                                <a:solidFill>
                                  <a:srgbClr val="00A0A8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4400" b="1">
                                <a:solidFill>
                                  <a:srgbClr val="00A0A8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𝟖</m:t>
                            </m:r>
                          </m:den>
                        </m:f>
                      </m:e>
                    </m:d>
                  </m:oMath>
                </a14:m>
                <a:endParaRPr lang="en-US" sz="4400" b="1" dirty="0">
                  <a:solidFill>
                    <a:srgbClr val="00A0A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endParaRPr>
              </a:p>
              <a:p>
                <a:endParaRPr lang="en-US" sz="4400" b="1" dirty="0">
                  <a:solidFill>
                    <a:srgbClr val="00A0A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0742B5-CF71-42ED-307F-18BF8EE72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940" y="1485452"/>
                <a:ext cx="5672584" cy="3887090"/>
              </a:xfrm>
              <a:prstGeom prst="rect">
                <a:avLst/>
              </a:prstGeom>
              <a:blipFill>
                <a:blip r:embed="rId3"/>
                <a:stretch>
                  <a:fillRect l="-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4FBF8D8-EC45-021F-E778-11782E6A0966}"/>
              </a:ext>
            </a:extLst>
          </p:cNvPr>
          <p:cNvSpPr txBox="1"/>
          <p:nvPr/>
        </p:nvSpPr>
        <p:spPr>
          <a:xfrm>
            <a:off x="285968" y="348211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A0A8"/>
                </a:solidFill>
                <a:latin typeface="Tw Cen MT" panose="020B0602020104020603" pitchFamily="34" charset="0"/>
              </a:rPr>
              <a:t>CHAPTER 1 SOLUTIONS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382F17-A857-AD47-F799-C94111FA49C1}"/>
              </a:ext>
            </a:extLst>
          </p:cNvPr>
          <p:cNvSpPr txBox="1"/>
          <p:nvPr/>
        </p:nvSpPr>
        <p:spPr>
          <a:xfrm>
            <a:off x="5697789" y="348211"/>
            <a:ext cx="290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EC630"/>
                </a:solidFill>
                <a:latin typeface="Tw Cen MT" panose="020B0602020104020603" pitchFamily="34" charset="0"/>
              </a:rPr>
              <a:t>GETTING STARTED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4B51D6-E3BC-4D23-4AC5-54D4D5B44439}"/>
              </a:ext>
            </a:extLst>
          </p:cNvPr>
          <p:cNvSpPr txBox="1"/>
          <p:nvPr/>
        </p:nvSpPr>
        <p:spPr>
          <a:xfrm>
            <a:off x="366718" y="6093608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BOOK: </a:t>
            </a:r>
            <a:r>
              <a:rPr lang="en-US" sz="2800" dirty="0">
                <a:noFill/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6C4F33-F1E3-5AB5-5106-9126842C9141}"/>
              </a:ext>
            </a:extLst>
          </p:cNvPr>
          <p:cNvSpPr txBox="1"/>
          <p:nvPr/>
        </p:nvSpPr>
        <p:spPr>
          <a:xfrm>
            <a:off x="4397665" y="6093608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BY YASHAVANT KANETHKAR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2A1E93-36B3-7461-4ABF-4E8B2AF683ED}"/>
              </a:ext>
            </a:extLst>
          </p:cNvPr>
          <p:cNvSpPr txBox="1"/>
          <p:nvPr/>
        </p:nvSpPr>
        <p:spPr>
          <a:xfrm>
            <a:off x="1461829" y="6093608"/>
            <a:ext cx="1447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LET US C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9A6BB746-6809-7560-0C5D-678F76B3357C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81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[A]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[B]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[C]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[D]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2695" y="0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[E]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53F4451-BEB6-44D6-A795-F5BE941D5CD0}"/>
              </a:ext>
            </a:extLst>
          </p:cNvPr>
          <p:cNvSpPr/>
          <p:nvPr/>
        </p:nvSpPr>
        <p:spPr>
          <a:xfrm>
            <a:off x="1031203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B8C62C2-268F-F0B9-FBB3-5254E8966612}"/>
              </a:ext>
            </a:extLst>
          </p:cNvPr>
          <p:cNvGrpSpPr/>
          <p:nvPr/>
        </p:nvGrpSpPr>
        <p:grpSpPr>
          <a:xfrm>
            <a:off x="-402723" y="0"/>
            <a:ext cx="9927504" cy="6858000"/>
            <a:chOff x="-9337032" y="-1"/>
            <a:chExt cx="9927504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C46666-0B4A-EB0C-3D9E-95CCB5B525C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FCE2824-FD99-632E-577E-2DC534D7C4F1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84B306-62A2-3EDE-F319-8C89DBEA7BE2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[F]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3917FDF-5839-D465-A658-D39D5FD9B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70742B5-CF71-42ED-307F-18BF8EE727C4}"/>
              </a:ext>
            </a:extLst>
          </p:cNvPr>
          <p:cNvSpPr txBox="1"/>
          <p:nvPr/>
        </p:nvSpPr>
        <p:spPr>
          <a:xfrm>
            <a:off x="354157" y="820218"/>
            <a:ext cx="8082239" cy="51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A0A8"/>
                </a:solidFill>
                <a:latin typeface="Tw Cen MT" panose="020B0602020104020603" pitchFamily="34" charset="0"/>
              </a:rPr>
              <a:t>Q[F] Attempt the following:</a:t>
            </a:r>
          </a:p>
          <a:p>
            <a:endParaRPr lang="en-US" sz="400" dirty="0">
              <a:solidFill>
                <a:srgbClr val="00A0A8"/>
              </a:solidFill>
              <a:latin typeface="Tw Cen MT" panose="020B0602020104020603" pitchFamily="34" charset="0"/>
            </a:endParaRPr>
          </a:p>
          <a:p>
            <a:r>
              <a:rPr lang="en-US" sz="4000" dirty="0">
                <a:solidFill>
                  <a:srgbClr val="00A0A8"/>
                </a:solidFill>
                <a:latin typeface="Tw Cen MT" panose="020B0602020104020603" pitchFamily="34" charset="0"/>
              </a:rPr>
              <a:t>(e) The length and breadth of a rectangle and radius of each circle are input through the keyboard. Write a program to calculate the area and perimeter of the rectangle and the area and circumference of the circle.</a:t>
            </a:r>
            <a:endParaRPr lang="en-US" sz="3600" dirty="0">
              <a:solidFill>
                <a:srgbClr val="00A0A8"/>
              </a:solidFill>
              <a:latin typeface="Tw Cen MT" panose="020B0602020104020603" pitchFamily="34" charset="0"/>
            </a:endParaRPr>
          </a:p>
          <a:p>
            <a:endParaRPr lang="en-US" sz="400" dirty="0">
              <a:solidFill>
                <a:srgbClr val="00A0A8"/>
              </a:solidFill>
              <a:latin typeface="Tw Cen MT" panose="020B0602020104020603" pitchFamily="34" charset="0"/>
            </a:endParaRPr>
          </a:p>
          <a:p>
            <a:r>
              <a:rPr lang="en-US" sz="4000" dirty="0">
                <a:solidFill>
                  <a:srgbClr val="00A0A8"/>
                </a:solidFill>
                <a:latin typeface="Tw Cen MT" panose="020B0602020104020603" pitchFamily="34" charset="0"/>
              </a:rPr>
              <a:t>…(e), (f)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FBF8D8-EC45-021F-E778-11782E6A0966}"/>
              </a:ext>
            </a:extLst>
          </p:cNvPr>
          <p:cNvSpPr txBox="1"/>
          <p:nvPr/>
        </p:nvSpPr>
        <p:spPr>
          <a:xfrm>
            <a:off x="285968" y="348211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A0A8"/>
                </a:solidFill>
                <a:latin typeface="Tw Cen MT" panose="020B0602020104020603" pitchFamily="34" charset="0"/>
              </a:rPr>
              <a:t>CHAPTER 1 SOLUTIONS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382F17-A857-AD47-F799-C94111FA49C1}"/>
              </a:ext>
            </a:extLst>
          </p:cNvPr>
          <p:cNvSpPr txBox="1"/>
          <p:nvPr/>
        </p:nvSpPr>
        <p:spPr>
          <a:xfrm>
            <a:off x="5697789" y="348211"/>
            <a:ext cx="290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EC630"/>
                </a:solidFill>
                <a:latin typeface="Tw Cen MT" panose="020B0602020104020603" pitchFamily="34" charset="0"/>
              </a:rPr>
              <a:t>GETTING STARTED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4B51D6-E3BC-4D23-4AC5-54D4D5B44439}"/>
              </a:ext>
            </a:extLst>
          </p:cNvPr>
          <p:cNvSpPr txBox="1"/>
          <p:nvPr/>
        </p:nvSpPr>
        <p:spPr>
          <a:xfrm>
            <a:off x="366718" y="6093608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BOOK: </a:t>
            </a:r>
            <a:r>
              <a:rPr lang="en-US" sz="2800" dirty="0">
                <a:noFill/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6C4F33-F1E3-5AB5-5106-9126842C9141}"/>
              </a:ext>
            </a:extLst>
          </p:cNvPr>
          <p:cNvSpPr txBox="1"/>
          <p:nvPr/>
        </p:nvSpPr>
        <p:spPr>
          <a:xfrm>
            <a:off x="4397665" y="6093608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BY YASHAVANT KANETHKAR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2A1E93-36B3-7461-4ABF-4E8B2AF683ED}"/>
              </a:ext>
            </a:extLst>
          </p:cNvPr>
          <p:cNvSpPr txBox="1"/>
          <p:nvPr/>
        </p:nvSpPr>
        <p:spPr>
          <a:xfrm>
            <a:off x="1461829" y="6093608"/>
            <a:ext cx="1447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LET US C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FDD02773-9FB2-BC01-95A8-7B8533E0B489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78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[A]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464A2E-94B9-6943-8A8D-7FDF89718DF0}"/>
              </a:ext>
            </a:extLst>
          </p:cNvPr>
          <p:cNvSpPr txBox="1"/>
          <p:nvPr/>
        </p:nvSpPr>
        <p:spPr>
          <a:xfrm>
            <a:off x="3235184" y="1100958"/>
            <a:ext cx="733242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rgbClr val="FF5969"/>
                </a:solidFill>
                <a:latin typeface="Tw Cen MT" panose="020B0602020104020603" pitchFamily="34" charset="0"/>
              </a:rPr>
              <a:t>(</a:t>
            </a:r>
            <a:r>
              <a:rPr lang="en-US" sz="4200" dirty="0" err="1">
                <a:solidFill>
                  <a:srgbClr val="FF5969"/>
                </a:solidFill>
                <a:latin typeface="Tw Cen MT" panose="020B0602020104020603" pitchFamily="34" charset="0"/>
              </a:rPr>
              <a:t>i</a:t>
            </a:r>
            <a:r>
              <a:rPr lang="en-US" sz="4200" dirty="0">
                <a:solidFill>
                  <a:srgbClr val="FF5969"/>
                </a:solidFill>
                <a:latin typeface="Tw Cen MT" panose="020B0602020104020603" pitchFamily="34" charset="0"/>
              </a:rPr>
              <a:t>) ’3.15’   (v) ‘eLearning’   (vi) “show”   (vii) ‘Quest’</a:t>
            </a:r>
          </a:p>
          <a:p>
            <a:endParaRPr lang="en-US" sz="1000" dirty="0">
              <a:solidFill>
                <a:srgbClr val="FF5969"/>
              </a:solidFill>
              <a:latin typeface="Tw Cen MT" panose="020B0602020104020603" pitchFamily="34" charset="0"/>
            </a:endParaRPr>
          </a:p>
          <a:p>
            <a:r>
              <a:rPr lang="en-IN" sz="4200" b="1" dirty="0">
                <a:solidFill>
                  <a:srgbClr val="FF59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Invalid: A character constant can contain only one character.</a:t>
            </a:r>
            <a:endParaRPr lang="en-US" sz="4200" b="1" dirty="0">
              <a:solidFill>
                <a:srgbClr val="FF596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EE20F4-78A1-7C48-0EAB-D8C86F6EB88D}"/>
              </a:ext>
            </a:extLst>
          </p:cNvPr>
          <p:cNvSpPr txBox="1"/>
          <p:nvPr/>
        </p:nvSpPr>
        <p:spPr>
          <a:xfrm>
            <a:off x="3078638" y="348211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A0A8"/>
                </a:solidFill>
                <a:latin typeface="Tw Cen MT" panose="020B0602020104020603" pitchFamily="34" charset="0"/>
              </a:rPr>
              <a:t>CHAPTER 1 SOLUTIONS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96A802-9371-A253-DF3B-3EB306F46FE9}"/>
              </a:ext>
            </a:extLst>
          </p:cNvPr>
          <p:cNvSpPr txBox="1"/>
          <p:nvPr/>
        </p:nvSpPr>
        <p:spPr>
          <a:xfrm>
            <a:off x="8490459" y="348211"/>
            <a:ext cx="290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EC630"/>
                </a:solidFill>
                <a:latin typeface="Tw Cen MT" panose="020B0602020104020603" pitchFamily="34" charset="0"/>
              </a:rPr>
              <a:t>GETTING STARTED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B48BF0-E2AB-C41E-04BE-83F56C49E068}"/>
              </a:ext>
            </a:extLst>
          </p:cNvPr>
          <p:cNvSpPr txBox="1"/>
          <p:nvPr/>
        </p:nvSpPr>
        <p:spPr>
          <a:xfrm>
            <a:off x="3159388" y="6093608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BOOK: </a:t>
            </a:r>
            <a:r>
              <a:rPr lang="en-US" sz="2800" dirty="0">
                <a:noFill/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ED76C5-C1D5-1BEC-E178-CFDCBCF356E3}"/>
              </a:ext>
            </a:extLst>
          </p:cNvPr>
          <p:cNvSpPr txBox="1"/>
          <p:nvPr/>
        </p:nvSpPr>
        <p:spPr>
          <a:xfrm>
            <a:off x="7190335" y="6093608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BY YASHAVANT KANETHKAR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C88E035-EAFC-F7E8-49D7-97992D882EE9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33E0C0A-A080-A3C8-8CD7-7FAEEED7C404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BCD9537-A123-8207-D13F-E2D13B71D58F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768F376-EFD9-E1B7-8125-1AF1EB7BE19E}"/>
                </a:ext>
              </a:extLst>
            </p:cNvPr>
            <p:cNvSpPr txBox="1"/>
            <p:nvPr/>
          </p:nvSpPr>
          <p:spPr>
            <a:xfrm rot="16200000">
              <a:off x="10341391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[B]</a:t>
              </a:r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EFCF8FB8-D570-1620-2727-62EAA4636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2061BB8-E3DA-EFE2-6688-FBD72BC3025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E656AD9-4838-3F45-C7E8-7C401A4F5DC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20A81A3-3004-8FB9-83CB-63A3400A1784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53D029E-9484-3F0F-B3DA-7EAADE02E568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[C]</a:t>
              </a:r>
            </a:p>
          </p:txBody>
        </p: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1CD56DD5-5739-359E-661E-E3EB878AA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D27DC52-5A07-6098-C96A-0841A1990B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2C505D6-243E-3247-F0F6-9E44F14377B3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1F80B6C-7551-EFF2-D0FA-DA2891B920B3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9AE22A0-33E8-6B0B-61D8-8E525492965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[D]</a:t>
              </a:r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DE5FAA46-D1FF-0E52-AF03-2A7AAB80D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2D5F9253-FC84-8C20-0C4A-1CA16F5B022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8C3CDA6-974D-5094-CB72-DDB28C300CCD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7FD3740-26DA-BA0C-2749-0C7ACAB95F29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504C0735-DF7E-5A4C-DBA6-795168B545E4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A8CA311-1D12-B440-B721-BBC90CC7A161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[E]</a:t>
              </a:r>
            </a:p>
          </p:txBody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0DC3171E-6BF2-9860-7868-A3B92997B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ABC5E14-D9B4-6892-EBB6-388610A1DA5C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2763E23-ED2F-26EF-BE9C-63553A34990B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F3E6115-6D14-95E5-F82F-F5610061028A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B781ECD-079B-6E99-4E65-92AA0684C199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[F]</a:t>
              </a:r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A0AFAFB-AFBD-9A06-905D-527AE9C34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4571BF7E-B818-03E8-4507-0703AC7D2776}"/>
              </a:ext>
            </a:extLst>
          </p:cNvPr>
          <p:cNvSpPr txBox="1"/>
          <p:nvPr/>
        </p:nvSpPr>
        <p:spPr>
          <a:xfrm>
            <a:off x="4254499" y="6093608"/>
            <a:ext cx="1447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E33FD-EB0C-3C29-8B42-A20F5400F4BE}"/>
              </a:ext>
            </a:extLst>
          </p:cNvPr>
          <p:cNvSpPr txBox="1"/>
          <p:nvPr/>
        </p:nvSpPr>
        <p:spPr>
          <a:xfrm>
            <a:off x="3235184" y="4002860"/>
            <a:ext cx="75060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59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✍️Both the inverted commas should point to the </a:t>
            </a:r>
            <a:r>
              <a:rPr lang="en-US" sz="3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left</a:t>
            </a:r>
            <a:r>
              <a:rPr lang="en-US" sz="3200" b="1" dirty="0">
                <a:solidFill>
                  <a:srgbClr val="FF59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. For example, </a:t>
            </a:r>
            <a:r>
              <a:rPr lang="en-US" sz="3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’</a:t>
            </a:r>
            <a:r>
              <a:rPr lang="en-US" sz="3200" b="1" dirty="0">
                <a:solidFill>
                  <a:srgbClr val="FF59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A’ is a valid character constant, while </a:t>
            </a:r>
            <a:r>
              <a:rPr lang="en-US" sz="3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‘</a:t>
            </a:r>
            <a:r>
              <a:rPr lang="en-US" sz="3200" b="1" dirty="0">
                <a:solidFill>
                  <a:srgbClr val="FF59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A’ is invalid.  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F2F64E0-F33E-1AC0-2033-5CD99E4767D9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84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[A]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[B]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[C]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[D]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2695" y="0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[E]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53F4451-BEB6-44D6-A795-F5BE941D5CD0}"/>
              </a:ext>
            </a:extLst>
          </p:cNvPr>
          <p:cNvSpPr/>
          <p:nvPr/>
        </p:nvSpPr>
        <p:spPr>
          <a:xfrm>
            <a:off x="1031203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B8C62C2-268F-F0B9-FBB3-5254E8966612}"/>
              </a:ext>
            </a:extLst>
          </p:cNvPr>
          <p:cNvGrpSpPr/>
          <p:nvPr/>
        </p:nvGrpSpPr>
        <p:grpSpPr>
          <a:xfrm>
            <a:off x="-402723" y="0"/>
            <a:ext cx="9927504" cy="6858000"/>
            <a:chOff x="-9337032" y="-1"/>
            <a:chExt cx="9927504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C46666-0B4A-EB0C-3D9E-95CCB5B525C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FCE2824-FD99-632E-577E-2DC534D7C4F1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84B306-62A2-3EDE-F319-8C89DBEA7BE2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[F]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3917FDF-5839-D465-A658-D39D5FD9B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70742B5-CF71-42ED-307F-18BF8EE727C4}"/>
              </a:ext>
            </a:extLst>
          </p:cNvPr>
          <p:cNvSpPr txBox="1"/>
          <p:nvPr/>
        </p:nvSpPr>
        <p:spPr>
          <a:xfrm>
            <a:off x="1518999" y="1520601"/>
            <a:ext cx="566099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A0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Perimeter of rectangle </a:t>
            </a:r>
          </a:p>
          <a:p>
            <a:r>
              <a:rPr lang="en-US" sz="4400" b="1" dirty="0">
                <a:solidFill>
                  <a:srgbClr val="00A0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= 2*(length + breadth)</a:t>
            </a:r>
          </a:p>
          <a:p>
            <a:endParaRPr lang="en-US" sz="4400" b="1" dirty="0">
              <a:solidFill>
                <a:srgbClr val="00A0A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  <a:p>
            <a:r>
              <a:rPr lang="en-US" sz="4400" b="1" dirty="0">
                <a:solidFill>
                  <a:srgbClr val="00A0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Area of rectangle</a:t>
            </a:r>
          </a:p>
          <a:p>
            <a:r>
              <a:rPr lang="en-US" sz="4400" b="1" dirty="0">
                <a:solidFill>
                  <a:srgbClr val="00A0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= length * breadth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FBF8D8-EC45-021F-E778-11782E6A0966}"/>
              </a:ext>
            </a:extLst>
          </p:cNvPr>
          <p:cNvSpPr txBox="1"/>
          <p:nvPr/>
        </p:nvSpPr>
        <p:spPr>
          <a:xfrm>
            <a:off x="285968" y="348211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A0A8"/>
                </a:solidFill>
                <a:latin typeface="Tw Cen MT" panose="020B0602020104020603" pitchFamily="34" charset="0"/>
              </a:rPr>
              <a:t>CHAPTER 1 SOLUTIONS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382F17-A857-AD47-F799-C94111FA49C1}"/>
              </a:ext>
            </a:extLst>
          </p:cNvPr>
          <p:cNvSpPr txBox="1"/>
          <p:nvPr/>
        </p:nvSpPr>
        <p:spPr>
          <a:xfrm>
            <a:off x="5697789" y="348211"/>
            <a:ext cx="290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EC630"/>
                </a:solidFill>
                <a:latin typeface="Tw Cen MT" panose="020B0602020104020603" pitchFamily="34" charset="0"/>
              </a:rPr>
              <a:t>GETTING STARTED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4B51D6-E3BC-4D23-4AC5-54D4D5B44439}"/>
              </a:ext>
            </a:extLst>
          </p:cNvPr>
          <p:cNvSpPr txBox="1"/>
          <p:nvPr/>
        </p:nvSpPr>
        <p:spPr>
          <a:xfrm>
            <a:off x="366718" y="6093608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BOOK: </a:t>
            </a:r>
            <a:r>
              <a:rPr lang="en-US" sz="2800" dirty="0">
                <a:noFill/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6C4F33-F1E3-5AB5-5106-9126842C9141}"/>
              </a:ext>
            </a:extLst>
          </p:cNvPr>
          <p:cNvSpPr txBox="1"/>
          <p:nvPr/>
        </p:nvSpPr>
        <p:spPr>
          <a:xfrm>
            <a:off x="4397665" y="6093608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BY YASHAVANT KANETHKAR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2A1E93-36B3-7461-4ABF-4E8B2AF683ED}"/>
              </a:ext>
            </a:extLst>
          </p:cNvPr>
          <p:cNvSpPr txBox="1"/>
          <p:nvPr/>
        </p:nvSpPr>
        <p:spPr>
          <a:xfrm>
            <a:off x="1461829" y="6093608"/>
            <a:ext cx="1447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LET US C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5871E2-9603-9E69-86EF-E2C8B324B134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47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[A]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[B]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[C]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[D]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2695" y="0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[E]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53F4451-BEB6-44D6-A795-F5BE941D5CD0}"/>
              </a:ext>
            </a:extLst>
          </p:cNvPr>
          <p:cNvSpPr/>
          <p:nvPr/>
        </p:nvSpPr>
        <p:spPr>
          <a:xfrm>
            <a:off x="1031203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B8C62C2-268F-F0B9-FBB3-5254E8966612}"/>
              </a:ext>
            </a:extLst>
          </p:cNvPr>
          <p:cNvGrpSpPr/>
          <p:nvPr/>
        </p:nvGrpSpPr>
        <p:grpSpPr>
          <a:xfrm>
            <a:off x="-402723" y="0"/>
            <a:ext cx="9927504" cy="6858000"/>
            <a:chOff x="-9337032" y="-1"/>
            <a:chExt cx="9927504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C46666-0B4A-EB0C-3D9E-95CCB5B525C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FCE2824-FD99-632E-577E-2DC534D7C4F1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84B306-62A2-3EDE-F319-8C89DBEA7BE2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[F]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3917FDF-5839-D465-A658-D39D5FD9B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0742B5-CF71-42ED-307F-18BF8EE727C4}"/>
                  </a:ext>
                </a:extLst>
              </p:cNvPr>
              <p:cNvSpPr txBox="1"/>
              <p:nvPr/>
            </p:nvSpPr>
            <p:spPr>
              <a:xfrm>
                <a:off x="1089320" y="1248593"/>
                <a:ext cx="6038807" cy="4228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dirty="0">
                    <a:solidFill>
                      <a:srgbClr val="00A0A8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</a:rPr>
                  <a:t>Circumference of circle </a:t>
                </a:r>
              </a:p>
              <a:p>
                <a:r>
                  <a:rPr lang="en-US" sz="4400" b="1" dirty="0">
                    <a:solidFill>
                      <a:srgbClr val="00A0A8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4400" b="1" i="0" smtClean="0">
                        <a:solidFill>
                          <a:srgbClr val="00A0A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4400" b="1" i="0" smtClean="0">
                        <a:solidFill>
                          <a:srgbClr val="00A0A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∗</m:t>
                    </m:r>
                    <m:r>
                      <a:rPr lang="el-GR" sz="4400" b="1" i="1" smtClean="0">
                        <a:solidFill>
                          <a:srgbClr val="00A0A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sz="4400" b="1" i="1" smtClean="0">
                        <a:solidFill>
                          <a:srgbClr val="00A0A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4400" b="1" i="1" smtClean="0">
                        <a:solidFill>
                          <a:srgbClr val="00A0A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𝒓𝒂𝒅𝒊𝒖𝒔</m:t>
                    </m:r>
                  </m:oMath>
                </a14:m>
                <a:endParaRPr lang="en-US" sz="4400" b="1" dirty="0">
                  <a:solidFill>
                    <a:srgbClr val="00A0A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endParaRPr>
              </a:p>
              <a:p>
                <a:endParaRPr lang="en-US" sz="4400" b="1" dirty="0">
                  <a:solidFill>
                    <a:srgbClr val="00A0A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endParaRPr>
              </a:p>
              <a:p>
                <a:r>
                  <a:rPr lang="en-US" sz="4400" b="1" dirty="0">
                    <a:solidFill>
                      <a:srgbClr val="00A0A8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</a:rPr>
                  <a:t>Area of circle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b="1" i="1" smtClean="0">
                          <a:solidFill>
                            <a:srgbClr val="00A0A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4400" b="1" i="1" smtClean="0">
                          <a:solidFill>
                            <a:srgbClr val="00A0A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en-US" sz="4400" b="1" i="1" smtClean="0">
                          <a:solidFill>
                            <a:srgbClr val="00A0A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4400" b="1" i="1" smtClean="0">
                              <a:solidFill>
                                <a:srgbClr val="00A0A8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 smtClean="0">
                              <a:solidFill>
                                <a:srgbClr val="00A0A8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1" i="1" smtClean="0">
                              <a:solidFill>
                                <a:srgbClr val="00A0A8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𝒓𝒂𝒅𝒊𝒖𝒔</m:t>
                          </m:r>
                        </m:e>
                        <m:sup>
                          <m:r>
                            <a:rPr lang="en-US" sz="4400" b="1" i="1" smtClean="0">
                              <a:solidFill>
                                <a:srgbClr val="00A0A8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4400" b="1" i="1" smtClean="0">
                          <a:solidFill>
                            <a:srgbClr val="00A0A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l-GR" sz="4400" b="1" i="1" smtClean="0">
                          <a:solidFill>
                            <a:srgbClr val="00A0A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en-US" sz="4400" b="1" i="1" smtClean="0">
                          <a:solidFill>
                            <a:srgbClr val="00A0A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400" b="1" i="1" smtClean="0">
                          <a:solidFill>
                            <a:srgbClr val="00A0A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𝒓𝒂𝒅𝒊𝒖𝒔</m:t>
                      </m:r>
                      <m:r>
                        <a:rPr lang="en-US" sz="4400" b="1" i="0" smtClean="0">
                          <a:solidFill>
                            <a:srgbClr val="00A0A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400" b="1" i="0" smtClean="0">
                          <a:solidFill>
                            <a:srgbClr val="00A0A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𝐫𝐚𝐝𝐢𝐮𝐬</m:t>
                      </m:r>
                    </m:oMath>
                  </m:oMathPara>
                </a14:m>
                <a:endParaRPr lang="en-US" sz="4400" b="1" dirty="0">
                  <a:solidFill>
                    <a:srgbClr val="00A0A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0742B5-CF71-42ED-307F-18BF8EE72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320" y="1248593"/>
                <a:ext cx="6038807" cy="4228273"/>
              </a:xfrm>
              <a:prstGeom prst="rect">
                <a:avLst/>
              </a:prstGeom>
              <a:blipFill>
                <a:blip r:embed="rId3"/>
                <a:stretch>
                  <a:fillRect l="-4242" t="-3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4FBF8D8-EC45-021F-E778-11782E6A0966}"/>
              </a:ext>
            </a:extLst>
          </p:cNvPr>
          <p:cNvSpPr txBox="1"/>
          <p:nvPr/>
        </p:nvSpPr>
        <p:spPr>
          <a:xfrm>
            <a:off x="285968" y="348211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A0A8"/>
                </a:solidFill>
                <a:latin typeface="Tw Cen MT" panose="020B0602020104020603" pitchFamily="34" charset="0"/>
              </a:rPr>
              <a:t>CHAPTER 1 SOLUTIONS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382F17-A857-AD47-F799-C94111FA49C1}"/>
              </a:ext>
            </a:extLst>
          </p:cNvPr>
          <p:cNvSpPr txBox="1"/>
          <p:nvPr/>
        </p:nvSpPr>
        <p:spPr>
          <a:xfrm>
            <a:off x="5697789" y="348211"/>
            <a:ext cx="290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EC630"/>
                </a:solidFill>
                <a:latin typeface="Tw Cen MT" panose="020B0602020104020603" pitchFamily="34" charset="0"/>
              </a:rPr>
              <a:t>GETTING STARTED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4B51D6-E3BC-4D23-4AC5-54D4D5B44439}"/>
              </a:ext>
            </a:extLst>
          </p:cNvPr>
          <p:cNvSpPr txBox="1"/>
          <p:nvPr/>
        </p:nvSpPr>
        <p:spPr>
          <a:xfrm>
            <a:off x="366718" y="6093608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BOOK: </a:t>
            </a:r>
            <a:r>
              <a:rPr lang="en-US" sz="2800" dirty="0">
                <a:noFill/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6C4F33-F1E3-5AB5-5106-9126842C9141}"/>
              </a:ext>
            </a:extLst>
          </p:cNvPr>
          <p:cNvSpPr txBox="1"/>
          <p:nvPr/>
        </p:nvSpPr>
        <p:spPr>
          <a:xfrm>
            <a:off x="4397665" y="6093608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BY YASHAVANT KANETHKAR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2A1E93-36B3-7461-4ABF-4E8B2AF683ED}"/>
              </a:ext>
            </a:extLst>
          </p:cNvPr>
          <p:cNvSpPr txBox="1"/>
          <p:nvPr/>
        </p:nvSpPr>
        <p:spPr>
          <a:xfrm>
            <a:off x="1461829" y="6093608"/>
            <a:ext cx="1447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LET US C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91B82A4B-46F5-BA73-12DC-5D7933BB73BC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30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[A]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[B]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[C]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[D]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2695" y="0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[E]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53F4451-BEB6-44D6-A795-F5BE941D5CD0}"/>
              </a:ext>
            </a:extLst>
          </p:cNvPr>
          <p:cNvSpPr/>
          <p:nvPr/>
        </p:nvSpPr>
        <p:spPr>
          <a:xfrm>
            <a:off x="1031203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B8C62C2-268F-F0B9-FBB3-5254E8966612}"/>
              </a:ext>
            </a:extLst>
          </p:cNvPr>
          <p:cNvGrpSpPr/>
          <p:nvPr/>
        </p:nvGrpSpPr>
        <p:grpSpPr>
          <a:xfrm>
            <a:off x="-389244" y="0"/>
            <a:ext cx="9927504" cy="6858000"/>
            <a:chOff x="-9337032" y="-1"/>
            <a:chExt cx="9927504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C46666-0B4A-EB0C-3D9E-95CCB5B525C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FCE2824-FD99-632E-577E-2DC534D7C4F1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84B306-62A2-3EDE-F319-8C89DBEA7BE2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[F]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3917FDF-5839-D465-A658-D39D5FD9B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70742B5-CF71-42ED-307F-18BF8EE727C4}"/>
              </a:ext>
            </a:extLst>
          </p:cNvPr>
          <p:cNvSpPr txBox="1"/>
          <p:nvPr/>
        </p:nvSpPr>
        <p:spPr>
          <a:xfrm>
            <a:off x="355374" y="805202"/>
            <a:ext cx="8082239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A0A8"/>
                </a:solidFill>
                <a:latin typeface="Tw Cen MT" panose="020B0602020104020603" pitchFamily="34" charset="0"/>
              </a:rPr>
              <a:t>Q[F] Attempt the following:</a:t>
            </a:r>
          </a:p>
          <a:p>
            <a:endParaRPr lang="en-US" sz="300" dirty="0">
              <a:solidFill>
                <a:srgbClr val="00A0A8"/>
              </a:solidFill>
              <a:latin typeface="Tw Cen MT" panose="020B0602020104020603" pitchFamily="34" charset="0"/>
            </a:endParaRPr>
          </a:p>
          <a:p>
            <a:r>
              <a:rPr lang="en-US" sz="3600" dirty="0">
                <a:solidFill>
                  <a:srgbClr val="00A0A8"/>
                </a:solidFill>
                <a:latin typeface="Tw Cen MT" panose="020B0602020104020603" pitchFamily="34" charset="0"/>
              </a:rPr>
              <a:t>(g) Paper </a:t>
            </a:r>
            <a:r>
              <a:rPr lang="en-US" sz="3600">
                <a:solidFill>
                  <a:srgbClr val="00A0A8"/>
                </a:solidFill>
                <a:latin typeface="Tw Cen MT" panose="020B0602020104020603" pitchFamily="34" charset="0"/>
              </a:rPr>
              <a:t>of size </a:t>
            </a:r>
            <a:r>
              <a:rPr lang="en-US" sz="3600" dirty="0">
                <a:solidFill>
                  <a:srgbClr val="00A0A8"/>
                </a:solidFill>
                <a:latin typeface="Tw Cen MT" panose="020B0602020104020603" pitchFamily="34" charset="0"/>
              </a:rPr>
              <a:t>A0 has </a:t>
            </a:r>
            <a:r>
              <a:rPr lang="en-US" sz="3600">
                <a:solidFill>
                  <a:srgbClr val="00A0A8"/>
                </a:solidFill>
                <a:latin typeface="Tw Cen MT" panose="020B0602020104020603" pitchFamily="34" charset="0"/>
              </a:rPr>
              <a:t>dimensions 1189 </a:t>
            </a:r>
            <a:r>
              <a:rPr lang="en-US" sz="3600" dirty="0">
                <a:solidFill>
                  <a:srgbClr val="00A0A8"/>
                </a:solidFill>
                <a:latin typeface="Tw Cen MT" panose="020B0602020104020603" pitchFamily="34" charset="0"/>
              </a:rPr>
              <a:t>mm x 841 mm. Each subsequent size A(n) is defined as a A(n – 1) cut in half parallel to its shorter sides. Thus paper of size A1 would have dimensions 841 mm x594 mm. Write a program to calculate and print paper sizes A0, A1, A2, … A8.</a:t>
            </a:r>
            <a:endParaRPr lang="en-US" sz="3200" dirty="0">
              <a:solidFill>
                <a:srgbClr val="00A0A8"/>
              </a:solidFill>
              <a:latin typeface="Tw Cen MT" panose="020B0602020104020603" pitchFamily="34" charset="0"/>
            </a:endParaRPr>
          </a:p>
          <a:p>
            <a:endParaRPr lang="en-US" sz="300" dirty="0">
              <a:solidFill>
                <a:srgbClr val="00A0A8"/>
              </a:solidFill>
              <a:latin typeface="Tw Cen MT" panose="020B0602020104020603" pitchFamily="34" charset="0"/>
            </a:endParaRPr>
          </a:p>
          <a:p>
            <a:r>
              <a:rPr lang="en-US" sz="3600" dirty="0">
                <a:solidFill>
                  <a:srgbClr val="00A0A8"/>
                </a:solidFill>
                <a:latin typeface="Tw Cen MT" panose="020B0602020104020603" pitchFamily="34" charset="0"/>
              </a:rPr>
              <a:t>…(e), (f)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FBF8D8-EC45-021F-E778-11782E6A0966}"/>
              </a:ext>
            </a:extLst>
          </p:cNvPr>
          <p:cNvSpPr txBox="1"/>
          <p:nvPr/>
        </p:nvSpPr>
        <p:spPr>
          <a:xfrm>
            <a:off x="285968" y="348211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A0A8"/>
                </a:solidFill>
                <a:latin typeface="Tw Cen MT" panose="020B0602020104020603" pitchFamily="34" charset="0"/>
              </a:rPr>
              <a:t>CHAPTER 1 SOLUTIONS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382F17-A857-AD47-F799-C94111FA49C1}"/>
              </a:ext>
            </a:extLst>
          </p:cNvPr>
          <p:cNvSpPr txBox="1"/>
          <p:nvPr/>
        </p:nvSpPr>
        <p:spPr>
          <a:xfrm>
            <a:off x="5697789" y="348211"/>
            <a:ext cx="290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EC630"/>
                </a:solidFill>
                <a:latin typeface="Tw Cen MT" panose="020B0602020104020603" pitchFamily="34" charset="0"/>
              </a:rPr>
              <a:t>GETTING STARTED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4B51D6-E3BC-4D23-4AC5-54D4D5B44439}"/>
              </a:ext>
            </a:extLst>
          </p:cNvPr>
          <p:cNvSpPr txBox="1"/>
          <p:nvPr/>
        </p:nvSpPr>
        <p:spPr>
          <a:xfrm>
            <a:off x="366718" y="6093608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BOOK: </a:t>
            </a:r>
            <a:r>
              <a:rPr lang="en-US" sz="2800" dirty="0">
                <a:noFill/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6C4F33-F1E3-5AB5-5106-9126842C9141}"/>
              </a:ext>
            </a:extLst>
          </p:cNvPr>
          <p:cNvSpPr txBox="1"/>
          <p:nvPr/>
        </p:nvSpPr>
        <p:spPr>
          <a:xfrm>
            <a:off x="4397665" y="6093608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BY YASHAVANT KANETHKAR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2A1E93-36B3-7461-4ABF-4E8B2AF683ED}"/>
              </a:ext>
            </a:extLst>
          </p:cNvPr>
          <p:cNvSpPr txBox="1"/>
          <p:nvPr/>
        </p:nvSpPr>
        <p:spPr>
          <a:xfrm>
            <a:off x="1461829" y="6093608"/>
            <a:ext cx="1447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LET US C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3A406B3-902C-5A42-4361-68538F0244E5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59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[A]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[B]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[C]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[D]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2695" y="0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[E]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53F4451-BEB6-44D6-A795-F5BE941D5CD0}"/>
              </a:ext>
            </a:extLst>
          </p:cNvPr>
          <p:cNvSpPr/>
          <p:nvPr/>
        </p:nvSpPr>
        <p:spPr>
          <a:xfrm>
            <a:off x="1031203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B8C62C2-268F-F0B9-FBB3-5254E8966612}"/>
              </a:ext>
            </a:extLst>
          </p:cNvPr>
          <p:cNvGrpSpPr/>
          <p:nvPr/>
        </p:nvGrpSpPr>
        <p:grpSpPr>
          <a:xfrm>
            <a:off x="-402723" y="0"/>
            <a:ext cx="9927504" cy="6858000"/>
            <a:chOff x="-9337032" y="-1"/>
            <a:chExt cx="9927504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C46666-0B4A-EB0C-3D9E-95CCB5B525C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FCE2824-FD99-632E-577E-2DC534D7C4F1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84B306-62A2-3EDE-F319-8C89DBEA7BE2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[F]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3917FDF-5839-D465-A658-D39D5FD9B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4FBF8D8-EC45-021F-E778-11782E6A0966}"/>
              </a:ext>
            </a:extLst>
          </p:cNvPr>
          <p:cNvSpPr txBox="1"/>
          <p:nvPr/>
        </p:nvSpPr>
        <p:spPr>
          <a:xfrm>
            <a:off x="285968" y="348211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A0A8"/>
                </a:solidFill>
                <a:latin typeface="Tw Cen MT" panose="020B0602020104020603" pitchFamily="34" charset="0"/>
              </a:rPr>
              <a:t>CHAPTER 1 SOLUTIONS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382F17-A857-AD47-F799-C94111FA49C1}"/>
              </a:ext>
            </a:extLst>
          </p:cNvPr>
          <p:cNvSpPr txBox="1"/>
          <p:nvPr/>
        </p:nvSpPr>
        <p:spPr>
          <a:xfrm>
            <a:off x="5697789" y="348211"/>
            <a:ext cx="290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EC630"/>
                </a:solidFill>
                <a:latin typeface="Tw Cen MT" panose="020B0602020104020603" pitchFamily="34" charset="0"/>
              </a:rPr>
              <a:t>GETTING STARTED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4B51D6-E3BC-4D23-4AC5-54D4D5B44439}"/>
              </a:ext>
            </a:extLst>
          </p:cNvPr>
          <p:cNvSpPr txBox="1"/>
          <p:nvPr/>
        </p:nvSpPr>
        <p:spPr>
          <a:xfrm>
            <a:off x="366718" y="6093608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BOOK: </a:t>
            </a:r>
            <a:r>
              <a:rPr lang="en-US" sz="2800" dirty="0">
                <a:noFill/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6C4F33-F1E3-5AB5-5106-9126842C9141}"/>
              </a:ext>
            </a:extLst>
          </p:cNvPr>
          <p:cNvSpPr txBox="1"/>
          <p:nvPr/>
        </p:nvSpPr>
        <p:spPr>
          <a:xfrm>
            <a:off x="4397665" y="6093608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BY YASHAVANT KANETHKAR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2A1E93-36B3-7461-4ABF-4E8B2AF683ED}"/>
              </a:ext>
            </a:extLst>
          </p:cNvPr>
          <p:cNvSpPr txBox="1"/>
          <p:nvPr/>
        </p:nvSpPr>
        <p:spPr>
          <a:xfrm>
            <a:off x="1461829" y="6093608"/>
            <a:ext cx="1447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6A20F1-482F-D058-AEA5-2913A8AA5E17}"/>
              </a:ext>
            </a:extLst>
          </p:cNvPr>
          <p:cNvSpPr/>
          <p:nvPr/>
        </p:nvSpPr>
        <p:spPr>
          <a:xfrm>
            <a:off x="1177980" y="1450419"/>
            <a:ext cx="5781368" cy="3594103"/>
          </a:xfrm>
          <a:prstGeom prst="rect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AC73E2-5872-78E2-4110-C8BAE9A14D49}"/>
              </a:ext>
            </a:extLst>
          </p:cNvPr>
          <p:cNvSpPr txBox="1"/>
          <p:nvPr/>
        </p:nvSpPr>
        <p:spPr>
          <a:xfrm>
            <a:off x="2308888" y="5221608"/>
            <a:ext cx="4039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A0A8"/>
                </a:solidFill>
                <a:latin typeface="Tw Cen MT" panose="020B0602020104020603" pitchFamily="34" charset="0"/>
              </a:rPr>
              <a:t>1180 mm x 841 mm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AA32A0-F278-511C-843C-DCA6D319C3E9}"/>
              </a:ext>
            </a:extLst>
          </p:cNvPr>
          <p:cNvSpPr txBox="1"/>
          <p:nvPr/>
        </p:nvSpPr>
        <p:spPr>
          <a:xfrm>
            <a:off x="2738442" y="3780109"/>
            <a:ext cx="2207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0EEF0"/>
                </a:solidFill>
                <a:latin typeface="Tw Cen MT" panose="020B0602020104020603" pitchFamily="34" charset="0"/>
              </a:rPr>
              <a:t>Length</a:t>
            </a:r>
          </a:p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1180 mm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0204B5-0B1A-CED2-004B-F09C90FFCA5B}"/>
              </a:ext>
            </a:extLst>
          </p:cNvPr>
          <p:cNvSpPr txBox="1"/>
          <p:nvPr/>
        </p:nvSpPr>
        <p:spPr>
          <a:xfrm rot="16200000">
            <a:off x="635788" y="2647307"/>
            <a:ext cx="2207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0EEF0"/>
                </a:solidFill>
                <a:latin typeface="Tw Cen MT" panose="020B0602020104020603" pitchFamily="34" charset="0"/>
              </a:rPr>
              <a:t>Breadth</a:t>
            </a:r>
          </a:p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841 mm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C4D1F2-D9E5-6AC8-C2CB-274EF0F71B78}"/>
              </a:ext>
            </a:extLst>
          </p:cNvPr>
          <p:cNvCxnSpPr/>
          <p:nvPr/>
        </p:nvCxnSpPr>
        <p:spPr>
          <a:xfrm>
            <a:off x="4009613" y="1450419"/>
            <a:ext cx="0" cy="1424865"/>
          </a:xfrm>
          <a:prstGeom prst="line">
            <a:avLst/>
          </a:prstGeom>
          <a:ln w="38100">
            <a:solidFill>
              <a:srgbClr val="F0EE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Scissors with solid fill">
            <a:extLst>
              <a:ext uri="{FF2B5EF4-FFF2-40B4-BE49-F238E27FC236}">
                <a16:creationId xmlns:a16="http://schemas.microsoft.com/office/drawing/2014/main" id="{C8D6DF90-D461-397E-D8DA-093DD5C2F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88621" y="659116"/>
            <a:ext cx="1228434" cy="122843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1621DAF-A88E-01AE-3092-4E9A2C2B1B06}"/>
              </a:ext>
            </a:extLst>
          </p:cNvPr>
          <p:cNvSpPr txBox="1"/>
          <p:nvPr/>
        </p:nvSpPr>
        <p:spPr>
          <a:xfrm>
            <a:off x="6087299" y="1497504"/>
            <a:ext cx="815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w Cen MT" panose="020B0602020104020603" pitchFamily="34" charset="0"/>
              </a:rPr>
              <a:t>A0</a:t>
            </a:r>
            <a:endParaRPr lang="en-US" sz="3600" b="1" dirty="0">
              <a:latin typeface="Tw Cen MT" panose="020B0602020104020603" pitchFamily="34" charset="0"/>
            </a:endParaRPr>
          </a:p>
        </p:txBody>
      </p:sp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52050A4C-7C74-5E10-E399-6ABA749FD7F9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5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60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[A]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[B]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[C]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[D]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2695" y="0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[E]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53F4451-BEB6-44D6-A795-F5BE941D5CD0}"/>
              </a:ext>
            </a:extLst>
          </p:cNvPr>
          <p:cNvSpPr/>
          <p:nvPr/>
        </p:nvSpPr>
        <p:spPr>
          <a:xfrm>
            <a:off x="1031203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B8C62C2-268F-F0B9-FBB3-5254E8966612}"/>
              </a:ext>
            </a:extLst>
          </p:cNvPr>
          <p:cNvGrpSpPr/>
          <p:nvPr/>
        </p:nvGrpSpPr>
        <p:grpSpPr>
          <a:xfrm>
            <a:off x="-402723" y="0"/>
            <a:ext cx="9927504" cy="6858000"/>
            <a:chOff x="-9337032" y="-1"/>
            <a:chExt cx="9927504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C46666-0B4A-EB0C-3D9E-95CCB5B525C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FCE2824-FD99-632E-577E-2DC534D7C4F1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84B306-62A2-3EDE-F319-8C89DBEA7BE2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[F]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3917FDF-5839-D465-A658-D39D5FD9B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4FBF8D8-EC45-021F-E778-11782E6A0966}"/>
              </a:ext>
            </a:extLst>
          </p:cNvPr>
          <p:cNvSpPr txBox="1"/>
          <p:nvPr/>
        </p:nvSpPr>
        <p:spPr>
          <a:xfrm>
            <a:off x="285968" y="348211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A0A8"/>
                </a:solidFill>
                <a:latin typeface="Tw Cen MT" panose="020B0602020104020603" pitchFamily="34" charset="0"/>
              </a:rPr>
              <a:t>CHAPTER 1 SOLUTIONS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382F17-A857-AD47-F799-C94111FA49C1}"/>
              </a:ext>
            </a:extLst>
          </p:cNvPr>
          <p:cNvSpPr txBox="1"/>
          <p:nvPr/>
        </p:nvSpPr>
        <p:spPr>
          <a:xfrm>
            <a:off x="5697789" y="348211"/>
            <a:ext cx="290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EC630"/>
                </a:solidFill>
                <a:latin typeface="Tw Cen MT" panose="020B0602020104020603" pitchFamily="34" charset="0"/>
              </a:rPr>
              <a:t>GETTING STARTED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4B51D6-E3BC-4D23-4AC5-54D4D5B44439}"/>
              </a:ext>
            </a:extLst>
          </p:cNvPr>
          <p:cNvSpPr txBox="1"/>
          <p:nvPr/>
        </p:nvSpPr>
        <p:spPr>
          <a:xfrm>
            <a:off x="366718" y="6093608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BOOK: </a:t>
            </a:r>
            <a:r>
              <a:rPr lang="en-US" sz="2800" dirty="0">
                <a:noFill/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6C4F33-F1E3-5AB5-5106-9126842C9141}"/>
              </a:ext>
            </a:extLst>
          </p:cNvPr>
          <p:cNvSpPr txBox="1"/>
          <p:nvPr/>
        </p:nvSpPr>
        <p:spPr>
          <a:xfrm>
            <a:off x="4397665" y="6093608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BY YASHAVANT KANETHKAR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2A1E93-36B3-7461-4ABF-4E8B2AF683ED}"/>
              </a:ext>
            </a:extLst>
          </p:cNvPr>
          <p:cNvSpPr txBox="1"/>
          <p:nvPr/>
        </p:nvSpPr>
        <p:spPr>
          <a:xfrm>
            <a:off x="1461829" y="6093608"/>
            <a:ext cx="1447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6A20F1-482F-D058-AEA5-2913A8AA5E17}"/>
              </a:ext>
            </a:extLst>
          </p:cNvPr>
          <p:cNvSpPr/>
          <p:nvPr/>
        </p:nvSpPr>
        <p:spPr>
          <a:xfrm>
            <a:off x="1184133" y="1450419"/>
            <a:ext cx="2542909" cy="3594103"/>
          </a:xfrm>
          <a:prstGeom prst="rect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C63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AC73E2-5872-78E2-4110-C8BAE9A14D49}"/>
              </a:ext>
            </a:extLst>
          </p:cNvPr>
          <p:cNvSpPr txBox="1"/>
          <p:nvPr/>
        </p:nvSpPr>
        <p:spPr>
          <a:xfrm>
            <a:off x="809651" y="4972359"/>
            <a:ext cx="6002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EC630"/>
                </a:solidFill>
                <a:latin typeface="Tw Cen MT" panose="020B0602020104020603" pitchFamily="34" charset="0"/>
              </a:rPr>
              <a:t>841 mm x 590 mm</a:t>
            </a:r>
          </a:p>
          <a:p>
            <a:pPr algn="ctr"/>
            <a:r>
              <a:rPr lang="en-US" sz="3600" b="1" dirty="0">
                <a:solidFill>
                  <a:srgbClr val="FF0000"/>
                </a:solidFill>
                <a:latin typeface="Tw Cen MT" panose="020B0602020104020603" pitchFamily="34" charset="0"/>
              </a:rPr>
              <a:t>Old Breadth x (Old Length) /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AA32A0-F278-511C-843C-DCA6D319C3E9}"/>
              </a:ext>
            </a:extLst>
          </p:cNvPr>
          <p:cNvSpPr txBox="1"/>
          <p:nvPr/>
        </p:nvSpPr>
        <p:spPr>
          <a:xfrm>
            <a:off x="1383008" y="3853895"/>
            <a:ext cx="2207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0EEF0"/>
                </a:solidFill>
                <a:latin typeface="Tw Cen MT" panose="020B0602020104020603" pitchFamily="34" charset="0"/>
              </a:rPr>
              <a:t>Breadth</a:t>
            </a:r>
          </a:p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590 mm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0204B5-0B1A-CED2-004B-F09C90FFCA5B}"/>
              </a:ext>
            </a:extLst>
          </p:cNvPr>
          <p:cNvSpPr txBox="1"/>
          <p:nvPr/>
        </p:nvSpPr>
        <p:spPr>
          <a:xfrm rot="16200000">
            <a:off x="635790" y="2301337"/>
            <a:ext cx="2207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0EEF0"/>
                </a:solidFill>
                <a:latin typeface="Tw Cen MT" panose="020B0602020104020603" pitchFamily="34" charset="0"/>
              </a:rPr>
              <a:t>Length</a:t>
            </a:r>
          </a:p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841 mm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C4D1F2-D9E5-6AC8-C2CB-274EF0F71B78}"/>
              </a:ext>
            </a:extLst>
          </p:cNvPr>
          <p:cNvCxnSpPr/>
          <p:nvPr/>
        </p:nvCxnSpPr>
        <p:spPr>
          <a:xfrm>
            <a:off x="4009613" y="1450419"/>
            <a:ext cx="0" cy="1424865"/>
          </a:xfrm>
          <a:prstGeom prst="line">
            <a:avLst/>
          </a:prstGeom>
          <a:ln w="38100">
            <a:solidFill>
              <a:srgbClr val="F0EE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2BE2427-22D6-268F-FFED-DE3C0F5CA8D9}"/>
              </a:ext>
            </a:extLst>
          </p:cNvPr>
          <p:cNvSpPr/>
          <p:nvPr/>
        </p:nvSpPr>
        <p:spPr>
          <a:xfrm>
            <a:off x="3904203" y="1450419"/>
            <a:ext cx="2542909" cy="3594103"/>
          </a:xfrm>
          <a:prstGeom prst="rect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C630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DB1EEA7-062D-8C85-D2BE-3CCA7C75AB39}"/>
              </a:ext>
            </a:extLst>
          </p:cNvPr>
          <p:cNvGrpSpPr/>
          <p:nvPr/>
        </p:nvGrpSpPr>
        <p:grpSpPr>
          <a:xfrm>
            <a:off x="4987917" y="2549212"/>
            <a:ext cx="2254061" cy="1228434"/>
            <a:chOff x="4987917" y="2549212"/>
            <a:chExt cx="2254061" cy="122843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BC8E3CC-4EE6-A60B-FFBE-B2B70A357E3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700350" y="2527964"/>
              <a:ext cx="0" cy="1424865"/>
            </a:xfrm>
            <a:prstGeom prst="line">
              <a:avLst/>
            </a:prstGeom>
            <a:ln w="38100">
              <a:solidFill>
                <a:srgbClr val="F0EE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Graphic 19" descr="Scissors with solid fill">
              <a:extLst>
                <a:ext uri="{FF2B5EF4-FFF2-40B4-BE49-F238E27FC236}">
                  <a16:creationId xmlns:a16="http://schemas.microsoft.com/office/drawing/2014/main" id="{B1E11BDF-E103-02E8-C334-DB6CAF119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7818346" flipV="1">
              <a:off x="6013544" y="2549212"/>
              <a:ext cx="1228434" cy="1228434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D35C9B0-12F4-3927-D510-2CF96DF6B5D5}"/>
              </a:ext>
            </a:extLst>
          </p:cNvPr>
          <p:cNvSpPr txBox="1"/>
          <p:nvPr/>
        </p:nvSpPr>
        <p:spPr>
          <a:xfrm>
            <a:off x="5631643" y="1474699"/>
            <a:ext cx="815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w Cen MT" panose="020B0602020104020603" pitchFamily="34" charset="0"/>
              </a:rPr>
              <a:t>A1</a:t>
            </a:r>
            <a:endParaRPr lang="en-US" sz="3600" b="1" dirty="0">
              <a:latin typeface="Tw Cen MT" panose="020B06020201040206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454FEA-2946-B921-95E2-D650088E11AA}"/>
              </a:ext>
            </a:extLst>
          </p:cNvPr>
          <p:cNvSpPr txBox="1"/>
          <p:nvPr/>
        </p:nvSpPr>
        <p:spPr>
          <a:xfrm>
            <a:off x="2916793" y="1456414"/>
            <a:ext cx="815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w Cen MT" panose="020B0602020104020603" pitchFamily="34" charset="0"/>
              </a:rPr>
              <a:t>A1</a:t>
            </a:r>
            <a:endParaRPr lang="en-US" sz="3600" b="1" dirty="0">
              <a:latin typeface="Tw Cen MT" panose="020B0602020104020603" pitchFamily="34" charset="0"/>
            </a:endParaRPr>
          </a:p>
        </p:txBody>
      </p:sp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7F78A13F-A0CE-CD30-4D7A-9C4CCFB56533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5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48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[A]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[B]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[C]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[D]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2695" y="0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[E]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53F4451-BEB6-44D6-A795-F5BE941D5CD0}"/>
              </a:ext>
            </a:extLst>
          </p:cNvPr>
          <p:cNvSpPr/>
          <p:nvPr/>
        </p:nvSpPr>
        <p:spPr>
          <a:xfrm>
            <a:off x="1031203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B8C62C2-268F-F0B9-FBB3-5254E8966612}"/>
              </a:ext>
            </a:extLst>
          </p:cNvPr>
          <p:cNvGrpSpPr/>
          <p:nvPr/>
        </p:nvGrpSpPr>
        <p:grpSpPr>
          <a:xfrm>
            <a:off x="-402723" y="0"/>
            <a:ext cx="9927504" cy="6858000"/>
            <a:chOff x="-9337032" y="-1"/>
            <a:chExt cx="9927504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C46666-0B4A-EB0C-3D9E-95CCB5B525C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FCE2824-FD99-632E-577E-2DC534D7C4F1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84B306-62A2-3EDE-F319-8C89DBEA7BE2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[F]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3917FDF-5839-D465-A658-D39D5FD9B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4FBF8D8-EC45-021F-E778-11782E6A0966}"/>
              </a:ext>
            </a:extLst>
          </p:cNvPr>
          <p:cNvSpPr txBox="1"/>
          <p:nvPr/>
        </p:nvSpPr>
        <p:spPr>
          <a:xfrm>
            <a:off x="285968" y="348211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A0A8"/>
                </a:solidFill>
                <a:latin typeface="Tw Cen MT" panose="020B0602020104020603" pitchFamily="34" charset="0"/>
              </a:rPr>
              <a:t>CHAPTER 1 SOLUTIONS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382F17-A857-AD47-F799-C94111FA49C1}"/>
              </a:ext>
            </a:extLst>
          </p:cNvPr>
          <p:cNvSpPr txBox="1"/>
          <p:nvPr/>
        </p:nvSpPr>
        <p:spPr>
          <a:xfrm>
            <a:off x="5697789" y="348211"/>
            <a:ext cx="290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EC630"/>
                </a:solidFill>
                <a:latin typeface="Tw Cen MT" panose="020B0602020104020603" pitchFamily="34" charset="0"/>
              </a:rPr>
              <a:t>GETTING STARTED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4B51D6-E3BC-4D23-4AC5-54D4D5B44439}"/>
              </a:ext>
            </a:extLst>
          </p:cNvPr>
          <p:cNvSpPr txBox="1"/>
          <p:nvPr/>
        </p:nvSpPr>
        <p:spPr>
          <a:xfrm>
            <a:off x="366718" y="6093608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BOOK: </a:t>
            </a:r>
            <a:r>
              <a:rPr lang="en-US" sz="2800" dirty="0">
                <a:noFill/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6C4F33-F1E3-5AB5-5106-9126842C9141}"/>
              </a:ext>
            </a:extLst>
          </p:cNvPr>
          <p:cNvSpPr txBox="1"/>
          <p:nvPr/>
        </p:nvSpPr>
        <p:spPr>
          <a:xfrm>
            <a:off x="4397665" y="6093608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BY YASHAVANT KANETHKAR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2A1E93-36B3-7461-4ABF-4E8B2AF683ED}"/>
              </a:ext>
            </a:extLst>
          </p:cNvPr>
          <p:cNvSpPr txBox="1"/>
          <p:nvPr/>
        </p:nvSpPr>
        <p:spPr>
          <a:xfrm>
            <a:off x="1461829" y="6093608"/>
            <a:ext cx="1447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C70A2D-3DF6-8939-3CAC-B5FA8718BCB7}"/>
              </a:ext>
            </a:extLst>
          </p:cNvPr>
          <p:cNvSpPr txBox="1"/>
          <p:nvPr/>
        </p:nvSpPr>
        <p:spPr>
          <a:xfrm>
            <a:off x="517708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SUBSCRIBE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039EC49-8412-D4FD-61E4-3ACBB987F556}"/>
              </a:ext>
            </a:extLst>
          </p:cNvPr>
          <p:cNvGrpSpPr/>
          <p:nvPr/>
        </p:nvGrpSpPr>
        <p:grpSpPr>
          <a:xfrm>
            <a:off x="2130974" y="4990120"/>
            <a:ext cx="4140553" cy="451824"/>
            <a:chOff x="4679586" y="878988"/>
            <a:chExt cx="1745757" cy="1905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823CCA2-B0ED-3C24-5FCF-1080ADA0F09D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0686595-DECA-0B8B-F944-BD43742D6473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74036E6-6035-30EC-6286-395AA1777CBC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EEC7153-2C55-C1B2-9DE7-B07419B3C674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CAEAD19-CE22-CBC7-6CFA-DA772CF48EEE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D30E0D2-5C60-48BA-AA2E-0AD9A01EFBD9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9EF4715-4502-5F55-CFBD-0B3296ABD0C1}"/>
              </a:ext>
            </a:extLst>
          </p:cNvPr>
          <p:cNvSpPr txBox="1"/>
          <p:nvPr/>
        </p:nvSpPr>
        <p:spPr>
          <a:xfrm>
            <a:off x="561794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ALSO DON’T FORGET TO LIKE THE VIDEO!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6AADD0-7CEE-8867-836F-8E1B4F4B91CD}"/>
              </a:ext>
            </a:extLst>
          </p:cNvPr>
          <p:cNvSpPr txBox="1"/>
          <p:nvPr/>
        </p:nvSpPr>
        <p:spPr>
          <a:xfrm>
            <a:off x="561794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00A0A8"/>
                </a:solidFill>
                <a:latin typeface="Tw Cen MT" panose="020B0602020104020603" pitchFamily="34" charset="0"/>
              </a:rPr>
              <a:t>CHAPTER 2 SOLUTIONS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EF51CD-F9A0-49B7-702D-35BBFD5DCBC6}"/>
              </a:ext>
            </a:extLst>
          </p:cNvPr>
          <p:cNvSpPr txBox="1"/>
          <p:nvPr/>
        </p:nvSpPr>
        <p:spPr>
          <a:xfrm>
            <a:off x="556922" y="3975081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FEC630"/>
                </a:solidFill>
                <a:latin typeface="Tw Cen MT" panose="020B0602020104020603" pitchFamily="34" charset="0"/>
              </a:rPr>
              <a:t>C INSTRUCTIONS</a:t>
            </a:r>
          </a:p>
        </p:txBody>
      </p:sp>
      <p:pic>
        <p:nvPicPr>
          <p:cNvPr id="43" name="Picture 42" descr="Logo&#10;&#10;Description automatically generated">
            <a:extLst>
              <a:ext uri="{FF2B5EF4-FFF2-40B4-BE49-F238E27FC236}">
                <a16:creationId xmlns:a16="http://schemas.microsoft.com/office/drawing/2014/main" id="{0A3D1402-E48E-C640-3D38-FEC238AD6AC9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10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[A]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[B]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[C]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[D]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2695" y="0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[E]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53F4451-BEB6-44D6-A795-F5BE941D5CD0}"/>
              </a:ext>
            </a:extLst>
          </p:cNvPr>
          <p:cNvSpPr/>
          <p:nvPr/>
        </p:nvSpPr>
        <p:spPr>
          <a:xfrm>
            <a:off x="1031203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B8C62C2-268F-F0B9-FBB3-5254E8966612}"/>
              </a:ext>
            </a:extLst>
          </p:cNvPr>
          <p:cNvGrpSpPr/>
          <p:nvPr/>
        </p:nvGrpSpPr>
        <p:grpSpPr>
          <a:xfrm>
            <a:off x="-402723" y="0"/>
            <a:ext cx="9927504" cy="6858000"/>
            <a:chOff x="-9337032" y="-1"/>
            <a:chExt cx="9927504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C46666-0B4A-EB0C-3D9E-95CCB5B525C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FCE2824-FD99-632E-577E-2DC534D7C4F1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84B306-62A2-3EDE-F319-8C89DBEA7BE2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[F]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3917FDF-5839-D465-A658-D39D5FD9B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0742B5-CF71-42ED-307F-18BF8EE727C4}"/>
                  </a:ext>
                </a:extLst>
              </p:cNvPr>
              <p:cNvSpPr txBox="1"/>
              <p:nvPr/>
            </p:nvSpPr>
            <p:spPr>
              <a:xfrm>
                <a:off x="393823" y="921550"/>
                <a:ext cx="8359176" cy="5536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rgbClr val="00A0A8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</a:rPr>
                  <a:t>Gross Salary = Basic Salary + Dearness Allowance + House Rent Allowance</a:t>
                </a:r>
              </a:p>
              <a:p>
                <a:endParaRPr lang="en-US" sz="2000" b="1" dirty="0">
                  <a:solidFill>
                    <a:srgbClr val="00A0A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endParaRPr>
              </a:p>
              <a:p>
                <a:endParaRPr lang="en-US" sz="1000" dirty="0">
                  <a:solidFill>
                    <a:srgbClr val="00A0A8"/>
                  </a:solidFill>
                  <a:effectLst/>
                  <a:latin typeface="Tw Cen MT" panose="020B0602020104020603" pitchFamily="34" charset="0"/>
                </a:endParaRPr>
              </a:p>
              <a:p>
                <a:r>
                  <a:rPr lang="en-US" sz="3600" dirty="0">
                    <a:solidFill>
                      <a:srgbClr val="00A0A8"/>
                    </a:solidFill>
                    <a:latin typeface="Tw Cen MT" panose="020B0602020104020603" pitchFamily="34" charset="0"/>
                  </a:rPr>
                  <a:t>Dearness Allowance  </a:t>
                </a:r>
                <a:r>
                  <a:rPr lang="en-US" sz="3600" dirty="0">
                    <a:solidFill>
                      <a:srgbClr val="00A0A8"/>
                    </a:solidFill>
                    <a:effectLst/>
                    <a:latin typeface="Tw Cen MT" panose="020B0602020104020603" pitchFamily="34" charset="0"/>
                  </a:rPr>
                  <a:t>= 40% of Basic Salary </a:t>
                </a:r>
              </a:p>
              <a:p>
                <a:r>
                  <a:rPr lang="en-US" sz="3600" dirty="0">
                    <a:solidFill>
                      <a:srgbClr val="00A0A8"/>
                    </a:solidFill>
                    <a:effectLst/>
                    <a:latin typeface="Tw Cen MT" panose="020B0602020104020603" pitchFamily="34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i="1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>
                                <a:solidFill>
                                  <a:srgbClr val="00A0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solidFill>
                                  <a:srgbClr val="00A0A8"/>
                                </a:solidFill>
                                <a:latin typeface="Cambria Math" panose="02040503050406030204" pitchFamily="18" charset="0"/>
                              </a:rPr>
                              <m:t>40</m:t>
                            </m:r>
                          </m:num>
                          <m:den>
                            <m:r>
                              <a:rPr lang="en-US" sz="3600" i="1">
                                <a:solidFill>
                                  <a:srgbClr val="00A0A8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600" dirty="0">
                    <a:solidFill>
                      <a:srgbClr val="00A0A8"/>
                    </a:solidFill>
                    <a:latin typeface="Tw Cen MT" panose="020B0602020104020603" pitchFamily="34" charset="0"/>
                  </a:rPr>
                  <a:t>(Basic Salary) = 0.4*(Basic Salary)</a:t>
                </a:r>
              </a:p>
              <a:p>
                <a:endParaRPr lang="en-US" sz="3600" dirty="0">
                  <a:solidFill>
                    <a:srgbClr val="00A0A8"/>
                  </a:solidFill>
                  <a:latin typeface="Tw Cen MT" panose="020B0602020104020603" pitchFamily="34" charset="0"/>
                </a:endParaRPr>
              </a:p>
              <a:p>
                <a:r>
                  <a:rPr lang="en-US" sz="3600" dirty="0">
                    <a:solidFill>
                      <a:srgbClr val="00A0A8"/>
                    </a:solidFill>
                    <a:latin typeface="Tw Cen MT" panose="020B0602020104020603" pitchFamily="34" charset="0"/>
                  </a:rPr>
                  <a:t>House Rent Allowance </a:t>
                </a:r>
                <a:r>
                  <a:rPr lang="en-US" sz="3600" dirty="0">
                    <a:solidFill>
                      <a:srgbClr val="00A0A8"/>
                    </a:solidFill>
                    <a:effectLst/>
                    <a:latin typeface="Tw Cen MT" panose="020B0602020104020603" pitchFamily="34" charset="0"/>
                  </a:rPr>
                  <a:t>= 20% of </a:t>
                </a:r>
                <a:r>
                  <a:rPr lang="en-US" sz="3600" dirty="0">
                    <a:solidFill>
                      <a:srgbClr val="00A0A8"/>
                    </a:solidFill>
                    <a:latin typeface="Tw Cen MT" panose="020B0602020104020603" pitchFamily="34" charset="0"/>
                  </a:rPr>
                  <a:t>Basic Salary</a:t>
                </a:r>
                <a:r>
                  <a:rPr lang="en-US" sz="3600" dirty="0">
                    <a:solidFill>
                      <a:srgbClr val="00A0A8"/>
                    </a:solidFill>
                    <a:effectLst/>
                    <a:latin typeface="Tw Cen MT" panose="020B0602020104020603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i="1">
                            <a:solidFill>
                              <a:srgbClr val="00A0A8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>
                                <a:solidFill>
                                  <a:srgbClr val="00A0A8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b="0" i="1" smtClean="0">
                                <a:solidFill>
                                  <a:srgbClr val="00A0A8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600" b="0" i="1">
                                <a:solidFill>
                                  <a:srgbClr val="00A0A8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sz="3600" b="0" i="1">
                                <a:solidFill>
                                  <a:srgbClr val="00A0A8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b="1" dirty="0">
                    <a:solidFill>
                      <a:srgbClr val="00A0A8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A0A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⇒  </m:t>
                    </m:r>
                  </m:oMath>
                </a14:m>
                <a:r>
                  <a:rPr lang="en-US" sz="3600" b="1" dirty="0">
                    <a:solidFill>
                      <a:srgbClr val="00A0A8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</a:rPr>
                  <a:t>Gross Salary  =  1.6*(Basic Salary)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0742B5-CF71-42ED-307F-18BF8EE72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23" y="921550"/>
                <a:ext cx="8359176" cy="5536259"/>
              </a:xfrm>
              <a:prstGeom prst="rect">
                <a:avLst/>
              </a:prstGeom>
              <a:blipFill>
                <a:blip r:embed="rId3"/>
                <a:stretch>
                  <a:fillRect l="-2334" t="-1762" r="-2480" b="-3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4FBF8D8-EC45-021F-E778-11782E6A0966}"/>
              </a:ext>
            </a:extLst>
          </p:cNvPr>
          <p:cNvSpPr txBox="1"/>
          <p:nvPr/>
        </p:nvSpPr>
        <p:spPr>
          <a:xfrm>
            <a:off x="285968" y="348211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A0A8"/>
                </a:solidFill>
                <a:latin typeface="Tw Cen MT" panose="020B0602020104020603" pitchFamily="34" charset="0"/>
              </a:rPr>
              <a:t>CHAPTER 1 SOLUTIONS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382F17-A857-AD47-F799-C94111FA49C1}"/>
              </a:ext>
            </a:extLst>
          </p:cNvPr>
          <p:cNvSpPr txBox="1"/>
          <p:nvPr/>
        </p:nvSpPr>
        <p:spPr>
          <a:xfrm>
            <a:off x="5697789" y="348211"/>
            <a:ext cx="290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EC630"/>
                </a:solidFill>
                <a:latin typeface="Tw Cen MT" panose="020B0602020104020603" pitchFamily="34" charset="0"/>
              </a:rPr>
              <a:t>GETTING STARTED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4B51D6-E3BC-4D23-4AC5-54D4D5B44439}"/>
              </a:ext>
            </a:extLst>
          </p:cNvPr>
          <p:cNvSpPr txBox="1"/>
          <p:nvPr/>
        </p:nvSpPr>
        <p:spPr>
          <a:xfrm>
            <a:off x="366718" y="6093608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BOOK: </a:t>
            </a:r>
            <a:r>
              <a:rPr lang="en-US" sz="2800" dirty="0">
                <a:noFill/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6C4F33-F1E3-5AB5-5106-9126842C9141}"/>
              </a:ext>
            </a:extLst>
          </p:cNvPr>
          <p:cNvSpPr txBox="1"/>
          <p:nvPr/>
        </p:nvSpPr>
        <p:spPr>
          <a:xfrm>
            <a:off x="4397665" y="6093608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BY YASHAVANT KANETHKAR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2A1E93-36B3-7461-4ABF-4E8B2AF683ED}"/>
              </a:ext>
            </a:extLst>
          </p:cNvPr>
          <p:cNvSpPr txBox="1"/>
          <p:nvPr/>
        </p:nvSpPr>
        <p:spPr>
          <a:xfrm>
            <a:off x="1461829" y="6093608"/>
            <a:ext cx="1447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LET US C</a:t>
            </a:r>
          </a:p>
        </p:txBody>
      </p:sp>
    </p:spTree>
    <p:extLst>
      <p:ext uri="{BB962C8B-B14F-4D97-AF65-F5344CB8AC3E}">
        <p14:creationId xmlns:p14="http://schemas.microsoft.com/office/powerpoint/2010/main" val="3946866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[A]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[B]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[C]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[D]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2695" y="0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[E]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53F4451-BEB6-44D6-A795-F5BE941D5CD0}"/>
              </a:ext>
            </a:extLst>
          </p:cNvPr>
          <p:cNvSpPr/>
          <p:nvPr/>
        </p:nvSpPr>
        <p:spPr>
          <a:xfrm>
            <a:off x="1031203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B8C62C2-268F-F0B9-FBB3-5254E8966612}"/>
              </a:ext>
            </a:extLst>
          </p:cNvPr>
          <p:cNvGrpSpPr/>
          <p:nvPr/>
        </p:nvGrpSpPr>
        <p:grpSpPr>
          <a:xfrm>
            <a:off x="-402723" y="0"/>
            <a:ext cx="9927504" cy="6858000"/>
            <a:chOff x="-9337032" y="-1"/>
            <a:chExt cx="9927504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C46666-0B4A-EB0C-3D9E-95CCB5B525C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FCE2824-FD99-632E-577E-2DC534D7C4F1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84B306-62A2-3EDE-F319-8C89DBEA7BE2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[F]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3917FDF-5839-D465-A658-D39D5FD9B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0742B5-CF71-42ED-307F-18BF8EE727C4}"/>
                  </a:ext>
                </a:extLst>
              </p:cNvPr>
              <p:cNvSpPr txBox="1"/>
              <p:nvPr/>
            </p:nvSpPr>
            <p:spPr>
              <a:xfrm>
                <a:off x="393823" y="921550"/>
                <a:ext cx="7792302" cy="5014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rgbClr val="00A0A8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</a:rPr>
                  <a:t>Gross Salary = Basic Salary + Dearness Allowance + House Rent Allowance</a:t>
                </a:r>
              </a:p>
              <a:p>
                <a:endParaRPr lang="en-US" sz="2000" b="1" dirty="0">
                  <a:solidFill>
                    <a:srgbClr val="00A0A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endParaRPr>
              </a:p>
              <a:p>
                <a:r>
                  <a:rPr lang="en-US" sz="3600" dirty="0">
                    <a:solidFill>
                      <a:srgbClr val="00A0A8"/>
                    </a:solidFill>
                    <a:effectLst/>
                    <a:latin typeface="Tw Cen MT" panose="020B0602020104020603" pitchFamily="34" charset="0"/>
                  </a:rPr>
                  <a:t>Let Basic Salary  =  x</a:t>
                </a:r>
              </a:p>
              <a:p>
                <a:endParaRPr lang="en-US" sz="1000" dirty="0">
                  <a:solidFill>
                    <a:srgbClr val="00A0A8"/>
                  </a:solidFill>
                  <a:effectLst/>
                  <a:latin typeface="Tw Cen MT" panose="020B0602020104020603" pitchFamily="34" charset="0"/>
                </a:endParaRPr>
              </a:p>
              <a:p>
                <a:r>
                  <a:rPr lang="en-US" sz="3600" dirty="0">
                    <a:solidFill>
                      <a:srgbClr val="00A0A8"/>
                    </a:solidFill>
                    <a:effectLst/>
                    <a:latin typeface="Tw Cen MT" panose="020B0602020104020603" pitchFamily="34" charset="0"/>
                  </a:rPr>
                  <a:t>Gross Salary  =  x + (40% of x) + (20% of x)   =   x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i="1" smtClean="0">
                            <a:solidFill>
                              <a:srgbClr val="00A0A8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 smtClean="0">
                                <a:solidFill>
                                  <a:srgbClr val="00A0A8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b="0" i="1" smtClean="0">
                                <a:solidFill>
                                  <a:srgbClr val="00A0A8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40</m:t>
                            </m:r>
                          </m:num>
                          <m:den>
                            <m:r>
                              <a:rPr lang="en-US" sz="3600" b="0" i="1" smtClean="0">
                                <a:solidFill>
                                  <a:srgbClr val="00A0A8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600" dirty="0">
                    <a:solidFill>
                      <a:srgbClr val="00A0A8"/>
                    </a:solidFill>
                    <a:effectLst/>
                    <a:latin typeface="Tw Cen MT" panose="020B0602020104020603" pitchFamily="34" charset="0"/>
                  </a:rPr>
                  <a:t>x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i="1">
                            <a:solidFill>
                              <a:srgbClr val="00A0A8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>
                                <a:solidFill>
                                  <a:srgbClr val="00A0A8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b="0" i="1" smtClean="0">
                                <a:solidFill>
                                  <a:srgbClr val="00A0A8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3600" b="0" i="1">
                                <a:solidFill>
                                  <a:srgbClr val="00A0A8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sz="3600" b="0" i="1">
                                <a:solidFill>
                                  <a:srgbClr val="00A0A8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600" dirty="0">
                    <a:solidFill>
                      <a:srgbClr val="00A0A8"/>
                    </a:solidFill>
                    <a:effectLst/>
                    <a:latin typeface="Tw Cen MT" panose="020B0602020104020603" pitchFamily="34" charset="0"/>
                  </a:rPr>
                  <a:t>x </a:t>
                </a:r>
              </a:p>
              <a:p>
                <a:r>
                  <a:rPr lang="en-US" sz="3600" dirty="0">
                    <a:solidFill>
                      <a:srgbClr val="00A0A8"/>
                    </a:solidFill>
                    <a:effectLst/>
                    <a:latin typeface="Tw Cen MT" panose="020B0602020104020603" pitchFamily="34" charset="0"/>
                  </a:rPr>
                  <a:t>=  x + 0.4x + 0.2x = 1.6x </a:t>
                </a:r>
              </a:p>
              <a:p>
                <a:endParaRPr lang="en-US" sz="2000" b="1" dirty="0">
                  <a:solidFill>
                    <a:srgbClr val="00A0A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A0A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⇒  </m:t>
                    </m:r>
                  </m:oMath>
                </a14:m>
                <a:r>
                  <a:rPr lang="en-US" sz="3600" b="1" dirty="0">
                    <a:solidFill>
                      <a:srgbClr val="00A0A8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</a:rPr>
                  <a:t>Gross Salary  =  1.6*(Basic Salary)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0742B5-CF71-42ED-307F-18BF8EE72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23" y="921550"/>
                <a:ext cx="7792302" cy="5014899"/>
              </a:xfrm>
              <a:prstGeom prst="rect">
                <a:avLst/>
              </a:prstGeom>
              <a:blipFill>
                <a:blip r:embed="rId3"/>
                <a:stretch>
                  <a:fillRect l="-2504" t="-1944" r="-4304" b="-4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4FBF8D8-EC45-021F-E778-11782E6A0966}"/>
              </a:ext>
            </a:extLst>
          </p:cNvPr>
          <p:cNvSpPr txBox="1"/>
          <p:nvPr/>
        </p:nvSpPr>
        <p:spPr>
          <a:xfrm>
            <a:off x="285968" y="348211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A0A8"/>
                </a:solidFill>
                <a:latin typeface="Tw Cen MT" panose="020B0602020104020603" pitchFamily="34" charset="0"/>
              </a:rPr>
              <a:t>CHAPTER 1 SOLUTIONS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382F17-A857-AD47-F799-C94111FA49C1}"/>
              </a:ext>
            </a:extLst>
          </p:cNvPr>
          <p:cNvSpPr txBox="1"/>
          <p:nvPr/>
        </p:nvSpPr>
        <p:spPr>
          <a:xfrm>
            <a:off x="5697789" y="348211"/>
            <a:ext cx="290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EC630"/>
                </a:solidFill>
                <a:latin typeface="Tw Cen MT" panose="020B0602020104020603" pitchFamily="34" charset="0"/>
              </a:rPr>
              <a:t>GETTING STARTED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4B51D6-E3BC-4D23-4AC5-54D4D5B44439}"/>
              </a:ext>
            </a:extLst>
          </p:cNvPr>
          <p:cNvSpPr txBox="1"/>
          <p:nvPr/>
        </p:nvSpPr>
        <p:spPr>
          <a:xfrm>
            <a:off x="366718" y="6093608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BOOK: </a:t>
            </a:r>
            <a:r>
              <a:rPr lang="en-US" sz="2800" dirty="0">
                <a:noFill/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6C4F33-F1E3-5AB5-5106-9126842C9141}"/>
              </a:ext>
            </a:extLst>
          </p:cNvPr>
          <p:cNvSpPr txBox="1"/>
          <p:nvPr/>
        </p:nvSpPr>
        <p:spPr>
          <a:xfrm>
            <a:off x="4397665" y="6093608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BY YASHAVANT KANETHKAR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2A1E93-36B3-7461-4ABF-4E8B2AF683ED}"/>
              </a:ext>
            </a:extLst>
          </p:cNvPr>
          <p:cNvSpPr txBox="1"/>
          <p:nvPr/>
        </p:nvSpPr>
        <p:spPr>
          <a:xfrm>
            <a:off x="1461829" y="6093608"/>
            <a:ext cx="1447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LET US C</a:t>
            </a:r>
          </a:p>
        </p:txBody>
      </p:sp>
    </p:spTree>
    <p:extLst>
      <p:ext uri="{BB962C8B-B14F-4D97-AF65-F5344CB8AC3E}">
        <p14:creationId xmlns:p14="http://schemas.microsoft.com/office/powerpoint/2010/main" val="3132113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[A]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464A2E-94B9-6943-8A8D-7FDF89718DF0}"/>
              </a:ext>
            </a:extLst>
          </p:cNvPr>
          <p:cNvSpPr txBox="1"/>
          <p:nvPr/>
        </p:nvSpPr>
        <p:spPr>
          <a:xfrm>
            <a:off x="3232222" y="1490006"/>
            <a:ext cx="733242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rgbClr val="FF5969"/>
                </a:solidFill>
                <a:latin typeface="Tw Cen MT" panose="020B0602020104020603" pitchFamily="34" charset="0"/>
              </a:rPr>
              <a:t>(ii) 35,550</a:t>
            </a:r>
          </a:p>
          <a:p>
            <a:endParaRPr lang="en-US" sz="4200" dirty="0">
              <a:solidFill>
                <a:srgbClr val="FF5969"/>
              </a:solidFill>
              <a:latin typeface="Tw Cen MT" panose="020B0602020104020603" pitchFamily="34" charset="0"/>
            </a:endParaRPr>
          </a:p>
          <a:p>
            <a:r>
              <a:rPr lang="en-IN" sz="4200" b="1" dirty="0">
                <a:solidFill>
                  <a:srgbClr val="FF59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Invalid: An integer constant cannot contain a comma.</a:t>
            </a:r>
            <a:endParaRPr lang="en-US" sz="4200" b="1" dirty="0">
              <a:solidFill>
                <a:srgbClr val="FF596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EE20F4-78A1-7C48-0EAB-D8C86F6EB88D}"/>
              </a:ext>
            </a:extLst>
          </p:cNvPr>
          <p:cNvSpPr txBox="1"/>
          <p:nvPr/>
        </p:nvSpPr>
        <p:spPr>
          <a:xfrm>
            <a:off x="3078638" y="348211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A0A8"/>
                </a:solidFill>
                <a:latin typeface="Tw Cen MT" panose="020B0602020104020603" pitchFamily="34" charset="0"/>
              </a:rPr>
              <a:t>CHAPTER 1 SOLUTIONS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96A802-9371-A253-DF3B-3EB306F46FE9}"/>
              </a:ext>
            </a:extLst>
          </p:cNvPr>
          <p:cNvSpPr txBox="1"/>
          <p:nvPr/>
        </p:nvSpPr>
        <p:spPr>
          <a:xfrm>
            <a:off x="8490459" y="348211"/>
            <a:ext cx="290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EC630"/>
                </a:solidFill>
                <a:latin typeface="Tw Cen MT" panose="020B0602020104020603" pitchFamily="34" charset="0"/>
              </a:rPr>
              <a:t>GETTING STARTED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B48BF0-E2AB-C41E-04BE-83F56C49E068}"/>
              </a:ext>
            </a:extLst>
          </p:cNvPr>
          <p:cNvSpPr txBox="1"/>
          <p:nvPr/>
        </p:nvSpPr>
        <p:spPr>
          <a:xfrm>
            <a:off x="3159388" y="6093608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BOOK: </a:t>
            </a:r>
            <a:r>
              <a:rPr lang="en-US" sz="2800" dirty="0">
                <a:noFill/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ED76C5-C1D5-1BEC-E178-CFDCBCF356E3}"/>
              </a:ext>
            </a:extLst>
          </p:cNvPr>
          <p:cNvSpPr txBox="1"/>
          <p:nvPr/>
        </p:nvSpPr>
        <p:spPr>
          <a:xfrm>
            <a:off x="7190335" y="6093608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BY YASHAVANT KANETHKAR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C88E035-EAFC-F7E8-49D7-97992D882EE9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33E0C0A-A080-A3C8-8CD7-7FAEEED7C404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BCD9537-A123-8207-D13F-E2D13B71D58F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768F376-EFD9-E1B7-8125-1AF1EB7BE19E}"/>
                </a:ext>
              </a:extLst>
            </p:cNvPr>
            <p:cNvSpPr txBox="1"/>
            <p:nvPr/>
          </p:nvSpPr>
          <p:spPr>
            <a:xfrm rot="16200000">
              <a:off x="10341391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[B]</a:t>
              </a:r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EFCF8FB8-D570-1620-2727-62EAA4636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2061BB8-E3DA-EFE2-6688-FBD72BC3025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E656AD9-4838-3F45-C7E8-7C401A4F5DC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20A81A3-3004-8FB9-83CB-63A3400A1784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53D029E-9484-3F0F-B3DA-7EAADE02E568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[C]</a:t>
              </a:r>
            </a:p>
          </p:txBody>
        </p: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1CD56DD5-5739-359E-661E-E3EB878AA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D27DC52-5A07-6098-C96A-0841A1990B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2C505D6-243E-3247-F0F6-9E44F14377B3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1F80B6C-7551-EFF2-D0FA-DA2891B920B3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9AE22A0-33E8-6B0B-61D8-8E525492965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[D]</a:t>
              </a:r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DE5FAA46-D1FF-0E52-AF03-2A7AAB80D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2D5F9253-FC84-8C20-0C4A-1CA16F5B022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8C3CDA6-974D-5094-CB72-DDB28C300CCD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7FD3740-26DA-BA0C-2749-0C7ACAB95F29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504C0735-DF7E-5A4C-DBA6-795168B545E4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A8CA311-1D12-B440-B721-BBC90CC7A161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[E]</a:t>
              </a:r>
            </a:p>
          </p:txBody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0DC3171E-6BF2-9860-7868-A3B92997B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ABC5E14-D9B4-6892-EBB6-388610A1DA5C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2763E23-ED2F-26EF-BE9C-63553A34990B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F3E6115-6D14-95E5-F82F-F5610061028A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B781ECD-079B-6E99-4E65-92AA0684C199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[F]</a:t>
              </a:r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A0AFAFB-AFBD-9A06-905D-527AE9C34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4571BF7E-B818-03E8-4507-0703AC7D2776}"/>
              </a:ext>
            </a:extLst>
          </p:cNvPr>
          <p:cNvSpPr txBox="1"/>
          <p:nvPr/>
        </p:nvSpPr>
        <p:spPr>
          <a:xfrm>
            <a:off x="4254499" y="6093608"/>
            <a:ext cx="1447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LET US C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DA7602D-851D-8134-D537-73A3816AC196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45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[A]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464A2E-94B9-6943-8A8D-7FDF89718DF0}"/>
              </a:ext>
            </a:extLst>
          </p:cNvPr>
          <p:cNvSpPr txBox="1"/>
          <p:nvPr/>
        </p:nvSpPr>
        <p:spPr>
          <a:xfrm>
            <a:off x="3232222" y="1490006"/>
            <a:ext cx="73324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rgbClr val="FF5969"/>
                </a:solidFill>
                <a:latin typeface="Tw Cen MT" panose="020B0602020104020603" pitchFamily="34" charset="0"/>
              </a:rPr>
              <a:t>(ix) 4 6 5 2</a:t>
            </a:r>
          </a:p>
          <a:p>
            <a:endParaRPr lang="en-US" sz="4200" dirty="0">
              <a:solidFill>
                <a:srgbClr val="FF5969"/>
              </a:solidFill>
              <a:latin typeface="Tw Cen MT" panose="020B0602020104020603" pitchFamily="34" charset="0"/>
            </a:endParaRPr>
          </a:p>
          <a:p>
            <a:r>
              <a:rPr lang="en-IN" sz="4200" b="1" dirty="0">
                <a:solidFill>
                  <a:srgbClr val="FF59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Invalid: No blanks are allowed within an integer constant.</a:t>
            </a:r>
            <a:endParaRPr lang="en-US" sz="4200" b="1" dirty="0">
              <a:solidFill>
                <a:srgbClr val="FF596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EE20F4-78A1-7C48-0EAB-D8C86F6EB88D}"/>
              </a:ext>
            </a:extLst>
          </p:cNvPr>
          <p:cNvSpPr txBox="1"/>
          <p:nvPr/>
        </p:nvSpPr>
        <p:spPr>
          <a:xfrm>
            <a:off x="3078638" y="348211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A0A8"/>
                </a:solidFill>
                <a:latin typeface="Tw Cen MT" panose="020B0602020104020603" pitchFamily="34" charset="0"/>
              </a:rPr>
              <a:t>CHAPTER 1 SOLUTIONS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96A802-9371-A253-DF3B-3EB306F46FE9}"/>
              </a:ext>
            </a:extLst>
          </p:cNvPr>
          <p:cNvSpPr txBox="1"/>
          <p:nvPr/>
        </p:nvSpPr>
        <p:spPr>
          <a:xfrm>
            <a:off x="8490459" y="348211"/>
            <a:ext cx="290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EC630"/>
                </a:solidFill>
                <a:latin typeface="Tw Cen MT" panose="020B0602020104020603" pitchFamily="34" charset="0"/>
              </a:rPr>
              <a:t>GETTING STARTED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B48BF0-E2AB-C41E-04BE-83F56C49E068}"/>
              </a:ext>
            </a:extLst>
          </p:cNvPr>
          <p:cNvSpPr txBox="1"/>
          <p:nvPr/>
        </p:nvSpPr>
        <p:spPr>
          <a:xfrm>
            <a:off x="3159388" y="6093608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BOOK: </a:t>
            </a:r>
            <a:r>
              <a:rPr lang="en-US" sz="2800" dirty="0">
                <a:noFill/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ED76C5-C1D5-1BEC-E178-CFDCBCF356E3}"/>
              </a:ext>
            </a:extLst>
          </p:cNvPr>
          <p:cNvSpPr txBox="1"/>
          <p:nvPr/>
        </p:nvSpPr>
        <p:spPr>
          <a:xfrm>
            <a:off x="7190335" y="6093608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BY YASHAVANT KANETHKAR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C88E035-EAFC-F7E8-49D7-97992D882EE9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33E0C0A-A080-A3C8-8CD7-7FAEEED7C404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BCD9537-A123-8207-D13F-E2D13B71D58F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768F376-EFD9-E1B7-8125-1AF1EB7BE19E}"/>
                </a:ext>
              </a:extLst>
            </p:cNvPr>
            <p:cNvSpPr txBox="1"/>
            <p:nvPr/>
          </p:nvSpPr>
          <p:spPr>
            <a:xfrm rot="16200000">
              <a:off x="10341391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[B]</a:t>
              </a:r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EFCF8FB8-D570-1620-2727-62EAA4636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2061BB8-E3DA-EFE2-6688-FBD72BC3025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E656AD9-4838-3F45-C7E8-7C401A4F5DC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20A81A3-3004-8FB9-83CB-63A3400A1784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53D029E-9484-3F0F-B3DA-7EAADE02E568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[C]</a:t>
              </a:r>
            </a:p>
          </p:txBody>
        </p: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1CD56DD5-5739-359E-661E-E3EB878AA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D27DC52-5A07-6098-C96A-0841A1990B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2C505D6-243E-3247-F0F6-9E44F14377B3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1F80B6C-7551-EFF2-D0FA-DA2891B920B3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9AE22A0-33E8-6B0B-61D8-8E525492965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[D]</a:t>
              </a:r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DE5FAA46-D1FF-0E52-AF03-2A7AAB80D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2D5F9253-FC84-8C20-0C4A-1CA16F5B022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8C3CDA6-974D-5094-CB72-DDB28C300CCD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7FD3740-26DA-BA0C-2749-0C7ACAB95F29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504C0735-DF7E-5A4C-DBA6-795168B545E4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A8CA311-1D12-B440-B721-BBC90CC7A161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[E]</a:t>
              </a:r>
            </a:p>
          </p:txBody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0DC3171E-6BF2-9860-7868-A3B92997B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ABC5E14-D9B4-6892-EBB6-388610A1DA5C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2763E23-ED2F-26EF-BE9C-63553A34990B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F3E6115-6D14-95E5-F82F-F5610061028A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B781ECD-079B-6E99-4E65-92AA0684C199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[F]</a:t>
              </a:r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A0AFAFB-AFBD-9A06-905D-527AE9C34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4571BF7E-B818-03E8-4507-0703AC7D2776}"/>
              </a:ext>
            </a:extLst>
          </p:cNvPr>
          <p:cNvSpPr txBox="1"/>
          <p:nvPr/>
        </p:nvSpPr>
        <p:spPr>
          <a:xfrm>
            <a:off x="4254499" y="6093608"/>
            <a:ext cx="1447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LET US C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5EBE3B71-B940-8481-829F-83C448C2165A}"/>
              </a:ext>
            </a:extLst>
          </p:cNvPr>
          <p:cNvPicPr/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20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[A]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464A2E-94B9-6943-8A8D-7FDF89718DF0}"/>
              </a:ext>
            </a:extLst>
          </p:cNvPr>
          <p:cNvSpPr txBox="1"/>
          <p:nvPr/>
        </p:nvSpPr>
        <p:spPr>
          <a:xfrm>
            <a:off x="3232222" y="1490006"/>
            <a:ext cx="733242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rgbClr val="FF5969"/>
                </a:solidFill>
                <a:latin typeface="Tw Cen MT" panose="020B0602020104020603" pitchFamily="34" charset="0"/>
              </a:rPr>
              <a:t>(viii) 2</a:t>
            </a:r>
            <a:r>
              <a:rPr lang="en-US" sz="4200" baseline="30000" dirty="0">
                <a:solidFill>
                  <a:srgbClr val="FF5969"/>
                </a:solidFill>
                <a:latin typeface="Tw Cen MT" panose="020B0602020104020603" pitchFamily="34" charset="0"/>
              </a:rPr>
              <a:t>3</a:t>
            </a:r>
          </a:p>
          <a:p>
            <a:endParaRPr lang="en-US" sz="4200" dirty="0">
              <a:solidFill>
                <a:srgbClr val="FF5969"/>
              </a:solidFill>
              <a:latin typeface="Tw Cen MT" panose="020B0602020104020603" pitchFamily="34" charset="0"/>
            </a:endParaRPr>
          </a:p>
          <a:p>
            <a:r>
              <a:rPr lang="en-IN" sz="4200" b="1" dirty="0">
                <a:solidFill>
                  <a:srgbClr val="FF59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Invalid: A number cannot be expressed in this form.</a:t>
            </a:r>
            <a:endParaRPr lang="en-US" sz="4200" b="1" dirty="0">
              <a:solidFill>
                <a:srgbClr val="FF596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EE20F4-78A1-7C48-0EAB-D8C86F6EB88D}"/>
              </a:ext>
            </a:extLst>
          </p:cNvPr>
          <p:cNvSpPr txBox="1"/>
          <p:nvPr/>
        </p:nvSpPr>
        <p:spPr>
          <a:xfrm>
            <a:off x="3078638" y="348211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A0A8"/>
                </a:solidFill>
                <a:latin typeface="Tw Cen MT" panose="020B0602020104020603" pitchFamily="34" charset="0"/>
              </a:rPr>
              <a:t>CHAPTER 1 SOLUTIONS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96A802-9371-A253-DF3B-3EB306F46FE9}"/>
              </a:ext>
            </a:extLst>
          </p:cNvPr>
          <p:cNvSpPr txBox="1"/>
          <p:nvPr/>
        </p:nvSpPr>
        <p:spPr>
          <a:xfrm>
            <a:off x="8490459" y="348211"/>
            <a:ext cx="290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EC630"/>
                </a:solidFill>
                <a:latin typeface="Tw Cen MT" panose="020B0602020104020603" pitchFamily="34" charset="0"/>
              </a:rPr>
              <a:t>GETTING STARTED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B48BF0-E2AB-C41E-04BE-83F56C49E068}"/>
              </a:ext>
            </a:extLst>
          </p:cNvPr>
          <p:cNvSpPr txBox="1"/>
          <p:nvPr/>
        </p:nvSpPr>
        <p:spPr>
          <a:xfrm>
            <a:off x="3159388" y="6093608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BOOK: </a:t>
            </a:r>
            <a:r>
              <a:rPr lang="en-US" sz="2800" dirty="0">
                <a:noFill/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ED76C5-C1D5-1BEC-E178-CFDCBCF356E3}"/>
              </a:ext>
            </a:extLst>
          </p:cNvPr>
          <p:cNvSpPr txBox="1"/>
          <p:nvPr/>
        </p:nvSpPr>
        <p:spPr>
          <a:xfrm>
            <a:off x="7190335" y="6093608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BY YASHAVANT KANETHKAR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C88E035-EAFC-F7E8-49D7-97992D882EE9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33E0C0A-A080-A3C8-8CD7-7FAEEED7C404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BCD9537-A123-8207-D13F-E2D13B71D58F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768F376-EFD9-E1B7-8125-1AF1EB7BE19E}"/>
                </a:ext>
              </a:extLst>
            </p:cNvPr>
            <p:cNvSpPr txBox="1"/>
            <p:nvPr/>
          </p:nvSpPr>
          <p:spPr>
            <a:xfrm rot="16200000">
              <a:off x="10341391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[B]</a:t>
              </a:r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EFCF8FB8-D570-1620-2727-62EAA4636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2061BB8-E3DA-EFE2-6688-FBD72BC3025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E656AD9-4838-3F45-C7E8-7C401A4F5DC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20A81A3-3004-8FB9-83CB-63A3400A1784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53D029E-9484-3F0F-B3DA-7EAADE02E568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[C]</a:t>
              </a:r>
            </a:p>
          </p:txBody>
        </p: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1CD56DD5-5739-359E-661E-E3EB878AA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D27DC52-5A07-6098-C96A-0841A1990B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2C505D6-243E-3247-F0F6-9E44F14377B3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1F80B6C-7551-EFF2-D0FA-DA2891B920B3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9AE22A0-33E8-6B0B-61D8-8E525492965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[D]</a:t>
              </a:r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DE5FAA46-D1FF-0E52-AF03-2A7AAB80D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2D5F9253-FC84-8C20-0C4A-1CA16F5B022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8C3CDA6-974D-5094-CB72-DDB28C300CCD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7FD3740-26DA-BA0C-2749-0C7ACAB95F29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504C0735-DF7E-5A4C-DBA6-795168B545E4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A8CA311-1D12-B440-B721-BBC90CC7A161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[E]</a:t>
              </a:r>
            </a:p>
          </p:txBody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0DC3171E-6BF2-9860-7868-A3B92997B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ABC5E14-D9B4-6892-EBB6-388610A1DA5C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2763E23-ED2F-26EF-BE9C-63553A34990B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F3E6115-6D14-95E5-F82F-F5610061028A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B781ECD-079B-6E99-4E65-92AA0684C199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[F]</a:t>
              </a:r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A0AFAFB-AFBD-9A06-905D-527AE9C34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4571BF7E-B818-03E8-4507-0703AC7D2776}"/>
              </a:ext>
            </a:extLst>
          </p:cNvPr>
          <p:cNvSpPr txBox="1"/>
          <p:nvPr/>
        </p:nvSpPr>
        <p:spPr>
          <a:xfrm>
            <a:off x="4254499" y="6093608"/>
            <a:ext cx="1447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LET US C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7950B247-BB58-8E22-31A3-A0ED2703A029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57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[A]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464A2E-94B9-6943-8A8D-7FDF89718DF0}"/>
              </a:ext>
            </a:extLst>
          </p:cNvPr>
          <p:cNvSpPr txBox="1"/>
          <p:nvPr/>
        </p:nvSpPr>
        <p:spPr>
          <a:xfrm>
            <a:off x="3235184" y="973616"/>
            <a:ext cx="73324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rgbClr val="FF5969"/>
                </a:solidFill>
                <a:latin typeface="Tw Cen MT" panose="020B0602020104020603" pitchFamily="34" charset="0"/>
              </a:rPr>
              <a:t>(iii) 3.25e2   (iv) 2e-3 </a:t>
            </a:r>
          </a:p>
          <a:p>
            <a:endParaRPr lang="en-US" sz="1000" dirty="0">
              <a:solidFill>
                <a:srgbClr val="FF5969"/>
              </a:solidFill>
              <a:latin typeface="Tw Cen MT" panose="020B0602020104020603" pitchFamily="34" charset="0"/>
            </a:endParaRPr>
          </a:p>
          <a:p>
            <a:r>
              <a:rPr lang="en-US" sz="4200" b="1" dirty="0">
                <a:solidFill>
                  <a:srgbClr val="FF59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		V</a:t>
            </a:r>
            <a:r>
              <a:rPr lang="en-IN" sz="4200" b="1" dirty="0" err="1">
                <a:solidFill>
                  <a:srgbClr val="FF59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alid</a:t>
            </a:r>
            <a:endParaRPr lang="en-IN" sz="4200" b="1" dirty="0">
              <a:solidFill>
                <a:srgbClr val="FF596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  <a:p>
            <a:endParaRPr lang="en-IN" sz="1000" b="1" dirty="0">
              <a:solidFill>
                <a:srgbClr val="FF596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  <a:p>
            <a:r>
              <a:rPr lang="en-US" sz="4200" dirty="0">
                <a:solidFill>
                  <a:srgbClr val="FF59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✍️</a:t>
            </a:r>
            <a:r>
              <a:rPr lang="en-IN" sz="4200" dirty="0">
                <a:solidFill>
                  <a:srgbClr val="FF59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These numbers are written in exponential form.</a:t>
            </a:r>
            <a:r>
              <a:rPr lang="en-US" sz="4200" dirty="0">
                <a:solidFill>
                  <a:srgbClr val="FF59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🤔</a:t>
            </a:r>
            <a:endParaRPr lang="en-IN" sz="1000" dirty="0">
              <a:solidFill>
                <a:srgbClr val="FF596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  <a:p>
            <a:r>
              <a:rPr lang="en-US" sz="4200" dirty="0">
                <a:solidFill>
                  <a:srgbClr val="FF59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👉Normal Arithmetic Form:</a:t>
            </a:r>
          </a:p>
          <a:p>
            <a:r>
              <a:rPr lang="en-US" sz="4200" dirty="0">
                <a:solidFill>
                  <a:srgbClr val="FF5969"/>
                </a:solidFill>
                <a:latin typeface="Tw Cen MT" panose="020B0602020104020603" pitchFamily="34" charset="0"/>
              </a:rPr>
              <a:t>     3.25e2</a:t>
            </a:r>
            <a:r>
              <a:rPr lang="en-US" sz="4200" dirty="0">
                <a:solidFill>
                  <a:srgbClr val="FF59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= 3.25 x 10</a:t>
            </a:r>
            <a:r>
              <a:rPr lang="en-US" sz="4200" baseline="30000" dirty="0">
                <a:solidFill>
                  <a:srgbClr val="FF59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2</a:t>
            </a:r>
            <a:r>
              <a:rPr lang="en-US" sz="4200" dirty="0">
                <a:solidFill>
                  <a:srgbClr val="FF59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= 325</a:t>
            </a:r>
          </a:p>
          <a:p>
            <a:r>
              <a:rPr lang="en-US" sz="4200" dirty="0">
                <a:solidFill>
                  <a:srgbClr val="FF5969"/>
                </a:solidFill>
                <a:latin typeface="Tw Cen MT" panose="020B0602020104020603" pitchFamily="34" charset="0"/>
              </a:rPr>
              <a:t>     2e-3</a:t>
            </a:r>
            <a:r>
              <a:rPr lang="en-US" sz="4200" dirty="0">
                <a:solidFill>
                  <a:srgbClr val="FF59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= 2 x 10</a:t>
            </a:r>
            <a:r>
              <a:rPr lang="en-US" sz="4200" baseline="30000" dirty="0">
                <a:solidFill>
                  <a:srgbClr val="FF59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-3</a:t>
            </a:r>
            <a:r>
              <a:rPr lang="en-US" sz="4200" dirty="0">
                <a:solidFill>
                  <a:srgbClr val="FF59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= 0.002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EE20F4-78A1-7C48-0EAB-D8C86F6EB88D}"/>
              </a:ext>
            </a:extLst>
          </p:cNvPr>
          <p:cNvSpPr txBox="1"/>
          <p:nvPr/>
        </p:nvSpPr>
        <p:spPr>
          <a:xfrm>
            <a:off x="3078638" y="348211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A0A8"/>
                </a:solidFill>
                <a:latin typeface="Tw Cen MT" panose="020B0602020104020603" pitchFamily="34" charset="0"/>
              </a:rPr>
              <a:t>CHAPTER 1 SOLUTIONS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96A802-9371-A253-DF3B-3EB306F46FE9}"/>
              </a:ext>
            </a:extLst>
          </p:cNvPr>
          <p:cNvSpPr txBox="1"/>
          <p:nvPr/>
        </p:nvSpPr>
        <p:spPr>
          <a:xfrm>
            <a:off x="8490459" y="348211"/>
            <a:ext cx="290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EC630"/>
                </a:solidFill>
                <a:latin typeface="Tw Cen MT" panose="020B0602020104020603" pitchFamily="34" charset="0"/>
              </a:rPr>
              <a:t>GETTING STARTED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B48BF0-E2AB-C41E-04BE-83F56C49E068}"/>
              </a:ext>
            </a:extLst>
          </p:cNvPr>
          <p:cNvSpPr txBox="1"/>
          <p:nvPr/>
        </p:nvSpPr>
        <p:spPr>
          <a:xfrm>
            <a:off x="3159388" y="6093608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BOOK: </a:t>
            </a:r>
            <a:r>
              <a:rPr lang="en-US" sz="2800" dirty="0">
                <a:noFill/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ED76C5-C1D5-1BEC-E178-CFDCBCF356E3}"/>
              </a:ext>
            </a:extLst>
          </p:cNvPr>
          <p:cNvSpPr txBox="1"/>
          <p:nvPr/>
        </p:nvSpPr>
        <p:spPr>
          <a:xfrm>
            <a:off x="7190335" y="6093608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BY YASHAVANT KANETHKAR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C88E035-EAFC-F7E8-49D7-97992D882EE9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33E0C0A-A080-A3C8-8CD7-7FAEEED7C404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BCD9537-A123-8207-D13F-E2D13B71D58F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768F376-EFD9-E1B7-8125-1AF1EB7BE19E}"/>
                </a:ext>
              </a:extLst>
            </p:cNvPr>
            <p:cNvSpPr txBox="1"/>
            <p:nvPr/>
          </p:nvSpPr>
          <p:spPr>
            <a:xfrm rot="16200000">
              <a:off x="10341391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[B]</a:t>
              </a:r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EFCF8FB8-D570-1620-2727-62EAA4636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2061BB8-E3DA-EFE2-6688-FBD72BC3025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E656AD9-4838-3F45-C7E8-7C401A4F5DC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20A81A3-3004-8FB9-83CB-63A3400A1784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53D029E-9484-3F0F-B3DA-7EAADE02E568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[C]</a:t>
              </a:r>
            </a:p>
          </p:txBody>
        </p: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1CD56DD5-5739-359E-661E-E3EB878AA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D27DC52-5A07-6098-C96A-0841A1990B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2C505D6-243E-3247-F0F6-9E44F14377B3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1F80B6C-7551-EFF2-D0FA-DA2891B920B3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9AE22A0-33E8-6B0B-61D8-8E525492965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[D]</a:t>
              </a:r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DE5FAA46-D1FF-0E52-AF03-2A7AAB80D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2D5F9253-FC84-8C20-0C4A-1CA16F5B022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8C3CDA6-974D-5094-CB72-DDB28C300CCD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7FD3740-26DA-BA0C-2749-0C7ACAB95F29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504C0735-DF7E-5A4C-DBA6-795168B545E4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A8CA311-1D12-B440-B721-BBC90CC7A161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[E]</a:t>
              </a:r>
            </a:p>
          </p:txBody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0DC3171E-6BF2-9860-7868-A3B92997B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ABC5E14-D9B4-6892-EBB6-388610A1DA5C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2763E23-ED2F-26EF-BE9C-63553A34990B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F3E6115-6D14-95E5-F82F-F5610061028A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B781ECD-079B-6E99-4E65-92AA0684C199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CH 1 [F]</a:t>
              </a:r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A0AFAFB-AFBD-9A06-905D-527AE9C34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4571BF7E-B818-03E8-4507-0703AC7D2776}"/>
              </a:ext>
            </a:extLst>
          </p:cNvPr>
          <p:cNvSpPr txBox="1"/>
          <p:nvPr/>
        </p:nvSpPr>
        <p:spPr>
          <a:xfrm>
            <a:off x="4254499" y="6093608"/>
            <a:ext cx="1447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5969"/>
                </a:solidFill>
                <a:latin typeface="Tw Cen MT" panose="020B0602020104020603" pitchFamily="34" charset="0"/>
              </a:rPr>
              <a:t>LET US C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A54AD8E5-4A1F-B87F-BA2F-8EC057901461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16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2698</TotalTime>
  <Words>4772</Words>
  <Application>Microsoft Office PowerPoint</Application>
  <PresentationFormat>Widescreen</PresentationFormat>
  <Paragraphs>899</Paragraphs>
  <Slides>57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Consolas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My Name</cp:lastModifiedBy>
  <cp:revision>51</cp:revision>
  <dcterms:created xsi:type="dcterms:W3CDTF">2017-01-05T13:17:27Z</dcterms:created>
  <dcterms:modified xsi:type="dcterms:W3CDTF">2023-01-07T15:40:13Z</dcterms:modified>
</cp:coreProperties>
</file>