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08_2D383F8A.xml" ContentType="application/vnd.ms-powerpoint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64" r:id="rId2"/>
    <p:sldId id="278" r:id="rId3"/>
    <p:sldId id="283" r:id="rId4"/>
    <p:sldId id="343" r:id="rId5"/>
    <p:sldId id="344" r:id="rId6"/>
    <p:sldId id="345" r:id="rId7"/>
    <p:sldId id="346" r:id="rId8"/>
    <p:sldId id="347" r:id="rId9"/>
    <p:sldId id="348" r:id="rId10"/>
    <p:sldId id="349" r:id="rId11"/>
    <p:sldId id="279" r:id="rId12"/>
    <p:sldId id="289" r:id="rId13"/>
    <p:sldId id="351" r:id="rId14"/>
    <p:sldId id="356" r:id="rId15"/>
    <p:sldId id="352" r:id="rId16"/>
    <p:sldId id="353" r:id="rId17"/>
    <p:sldId id="355" r:id="rId18"/>
    <p:sldId id="354" r:id="rId19"/>
    <p:sldId id="296" r:id="rId20"/>
    <p:sldId id="340" r:id="rId21"/>
    <p:sldId id="341" r:id="rId22"/>
    <p:sldId id="342" r:id="rId23"/>
    <p:sldId id="339" r:id="rId24"/>
    <p:sldId id="334" r:id="rId25"/>
    <p:sldId id="350" r:id="rId26"/>
    <p:sldId id="292" r:id="rId27"/>
    <p:sldId id="313" r:id="rId28"/>
    <p:sldId id="293" r:id="rId29"/>
    <p:sldId id="282" r:id="rId3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ECE18C9-E52E-7E1D-34CE-919A52854609}" name="My Name" initials="MN" userId="7867e16be635893c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F09"/>
    <a:srgbClr val="36FBFB"/>
    <a:srgbClr val="FF8C39"/>
    <a:srgbClr val="72F1B8"/>
    <a:srgbClr val="320140"/>
    <a:srgbClr val="FF5862"/>
    <a:srgbClr val="FB7F72"/>
    <a:srgbClr val="FB7DDC"/>
    <a:srgbClr val="868CBD"/>
    <a:srgbClr val="76F7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9" autoAdjust="0"/>
    <p:restoredTop sz="94049" autoAdjust="0"/>
  </p:normalViewPr>
  <p:slideViewPr>
    <p:cSldViewPr snapToGrid="0">
      <p:cViewPr>
        <p:scale>
          <a:sx n="50" d="100"/>
          <a:sy n="50" d="100"/>
        </p:scale>
        <p:origin x="2252" y="252"/>
      </p:cViewPr>
      <p:guideLst/>
    </p:cSldViewPr>
  </p:slideViewPr>
  <p:notesTextViewPr>
    <p:cViewPr>
      <p:scale>
        <a:sx n="33" d="100"/>
        <a:sy n="33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omments/modernComment_108_2D383F8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98E93EA-D3EB-4F5C-81C7-07E4B8551D4E}" authorId="{6ECE18C9-E52E-7E1D-34CE-919A52854609}" created="2023-03-15T03:24:56.645">
    <pc:sldMkLst xmlns:pc="http://schemas.microsoft.com/office/powerpoint/2013/main/command">
      <pc:docMk/>
      <pc:sldMk cId="758661002" sldId="264"/>
    </pc:sldMkLst>
    <p188:txBody>
      <a:bodyPr/>
      <a:lstStyle/>
      <a:p>
        <a:r>
          <a:rPr lang="en-US"/>
          <a:t>Import all the intro slides and outro slides off all the chapters into this template.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172DB-F0EB-45A6-BA14-E309025ED62E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6CC70-0392-4627-9484-583CA69D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02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6CC70-0392-4627-9484-583CA69DE93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97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6CC70-0392-4627-9484-583CA69DE93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64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6CC70-0392-4627-9484-583CA69DE93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3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16.04.2023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16.04.2023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16.04.2023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16.04.2023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16.04.2023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16.04.2023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16.04.2023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16.04.2023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16.04.2023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16.04.2023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16.04.2023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16.04.2023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microsoft.com/office/2018/10/relationships/comments" Target="../comments/modernComment_108_2D383F8A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280197" y="888329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03EDF9"/>
                </a:solidFill>
                <a:latin typeface="Tw Cen MT" panose="020B0602020104020603" pitchFamily="34" charset="0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324283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72F1B8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324283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FF8B39"/>
                </a:solidFill>
                <a:latin typeface="Tw Cen MT" panose="020B0602020104020603" pitchFamily="34" charset="0"/>
              </a:rPr>
              <a:t>CHAPTER 11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3013545" y="3975081"/>
            <a:ext cx="788699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DB70D7"/>
                </a:solidFill>
                <a:latin typeface="Tw Cen MT" panose="020B0602020104020603" pitchFamily="34" charset="0"/>
              </a:rPr>
              <a:t>DATA TYPES REVISITED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6222550" y="5006958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EDF9"/>
                </a:solidFill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EDF9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EDF9"/>
                </a:solidFill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0418124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466657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11 Q[A]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11 Q[B]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1194081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11 Q[C]</a:t>
            </a:r>
          </a:p>
        </p:txBody>
      </p:sp>
      <p:pic>
        <p:nvPicPr>
          <p:cNvPr id="124" name="WaterMark" descr="Logo&#10;&#10;Description automatically generated">
            <a:extLst>
              <a:ext uri="{FF2B5EF4-FFF2-40B4-BE49-F238E27FC236}">
                <a16:creationId xmlns:a16="http://schemas.microsoft.com/office/drawing/2014/main" id="{53A5A644-FCD7-7ABA-BDB8-1480A110EDA4}"/>
              </a:ext>
            </a:extLst>
          </p:cNvPr>
          <p:cNvPicPr>
            <a:picLocks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665" y="2334665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1386868" y="1445901"/>
            <a:ext cx="331986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11 Q[A](h)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(h)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11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DATA TYPES REVISITED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4" y="587002"/>
            <a:ext cx="8855511" cy="5262979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8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Int x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8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8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28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8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8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28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8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C4725D-D177-E423-E8B7-49018889215B}"/>
              </a:ext>
            </a:extLst>
          </p:cNvPr>
          <p:cNvSpPr txBox="1"/>
          <p:nvPr/>
        </p:nvSpPr>
        <p:spPr>
          <a:xfrm>
            <a:off x="5980891" y="900297"/>
            <a:ext cx="264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👩‍💻 Output: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27B30E-D122-7313-EDC0-F24F6072F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9623" y="767565"/>
            <a:ext cx="2063496" cy="342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6958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Word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1176575" y="1231322"/>
            <a:ext cx="289070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11 Q[B]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Q[B] Point out the errors, if any, in the following C programs: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11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DATA TYPES REVISITED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F34AD0-F5B5-B791-ACB9-2A22456BAF49}"/>
              </a:ext>
            </a:extLst>
          </p:cNvPr>
          <p:cNvSpPr txBox="1"/>
          <p:nvPr/>
        </p:nvSpPr>
        <p:spPr>
          <a:xfrm>
            <a:off x="944429" y="2808852"/>
            <a:ext cx="6586671" cy="3416320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72F1B8"/>
                </a:solidFill>
                <a:latin typeface="Consolas" panose="020B0609020204030204" pitchFamily="49" charset="0"/>
              </a:rPr>
              <a:t>#include</a:t>
            </a:r>
            <a:r>
              <a:rPr lang="pt-BR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FF8B39"/>
                </a:solidFill>
                <a:latin typeface="Consolas" panose="020B0609020204030204" pitchFamily="49" charset="0"/>
              </a:rPr>
              <a:t>&lt;stdio.h&gt;</a:t>
            </a:r>
            <a:endParaRPr lang="pt-BR" sz="24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br>
              <a:rPr lang="pt-BR" sz="24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pt-BR" sz="2400" dirty="0">
                <a:solidFill>
                  <a:srgbClr val="FEDE5D"/>
                </a:solidFill>
                <a:latin typeface="Consolas" panose="020B0609020204030204" pitchFamily="49" charset="0"/>
              </a:rPr>
              <a:t>int</a:t>
            </a:r>
            <a:r>
              <a:rPr lang="pt-BR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36F9F6"/>
                </a:solidFill>
                <a:latin typeface="Consolas" panose="020B0609020204030204" pitchFamily="49" charset="0"/>
              </a:rPr>
              <a:t>main</a:t>
            </a:r>
            <a:r>
              <a:rPr lang="pt-BR" sz="2400" dirty="0">
                <a:solidFill>
                  <a:srgbClr val="BBBBBB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pt-BR" sz="2400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24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pt-BR" sz="2400" dirty="0">
                <a:solidFill>
                  <a:srgbClr val="FEDE5D"/>
                </a:solidFill>
                <a:latin typeface="Consolas" panose="020B0609020204030204" pitchFamily="49" charset="0"/>
              </a:rPr>
              <a:t>long</a:t>
            </a:r>
            <a:r>
              <a:rPr lang="pt-BR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FF7EDB"/>
                </a:solidFill>
                <a:latin typeface="Consolas" panose="020B0609020204030204" pitchFamily="49" charset="0"/>
              </a:rPr>
              <a:t>num</a:t>
            </a:r>
            <a:r>
              <a:rPr lang="pt-BR" sz="24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4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pt-BR" sz="2400" dirty="0">
                <a:solidFill>
                  <a:srgbClr val="FF7EDB"/>
                </a:solidFill>
                <a:latin typeface="Consolas" panose="020B0609020204030204" pitchFamily="49" charset="0"/>
              </a:rPr>
              <a:t>num</a:t>
            </a:r>
            <a:r>
              <a:rPr lang="pt-BR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pt-BR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F97E72"/>
                </a:solidFill>
                <a:latin typeface="Consolas" panose="020B0609020204030204" pitchFamily="49" charset="0"/>
              </a:rPr>
              <a:t>2</a:t>
            </a:r>
            <a:r>
              <a:rPr lang="pt-BR" sz="2400" dirty="0">
                <a:solidFill>
                  <a:srgbClr val="BBBBBB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pt-BR" sz="24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pt-BR" sz="2400" dirty="0">
                <a:solidFill>
                  <a:srgbClr val="36F9F6"/>
                </a:solidFill>
                <a:latin typeface="Consolas" panose="020B0609020204030204" pitchFamily="49" charset="0"/>
              </a:rPr>
              <a:t>printf</a:t>
            </a:r>
            <a:r>
              <a:rPr lang="pt-BR" sz="24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pt-BR" sz="2400" dirty="0">
                <a:solidFill>
                  <a:srgbClr val="FF8B39"/>
                </a:solidFill>
                <a:latin typeface="Consolas" panose="020B0609020204030204" pitchFamily="49" charset="0"/>
              </a:rPr>
              <a:t>"</a:t>
            </a:r>
            <a:r>
              <a:rPr lang="pt-BR" sz="2400" i="1" dirty="0">
                <a:solidFill>
                  <a:srgbClr val="72F1B8"/>
                </a:solidFill>
                <a:latin typeface="Consolas" panose="020B0609020204030204" pitchFamily="49" charset="0"/>
              </a:rPr>
              <a:t>%d</a:t>
            </a:r>
            <a:r>
              <a:rPr lang="pt-BR" sz="2400" dirty="0">
                <a:solidFill>
                  <a:srgbClr val="36F9F6"/>
                </a:solidFill>
                <a:latin typeface="Consolas" panose="020B0609020204030204" pitchFamily="49" charset="0"/>
              </a:rPr>
              <a:t>\n</a:t>
            </a:r>
            <a:r>
              <a:rPr lang="pt-BR" sz="2400" dirty="0">
                <a:solidFill>
                  <a:srgbClr val="FF8B39"/>
                </a:solidFill>
                <a:latin typeface="Consolas" panose="020B0609020204030204" pitchFamily="49" charset="0"/>
              </a:rPr>
              <a:t>"</a:t>
            </a:r>
            <a:r>
              <a:rPr lang="pt-BR" sz="24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pt-BR" sz="2400" dirty="0">
                <a:solidFill>
                  <a:srgbClr val="FF7EDB"/>
                </a:solidFill>
                <a:latin typeface="Consolas" panose="020B0609020204030204" pitchFamily="49" charset="0"/>
              </a:rPr>
              <a:t>num</a:t>
            </a:r>
            <a:r>
              <a:rPr lang="pt-BR" sz="24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24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pt-BR" sz="2400" dirty="0">
                <a:solidFill>
                  <a:srgbClr val="FEDE5D"/>
                </a:solidFill>
                <a:latin typeface="Consolas" panose="020B0609020204030204" pitchFamily="49" charset="0"/>
              </a:rPr>
              <a:t>return</a:t>
            </a:r>
            <a:r>
              <a:rPr lang="pt-BR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F97E72"/>
                </a:solidFill>
                <a:latin typeface="Consolas" panose="020B0609020204030204" pitchFamily="49" charset="0"/>
              </a:rPr>
              <a:t>0</a:t>
            </a:r>
            <a:r>
              <a:rPr lang="pt-BR" sz="24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4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B10BBB-C0BC-A93E-841A-A6BC119ACE4F}"/>
              </a:ext>
            </a:extLst>
          </p:cNvPr>
          <p:cNvSpPr txBox="1"/>
          <p:nvPr/>
        </p:nvSpPr>
        <p:spPr>
          <a:xfrm>
            <a:off x="7853518" y="2808852"/>
            <a:ext cx="3199629" cy="2031325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2F1B8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8B39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FF8B39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FF8B39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EDE5D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36F9F6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EDE5D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7EDB"/>
                </a:solidFill>
                <a:latin typeface="Consolas" panose="020B0609020204030204" pitchFamily="49" charset="0"/>
              </a:rPr>
              <a:t>ch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97E72"/>
                </a:solidFill>
                <a:latin typeface="Consolas" panose="020B0609020204030204" pitchFamily="49" charset="0"/>
              </a:rPr>
              <a:t>200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36F9F6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8B39"/>
                </a:solidFill>
                <a:latin typeface="Consolas" panose="020B0609020204030204" pitchFamily="49" charset="0"/>
              </a:rPr>
              <a:t>"</a:t>
            </a:r>
            <a:r>
              <a:rPr lang="en-US" i="1" dirty="0">
                <a:solidFill>
                  <a:srgbClr val="72F1B8"/>
                </a:solidFill>
                <a:latin typeface="Consolas" panose="020B0609020204030204" pitchFamily="49" charset="0"/>
              </a:rPr>
              <a:t>%d</a:t>
            </a:r>
            <a:r>
              <a:rPr lang="en-US" dirty="0">
                <a:solidFill>
                  <a:srgbClr val="36F9F6"/>
                </a:solidFill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FF8B39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F7EDB"/>
                </a:solidFill>
                <a:latin typeface="Consolas" panose="020B0609020204030204" pitchFamily="49" charset="0"/>
              </a:rPr>
              <a:t>ch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EDE5D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97E72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84116E-7304-335A-5FBA-51EBD80D0120}"/>
              </a:ext>
            </a:extLst>
          </p:cNvPr>
          <p:cNvSpPr txBox="1"/>
          <p:nvPr/>
        </p:nvSpPr>
        <p:spPr>
          <a:xfrm>
            <a:off x="944429" y="1897331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F2D1DD-51F9-1116-BDAD-875430674625}"/>
              </a:ext>
            </a:extLst>
          </p:cNvPr>
          <p:cNvSpPr txBox="1"/>
          <p:nvPr/>
        </p:nvSpPr>
        <p:spPr>
          <a:xfrm>
            <a:off x="7853518" y="1900207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(b)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F78DCE-D140-8CE1-1157-1ABD52F3BAF9}"/>
              </a:ext>
            </a:extLst>
          </p:cNvPr>
          <p:cNvSpPr txBox="1"/>
          <p:nvPr/>
        </p:nvSpPr>
        <p:spPr>
          <a:xfrm>
            <a:off x="11223382" y="2270404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(c)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0009C7-EE32-9463-073B-F8F8BFF12D2B}"/>
              </a:ext>
            </a:extLst>
          </p:cNvPr>
          <p:cNvSpPr txBox="1"/>
          <p:nvPr/>
        </p:nvSpPr>
        <p:spPr>
          <a:xfrm>
            <a:off x="11223382" y="3174638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(d)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66BA34-2F3F-CA60-66E6-CD4279C81687}"/>
              </a:ext>
            </a:extLst>
          </p:cNvPr>
          <p:cNvSpPr txBox="1"/>
          <p:nvPr/>
        </p:nvSpPr>
        <p:spPr>
          <a:xfrm>
            <a:off x="11223382" y="4078872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(e)</a:t>
            </a:r>
          </a:p>
        </p:txBody>
      </p:sp>
    </p:spTree>
    <p:extLst>
      <p:ext uri="{BB962C8B-B14F-4D97-AF65-F5344CB8AC3E}">
        <p14:creationId xmlns:p14="http://schemas.microsoft.com/office/powerpoint/2010/main" val="1587732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7" grpId="0" animBg="1"/>
      <p:bldP spid="11" grpId="0" animBg="1"/>
      <p:bldP spid="12" grpId="0" uiExpand="1" build="p"/>
      <p:bldP spid="14" grpId="0" uiExpand="1" build="p"/>
      <p:bldP spid="15" grpId="0" uiExpand="1" build="p"/>
      <p:bldP spid="16" grpId="0" uiExpand="1" build="p"/>
      <p:bldP spid="1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11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DATA TYPES REVISITED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699521"/>
            <a:ext cx="6616174" cy="5078313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pt-BR" sz="36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6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pt-BR" sz="36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pt-BR" sz="3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6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pt-BR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3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pt-BR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6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pt-BR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36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pt-BR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6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pt-BR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36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36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36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pt-BR" sz="36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36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36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pt-BR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3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6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C4725D-D177-E423-E8B7-49018889215B}"/>
              </a:ext>
            </a:extLst>
          </p:cNvPr>
          <p:cNvSpPr txBox="1"/>
          <p:nvPr/>
        </p:nvSpPr>
        <p:spPr>
          <a:xfrm>
            <a:off x="8476941" y="1449115"/>
            <a:ext cx="2921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✅ No error!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C989DE-DB6D-5CC1-F671-F1BB0B41AD4F}"/>
              </a:ext>
            </a:extLst>
          </p:cNvPr>
          <p:cNvSpPr txBox="1"/>
          <p:nvPr/>
        </p:nvSpPr>
        <p:spPr>
          <a:xfrm>
            <a:off x="8791799" y="2719541"/>
            <a:ext cx="2921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👩‍💻 Output: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845F04-E9E9-A4A8-8D6A-B967A371800B}"/>
              </a:ext>
            </a:extLst>
          </p:cNvPr>
          <p:cNvSpPr txBox="1"/>
          <p:nvPr/>
        </p:nvSpPr>
        <p:spPr>
          <a:xfrm rot="16200000">
            <a:off x="-1331047" y="1390081"/>
            <a:ext cx="320822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11 Q[B](a)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0902CA-8567-267A-25CA-20D937B3A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7106" y="3654011"/>
            <a:ext cx="1386254" cy="134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534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(b)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11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DATA TYPES REVISITED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699521"/>
            <a:ext cx="6616174" cy="3539430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2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32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2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C989DE-DB6D-5CC1-F671-F1BB0B41AD4F}"/>
              </a:ext>
            </a:extLst>
          </p:cNvPr>
          <p:cNvSpPr txBox="1"/>
          <p:nvPr/>
        </p:nvSpPr>
        <p:spPr>
          <a:xfrm>
            <a:off x="6667372" y="600237"/>
            <a:ext cx="2921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👩‍💻 Output: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845F04-E9E9-A4A8-8D6A-B967A371800B}"/>
              </a:ext>
            </a:extLst>
          </p:cNvPr>
          <p:cNvSpPr txBox="1"/>
          <p:nvPr/>
        </p:nvSpPr>
        <p:spPr>
          <a:xfrm rot="16200000">
            <a:off x="-1331047" y="1390081"/>
            <a:ext cx="320822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11 Q[B](b)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46856C-FAC5-E7F5-D00C-58ED8C372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936" y="1459640"/>
            <a:ext cx="1536286" cy="11589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71D9B1C-E14D-8E66-7D4E-7BAD4BE889A5}"/>
              </a:ext>
            </a:extLst>
          </p:cNvPr>
          <p:cNvSpPr txBox="1"/>
          <p:nvPr/>
        </p:nvSpPr>
        <p:spPr>
          <a:xfrm>
            <a:off x="1154754" y="4490419"/>
            <a:ext cx="103183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3EDF9"/>
                </a:solidFill>
                <a:latin typeface="Tw Cen MT" panose="020B0602020104020603" pitchFamily="34" charset="0"/>
              </a:rPr>
              <a:t>✍️  The variable </a:t>
            </a:r>
            <a:r>
              <a:rPr lang="en-US" sz="2800" dirty="0" err="1">
                <a:solidFill>
                  <a:srgbClr val="03EDF9"/>
                </a:solidFill>
                <a:latin typeface="Tw Cen MT" panose="020B0602020104020603" pitchFamily="34" charset="0"/>
              </a:rPr>
              <a:t>ch</a:t>
            </a:r>
            <a:r>
              <a:rPr lang="en-US" sz="2800" dirty="0">
                <a:solidFill>
                  <a:srgbClr val="03EDF9"/>
                </a:solidFill>
                <a:latin typeface="Tw Cen MT" panose="020B0602020104020603" pitchFamily="34" charset="0"/>
              </a:rPr>
              <a:t> is declared as a char, and a char cannot take a value bigger than +127. Hence when value of </a:t>
            </a:r>
            <a:r>
              <a:rPr lang="en-US" sz="2800" dirty="0" err="1">
                <a:solidFill>
                  <a:srgbClr val="03EDF9"/>
                </a:solidFill>
                <a:latin typeface="Tw Cen MT" panose="020B0602020104020603" pitchFamily="34" charset="0"/>
              </a:rPr>
              <a:t>ch</a:t>
            </a:r>
            <a:r>
              <a:rPr lang="en-US" sz="2800" dirty="0">
                <a:solidFill>
                  <a:srgbClr val="03EDF9"/>
                </a:solidFill>
                <a:latin typeface="Tw Cen MT" panose="020B0602020104020603" pitchFamily="34" charset="0"/>
              </a:rPr>
              <a:t> exceeds +127, an appropriate value from the other side of the range is picked up and is stored in </a:t>
            </a:r>
            <a:r>
              <a:rPr lang="en-US" sz="2800" dirty="0" err="1">
                <a:solidFill>
                  <a:srgbClr val="03EDF9"/>
                </a:solidFill>
                <a:latin typeface="Tw Cen MT" panose="020B0602020104020603" pitchFamily="34" charset="0"/>
              </a:rPr>
              <a:t>ch.</a:t>
            </a:r>
            <a:r>
              <a:rPr lang="en-US" sz="2800" dirty="0">
                <a:solidFill>
                  <a:srgbClr val="03EDF9"/>
                </a:solidFill>
                <a:latin typeface="Tw Cen MT" panose="020B0602020104020603" pitchFamily="34" charset="0"/>
              </a:rPr>
              <a:t> This value in this case happens to be -56.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48CCF8-3979-4B01-4E0F-134421FDF062}"/>
              </a:ext>
            </a:extLst>
          </p:cNvPr>
          <p:cNvSpPr txBox="1"/>
          <p:nvPr/>
        </p:nvSpPr>
        <p:spPr>
          <a:xfrm>
            <a:off x="7911114" y="1451964"/>
            <a:ext cx="407014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3EDF9"/>
                </a:solidFill>
                <a:latin typeface="Tw Cen MT" panose="020B0602020104020603" pitchFamily="34" charset="0"/>
              </a:rPr>
              <a:t>✍️ A char variable is a single byte, which can hold integer values from -128 to 127 or unsigned values from 0 to 255, depending on whether it is signed or unsigned.</a:t>
            </a:r>
          </a:p>
        </p:txBody>
      </p:sp>
    </p:spTree>
    <p:extLst>
      <p:ext uri="{BB962C8B-B14F-4D97-AF65-F5344CB8AC3E}">
        <p14:creationId xmlns:p14="http://schemas.microsoft.com/office/powerpoint/2010/main" val="21164415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Word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11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DATA TYPES REVISITED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699521"/>
            <a:ext cx="6616174" cy="3539430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2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32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2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C989DE-DB6D-5CC1-F671-F1BB0B41AD4F}"/>
              </a:ext>
            </a:extLst>
          </p:cNvPr>
          <p:cNvSpPr txBox="1"/>
          <p:nvPr/>
        </p:nvSpPr>
        <p:spPr>
          <a:xfrm>
            <a:off x="6667372" y="600237"/>
            <a:ext cx="2921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👩‍💻 Output: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845F04-E9E9-A4A8-8D6A-B967A371800B}"/>
              </a:ext>
            </a:extLst>
          </p:cNvPr>
          <p:cNvSpPr txBox="1"/>
          <p:nvPr/>
        </p:nvSpPr>
        <p:spPr>
          <a:xfrm rot="16200000">
            <a:off x="-1331047" y="1390081"/>
            <a:ext cx="320822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11 Q[B](a)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46856C-FAC5-E7F5-D00C-58ED8C372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936" y="1459640"/>
            <a:ext cx="1536286" cy="11589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71D9B1C-E14D-8E66-7D4E-7BAD4BE889A5}"/>
              </a:ext>
            </a:extLst>
          </p:cNvPr>
          <p:cNvSpPr txBox="1"/>
          <p:nvPr/>
        </p:nvSpPr>
        <p:spPr>
          <a:xfrm>
            <a:off x="1154754" y="4490419"/>
            <a:ext cx="103183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3EDF9"/>
                </a:solidFill>
                <a:latin typeface="Tw Cen MT" panose="020B0602020104020603" pitchFamily="34" charset="0"/>
              </a:rPr>
              <a:t>✍️  The variable </a:t>
            </a:r>
            <a:r>
              <a:rPr lang="en-US" sz="2800" dirty="0" err="1">
                <a:solidFill>
                  <a:srgbClr val="03EDF9"/>
                </a:solidFill>
                <a:latin typeface="Tw Cen MT" panose="020B0602020104020603" pitchFamily="34" charset="0"/>
              </a:rPr>
              <a:t>ch</a:t>
            </a:r>
            <a:r>
              <a:rPr lang="en-US" sz="2800" dirty="0">
                <a:solidFill>
                  <a:srgbClr val="03EDF9"/>
                </a:solidFill>
                <a:latin typeface="Tw Cen MT" panose="020B0602020104020603" pitchFamily="34" charset="0"/>
              </a:rPr>
              <a:t> is declared as a char, and a char cannot take a value bigger than +127. Hence when value of </a:t>
            </a:r>
            <a:r>
              <a:rPr lang="en-US" sz="2800" dirty="0" err="1">
                <a:solidFill>
                  <a:srgbClr val="03EDF9"/>
                </a:solidFill>
                <a:latin typeface="Tw Cen MT" panose="020B0602020104020603" pitchFamily="34" charset="0"/>
              </a:rPr>
              <a:t>ch</a:t>
            </a:r>
            <a:r>
              <a:rPr lang="en-US" sz="2800" dirty="0">
                <a:solidFill>
                  <a:srgbClr val="03EDF9"/>
                </a:solidFill>
                <a:latin typeface="Tw Cen MT" panose="020B0602020104020603" pitchFamily="34" charset="0"/>
              </a:rPr>
              <a:t> exceeds +127, an appropriate value from the other side of the range is picked up and is stored in </a:t>
            </a:r>
            <a:r>
              <a:rPr lang="en-US" sz="2800" dirty="0" err="1">
                <a:solidFill>
                  <a:srgbClr val="03EDF9"/>
                </a:solidFill>
                <a:latin typeface="Tw Cen MT" panose="020B0602020104020603" pitchFamily="34" charset="0"/>
              </a:rPr>
              <a:t>ch.</a:t>
            </a:r>
            <a:r>
              <a:rPr lang="en-US" sz="2800" dirty="0">
                <a:solidFill>
                  <a:srgbClr val="03EDF9"/>
                </a:solidFill>
                <a:latin typeface="Tw Cen MT" panose="020B0602020104020603" pitchFamily="34" charset="0"/>
              </a:rPr>
              <a:t> This value in this case happens to be -56.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48CCF8-3979-4B01-4E0F-134421FDF062}"/>
              </a:ext>
            </a:extLst>
          </p:cNvPr>
          <p:cNvSpPr txBox="1"/>
          <p:nvPr/>
        </p:nvSpPr>
        <p:spPr>
          <a:xfrm>
            <a:off x="7911114" y="1451964"/>
            <a:ext cx="407014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3EDF9"/>
                </a:solidFill>
                <a:latin typeface="Tw Cen MT" panose="020B0602020104020603" pitchFamily="34" charset="0"/>
              </a:rPr>
              <a:t>✍️ A char variable is a single byte, which can hold integer values from -128 to 127 or unsigned values from 0 to 255, depending on whether it is signed or unsigned.</a:t>
            </a:r>
          </a:p>
        </p:txBody>
      </p:sp>
    </p:spTree>
    <p:extLst>
      <p:ext uri="{BB962C8B-B14F-4D97-AF65-F5344CB8AC3E}">
        <p14:creationId xmlns:p14="http://schemas.microsoft.com/office/powerpoint/2010/main" val="15268882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Word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(c)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11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DATA TYPES REVISITED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5" y="699521"/>
            <a:ext cx="7632765" cy="4524315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36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6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36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6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251</a:t>
            </a:r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6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6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6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3600" b="0" i="1" dirty="0" err="1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lu</a:t>
            </a:r>
            <a:r>
              <a:rPr lang="en-US" sz="36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%u</a:t>
            </a:r>
            <a:r>
              <a:rPr lang="en-US" sz="36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36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6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6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C989DE-DB6D-5CC1-F671-F1BB0B41AD4F}"/>
              </a:ext>
            </a:extLst>
          </p:cNvPr>
          <p:cNvSpPr txBox="1"/>
          <p:nvPr/>
        </p:nvSpPr>
        <p:spPr>
          <a:xfrm>
            <a:off x="9271590" y="756596"/>
            <a:ext cx="2921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👩‍💻 Output: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845F04-E9E9-A4A8-8D6A-B967A371800B}"/>
              </a:ext>
            </a:extLst>
          </p:cNvPr>
          <p:cNvSpPr txBox="1"/>
          <p:nvPr/>
        </p:nvSpPr>
        <p:spPr>
          <a:xfrm rot="16200000">
            <a:off x="-1331047" y="1390081"/>
            <a:ext cx="320822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11 Q[B](c)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D3E6E5-2C5C-94C6-13A7-0B832CB8C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2908" y="1701512"/>
            <a:ext cx="3380526" cy="122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0308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Word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11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DATA TYPES REVISITED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5" y="699521"/>
            <a:ext cx="8876775" cy="3539430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8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25.345e454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2800" b="0" i="1" dirty="0" err="1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lf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8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845F04-E9E9-A4A8-8D6A-B967A371800B}"/>
              </a:ext>
            </a:extLst>
          </p:cNvPr>
          <p:cNvSpPr txBox="1"/>
          <p:nvPr/>
        </p:nvSpPr>
        <p:spPr>
          <a:xfrm rot="16200000">
            <a:off x="-1331047" y="1390081"/>
            <a:ext cx="320822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11 Q[B](a)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9DD162A-A743-316B-59B8-E81CB269B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897" y="4067744"/>
            <a:ext cx="9297498" cy="8932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62CB7BB-ADC1-E5BF-7C66-C7064BEF6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617" y="5101768"/>
            <a:ext cx="9602778" cy="100065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5656FD9-4DDF-9800-3BE3-49281A61B267}"/>
              </a:ext>
            </a:extLst>
          </p:cNvPr>
          <p:cNvSpPr txBox="1"/>
          <p:nvPr/>
        </p:nvSpPr>
        <p:spPr>
          <a:xfrm>
            <a:off x="7625920" y="755576"/>
            <a:ext cx="428266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03EDF9"/>
                </a:solidFill>
                <a:latin typeface="Tw Cen MT" panose="020B0602020104020603" pitchFamily="34" charset="0"/>
              </a:rPr>
              <a:t>✍️ The data types long float and unsigned double are not valid in C. The correct data types for floating-point numbers are </a:t>
            </a:r>
            <a:r>
              <a:rPr lang="en-US" sz="2800" b="1" dirty="0">
                <a:solidFill>
                  <a:srgbClr val="03EDF9"/>
                </a:solidFill>
                <a:latin typeface="Tw Cen MT" panose="020B0602020104020603" pitchFamily="34" charset="0"/>
              </a:rPr>
              <a:t>float</a:t>
            </a:r>
            <a:r>
              <a:rPr lang="en-US" sz="2800" dirty="0">
                <a:solidFill>
                  <a:srgbClr val="03EDF9"/>
                </a:solidFill>
                <a:latin typeface="Tw Cen MT" panose="020B0602020104020603" pitchFamily="34" charset="0"/>
              </a:rPr>
              <a:t>, </a:t>
            </a:r>
            <a:r>
              <a:rPr lang="en-US" sz="2800" b="1" dirty="0">
                <a:solidFill>
                  <a:srgbClr val="03EDF9"/>
                </a:solidFill>
                <a:latin typeface="Tw Cen MT" panose="020B0602020104020603" pitchFamily="34" charset="0"/>
              </a:rPr>
              <a:t>double</a:t>
            </a:r>
            <a:r>
              <a:rPr lang="en-US" sz="2800" dirty="0">
                <a:solidFill>
                  <a:srgbClr val="03EDF9"/>
                </a:solidFill>
                <a:latin typeface="Tw Cen MT" panose="020B0602020104020603" pitchFamily="34" charset="0"/>
              </a:rPr>
              <a:t>, and </a:t>
            </a:r>
            <a:r>
              <a:rPr lang="en-US" sz="2800" b="1" dirty="0">
                <a:solidFill>
                  <a:srgbClr val="03EDF9"/>
                </a:solidFill>
                <a:latin typeface="Tw Cen MT" panose="020B0602020104020603" pitchFamily="34" charset="0"/>
              </a:rPr>
              <a:t>long double</a:t>
            </a:r>
            <a:r>
              <a:rPr lang="en-US" sz="2800" dirty="0">
                <a:solidFill>
                  <a:srgbClr val="03EDF9"/>
                </a:solidFill>
                <a:latin typeface="Tw Cen MT" panose="020B06020201040206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00631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Word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11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DATA TYPES REVISITED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5" y="699521"/>
            <a:ext cx="8876775" cy="3970318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8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// CORRECT VERSION</a:t>
            </a:r>
            <a:endParaRPr lang="en-US" sz="28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8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25.345e454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2800" b="0" i="1" dirty="0" err="1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lf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%u</a:t>
            </a:r>
            <a:r>
              <a:rPr lang="en-US" sz="28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845F04-E9E9-A4A8-8D6A-B967A371800B}"/>
              </a:ext>
            </a:extLst>
          </p:cNvPr>
          <p:cNvSpPr txBox="1"/>
          <p:nvPr/>
        </p:nvSpPr>
        <p:spPr>
          <a:xfrm rot="16200000">
            <a:off x="-1331047" y="1390081"/>
            <a:ext cx="320822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11 Q[B](a)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6198EC-4D5D-E6A5-89F2-CA9833E46F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783"/>
          <a:stretch/>
        </p:blipFill>
        <p:spPr>
          <a:xfrm>
            <a:off x="7746717" y="1917700"/>
            <a:ext cx="4113740" cy="10541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A6335EB-E22E-71D5-A712-1CC524CCCD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852" y="5051714"/>
            <a:ext cx="10628522" cy="8801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455EB06-8184-90F6-78BE-4A0C6E14DD3C}"/>
              </a:ext>
            </a:extLst>
          </p:cNvPr>
          <p:cNvSpPr txBox="1"/>
          <p:nvPr/>
        </p:nvSpPr>
        <p:spPr>
          <a:xfrm>
            <a:off x="7894703" y="964355"/>
            <a:ext cx="2921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👩‍💻 Output:</a:t>
            </a:r>
          </a:p>
        </p:txBody>
      </p:sp>
    </p:spTree>
    <p:extLst>
      <p:ext uri="{BB962C8B-B14F-4D97-AF65-F5344CB8AC3E}">
        <p14:creationId xmlns:p14="http://schemas.microsoft.com/office/powerpoint/2010/main" val="40975427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Word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11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DATA TYPES REVISITED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5" y="699521"/>
            <a:ext cx="10099519" cy="5016758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40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40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4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4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0" b="0" dirty="0">
                <a:solidFill>
                  <a:srgbClr val="FE4450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4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0" b="0" dirty="0">
                <a:solidFill>
                  <a:srgbClr val="FE4450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40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4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40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4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C989DE-DB6D-5CC1-F671-F1BB0B41AD4F}"/>
              </a:ext>
            </a:extLst>
          </p:cNvPr>
          <p:cNvSpPr txBox="1"/>
          <p:nvPr/>
        </p:nvSpPr>
        <p:spPr>
          <a:xfrm>
            <a:off x="7894703" y="964355"/>
            <a:ext cx="2921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👩‍💻 Output: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845F04-E9E9-A4A8-8D6A-B967A371800B}"/>
              </a:ext>
            </a:extLst>
          </p:cNvPr>
          <p:cNvSpPr txBox="1"/>
          <p:nvPr/>
        </p:nvSpPr>
        <p:spPr>
          <a:xfrm rot="16200000">
            <a:off x="-1331047" y="1390081"/>
            <a:ext cx="320822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11 Q[B](d)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2095D2E-FBD2-CDFB-F77E-DBFD64CC5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8401" y="1784848"/>
            <a:ext cx="2182712" cy="15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5215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Word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solidFill>
                  <a:srgbClr val="03EDF9"/>
                </a:solidFill>
                <a:latin typeface="Tw Cen MT" panose="020B0602020104020603" pitchFamily="34" charset="0"/>
              </a:rPr>
              <a:t>[C] State whether the following statements are True or False:</a:t>
            </a:r>
          </a:p>
          <a:p>
            <a:pPr algn="just"/>
            <a:endParaRPr lang="en-US" sz="32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sz="3200" dirty="0">
                <a:solidFill>
                  <a:srgbClr val="03EDF9"/>
                </a:solidFill>
                <a:latin typeface="Tw Cen MT" panose="020B0602020104020603" pitchFamily="34" charset="0"/>
              </a:rPr>
              <a:t>(a) Storage for a register storage class variable is allocated each time the control reaches the block in which it is present.   </a:t>
            </a:r>
            <a:r>
              <a:rPr lang="en-US" sz="3200" b="1" dirty="0">
                <a:solidFill>
                  <a:srgbClr val="FF8C39"/>
                </a:solidFill>
                <a:latin typeface="Tw Cen MT" panose="020B0602020104020603" pitchFamily="34" charset="0"/>
              </a:rPr>
              <a:t>True</a:t>
            </a:r>
          </a:p>
          <a:p>
            <a:pPr algn="just"/>
            <a:endParaRPr lang="en-US" sz="32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sz="3200" dirty="0">
                <a:solidFill>
                  <a:srgbClr val="03EDF9"/>
                </a:solidFill>
                <a:latin typeface="Tw Cen MT" panose="020B0602020104020603" pitchFamily="34" charset="0"/>
              </a:rPr>
              <a:t>(b) An extern storage class variable is not available to the functions that precede its definition, unless the variable is explicitly declared in these functions.   </a:t>
            </a:r>
            <a:r>
              <a:rPr lang="en-US" sz="3200" b="1" dirty="0">
                <a:solidFill>
                  <a:srgbClr val="FF8C39"/>
                </a:solidFill>
                <a:latin typeface="Tw Cen MT" panose="020B0602020104020603" pitchFamily="34" charset="0"/>
              </a:rPr>
              <a:t>True</a:t>
            </a:r>
            <a:endParaRPr lang="en-US" sz="32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endParaRPr lang="en-US" sz="32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sz="3200" dirty="0">
                <a:solidFill>
                  <a:srgbClr val="03EDF9"/>
                </a:solidFill>
                <a:latin typeface="Tw Cen MT" panose="020B0602020104020603" pitchFamily="34" charset="0"/>
              </a:rPr>
              <a:t>(c) The value of an automatic storage class variable persists between various function invocations.</a:t>
            </a:r>
            <a:r>
              <a:rPr lang="en-US" sz="3200" b="1" dirty="0">
                <a:solidFill>
                  <a:srgbClr val="FF8C39"/>
                </a:solidFill>
                <a:latin typeface="Tw Cen MT" panose="020B0602020104020603" pitchFamily="34" charset="0"/>
              </a:rPr>
              <a:t>   False</a:t>
            </a:r>
            <a:endParaRPr lang="en-US" sz="3200" dirty="0">
              <a:solidFill>
                <a:srgbClr val="03EDF9"/>
              </a:solidFill>
              <a:latin typeface="Tw Cen MT" panose="020B06020201040206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11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DATA TYPES REVISITED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8A27-5530-4F4B-1990-D14F529CCFDA}"/>
              </a:ext>
            </a:extLst>
          </p:cNvPr>
          <p:cNvSpPr txBox="1"/>
          <p:nvPr/>
        </p:nvSpPr>
        <p:spPr>
          <a:xfrm rot="16200000">
            <a:off x="-1323100" y="1382135"/>
            <a:ext cx="319233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11 Q[C]</a:t>
            </a:r>
          </a:p>
        </p:txBody>
      </p:sp>
    </p:spTree>
    <p:extLst>
      <p:ext uri="{BB962C8B-B14F-4D97-AF65-F5344CB8AC3E}">
        <p14:creationId xmlns:p14="http://schemas.microsoft.com/office/powerpoint/2010/main" val="4292054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1006195" y="1060943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11 Q[A]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Q[A] What will be the output of the following programs: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11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DATA TYPES REVISITED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D9BCEE-A4AE-08E2-0E0F-8078FD9F2CD4}"/>
              </a:ext>
            </a:extLst>
          </p:cNvPr>
          <p:cNvSpPr/>
          <p:nvPr/>
        </p:nvSpPr>
        <p:spPr>
          <a:xfrm>
            <a:off x="-12981051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D01B1F-EA0A-256C-9D26-37A3D1BAD980}"/>
              </a:ext>
            </a:extLst>
          </p:cNvPr>
          <p:cNvSpPr txBox="1"/>
          <p:nvPr/>
        </p:nvSpPr>
        <p:spPr>
          <a:xfrm rot="16200000">
            <a:off x="-2082022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11 Q[B]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0E2E8BF-93B9-1003-E4CD-6A577A5B5D1A}"/>
              </a:ext>
            </a:extLst>
          </p:cNvPr>
          <p:cNvSpPr/>
          <p:nvPr/>
        </p:nvSpPr>
        <p:spPr>
          <a:xfrm>
            <a:off x="-1375191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7DCF921-804C-5A3B-975C-EDE7D689CB84}"/>
              </a:ext>
            </a:extLst>
          </p:cNvPr>
          <p:cNvSpPr txBox="1"/>
          <p:nvPr/>
        </p:nvSpPr>
        <p:spPr>
          <a:xfrm rot="16200000">
            <a:off x="-2841705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11 Q[C]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944429" y="2404805"/>
            <a:ext cx="4949905" cy="3785652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72F1B8"/>
                </a:solidFill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8B39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FF8B39"/>
                </a:solidFill>
                <a:latin typeface="Consolas" panose="020B0609020204030204" pitchFamily="49" charset="0"/>
              </a:rPr>
              <a:t>stdio.h</a:t>
            </a:r>
            <a:r>
              <a:rPr lang="en-US" sz="2400" dirty="0">
                <a:solidFill>
                  <a:srgbClr val="FF8B39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FEDE5D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36F9F6"/>
                </a:solidFill>
                <a:latin typeface="Consolas" panose="020B0609020204030204" pitchFamily="49" charset="0"/>
              </a:rPr>
              <a:t>main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FEDE5D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F7EDB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FEDE5D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FF7EDB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97E72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; </a:t>
            </a:r>
            <a:r>
              <a:rPr lang="en-US" sz="2400" dirty="0" err="1">
                <a:solidFill>
                  <a:srgbClr val="FF7EDB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EDE5D"/>
                </a:solidFill>
                <a:latin typeface="Consolas" panose="020B0609020204030204" pitchFamily="49" charset="0"/>
              </a:rPr>
              <a:t>&lt;=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97E72"/>
                </a:solidFill>
                <a:latin typeface="Consolas" panose="020B0609020204030204" pitchFamily="49" charset="0"/>
              </a:rPr>
              <a:t>50000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FF7EDB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FEDE5D"/>
                </a:solidFill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36F9F6"/>
                </a:solidFill>
                <a:latin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8B39"/>
                </a:solidFill>
                <a:latin typeface="Consolas" panose="020B0609020204030204" pitchFamily="49" charset="0"/>
              </a:rPr>
              <a:t>"</a:t>
            </a:r>
            <a:r>
              <a:rPr lang="en-US" sz="2400" i="1" dirty="0">
                <a:solidFill>
                  <a:srgbClr val="72F1B8"/>
                </a:solidFill>
                <a:latin typeface="Consolas" panose="020B0609020204030204" pitchFamily="49" charset="0"/>
              </a:rPr>
              <a:t>%d</a:t>
            </a:r>
            <a:r>
              <a:rPr lang="en-US" sz="2400" dirty="0">
                <a:solidFill>
                  <a:srgbClr val="36F9F6"/>
                </a:solidFill>
                <a:latin typeface="Consolas" panose="020B0609020204030204" pitchFamily="49" charset="0"/>
              </a:rPr>
              <a:t>\n</a:t>
            </a:r>
            <a:r>
              <a:rPr lang="en-US" sz="2400" dirty="0">
                <a:solidFill>
                  <a:srgbClr val="FF8B39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FF7EDB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FEDE5D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97E72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26CC5F-486D-C368-B790-61983883880A}"/>
              </a:ext>
            </a:extLst>
          </p:cNvPr>
          <p:cNvSpPr txBox="1"/>
          <p:nvPr/>
        </p:nvSpPr>
        <p:spPr>
          <a:xfrm>
            <a:off x="6123616" y="2404805"/>
            <a:ext cx="4949905" cy="3046988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72F1B8"/>
                </a:solidFill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8B39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FF8B39"/>
                </a:solidFill>
                <a:latin typeface="Consolas" panose="020B0609020204030204" pitchFamily="49" charset="0"/>
              </a:rPr>
              <a:t>stdio.h</a:t>
            </a:r>
            <a:r>
              <a:rPr lang="en-US" sz="2400" dirty="0">
                <a:solidFill>
                  <a:srgbClr val="FF8B39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400" dirty="0">
                <a:solidFill>
                  <a:srgbClr val="FEDE5D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36F9F6"/>
                </a:solidFill>
                <a:latin typeface="Consolas" panose="020B0609020204030204" pitchFamily="49" charset="0"/>
              </a:rPr>
              <a:t>main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FEDE5D"/>
                </a:solidFill>
                <a:latin typeface="Consolas" panose="020B0609020204030204" pitchFamily="49" charset="0"/>
              </a:rPr>
              <a:t>float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7EDB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97E72"/>
                </a:solidFill>
                <a:latin typeface="Consolas" panose="020B0609020204030204" pitchFamily="49" charset="0"/>
              </a:rPr>
              <a:t>13.5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FEDE5D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7EDB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97E72"/>
                </a:solidFill>
                <a:latin typeface="Consolas" panose="020B0609020204030204" pitchFamily="49" charset="0"/>
              </a:rPr>
              <a:t>13.5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36F9F6"/>
                </a:solidFill>
                <a:latin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8B39"/>
                </a:solidFill>
                <a:latin typeface="Consolas" panose="020B0609020204030204" pitchFamily="49" charset="0"/>
              </a:rPr>
              <a:t>"</a:t>
            </a:r>
            <a:r>
              <a:rPr lang="en-US" sz="2400" i="1" dirty="0">
                <a:solidFill>
                  <a:srgbClr val="72F1B8"/>
                </a:solidFill>
                <a:latin typeface="Consolas" panose="020B0609020204030204" pitchFamily="49" charset="0"/>
              </a:rPr>
              <a:t>%f</a:t>
            </a:r>
            <a:r>
              <a:rPr lang="en-US" sz="2400" dirty="0">
                <a:solidFill>
                  <a:srgbClr val="FF8B39"/>
                </a:solidFill>
                <a:latin typeface="Consolas" panose="020B0609020204030204" pitchFamily="49" charset="0"/>
              </a:rPr>
              <a:t> </a:t>
            </a:r>
            <a:r>
              <a:rPr lang="en-US" sz="2400" i="1" dirty="0">
                <a:solidFill>
                  <a:srgbClr val="72F1B8"/>
                </a:solidFill>
                <a:latin typeface="Consolas" panose="020B0609020204030204" pitchFamily="49" charset="0"/>
              </a:rPr>
              <a:t>%f</a:t>
            </a:r>
            <a:r>
              <a:rPr lang="en-US" sz="2400" dirty="0">
                <a:solidFill>
                  <a:srgbClr val="36F9F6"/>
                </a:solidFill>
                <a:latin typeface="Consolas" panose="020B0609020204030204" pitchFamily="49" charset="0"/>
              </a:rPr>
              <a:t>\n</a:t>
            </a:r>
            <a:r>
              <a:rPr lang="en-US" sz="2400" dirty="0">
                <a:solidFill>
                  <a:srgbClr val="FF8B39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FF7EDB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FF7EDB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FEDE5D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97E72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6BBF12-E778-BDB9-9122-763D328E2B9E}"/>
              </a:ext>
            </a:extLst>
          </p:cNvPr>
          <p:cNvSpPr txBox="1"/>
          <p:nvPr/>
        </p:nvSpPr>
        <p:spPr>
          <a:xfrm>
            <a:off x="5111362" y="1493284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CCE6B8-D9BE-A585-6D12-3B4C1425015D}"/>
              </a:ext>
            </a:extLst>
          </p:cNvPr>
          <p:cNvSpPr txBox="1"/>
          <p:nvPr/>
        </p:nvSpPr>
        <p:spPr>
          <a:xfrm>
            <a:off x="10290549" y="1496160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(b)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C8C243-4E9A-929C-47ED-35602A7B07DE}"/>
              </a:ext>
            </a:extLst>
          </p:cNvPr>
          <p:cNvSpPr txBox="1"/>
          <p:nvPr/>
        </p:nvSpPr>
        <p:spPr>
          <a:xfrm>
            <a:off x="11223382" y="2769869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(c)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F25613-E2CD-D026-B18A-30A47CBDD8EF}"/>
              </a:ext>
            </a:extLst>
          </p:cNvPr>
          <p:cNvSpPr txBox="1"/>
          <p:nvPr/>
        </p:nvSpPr>
        <p:spPr>
          <a:xfrm>
            <a:off x="11223382" y="3674103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(d)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15A4C-A062-D4B9-B3EE-6D3D0C394021}"/>
              </a:ext>
            </a:extLst>
          </p:cNvPr>
          <p:cNvSpPr txBox="1"/>
          <p:nvPr/>
        </p:nvSpPr>
        <p:spPr>
          <a:xfrm>
            <a:off x="11223382" y="4578337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623475-1974-65F6-3174-FAEEF7DA6D4D}"/>
              </a:ext>
            </a:extLst>
          </p:cNvPr>
          <p:cNvSpPr txBox="1"/>
          <p:nvPr/>
        </p:nvSpPr>
        <p:spPr>
          <a:xfrm>
            <a:off x="7331866" y="5482571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(f)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DD311A-C1F9-9B49-A1CB-38C564ED4AC1}"/>
              </a:ext>
            </a:extLst>
          </p:cNvPr>
          <p:cNvSpPr txBox="1"/>
          <p:nvPr/>
        </p:nvSpPr>
        <p:spPr>
          <a:xfrm>
            <a:off x="8384489" y="5482571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(g)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4D0F63-AC4D-0804-2196-820B67E26363}"/>
              </a:ext>
            </a:extLst>
          </p:cNvPr>
          <p:cNvSpPr txBox="1"/>
          <p:nvPr/>
        </p:nvSpPr>
        <p:spPr>
          <a:xfrm>
            <a:off x="9437112" y="5482571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(h)</a:t>
            </a:r>
          </a:p>
        </p:txBody>
      </p:sp>
    </p:spTree>
    <p:extLst>
      <p:ext uri="{BB962C8B-B14F-4D97-AF65-F5344CB8AC3E}">
        <p14:creationId xmlns:p14="http://schemas.microsoft.com/office/powerpoint/2010/main" val="4155522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 animBg="1"/>
      <p:bldP spid="7" grpId="0" animBg="1"/>
      <p:bldP spid="11" grpId="0" uiExpand="1" build="p"/>
      <p:bldP spid="12" grpId="0" uiExpand="1" build="p"/>
      <p:bldP spid="14" grpId="0" uiExpand="1" build="p"/>
      <p:bldP spid="15" grpId="0" uiExpand="1" build="p"/>
      <p:bldP spid="16" grpId="0" uiExpand="1" build="p"/>
      <p:bldP spid="17" grpId="0" uiExpand="1" build="p"/>
      <p:bldP spid="18" grpId="0" uiExpand="1" build="p"/>
      <p:bldP spid="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solidFill>
                  <a:srgbClr val="03EDF9"/>
                </a:solidFill>
                <a:latin typeface="Tw Cen MT" panose="020B0602020104020603" pitchFamily="34" charset="0"/>
              </a:rPr>
              <a:t>[C] State whether the following statements are True or False:</a:t>
            </a:r>
          </a:p>
          <a:p>
            <a:pPr algn="just"/>
            <a:endParaRPr lang="en-US" sz="32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sz="3200" dirty="0">
                <a:solidFill>
                  <a:srgbClr val="03EDF9"/>
                </a:solidFill>
                <a:latin typeface="Tw Cen MT" panose="020B0602020104020603" pitchFamily="34" charset="0"/>
              </a:rPr>
              <a:t>(d) If the CPU registers are not available, the register storage class variables are treated as static storage class variables.   </a:t>
            </a:r>
            <a:r>
              <a:rPr lang="en-US" sz="3200" b="1" dirty="0">
                <a:solidFill>
                  <a:srgbClr val="FF8C39"/>
                </a:solidFill>
                <a:latin typeface="Tw Cen MT" panose="020B0602020104020603" pitchFamily="34" charset="0"/>
              </a:rPr>
              <a:t>False</a:t>
            </a:r>
          </a:p>
          <a:p>
            <a:pPr algn="just"/>
            <a:endParaRPr lang="en-US" sz="32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sz="3200" dirty="0">
                <a:solidFill>
                  <a:srgbClr val="03EDF9"/>
                </a:solidFill>
                <a:latin typeface="Tw Cen MT" panose="020B0602020104020603" pitchFamily="34" charset="0"/>
              </a:rPr>
              <a:t>(e) The register storage class variables cannot hold float values. </a:t>
            </a:r>
            <a:r>
              <a:rPr lang="en-US" sz="3200" b="1" dirty="0">
                <a:solidFill>
                  <a:srgbClr val="FF8C39"/>
                </a:solidFill>
                <a:latin typeface="Tw Cen MT" panose="020B0602020104020603" pitchFamily="34" charset="0"/>
              </a:rPr>
              <a:t>False</a:t>
            </a:r>
            <a:endParaRPr lang="en-US" sz="32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endParaRPr lang="en-US" sz="32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sz="3200" dirty="0">
                <a:solidFill>
                  <a:srgbClr val="03EDF9"/>
                </a:solidFill>
                <a:latin typeface="Tw Cen MT" panose="020B0602020104020603" pitchFamily="34" charset="0"/>
              </a:rPr>
              <a:t>(f) If we try to use register storage class for a float variable the compiler will report an error message.   </a:t>
            </a:r>
            <a:r>
              <a:rPr lang="en-US" sz="3200" b="1" dirty="0">
                <a:solidFill>
                  <a:srgbClr val="FF8C39"/>
                </a:solidFill>
                <a:latin typeface="Tw Cen MT" panose="020B0602020104020603" pitchFamily="34" charset="0"/>
              </a:rPr>
              <a:t>False</a:t>
            </a:r>
            <a:endParaRPr lang="en-US" sz="3200" dirty="0">
              <a:solidFill>
                <a:srgbClr val="03EDF9"/>
              </a:solidFill>
              <a:latin typeface="Tw Cen MT" panose="020B06020201040206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11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DATA TYPES REVISITED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8A27-5530-4F4B-1990-D14F529CCFDA}"/>
              </a:ext>
            </a:extLst>
          </p:cNvPr>
          <p:cNvSpPr txBox="1"/>
          <p:nvPr/>
        </p:nvSpPr>
        <p:spPr>
          <a:xfrm rot="16200000">
            <a:off x="-1323100" y="1382135"/>
            <a:ext cx="319233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11 Q[C]</a:t>
            </a:r>
          </a:p>
        </p:txBody>
      </p:sp>
    </p:spTree>
    <p:extLst>
      <p:ext uri="{BB962C8B-B14F-4D97-AF65-F5344CB8AC3E}">
        <p14:creationId xmlns:p14="http://schemas.microsoft.com/office/powerpoint/2010/main" val="2891138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solidFill>
                  <a:srgbClr val="03EDF9"/>
                </a:solidFill>
                <a:latin typeface="Tw Cen MT" panose="020B0602020104020603" pitchFamily="34" charset="0"/>
              </a:rPr>
              <a:t>[C] State whether the following statements are True or False:</a:t>
            </a:r>
          </a:p>
          <a:p>
            <a:pPr algn="just"/>
            <a:endParaRPr lang="en-US" sz="32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sz="3200" dirty="0">
                <a:solidFill>
                  <a:srgbClr val="03EDF9"/>
                </a:solidFill>
                <a:latin typeface="Tw Cen MT" panose="020B0602020104020603" pitchFamily="34" charset="0"/>
              </a:rPr>
              <a:t>(g) If the variable x is defined outside all functions and a variable x is also defined as a local variable of some function, then the global variable gets preference over the local variable.</a:t>
            </a:r>
            <a:r>
              <a:rPr lang="en-US" sz="3200" b="1" dirty="0">
                <a:solidFill>
                  <a:srgbClr val="FF8C39"/>
                </a:solidFill>
                <a:latin typeface="Tw Cen MT" panose="020B0602020104020603" pitchFamily="34" charset="0"/>
              </a:rPr>
              <a:t>   False</a:t>
            </a:r>
            <a:endParaRPr lang="en-US" sz="32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endParaRPr lang="en-US" sz="32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sz="3200" dirty="0">
                <a:solidFill>
                  <a:srgbClr val="03EDF9"/>
                </a:solidFill>
                <a:latin typeface="Tw Cen MT" panose="020B0602020104020603" pitchFamily="34" charset="0"/>
              </a:rPr>
              <a:t>(h) The default value for automatic variable is zero.   </a:t>
            </a:r>
            <a:r>
              <a:rPr lang="en-US" sz="3200" b="1" dirty="0">
                <a:solidFill>
                  <a:srgbClr val="FF8C39"/>
                </a:solidFill>
                <a:latin typeface="Tw Cen MT" panose="020B0602020104020603" pitchFamily="34" charset="0"/>
              </a:rPr>
              <a:t>False</a:t>
            </a:r>
            <a:endParaRPr lang="en-US" sz="32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endParaRPr lang="en-US" sz="32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sz="3200" dirty="0">
                <a:solidFill>
                  <a:srgbClr val="03EDF9"/>
                </a:solidFill>
                <a:latin typeface="Tw Cen MT" panose="020B0602020104020603" pitchFamily="34" charset="0"/>
              </a:rPr>
              <a:t>(</a:t>
            </a:r>
            <a:r>
              <a:rPr lang="en-US" sz="3200" dirty="0" err="1">
                <a:solidFill>
                  <a:srgbClr val="03EDF9"/>
                </a:solidFill>
                <a:latin typeface="Tw Cen MT" panose="020B0602020104020603" pitchFamily="34" charset="0"/>
              </a:rPr>
              <a:t>i</a:t>
            </a:r>
            <a:r>
              <a:rPr lang="en-US" sz="3200" dirty="0">
                <a:solidFill>
                  <a:srgbClr val="03EDF9"/>
                </a:solidFill>
                <a:latin typeface="Tw Cen MT" panose="020B0602020104020603" pitchFamily="34" charset="0"/>
              </a:rPr>
              <a:t>) The life of static variable is till the control remains within the block in which it is defined.   </a:t>
            </a:r>
            <a:r>
              <a:rPr lang="en-US" sz="3200" b="1" dirty="0">
                <a:solidFill>
                  <a:srgbClr val="FF8C39"/>
                </a:solidFill>
                <a:latin typeface="Tw Cen MT" panose="020B0602020104020603" pitchFamily="34" charset="0"/>
              </a:rPr>
              <a:t>False</a:t>
            </a:r>
            <a:endParaRPr lang="en-US" sz="3200" dirty="0">
              <a:solidFill>
                <a:srgbClr val="03EDF9"/>
              </a:solidFill>
              <a:latin typeface="Tw Cen MT" panose="020B06020201040206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11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DATA TYPES REVISITED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8A27-5530-4F4B-1990-D14F529CCFDA}"/>
              </a:ext>
            </a:extLst>
          </p:cNvPr>
          <p:cNvSpPr txBox="1"/>
          <p:nvPr/>
        </p:nvSpPr>
        <p:spPr>
          <a:xfrm rot="16200000">
            <a:off x="-1323100" y="1382135"/>
            <a:ext cx="319233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11 Q[C]</a:t>
            </a:r>
          </a:p>
        </p:txBody>
      </p:sp>
    </p:spTree>
    <p:extLst>
      <p:ext uri="{BB962C8B-B14F-4D97-AF65-F5344CB8AC3E}">
        <p14:creationId xmlns:p14="http://schemas.microsoft.com/office/powerpoint/2010/main" val="338309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solidFill>
                  <a:srgbClr val="03EDF9"/>
                </a:solidFill>
                <a:latin typeface="Tw Cen MT" panose="020B0602020104020603" pitchFamily="34" charset="0"/>
              </a:rPr>
              <a:t>[C] State whether the following statements are True or False:</a:t>
            </a:r>
          </a:p>
          <a:p>
            <a:pPr algn="just"/>
            <a:endParaRPr lang="en-US" sz="32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sz="3200" dirty="0">
                <a:solidFill>
                  <a:srgbClr val="03EDF9"/>
                </a:solidFill>
                <a:latin typeface="Tw Cen MT" panose="020B0602020104020603" pitchFamily="34" charset="0"/>
              </a:rPr>
              <a:t>(j) If a global variable is to be defined, then the extern keyword is</a:t>
            </a:r>
          </a:p>
          <a:p>
            <a:pPr algn="just"/>
            <a:r>
              <a:rPr lang="en-US" sz="3200" dirty="0">
                <a:solidFill>
                  <a:srgbClr val="03EDF9"/>
                </a:solidFill>
                <a:latin typeface="Tw Cen MT" panose="020B0602020104020603" pitchFamily="34" charset="0"/>
              </a:rPr>
              <a:t>necessary in its declaration.   </a:t>
            </a:r>
            <a:r>
              <a:rPr lang="en-US" sz="3200" b="1" dirty="0">
                <a:solidFill>
                  <a:srgbClr val="FF8C39"/>
                </a:solidFill>
                <a:latin typeface="Tw Cen MT" panose="020B0602020104020603" pitchFamily="34" charset="0"/>
              </a:rPr>
              <a:t>False</a:t>
            </a:r>
            <a:endParaRPr lang="en-US" sz="32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endParaRPr lang="en-US" sz="32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sz="3200" dirty="0">
                <a:solidFill>
                  <a:srgbClr val="03EDF9"/>
                </a:solidFill>
                <a:latin typeface="Tw Cen MT" panose="020B0602020104020603" pitchFamily="34" charset="0"/>
              </a:rPr>
              <a:t>(k) The address of register variable is not accessible.</a:t>
            </a:r>
            <a:r>
              <a:rPr lang="en-US" sz="3200" b="1" dirty="0">
                <a:solidFill>
                  <a:srgbClr val="FF8C39"/>
                </a:solidFill>
                <a:latin typeface="Tw Cen MT" panose="020B0602020104020603" pitchFamily="34" charset="0"/>
              </a:rPr>
              <a:t>   True</a:t>
            </a:r>
            <a:endParaRPr lang="en-US" sz="32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endParaRPr lang="en-US" sz="32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sz="3200" dirty="0">
                <a:solidFill>
                  <a:srgbClr val="03EDF9"/>
                </a:solidFill>
                <a:latin typeface="Tw Cen MT" panose="020B0602020104020603" pitchFamily="34" charset="0"/>
              </a:rPr>
              <a:t>(l) A variable that is defined outside all functions can also have a static storage class.   </a:t>
            </a:r>
            <a:r>
              <a:rPr lang="en-US" sz="3200" b="1" dirty="0">
                <a:solidFill>
                  <a:srgbClr val="FF8C39"/>
                </a:solidFill>
                <a:latin typeface="Tw Cen MT" panose="020B0602020104020603" pitchFamily="34" charset="0"/>
              </a:rPr>
              <a:t>True</a:t>
            </a:r>
            <a:endParaRPr lang="en-US" sz="32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endParaRPr lang="en-US" sz="32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sz="3200" dirty="0">
                <a:solidFill>
                  <a:srgbClr val="03EDF9"/>
                </a:solidFill>
                <a:latin typeface="Tw Cen MT" panose="020B0602020104020603" pitchFamily="34" charset="0"/>
              </a:rPr>
              <a:t>(m) One variable can have multiple storage classes.   </a:t>
            </a:r>
            <a:r>
              <a:rPr lang="en-US" sz="3200" b="1" dirty="0">
                <a:solidFill>
                  <a:srgbClr val="FF8C39"/>
                </a:solidFill>
                <a:latin typeface="Tw Cen MT" panose="020B0602020104020603" pitchFamily="34" charset="0"/>
              </a:rPr>
              <a:t>True</a:t>
            </a:r>
            <a:endParaRPr lang="en-US" sz="3200" dirty="0">
              <a:solidFill>
                <a:srgbClr val="03EDF9"/>
              </a:solidFill>
              <a:latin typeface="Tw Cen MT" panose="020B06020201040206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11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DATA TYPES REVISITED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8A27-5530-4F4B-1990-D14F529CCFDA}"/>
              </a:ext>
            </a:extLst>
          </p:cNvPr>
          <p:cNvSpPr txBox="1"/>
          <p:nvPr/>
        </p:nvSpPr>
        <p:spPr>
          <a:xfrm rot="16200000">
            <a:off x="-1323100" y="1382135"/>
            <a:ext cx="319233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11 Q[C]</a:t>
            </a:r>
          </a:p>
        </p:txBody>
      </p:sp>
    </p:spTree>
    <p:extLst>
      <p:ext uri="{BB962C8B-B14F-4D97-AF65-F5344CB8AC3E}">
        <p14:creationId xmlns:p14="http://schemas.microsoft.com/office/powerpoint/2010/main" val="3635803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5F952C-7722-2468-9863-FA420694B823}"/>
              </a:ext>
            </a:extLst>
          </p:cNvPr>
          <p:cNvSpPr/>
          <p:nvPr/>
        </p:nvSpPr>
        <p:spPr>
          <a:xfrm>
            <a:off x="-9715483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1AD14C-6326-DE0A-A708-655A9FBE8A8E}"/>
              </a:ext>
            </a:extLst>
          </p:cNvPr>
          <p:cNvSpPr txBox="1"/>
          <p:nvPr/>
        </p:nvSpPr>
        <p:spPr>
          <a:xfrm rot="16200000">
            <a:off x="1183546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12 Q[A]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25FC7F-3DA3-28AE-8707-6BBAA6C9F9E3}"/>
              </a:ext>
            </a:extLst>
          </p:cNvPr>
          <p:cNvSpPr/>
          <p:nvPr/>
        </p:nvSpPr>
        <p:spPr>
          <a:xfrm>
            <a:off x="-10475163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6CB1A4-7994-CB0A-2EBC-FB27D7C226FA}"/>
              </a:ext>
            </a:extLst>
          </p:cNvPr>
          <p:cNvSpPr txBox="1"/>
          <p:nvPr/>
        </p:nvSpPr>
        <p:spPr>
          <a:xfrm rot="16200000">
            <a:off x="423863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12 Q[B]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1811665" y="888329"/>
            <a:ext cx="1126841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850502" y="2647129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850502" y="3239926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12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2825433" y="3974360"/>
            <a:ext cx="93156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THE C PREPROCESSOR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6748769" y="5006237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12 Q[C]</a:t>
            </a:r>
          </a:p>
        </p:txBody>
      </p:sp>
      <p:pic>
        <p:nvPicPr>
          <p:cNvPr id="4" name="WaterMark" descr="Logo&#10;&#10;Description automatically generated">
            <a:extLst>
              <a:ext uri="{FF2B5EF4-FFF2-40B4-BE49-F238E27FC236}">
                <a16:creationId xmlns:a16="http://schemas.microsoft.com/office/drawing/2014/main" id="{A601222D-8360-E02A-F771-D5C9E7C4E947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878" y="2333944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03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-74772" y="888329"/>
            <a:ext cx="1226677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👉 SUBSCRIBE 🤛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9933509" y="6030554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B5B874-AB75-A17A-E2C1-BDDFDE8568B3}"/>
              </a:ext>
            </a:extLst>
          </p:cNvPr>
          <p:cNvSpPr txBox="1"/>
          <p:nvPr/>
        </p:nvSpPr>
        <p:spPr>
          <a:xfrm>
            <a:off x="2604080" y="775854"/>
            <a:ext cx="69090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👇👇👇👇👇👇👇👇👇👇👇👇👇👇👇👇👇👇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F76A62-99D6-735D-28FC-1F46869B7CCD}"/>
              </a:ext>
            </a:extLst>
          </p:cNvPr>
          <p:cNvSpPr txBox="1"/>
          <p:nvPr/>
        </p:nvSpPr>
        <p:spPr>
          <a:xfrm>
            <a:off x="2604080" y="5812112"/>
            <a:ext cx="6909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Thanks for your valuable time!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9219D3-3B96-4BEF-C5A4-9A2E2F4BE7EB}"/>
              </a:ext>
            </a:extLst>
          </p:cNvPr>
          <p:cNvSpPr txBox="1"/>
          <p:nvPr/>
        </p:nvSpPr>
        <p:spPr>
          <a:xfrm>
            <a:off x="2604080" y="259503"/>
            <a:ext cx="69090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🔴Let me create amazing coding tutorials for you forever!🙂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32465F-EA5F-9F61-17AE-3ED1D2135079}"/>
              </a:ext>
            </a:extLst>
          </p:cNvPr>
          <p:cNvSpPr/>
          <p:nvPr/>
        </p:nvSpPr>
        <p:spPr>
          <a:xfrm>
            <a:off x="-13031238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E0356-A7CD-E5CA-97C9-F065792FAA53}"/>
              </a:ext>
            </a:extLst>
          </p:cNvPr>
          <p:cNvSpPr txBox="1"/>
          <p:nvPr/>
        </p:nvSpPr>
        <p:spPr>
          <a:xfrm rot="16200000">
            <a:off x="-2146459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12 Q[A]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B149B2-ED27-8DCD-9AA9-15D9C96E04E5}"/>
              </a:ext>
            </a:extLst>
          </p:cNvPr>
          <p:cNvSpPr/>
          <p:nvPr/>
        </p:nvSpPr>
        <p:spPr>
          <a:xfrm>
            <a:off x="-13808496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3DA8AE-4DC0-26E9-7F03-46DCCA45118E}"/>
              </a:ext>
            </a:extLst>
          </p:cNvPr>
          <p:cNvSpPr txBox="1"/>
          <p:nvPr/>
        </p:nvSpPr>
        <p:spPr>
          <a:xfrm rot="16200000">
            <a:off x="-2909467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12 Q[B]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CA6F2-0CC0-EDA1-DCB1-FAA118F7DE67}"/>
              </a:ext>
            </a:extLst>
          </p:cNvPr>
          <p:cNvSpPr/>
          <p:nvPr/>
        </p:nvSpPr>
        <p:spPr>
          <a:xfrm>
            <a:off x="-14553928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A0AB9-80A2-17A3-12C8-089555E232AC}"/>
              </a:ext>
            </a:extLst>
          </p:cNvPr>
          <p:cNvSpPr txBox="1"/>
          <p:nvPr/>
        </p:nvSpPr>
        <p:spPr>
          <a:xfrm rot="16200000">
            <a:off x="-3669150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12 Q[C]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4590BB-A120-8868-B988-396828620EF0}"/>
              </a:ext>
            </a:extLst>
          </p:cNvPr>
          <p:cNvGrpSpPr/>
          <p:nvPr/>
        </p:nvGrpSpPr>
        <p:grpSpPr>
          <a:xfrm>
            <a:off x="789511" y="6030554"/>
            <a:ext cx="1394208" cy="271002"/>
            <a:chOff x="6329554" y="5073786"/>
            <a:chExt cx="1394208" cy="2710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8BA933E-24DD-DE7A-D082-9C0905B18FCE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E384902-0747-0A7B-7DB1-8145DBA8F43F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91DE34F-52A0-20F2-4599-C975ECA129B9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68F79DD1-F776-81F3-45AC-1B9957E8C669}"/>
              </a:ext>
            </a:extLst>
          </p:cNvPr>
          <p:cNvSpPr/>
          <p:nvPr/>
        </p:nvSpPr>
        <p:spPr>
          <a:xfrm>
            <a:off x="3338589" y="2782320"/>
            <a:ext cx="5514822" cy="3029792"/>
          </a:xfrm>
          <a:prstGeom prst="rect">
            <a:avLst/>
          </a:prstGeom>
          <a:solidFill>
            <a:srgbClr val="868CBD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10BF0A-7A4F-F698-1CE0-09747C444655}"/>
              </a:ext>
            </a:extLst>
          </p:cNvPr>
          <p:cNvSpPr txBox="1"/>
          <p:nvPr/>
        </p:nvSpPr>
        <p:spPr>
          <a:xfrm>
            <a:off x="228940" y="3110380"/>
            <a:ext cx="29055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12 SOLUTIONS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C52BFC-2495-D001-3911-769ADC2B4BEB}"/>
              </a:ext>
            </a:extLst>
          </p:cNvPr>
          <p:cNvSpPr txBox="1"/>
          <p:nvPr/>
        </p:nvSpPr>
        <p:spPr>
          <a:xfrm>
            <a:off x="8815314" y="3107741"/>
            <a:ext cx="34125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THE C PREPROCESSOR</a:t>
            </a:r>
          </a:p>
        </p:txBody>
      </p:sp>
      <p:pic>
        <p:nvPicPr>
          <p:cNvPr id="23" name="Graphic 22" descr="A flying arrow">
            <a:extLst>
              <a:ext uri="{FF2B5EF4-FFF2-40B4-BE49-F238E27FC236}">
                <a16:creationId xmlns:a16="http://schemas.microsoft.com/office/drawing/2014/main" id="{D5E86729-3DAB-C426-12C4-9B7EF167CB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9511" y="4526066"/>
            <a:ext cx="1619250" cy="990600"/>
          </a:xfrm>
          <a:prstGeom prst="rect">
            <a:avLst/>
          </a:prstGeom>
        </p:spPr>
      </p:pic>
      <p:pic>
        <p:nvPicPr>
          <p:cNvPr id="26" name="Graphic 25" descr="A flying arrow">
            <a:extLst>
              <a:ext uri="{FF2B5EF4-FFF2-40B4-BE49-F238E27FC236}">
                <a16:creationId xmlns:a16="http://schemas.microsoft.com/office/drawing/2014/main" id="{A29749AA-BB26-E96F-6FC5-52D68DB507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9646578" y="4526066"/>
            <a:ext cx="16192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708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 animBg="1"/>
      <p:bldP spid="19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11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DATA TYPES REVISITED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699521"/>
            <a:ext cx="6616174" cy="3785652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251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2400" b="0" i="1" dirty="0" err="1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lu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%u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endParaRPr lang="en-US" sz="2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C4725D-D177-E423-E8B7-49018889215B}"/>
              </a:ext>
            </a:extLst>
          </p:cNvPr>
          <p:cNvSpPr txBox="1"/>
          <p:nvPr/>
        </p:nvSpPr>
        <p:spPr>
          <a:xfrm>
            <a:off x="8693613" y="1024936"/>
            <a:ext cx="2921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✅ No error!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C4836E-4842-A46D-E067-687D966CE170}"/>
              </a:ext>
            </a:extLst>
          </p:cNvPr>
          <p:cNvSpPr txBox="1"/>
          <p:nvPr/>
        </p:nvSpPr>
        <p:spPr>
          <a:xfrm>
            <a:off x="1230026" y="4039301"/>
            <a:ext cx="102912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✍️ 12.52 gets assigned to a so the if is now reduced to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if ( a )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 or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if ( 12.52 )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. Since 12.52 isn’t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non zero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, it is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true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 hence </a:t>
            </a:r>
            <a:r>
              <a:rPr lang="en-US" sz="4000" b="1" dirty="0" err="1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printf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() gets executed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C989DE-DB6D-5CC1-F671-F1BB0B41AD4F}"/>
              </a:ext>
            </a:extLst>
          </p:cNvPr>
          <p:cNvSpPr txBox="1"/>
          <p:nvPr/>
        </p:nvSpPr>
        <p:spPr>
          <a:xfrm>
            <a:off x="8693613" y="2165486"/>
            <a:ext cx="2921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👩‍💻 Output: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5E78C8-9C53-1618-1F1E-26ACB231E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13483">
            <a:off x="8291985" y="3117286"/>
            <a:ext cx="3724508" cy="42825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6845F04-E9E9-A4A8-8D6A-B967A371800B}"/>
              </a:ext>
            </a:extLst>
          </p:cNvPr>
          <p:cNvSpPr txBox="1"/>
          <p:nvPr/>
        </p:nvSpPr>
        <p:spPr>
          <a:xfrm rot="16200000">
            <a:off x="-1331047" y="1390081"/>
            <a:ext cx="320822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11 Q[B](a)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15A29D-9D0F-D3DA-AE92-D22FF41F7ABB}"/>
              </a:ext>
            </a:extLst>
          </p:cNvPr>
          <p:cNvSpPr txBox="1"/>
          <p:nvPr/>
        </p:nvSpPr>
        <p:spPr>
          <a:xfrm>
            <a:off x="5684933" y="879706"/>
            <a:ext cx="17227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a == b</a:t>
            </a:r>
          </a:p>
        </p:txBody>
      </p:sp>
    </p:spTree>
    <p:extLst>
      <p:ext uri="{BB962C8B-B14F-4D97-AF65-F5344CB8AC3E}">
        <p14:creationId xmlns:p14="http://schemas.microsoft.com/office/powerpoint/2010/main" val="1231892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Word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7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11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DATA TYPES REVISITED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699521"/>
            <a:ext cx="6162757" cy="4031873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2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2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then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2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32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2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C4725D-D177-E423-E8B7-49018889215B}"/>
              </a:ext>
            </a:extLst>
          </p:cNvPr>
          <p:cNvSpPr txBox="1"/>
          <p:nvPr/>
        </p:nvSpPr>
        <p:spPr>
          <a:xfrm>
            <a:off x="2495532" y="4839520"/>
            <a:ext cx="8827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✍️ There is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no keyword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 "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then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“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in C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 &amp; no variable defined here in program as well.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ED370E-78FC-3818-6A53-BB825E07AF47}"/>
              </a:ext>
            </a:extLst>
          </p:cNvPr>
          <p:cNvSpPr txBox="1"/>
          <p:nvPr/>
        </p:nvSpPr>
        <p:spPr>
          <a:xfrm>
            <a:off x="8708082" y="1510260"/>
            <a:ext cx="24770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FF5862"/>
                </a:solidFill>
                <a:latin typeface="Tw Cen MT" panose="020B0602020104020603" pitchFamily="34" charset="0"/>
              </a:rPr>
              <a:t>❌ </a:t>
            </a:r>
          </a:p>
          <a:p>
            <a:pPr algn="ctr"/>
            <a:r>
              <a:rPr lang="en-US" sz="6000" dirty="0">
                <a:solidFill>
                  <a:srgbClr val="FF5862"/>
                </a:solidFill>
                <a:latin typeface="Tw Cen MT" panose="020B0602020104020603" pitchFamily="34" charset="0"/>
              </a:rPr>
              <a:t>ERROR!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A7D275-B9BF-B89C-288C-7D1A8A0B5CE7}"/>
              </a:ext>
            </a:extLst>
          </p:cNvPr>
          <p:cNvSpPr txBox="1"/>
          <p:nvPr/>
        </p:nvSpPr>
        <p:spPr>
          <a:xfrm rot="16200000">
            <a:off x="-1128061" y="910095"/>
            <a:ext cx="2802254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11 Q[B](d)</a:t>
            </a:r>
          </a:p>
        </p:txBody>
      </p:sp>
    </p:spTree>
    <p:extLst>
      <p:ext uri="{BB962C8B-B14F-4D97-AF65-F5344CB8AC3E}">
        <p14:creationId xmlns:p14="http://schemas.microsoft.com/office/powerpoint/2010/main" val="14973313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Word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11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DATA TYPES REVISITED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699521"/>
            <a:ext cx="7568969" cy="5016758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40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40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4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4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40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40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4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A7D275-B9BF-B89C-288C-7D1A8A0B5CE7}"/>
              </a:ext>
            </a:extLst>
          </p:cNvPr>
          <p:cNvSpPr txBox="1"/>
          <p:nvPr/>
        </p:nvSpPr>
        <p:spPr>
          <a:xfrm rot="16200000">
            <a:off x="-1128061" y="910095"/>
            <a:ext cx="2802254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11 Q[B](d)</a:t>
            </a:r>
          </a:p>
        </p:txBody>
      </p:sp>
      <p:pic>
        <p:nvPicPr>
          <p:cNvPr id="5" name="Graphic 4" descr="Badge Tick with solid fill">
            <a:extLst>
              <a:ext uri="{FF2B5EF4-FFF2-40B4-BE49-F238E27FC236}">
                <a16:creationId xmlns:a16="http://schemas.microsoft.com/office/drawing/2014/main" id="{0CD1AACB-3AD9-7239-878E-736BF094C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55679" y="69952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2084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Word"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11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DATA TYPES REVISITED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699521"/>
            <a:ext cx="6463774" cy="3539430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8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8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"Carpathians</a:t>
            </a:r>
            <a:r>
              <a:rPr lang="en-US" sz="28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C4725D-D177-E423-E8B7-49018889215B}"/>
              </a:ext>
            </a:extLst>
          </p:cNvPr>
          <p:cNvSpPr txBox="1"/>
          <p:nvPr/>
        </p:nvSpPr>
        <p:spPr>
          <a:xfrm>
            <a:off x="8120454" y="2142159"/>
            <a:ext cx="3860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✍️ C allows </a:t>
            </a:r>
            <a:r>
              <a:rPr lang="en-US" sz="4000" b="1" dirty="0">
                <a:solidFill>
                  <a:srgbClr val="03EDF9"/>
                </a:solidFill>
                <a:latin typeface="Tw Cen MT" panose="020B0602020104020603" pitchFamily="34" charset="0"/>
              </a:rPr>
              <a:t>only one variable on left hand side of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“=“ 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assignment operator.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ED370E-78FC-3818-6A53-BB825E07AF47}"/>
              </a:ext>
            </a:extLst>
          </p:cNvPr>
          <p:cNvSpPr txBox="1"/>
          <p:nvPr/>
        </p:nvSpPr>
        <p:spPr>
          <a:xfrm>
            <a:off x="8120454" y="944147"/>
            <a:ext cx="2920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5862"/>
                </a:solidFill>
                <a:latin typeface="Tw Cen MT" panose="020B0602020104020603" pitchFamily="34" charset="0"/>
              </a:rPr>
              <a:t>❌ </a:t>
            </a:r>
            <a:r>
              <a:rPr lang="en-US" sz="4800" dirty="0">
                <a:solidFill>
                  <a:srgbClr val="FF5862"/>
                </a:solidFill>
                <a:latin typeface="Tw Cen MT" panose="020B0602020104020603" pitchFamily="34" charset="0"/>
              </a:rPr>
              <a:t>ERROR!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3A42F5-8A8A-BA44-C151-4ADE9E636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8826" y="5721609"/>
            <a:ext cx="10182000" cy="4768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C7F57E-F456-908C-A02A-10B588E29F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8826" y="4512470"/>
            <a:ext cx="4684305" cy="11108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1019376-B30D-BE90-85D5-650684C81BDF}"/>
              </a:ext>
            </a:extLst>
          </p:cNvPr>
          <p:cNvSpPr txBox="1"/>
          <p:nvPr/>
        </p:nvSpPr>
        <p:spPr>
          <a:xfrm rot="16200000">
            <a:off x="-1351977" y="1411010"/>
            <a:ext cx="325008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11 Q[B](e)</a:t>
            </a:r>
          </a:p>
        </p:txBody>
      </p:sp>
    </p:spTree>
    <p:extLst>
      <p:ext uri="{BB962C8B-B14F-4D97-AF65-F5344CB8AC3E}">
        <p14:creationId xmlns:p14="http://schemas.microsoft.com/office/powerpoint/2010/main" val="34298615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Word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EF8F3EE-F8EF-AFAD-BF36-8586577FB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36" y="493732"/>
            <a:ext cx="6580255" cy="6008668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90AC9F13-E5A6-3247-98B9-A45E7DBD5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649" y="1526359"/>
            <a:ext cx="1739989" cy="5715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E9DAE0D-3FFB-6BB0-D08E-A252EF1BF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3037" y="493732"/>
            <a:ext cx="3216614" cy="584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557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1386868" y="1445901"/>
            <a:ext cx="331986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11 Q[A](a)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11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DATA TYPES REVISITED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5" y="756950"/>
            <a:ext cx="8696021" cy="5078313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36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6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36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6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6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; </a:t>
            </a:r>
            <a:r>
              <a:rPr lang="en-US" sz="36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50000</a:t>
            </a:r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36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3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	</a:t>
            </a:r>
            <a:r>
              <a:rPr lang="en-US" sz="36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6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6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36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36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6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C4725D-D177-E423-E8B7-49018889215B}"/>
              </a:ext>
            </a:extLst>
          </p:cNvPr>
          <p:cNvSpPr txBox="1"/>
          <p:nvPr/>
        </p:nvSpPr>
        <p:spPr>
          <a:xfrm>
            <a:off x="7276214" y="1159021"/>
            <a:ext cx="264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👩‍💻 Output: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252AFB-CBFA-B3BF-5D0D-F2AFD2C78D0C}"/>
              </a:ext>
            </a:extLst>
          </p:cNvPr>
          <p:cNvSpPr txBox="1"/>
          <p:nvPr/>
        </p:nvSpPr>
        <p:spPr>
          <a:xfrm>
            <a:off x="10578601" y="1012955"/>
            <a:ext cx="13248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0 </a:t>
            </a:r>
          </a:p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1</a:t>
            </a:r>
          </a:p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…</a:t>
            </a:r>
          </a:p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5000</a:t>
            </a:r>
          </a:p>
        </p:txBody>
      </p:sp>
    </p:spTree>
    <p:extLst>
      <p:ext uri="{BB962C8B-B14F-4D97-AF65-F5344CB8AC3E}">
        <p14:creationId xmlns:p14="http://schemas.microsoft.com/office/powerpoint/2010/main" val="4220393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1386868" y="1445901"/>
            <a:ext cx="331986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11 Q[A](b)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(b)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11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DATA TYPES REVISITED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5" y="756950"/>
            <a:ext cx="9589156" cy="5016758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40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40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4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4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13.5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13.5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40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%f</a:t>
            </a:r>
            <a:r>
              <a:rPr lang="en-US" sz="4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%f</a:t>
            </a:r>
            <a:r>
              <a:rPr lang="en-US" sz="40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4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C4725D-D177-E423-E8B7-49018889215B}"/>
              </a:ext>
            </a:extLst>
          </p:cNvPr>
          <p:cNvSpPr txBox="1"/>
          <p:nvPr/>
        </p:nvSpPr>
        <p:spPr>
          <a:xfrm>
            <a:off x="7276214" y="1159021"/>
            <a:ext cx="264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👩‍💻 Output: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B4CD2A-B2C7-5FC8-ADF6-22D09CEBCA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22"/>
          <a:stretch/>
        </p:blipFill>
        <p:spPr>
          <a:xfrm>
            <a:off x="6948232" y="2036943"/>
            <a:ext cx="4955202" cy="65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289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Word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1386868" y="1445901"/>
            <a:ext cx="331986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11 Q[A](c)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(c)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11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DATA TYPES REVISITED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5" y="756950"/>
            <a:ext cx="9589156" cy="5078313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"main's </a:t>
            </a:r>
            <a:r>
              <a:rPr lang="en-US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"main's </a:t>
            </a:r>
            <a:r>
              <a:rPr lang="en-US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val's</a:t>
            </a:r>
            <a:r>
              <a:rPr lang="en-US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C4725D-D177-E423-E8B7-49018889215B}"/>
              </a:ext>
            </a:extLst>
          </p:cNvPr>
          <p:cNvSpPr txBox="1"/>
          <p:nvPr/>
        </p:nvSpPr>
        <p:spPr>
          <a:xfrm>
            <a:off x="7276214" y="1159021"/>
            <a:ext cx="264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👩‍💻 Output: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7F9182C-4133-FD23-AE1B-D25C97859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486" y="2263662"/>
            <a:ext cx="4081477" cy="272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5973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Word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1386868" y="1445901"/>
            <a:ext cx="331986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11 Q[A](d)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11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DATA TYPES REVISITED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5" y="587002"/>
            <a:ext cx="4954912" cy="4062651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*=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0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C4725D-D177-E423-E8B7-49018889215B}"/>
              </a:ext>
            </a:extLst>
          </p:cNvPr>
          <p:cNvSpPr txBox="1"/>
          <p:nvPr/>
        </p:nvSpPr>
        <p:spPr>
          <a:xfrm>
            <a:off x="3542617" y="4757434"/>
            <a:ext cx="264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👩‍💻 Output: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F4BCE2-BD01-8F68-D791-B57DBA55E21C}"/>
              </a:ext>
            </a:extLst>
          </p:cNvPr>
          <p:cNvSpPr txBox="1"/>
          <p:nvPr/>
        </p:nvSpPr>
        <p:spPr>
          <a:xfrm>
            <a:off x="6894234" y="587002"/>
            <a:ext cx="4954912" cy="5262979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i="1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2400" b="0" i="1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i="1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2400" b="0" i="1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B653B05-8283-EB52-FDB8-7B933AD8C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564" y="5573102"/>
            <a:ext cx="2265707" cy="95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3014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Word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1386868" y="1445901"/>
            <a:ext cx="331986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11 Q[A](e)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11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DATA TYPES REVISITED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4" y="587002"/>
            <a:ext cx="8855511" cy="3970318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8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4450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"count = </a:t>
            </a:r>
            <a:r>
              <a:rPr lang="en-US" sz="28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8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8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C4725D-D177-E423-E8B7-49018889215B}"/>
              </a:ext>
            </a:extLst>
          </p:cNvPr>
          <p:cNvSpPr txBox="1"/>
          <p:nvPr/>
        </p:nvSpPr>
        <p:spPr>
          <a:xfrm>
            <a:off x="9173535" y="1285018"/>
            <a:ext cx="264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👩‍💻 Output: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4D83004-BD0C-C1CE-A150-BF836FB39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8106" y="2459830"/>
            <a:ext cx="2366762" cy="295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6865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Word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1386868" y="1445901"/>
            <a:ext cx="331986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11 Q[A](f)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(f)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11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DATA TYPES REVISITED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4" y="587002"/>
            <a:ext cx="10342430" cy="5355312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E4450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C4725D-D177-E423-E8B7-49018889215B}"/>
              </a:ext>
            </a:extLst>
          </p:cNvPr>
          <p:cNvSpPr txBox="1"/>
          <p:nvPr/>
        </p:nvSpPr>
        <p:spPr>
          <a:xfrm>
            <a:off x="7671921" y="915686"/>
            <a:ext cx="264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👩‍💻 Output:</a:t>
            </a:r>
          </a:p>
        </p:txBody>
      </p:sp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5A06435D-1F79-9A0E-A091-1F482F639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373959"/>
              </p:ext>
            </p:extLst>
          </p:nvPr>
        </p:nvGraphicFramePr>
        <p:xfrm>
          <a:off x="5292813" y="2741914"/>
          <a:ext cx="6688441" cy="32004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672111">
                  <a:extLst>
                    <a:ext uri="{9D8B030D-6E8A-4147-A177-3AD203B41FA5}">
                      <a16:colId xmlns:a16="http://schemas.microsoft.com/office/drawing/2014/main" val="3764911989"/>
                    </a:ext>
                  </a:extLst>
                </a:gridCol>
                <a:gridCol w="1672111">
                  <a:extLst>
                    <a:ext uri="{9D8B030D-6E8A-4147-A177-3AD203B41FA5}">
                      <a16:colId xmlns:a16="http://schemas.microsoft.com/office/drawing/2014/main" val="3006758982"/>
                    </a:ext>
                  </a:extLst>
                </a:gridCol>
                <a:gridCol w="1807785">
                  <a:extLst>
                    <a:ext uri="{9D8B030D-6E8A-4147-A177-3AD203B41FA5}">
                      <a16:colId xmlns:a16="http://schemas.microsoft.com/office/drawing/2014/main" val="146267709"/>
                    </a:ext>
                  </a:extLst>
                </a:gridCol>
                <a:gridCol w="1536434">
                  <a:extLst>
                    <a:ext uri="{9D8B030D-6E8A-4147-A177-3AD203B41FA5}">
                      <a16:colId xmlns:a16="http://schemas.microsoft.com/office/drawing/2014/main" val="3207362577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rgbClr val="36FBFB"/>
                          </a:solidFill>
                        </a:rPr>
                        <a:t>i</a:t>
                      </a:r>
                      <a:r>
                        <a:rPr lang="en-US" sz="2400" dirty="0">
                          <a:solidFill>
                            <a:srgbClr val="36FBFB"/>
                          </a:solidFill>
                        </a:rPr>
                        <a:t>    =   1,   2,   3,   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06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36FBFB"/>
                          </a:solidFill>
                        </a:rPr>
                        <a:t>g(1)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36FBFB"/>
                          </a:solidFill>
                        </a:rPr>
                        <a:t>g(2)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36FBFB"/>
                          </a:solidFill>
                        </a:rPr>
                        <a:t>g(3)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36FBFB"/>
                          </a:solidFill>
                        </a:rPr>
                        <a:t>g(4)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087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36FBFB"/>
                          </a:solidFill>
                        </a:rPr>
                        <a:t>X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36FBFB"/>
                          </a:solidFill>
                        </a:rPr>
                        <a:t>X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36FBFB"/>
                          </a:solidFill>
                        </a:rPr>
                        <a:t>X 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36FBFB"/>
                          </a:solidFill>
                        </a:rPr>
                        <a:t>X =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255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36FBFB"/>
                          </a:solidFill>
                        </a:rPr>
                        <a:t>v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DF09"/>
                          </a:solidFill>
                        </a:rPr>
                        <a:t>V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DF09"/>
                          </a:solidFill>
                        </a:rPr>
                        <a:t>V =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DF09"/>
                          </a:solidFill>
                        </a:rPr>
                        <a:t>V =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601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36FBFB"/>
                          </a:solidFill>
                        </a:rPr>
                        <a:t>b 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36FBFB"/>
                          </a:solidFill>
                        </a:rPr>
                        <a:t>b 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36FBFB"/>
                          </a:solidFill>
                        </a:rPr>
                        <a:t>b 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36FBFB"/>
                          </a:solidFill>
                        </a:rPr>
                        <a:t>b 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853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DF09"/>
                          </a:solidFill>
                        </a:rPr>
                        <a:t>V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DF09"/>
                          </a:solidFill>
                        </a:rPr>
                        <a:t>V =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DF09"/>
                          </a:solidFill>
                        </a:rPr>
                        <a:t>V = 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36FBFB"/>
                          </a:solidFill>
                        </a:rPr>
                        <a:t>V =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108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36FBFB"/>
                          </a:solidFill>
                        </a:rPr>
                        <a:t>return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36FBFB"/>
                          </a:solidFill>
                        </a:rPr>
                        <a:t>return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36FBFB"/>
                          </a:solidFill>
                        </a:rPr>
                        <a:t>return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36FBFB"/>
                          </a:solidFill>
                        </a:rPr>
                        <a:t>return 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426369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8F9DF502-81C0-69E6-E95F-655A8C789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7059" y="575136"/>
            <a:ext cx="798163" cy="209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752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Word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1386868" y="1445901"/>
            <a:ext cx="331986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11 Q[A](g)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(g)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11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DATA TYPES REVISITED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4" y="587002"/>
            <a:ext cx="8855511" cy="5016758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(); </a:t>
            </a:r>
          </a:p>
          <a:p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auto </a:t>
            </a:r>
            <a:r>
              <a:rPr lang="en-US" sz="2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FE4450"/>
                </a:solidFill>
                <a:effectLst/>
                <a:latin typeface="Consolas" panose="020B0609020204030204" pitchFamily="49" charset="0"/>
              </a:rPr>
              <a:t>register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FE4450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 err="1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2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0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C4725D-D177-E423-E8B7-49018889215B}"/>
              </a:ext>
            </a:extLst>
          </p:cNvPr>
          <p:cNvSpPr txBox="1"/>
          <p:nvPr/>
        </p:nvSpPr>
        <p:spPr>
          <a:xfrm>
            <a:off x="5980891" y="900297"/>
            <a:ext cx="264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👩‍💻 Output: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BB2A06-85EC-BD64-9AA7-83D7797AA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0684" y="686937"/>
            <a:ext cx="2734184" cy="25411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5EE44BE-E7BB-B26E-3477-E3FF64903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434123">
            <a:off x="5501031" y="3561346"/>
            <a:ext cx="6100315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3363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Word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4744</TotalTime>
  <Words>2767</Words>
  <Application>Microsoft Office PowerPoint</Application>
  <PresentationFormat>Widescreen</PresentationFormat>
  <Paragraphs>534</Paragraphs>
  <Slides>29</Slides>
  <Notes>3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Tw Cen MT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My Name</cp:lastModifiedBy>
  <cp:revision>144</cp:revision>
  <dcterms:created xsi:type="dcterms:W3CDTF">2017-01-05T13:17:27Z</dcterms:created>
  <dcterms:modified xsi:type="dcterms:W3CDTF">2023-04-16T17:34:36Z</dcterms:modified>
</cp:coreProperties>
</file>