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3" r:id="rId2"/>
    <p:sldId id="296" r:id="rId3"/>
    <p:sldId id="341" r:id="rId4"/>
    <p:sldId id="342" r:id="rId5"/>
    <p:sldId id="350" r:id="rId6"/>
    <p:sldId id="343" r:id="rId7"/>
    <p:sldId id="344" r:id="rId8"/>
    <p:sldId id="351" r:id="rId9"/>
    <p:sldId id="352" r:id="rId10"/>
    <p:sldId id="345" r:id="rId11"/>
    <p:sldId id="353" r:id="rId12"/>
    <p:sldId id="346" r:id="rId13"/>
    <p:sldId id="354" r:id="rId14"/>
    <p:sldId id="347" r:id="rId15"/>
    <p:sldId id="355" r:id="rId16"/>
    <p:sldId id="348" r:id="rId17"/>
    <p:sldId id="356" r:id="rId18"/>
    <p:sldId id="349" r:id="rId19"/>
    <p:sldId id="357" r:id="rId20"/>
    <p:sldId id="359" r:id="rId21"/>
    <p:sldId id="283" r:id="rId22"/>
    <p:sldId id="363" r:id="rId23"/>
    <p:sldId id="361" r:id="rId24"/>
    <p:sldId id="362" r:id="rId25"/>
    <p:sldId id="364" r:id="rId26"/>
    <p:sldId id="365" r:id="rId27"/>
    <p:sldId id="340" r:id="rId28"/>
    <p:sldId id="358" r:id="rId29"/>
    <p:sldId id="334" r:id="rId30"/>
    <p:sldId id="338" r:id="rId31"/>
    <p:sldId id="339" r:id="rId32"/>
    <p:sldId id="335" r:id="rId33"/>
    <p:sldId id="316" r:id="rId34"/>
    <p:sldId id="314" r:id="rId35"/>
    <p:sldId id="282" r:id="rId36"/>
    <p:sldId id="278" r:id="rId37"/>
    <p:sldId id="279" r:id="rId38"/>
    <p:sldId id="289" r:id="rId39"/>
    <p:sldId id="292" r:id="rId40"/>
    <p:sldId id="313" r:id="rId41"/>
    <p:sldId id="29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CE18C9-E52E-7E1D-34CE-919A52854609}" name="My Name" initials="MN" userId="7867e16be635893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C39"/>
    <a:srgbClr val="FF5862"/>
    <a:srgbClr val="320140"/>
    <a:srgbClr val="FFDF09"/>
    <a:srgbClr val="FB7DDC"/>
    <a:srgbClr val="72F1B8"/>
    <a:srgbClr val="FB7F72"/>
    <a:srgbClr val="868CBD"/>
    <a:srgbClr val="36FBFB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CC70-0392-4627-9484-583CA69DE9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18.04.2023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80197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24283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324283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12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013545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THE C PREPROCESSOR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222550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12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8ACA2F99-E65E-E340-EB32-E5B9BA14D9F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940" y="2734851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6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(e) What is the difference between the following two #include directives:</a:t>
            </a: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#include "</a:t>
            </a:r>
            <a:r>
              <a:rPr lang="en-US" sz="3600" dirty="0" err="1">
                <a:solidFill>
                  <a:srgbClr val="03EDF9"/>
                </a:solidFill>
                <a:latin typeface="Tw Cen MT" panose="020B0602020104020603" pitchFamily="34" charset="0"/>
              </a:rPr>
              <a:t>conio.h</a:t>
            </a: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" </a:t>
            </a: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#include &lt;</a:t>
            </a:r>
            <a:r>
              <a:rPr lang="en-US" sz="3600" dirty="0" err="1">
                <a:solidFill>
                  <a:srgbClr val="03EDF9"/>
                </a:solidFill>
                <a:latin typeface="Tw Cen MT" panose="020B0602020104020603" pitchFamily="34" charset="0"/>
              </a:rPr>
              <a:t>conio.h</a:t>
            </a: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&gt;</a:t>
            </a:r>
            <a:endParaRPr lang="en-US" sz="3600" b="1" dirty="0">
              <a:solidFill>
                <a:srgbClr val="FF8C3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Q[A](e)</a:t>
            </a:r>
          </a:p>
        </p:txBody>
      </p:sp>
    </p:spTree>
    <p:extLst>
      <p:ext uri="{BB962C8B-B14F-4D97-AF65-F5344CB8AC3E}">
        <p14:creationId xmlns:p14="http://schemas.microsoft.com/office/powerpoint/2010/main" val="1105991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(e) What is the difference between the following two #include directives:</a:t>
            </a: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#include "</a:t>
            </a:r>
            <a:r>
              <a:rPr lang="en-US" sz="3600" dirty="0" err="1">
                <a:solidFill>
                  <a:srgbClr val="03EDF9"/>
                </a:solidFill>
                <a:latin typeface="Tw Cen MT" panose="020B0602020104020603" pitchFamily="34" charset="0"/>
              </a:rPr>
              <a:t>conio.h</a:t>
            </a: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" </a:t>
            </a: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#include &lt;</a:t>
            </a:r>
            <a:r>
              <a:rPr lang="en-US" sz="3600" dirty="0" err="1">
                <a:solidFill>
                  <a:srgbClr val="03EDF9"/>
                </a:solidFill>
                <a:latin typeface="Tw Cen MT" panose="020B0602020104020603" pitchFamily="34" charset="0"/>
              </a:rPr>
              <a:t>conio.h</a:t>
            </a: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&gt;</a:t>
            </a:r>
          </a:p>
          <a:p>
            <a:pPr algn="just"/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Ans:</a:t>
            </a:r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 The difference between #include "</a:t>
            </a:r>
            <a:r>
              <a:rPr lang="en-US" sz="3600" dirty="0" err="1">
                <a:solidFill>
                  <a:srgbClr val="FF8C39"/>
                </a:solidFill>
                <a:latin typeface="Tw Cen MT" panose="020B0602020104020603" pitchFamily="34" charset="0"/>
              </a:rPr>
              <a:t>conio.h</a:t>
            </a:r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" and #include &lt;</a:t>
            </a:r>
            <a:r>
              <a:rPr lang="en-US" sz="3600" dirty="0" err="1">
                <a:solidFill>
                  <a:srgbClr val="FF8C39"/>
                </a:solidFill>
                <a:latin typeface="Tw Cen MT" panose="020B0602020104020603" pitchFamily="34" charset="0"/>
              </a:rPr>
              <a:t>conio.h</a:t>
            </a:r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&gt; is the order in which the compiler searches for the header file.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The first searches in the current directory before the standard directories, while the second only searches in the standard directories.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Q[A](e)</a:t>
            </a:r>
          </a:p>
        </p:txBody>
      </p:sp>
    </p:spTree>
    <p:extLst>
      <p:ext uri="{BB962C8B-B14F-4D97-AF65-F5344CB8AC3E}">
        <p14:creationId xmlns:p14="http://schemas.microsoft.com/office/powerpoint/2010/main" val="185345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 A header file is: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 file that contains standard library functions </a:t>
            </a: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 file that contains definitions and macros </a:t>
            </a: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 file that contains user-defined functions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file that is present in current working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Q[A](f)</a:t>
            </a:r>
          </a:p>
        </p:txBody>
      </p:sp>
    </p:spTree>
    <p:extLst>
      <p:ext uri="{BB962C8B-B14F-4D97-AF65-F5344CB8AC3E}">
        <p14:creationId xmlns:p14="http://schemas.microsoft.com/office/powerpoint/2010/main" val="295465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 A header file is: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 file that contains standard library functions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file that contains definitions and macros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file that contains user-defined functions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file that is present in current working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Q[A](f)</a:t>
            </a:r>
          </a:p>
        </p:txBody>
      </p:sp>
    </p:spTree>
    <p:extLst>
      <p:ext uri="{BB962C8B-B14F-4D97-AF65-F5344CB8AC3E}">
        <p14:creationId xmlns:p14="http://schemas.microsoft.com/office/powerpoint/2010/main" val="16529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 Which of the following is not a preprocessor directive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#if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#elseif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#undef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#pragma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Q[A](g)</a:t>
            </a:r>
          </a:p>
        </p:txBody>
      </p:sp>
    </p:spTree>
    <p:extLst>
      <p:ext uri="{BB962C8B-B14F-4D97-AF65-F5344CB8AC3E}">
        <p14:creationId xmlns:p14="http://schemas.microsoft.com/office/powerpoint/2010/main" val="1394198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 Which of the following is not a preprocessor directive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#if </a:t>
            </a: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#elseif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#undef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#pragma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Q[A](g)</a:t>
            </a:r>
          </a:p>
        </p:txBody>
      </p:sp>
    </p:spTree>
    <p:extLst>
      <p:ext uri="{BB962C8B-B14F-4D97-AF65-F5344CB8AC3E}">
        <p14:creationId xmlns:p14="http://schemas.microsoft.com/office/powerpoint/2010/main" val="121065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 All macro substitutions in a program are done:</a:t>
            </a:r>
          </a:p>
          <a:p>
            <a:pPr marL="742950" indent="-742950" algn="just">
              <a:buAutoNum type="arabicPeriod"/>
            </a:pPr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Before compilation of the program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After compilation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During execution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Q[A](h</a:t>
            </a:r>
          </a:p>
        </p:txBody>
      </p:sp>
    </p:spTree>
    <p:extLst>
      <p:ext uri="{BB962C8B-B14F-4D97-AF65-F5344CB8AC3E}">
        <p14:creationId xmlns:p14="http://schemas.microsoft.com/office/powerpoint/2010/main" val="78271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(h) All macro substitutions in a program are done: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Before compilation of the program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After compilation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During execution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Q[A](h</a:t>
            </a:r>
          </a:p>
        </p:txBody>
      </p:sp>
    </p:spTree>
    <p:extLst>
      <p:ext uri="{BB962C8B-B14F-4D97-AF65-F5344CB8AC3E}">
        <p14:creationId xmlns:p14="http://schemas.microsoft.com/office/powerpoint/2010/main" val="200458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In a program the statement: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#include "filename“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Before compilation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After compilation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During execution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59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) In a program the statement: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#include "filename“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Before compilation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After compilation 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During execution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None of the above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i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350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A preprocessor directive is: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compiler to the programmer</a:t>
            </a:r>
          </a:p>
          <a:p>
            <a:pPr marL="742950" indent="-742950" algn="just">
              <a:buFontTx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compiler to the linker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programmer to the preprocessor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programmer to the microprocessor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061589" y="1116336"/>
            <a:ext cx="26607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12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12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66135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437668" y="1496702"/>
            <a:ext cx="3421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920974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DEF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894413" y="89155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027961" y="4902885"/>
            <a:ext cx="10875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Statement under has #ifdef would get compiled only if the macro DEF has been defined, and because the definition of the macro DEF is not present in this program, the statement under #else will execute.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D25F5-C685-2458-CBFE-2550A9D9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41" y="1789045"/>
            <a:ext cx="1123956" cy="13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437668" y="1496702"/>
            <a:ext cx="3421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920974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// After Preprocessing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10817" y="89155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027961" y="4902885"/>
            <a:ext cx="10875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Statement under has #ifdef would get compiled only if the macro DEF has been defined, and because the definition of the macro DEF is not present in this program, the statement under #else will execute.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D25F5-C685-2458-CBFE-2550A9D9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45" y="1789045"/>
            <a:ext cx="1123956" cy="13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437668" y="1496702"/>
            <a:ext cx="3421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8419574" cy="483209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(x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x)</a:t>
            </a: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37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437668" y="1496702"/>
            <a:ext cx="3421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8419574" cy="440120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// After Preprocessing</a:t>
            </a: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++*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*++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910817" y="891558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D0B60-0E30-BECC-75B5-1A0738E1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36" y="2098892"/>
            <a:ext cx="4385032" cy="11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6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437668" y="1496702"/>
            <a:ext cx="3421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8419574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 define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 define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z);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=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 =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5C72-FD66-1FC7-CDBF-0079944CC67A}"/>
              </a:ext>
            </a:extLst>
          </p:cNvPr>
          <p:cNvSpPr txBox="1"/>
          <p:nvPr/>
        </p:nvSpPr>
        <p:spPr>
          <a:xfrm>
            <a:off x="2495532" y="483504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Remember that a macro definition is never to be terminated by a semicolon.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AD026-C5E3-5775-95A8-0D4F56DA2CE1}"/>
              </a:ext>
            </a:extLst>
          </p:cNvPr>
          <p:cNvSpPr txBox="1"/>
          <p:nvPr/>
        </p:nvSpPr>
        <p:spPr>
          <a:xfrm>
            <a:off x="9137778" y="116288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388704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437668" y="1496702"/>
            <a:ext cx="3421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10342428" cy="341632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// After Preprocessing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=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"b =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5C72-FD66-1FC7-CDBF-0079944CC67A}"/>
              </a:ext>
            </a:extLst>
          </p:cNvPr>
          <p:cNvSpPr txBox="1"/>
          <p:nvPr/>
        </p:nvSpPr>
        <p:spPr>
          <a:xfrm>
            <a:off x="2495532" y="4560458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Remember that a macro definition is never to be terminated by a semicolon.</a:t>
            </a:r>
          </a:p>
        </p:txBody>
      </p:sp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D417C125-2656-71EC-0D08-7B73A28E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6193" y="827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6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(a) If a macro is not getting expanded as per your expectation, how will you find out how is it being expanded by the preprocessor.</a:t>
            </a:r>
            <a:endParaRPr lang="en-US" sz="3600" b="1" dirty="0">
              <a:solidFill>
                <a:srgbClr val="FFDF0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Q[C](a)</a:t>
            </a:r>
          </a:p>
        </p:txBody>
      </p:sp>
    </p:spTree>
    <p:extLst>
      <p:ext uri="{BB962C8B-B14F-4D97-AF65-F5344CB8AC3E}">
        <p14:creationId xmlns:p14="http://schemas.microsoft.com/office/powerpoint/2010/main" val="373579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(a) If a macro is not getting expanded as per your expectation, how will you find out how is it being expanded by the preprocessor.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Ans: Before compilation, the source code is expanded and stored in the file </a:t>
            </a:r>
            <a:r>
              <a:rPr lang="en-US" sz="3600" b="1" dirty="0" err="1">
                <a:solidFill>
                  <a:srgbClr val="FB7DDC"/>
                </a:solidFill>
                <a:latin typeface="Tw Cen MT" panose="020B0602020104020603" pitchFamily="34" charset="0"/>
              </a:rPr>
              <a:t>filename.i</a:t>
            </a:r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, so we can open this file and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check how the macros are getting expanded</a:t>
            </a:r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. </a:t>
            </a:r>
          </a:p>
          <a:p>
            <a:pPr algn="just"/>
            <a:r>
              <a:rPr lang="en-US" sz="3600" dirty="0">
                <a:solidFill>
                  <a:srgbClr val="FF8C39"/>
                </a:solidFill>
                <a:latin typeface="Tw Cen MT" panose="020B0602020104020603" pitchFamily="34" charset="0"/>
              </a:rPr>
              <a:t>The command to generate this file is:</a:t>
            </a:r>
          </a:p>
          <a:p>
            <a:pPr algn="just"/>
            <a:r>
              <a:rPr lang="pt-BR" sz="3600" b="1" dirty="0">
                <a:solidFill>
                  <a:srgbClr val="FFDF09"/>
                </a:solidFill>
                <a:latin typeface="Tw Cen MT" panose="020B0602020104020603" pitchFamily="34" charset="0"/>
              </a:rPr>
              <a:t>gcc -E filename.c filename.i</a:t>
            </a:r>
            <a:endParaRPr lang="en-US" sz="3600" b="1" dirty="0">
              <a:solidFill>
                <a:srgbClr val="FFDF0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Q[C](a)</a:t>
            </a:r>
          </a:p>
        </p:txBody>
      </p:sp>
    </p:spTree>
    <p:extLst>
      <p:ext uri="{BB962C8B-B14F-4D97-AF65-F5344CB8AC3E}">
        <p14:creationId xmlns:p14="http://schemas.microsoft.com/office/powerpoint/2010/main" val="422652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(b) Write down macro definitions for the following: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1. To test whether a character is a small case letter or not. 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2. To test whether a character is an uppercase letter or not. 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3. To test whether a character is an alphabet or not. Make use of the macros you defined in 1 and 2 above.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4. To obtain the bigger of two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Q[C](b)</a:t>
            </a:r>
          </a:p>
        </p:txBody>
      </p:sp>
    </p:spTree>
    <p:extLst>
      <p:ext uri="{BB962C8B-B14F-4D97-AF65-F5344CB8AC3E}">
        <p14:creationId xmlns:p14="http://schemas.microsoft.com/office/powerpoint/2010/main" val="284772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A preprocessor directive is: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compiler to the programmer</a:t>
            </a:r>
          </a:p>
          <a:p>
            <a:pPr marL="742950" indent="-742950" algn="just">
              <a:buFontTx/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compiler to the linker</a:t>
            </a:r>
          </a:p>
          <a:p>
            <a:pPr marL="742950" indent="-742950" algn="just">
              <a:buAutoNum type="arabicPeriod"/>
            </a:pPr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 message from programmer to the preprocessor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message from programmer to the microprocessor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Q[A](a)</a:t>
            </a:r>
          </a:p>
        </p:txBody>
      </p:sp>
    </p:spTree>
    <p:extLst>
      <p:ext uri="{BB962C8B-B14F-4D97-AF65-F5344CB8AC3E}">
        <p14:creationId xmlns:p14="http://schemas.microsoft.com/office/powerpoint/2010/main" val="493301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Write macro definitions with arguments for calculation of area and perimeter of a triangle, a square and a circle. Store these macro definitions in a file called "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areaperi.h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". Include this file in your program and call the macro definitions for calculating area and perimeter for different squares, triangles and circles.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Q[C](c)</a:t>
            </a:r>
          </a:p>
        </p:txBody>
      </p:sp>
    </p:spTree>
    <p:extLst>
      <p:ext uri="{BB962C8B-B14F-4D97-AF65-F5344CB8AC3E}">
        <p14:creationId xmlns:p14="http://schemas.microsoft.com/office/powerpoint/2010/main" val="207596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(d) Write down macro definitions for the following: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1. To find arithmetic mean of two numbers. 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2. To find absolute value of a number. 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3. To convert an uppercase alphabet to lower case.</a:t>
            </a:r>
          </a:p>
          <a:p>
            <a:pPr algn="just"/>
            <a:endParaRPr lang="en-US" sz="1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4. To obtain the biggest of three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Q[C](d)</a:t>
            </a:r>
          </a:p>
        </p:txBody>
      </p:sp>
    </p:spTree>
    <p:extLst>
      <p:ext uri="{BB962C8B-B14F-4D97-AF65-F5344CB8AC3E}">
        <p14:creationId xmlns:p14="http://schemas.microsoft.com/office/powerpoint/2010/main" val="155623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Attempt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Write macro definitions with arguments for calculation of Simple Interest and Amount. Store these macro definitions in a file called "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interest.h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". Include this file in your program, and use the macro definitions for calculating simple interest and amount.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Q[C](e)</a:t>
            </a:r>
          </a:p>
        </p:txBody>
      </p:sp>
    </p:spTree>
    <p:extLst>
      <p:ext uri="{BB962C8B-B14F-4D97-AF65-F5344CB8AC3E}">
        <p14:creationId xmlns:p14="http://schemas.microsoft.com/office/powerpoint/2010/main" val="3863350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5757899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801985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801985" y="324370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5340607" y="3975081"/>
            <a:ext cx="81882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8700252" y="5010013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58826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50021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66598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4239149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74053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347946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BFB693-3B1C-3D64-548C-A891A125094D}"/>
              </a:ext>
            </a:extLst>
          </p:cNvPr>
          <p:cNvSpPr/>
          <p:nvPr/>
        </p:nvSpPr>
        <p:spPr>
          <a:xfrm>
            <a:off x="-8182568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17B-15F9-E27C-FEAC-FD9B39173F87}"/>
              </a:ext>
            </a:extLst>
          </p:cNvPr>
          <p:cNvSpPr txBox="1"/>
          <p:nvPr/>
        </p:nvSpPr>
        <p:spPr>
          <a:xfrm rot="16200000">
            <a:off x="271646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Q[D]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68F7-6553-B45F-790F-B61C27D36706}"/>
              </a:ext>
            </a:extLst>
          </p:cNvPr>
          <p:cNvSpPr/>
          <p:nvPr/>
        </p:nvSpPr>
        <p:spPr>
          <a:xfrm>
            <a:off x="-8928000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51C1-5E3F-0B9E-2CB1-E218C0B1DBC1}"/>
              </a:ext>
            </a:extLst>
          </p:cNvPr>
          <p:cNvSpPr txBox="1"/>
          <p:nvPr/>
        </p:nvSpPr>
        <p:spPr>
          <a:xfrm rot="16200000">
            <a:off x="1956778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Q[E]</a:t>
            </a:r>
          </a:p>
        </p:txBody>
      </p:sp>
      <p:pic>
        <p:nvPicPr>
          <p:cNvPr id="9" name="WaterMark" descr="Logo&#10;&#10;Description automatically generated">
            <a:extLst>
              <a:ext uri="{FF2B5EF4-FFF2-40B4-BE49-F238E27FC236}">
                <a16:creationId xmlns:a16="http://schemas.microsoft.com/office/drawing/2014/main" id="{4AD68D8F-7548-6FAB-B369-CB170FE79882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4" y="4349607"/>
            <a:ext cx="926518" cy="926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4CD015-B01E-732D-93CF-5C6CF3FF6B7C}"/>
              </a:ext>
            </a:extLst>
          </p:cNvPr>
          <p:cNvSpPr/>
          <p:nvPr/>
        </p:nvSpPr>
        <p:spPr>
          <a:xfrm>
            <a:off x="-962963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A9A44-3197-3A16-003A-4C0EE2C7B0AE}"/>
              </a:ext>
            </a:extLst>
          </p:cNvPr>
          <p:cNvSpPr txBox="1"/>
          <p:nvPr/>
        </p:nvSpPr>
        <p:spPr>
          <a:xfrm rot="16200000">
            <a:off x="126939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22DF81-6A8B-0D33-CEEB-AF9EB577B92A}"/>
              </a:ext>
            </a:extLst>
          </p:cNvPr>
          <p:cNvSpPr/>
          <p:nvPr/>
        </p:nvSpPr>
        <p:spPr>
          <a:xfrm>
            <a:off x="-10375065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50FC6-3AE1-5666-6A6E-82FCC8A0BF12}"/>
              </a:ext>
            </a:extLst>
          </p:cNvPr>
          <p:cNvSpPr txBox="1"/>
          <p:nvPr/>
        </p:nvSpPr>
        <p:spPr>
          <a:xfrm rot="16200000">
            <a:off x="50971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Q[G]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45960E-9FBF-0E3B-A55D-AE39A0B14127}"/>
              </a:ext>
            </a:extLst>
          </p:cNvPr>
          <p:cNvSpPr/>
          <p:nvPr/>
        </p:nvSpPr>
        <p:spPr>
          <a:xfrm>
            <a:off x="-1115232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563EA-7E29-4D1A-F5B0-A5F01935F63A}"/>
              </a:ext>
            </a:extLst>
          </p:cNvPr>
          <p:cNvSpPr txBox="1"/>
          <p:nvPr/>
        </p:nvSpPr>
        <p:spPr>
          <a:xfrm rot="16200000">
            <a:off x="-25329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Q[H]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369C-E997-D0D9-C276-85EBAD464F30}"/>
              </a:ext>
            </a:extLst>
          </p:cNvPr>
          <p:cNvSpPr/>
          <p:nvPr/>
        </p:nvSpPr>
        <p:spPr>
          <a:xfrm>
            <a:off x="-11897753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291C2-69DF-BD57-A268-56A3A2B7C9EF}"/>
              </a:ext>
            </a:extLst>
          </p:cNvPr>
          <p:cNvSpPr txBox="1"/>
          <p:nvPr/>
        </p:nvSpPr>
        <p:spPr>
          <a:xfrm rot="16200000">
            <a:off x="-101297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Q[I]</a:t>
            </a:r>
          </a:p>
        </p:txBody>
      </p:sp>
      <p:pic>
        <p:nvPicPr>
          <p:cNvPr id="23" name="WaterMark" descr="Logo&#10;&#10;Description automatically generated">
            <a:extLst>
              <a:ext uri="{FF2B5EF4-FFF2-40B4-BE49-F238E27FC236}">
                <a16:creationId xmlns:a16="http://schemas.microsoft.com/office/drawing/2014/main" id="{E5273210-EAC0-DC2C-6824-A45132FEFB1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77" y="4349607"/>
            <a:ext cx="926518" cy="9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2465F-EA5F-9F61-17AE-3ED1D2135079}"/>
              </a:ext>
            </a:extLst>
          </p:cNvPr>
          <p:cNvSpPr/>
          <p:nvPr/>
        </p:nvSpPr>
        <p:spPr>
          <a:xfrm>
            <a:off x="-1303123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E0356-A7CD-E5CA-97C9-F065792FAA53}"/>
              </a:ext>
            </a:extLst>
          </p:cNvPr>
          <p:cNvSpPr txBox="1"/>
          <p:nvPr/>
        </p:nvSpPr>
        <p:spPr>
          <a:xfrm rot="16200000">
            <a:off x="-2146459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49B2-ED27-8DCD-9AA9-15D9C96E04E5}"/>
              </a:ext>
            </a:extLst>
          </p:cNvPr>
          <p:cNvSpPr/>
          <p:nvPr/>
        </p:nvSpPr>
        <p:spPr>
          <a:xfrm>
            <a:off x="-13808496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DA8AE-4DC0-26E9-7F03-46DCCA45118E}"/>
              </a:ext>
            </a:extLst>
          </p:cNvPr>
          <p:cNvSpPr txBox="1"/>
          <p:nvPr/>
        </p:nvSpPr>
        <p:spPr>
          <a:xfrm rot="16200000">
            <a:off x="-2909467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Q[B]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CA6F2-0CC0-EDA1-DCB1-FAA118F7DE67}"/>
              </a:ext>
            </a:extLst>
          </p:cNvPr>
          <p:cNvSpPr/>
          <p:nvPr/>
        </p:nvSpPr>
        <p:spPr>
          <a:xfrm>
            <a:off x="-1455392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A0AB9-80A2-17A3-12C8-089555E232AC}"/>
              </a:ext>
            </a:extLst>
          </p:cNvPr>
          <p:cNvSpPr txBox="1"/>
          <p:nvPr/>
        </p:nvSpPr>
        <p:spPr>
          <a:xfrm rot="16200000">
            <a:off x="-3669150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48BBD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 13 Q[C]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13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ARRAYS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061589" y="1116336"/>
            <a:ext cx="26607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12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12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4429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b, c);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6CC5F-486D-C368-B790-61983883880A}"/>
              </a:ext>
            </a:extLst>
          </p:cNvPr>
          <p:cNvSpPr txBox="1"/>
          <p:nvPr/>
        </p:nvSpPr>
        <p:spPr>
          <a:xfrm>
            <a:off x="6123616" y="2404805"/>
            <a:ext cx="4949905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1300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5111362" y="1493284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290549" y="149616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4155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76575" y="1231322"/>
            <a:ext cx="28907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in the following C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AD0-F5B5-B791-ACB9-2A22456BAF49}"/>
              </a:ext>
            </a:extLst>
          </p:cNvPr>
          <p:cNvSpPr txBox="1"/>
          <p:nvPr/>
        </p:nvSpPr>
        <p:spPr>
          <a:xfrm>
            <a:off x="944429" y="2999841"/>
            <a:ext cx="6586671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12.25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12.52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7EDB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"a and b are equal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10BBB-C0BC-A93E-841A-A6BC119ACE4F}"/>
              </a:ext>
            </a:extLst>
          </p:cNvPr>
          <p:cNvSpPr txBox="1"/>
          <p:nvPr/>
        </p:nvSpPr>
        <p:spPr>
          <a:xfrm>
            <a:off x="7853518" y="2349081"/>
            <a:ext cx="3199629" cy="369331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4116E-7304-335A-5FBA-51EBD80D0120}"/>
              </a:ext>
            </a:extLst>
          </p:cNvPr>
          <p:cNvSpPr txBox="1"/>
          <p:nvPr/>
        </p:nvSpPr>
        <p:spPr>
          <a:xfrm>
            <a:off x="944429" y="2088320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D1DD-51F9-1116-BDAD-875430674625}"/>
              </a:ext>
            </a:extLst>
          </p:cNvPr>
          <p:cNvSpPr txBox="1"/>
          <p:nvPr/>
        </p:nvSpPr>
        <p:spPr>
          <a:xfrm>
            <a:off x="7853518" y="144043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78DCE-D140-8CE1-1157-1ABD52F3BAF9}"/>
              </a:ext>
            </a:extLst>
          </p:cNvPr>
          <p:cNvSpPr txBox="1"/>
          <p:nvPr/>
        </p:nvSpPr>
        <p:spPr>
          <a:xfrm>
            <a:off x="11223382" y="181063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09C7-EE32-9463-073B-F8F8BFF12D2B}"/>
              </a:ext>
            </a:extLst>
          </p:cNvPr>
          <p:cNvSpPr txBox="1"/>
          <p:nvPr/>
        </p:nvSpPr>
        <p:spPr>
          <a:xfrm>
            <a:off x="11223382" y="271486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6BA34-2F3F-CA60-66E6-CD4279C81687}"/>
              </a:ext>
            </a:extLst>
          </p:cNvPr>
          <p:cNvSpPr txBox="1"/>
          <p:nvPr/>
        </p:nvSpPr>
        <p:spPr>
          <a:xfrm>
            <a:off x="11223382" y="361910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A645-91DB-FBB3-4C04-98340EA577E9}"/>
              </a:ext>
            </a:extLst>
          </p:cNvPr>
          <p:cNvSpPr txBox="1"/>
          <p:nvPr/>
        </p:nvSpPr>
        <p:spPr>
          <a:xfrm>
            <a:off x="11223382" y="4523335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758D-13DD-8965-9FA7-48F21882A4AC}"/>
              </a:ext>
            </a:extLst>
          </p:cNvPr>
          <p:cNvSpPr txBox="1"/>
          <p:nvPr/>
        </p:nvSpPr>
        <p:spPr>
          <a:xfrm>
            <a:off x="11223382" y="54275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1587732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  <p:bldP spid="11" grpId="0" animBg="1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  <p:bldP spid="18" grpId="0" uiExpand="1" build="p"/>
      <p:bldP spid="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616174" cy="304698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12.25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12.52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"a and b are equal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693613" y="102493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✅ No error!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1230026" y="4039301"/>
            <a:ext cx="10291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12.52 gets assigned to a so the if is now reduced to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a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or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( 12.52 )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Since 12.52 isn’t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zero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, it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true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hence </a:t>
            </a:r>
            <a:r>
              <a:rPr lang="en-US" sz="4000" b="1" dirty="0" err="1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printf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() gets executed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89DE-DB6D-5CC1-F671-F1BB0B41AD4F}"/>
              </a:ext>
            </a:extLst>
          </p:cNvPr>
          <p:cNvSpPr txBox="1"/>
          <p:nvPr/>
        </p:nvSpPr>
        <p:spPr>
          <a:xfrm>
            <a:off x="8693613" y="2165486"/>
            <a:ext cx="292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E78C8-9C53-1618-1F1E-26ACB231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3483">
            <a:off x="8291985" y="3117286"/>
            <a:ext cx="3724508" cy="428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45F04-E9E9-A4A8-8D6A-B967A371800B}"/>
              </a:ext>
            </a:extLst>
          </p:cNvPr>
          <p:cNvSpPr txBox="1"/>
          <p:nvPr/>
        </p:nvSpPr>
        <p:spPr>
          <a:xfrm rot="16200000">
            <a:off x="-1128061" y="910095"/>
            <a:ext cx="28022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5A29D-9D0F-D3DA-AE92-D22FF41F7ABB}"/>
              </a:ext>
            </a:extLst>
          </p:cNvPr>
          <p:cNvSpPr txBox="1"/>
          <p:nvPr/>
        </p:nvSpPr>
        <p:spPr>
          <a:xfrm>
            <a:off x="5684933" y="879706"/>
            <a:ext cx="1722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 == b</a:t>
            </a:r>
          </a:p>
        </p:txBody>
      </p:sp>
    </p:spTree>
    <p:extLst>
      <p:ext uri="{BB962C8B-B14F-4D97-AF65-F5344CB8AC3E}">
        <p14:creationId xmlns:p14="http://schemas.microsoft.com/office/powerpoint/2010/main" val="359753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7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162757" cy="4031873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3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then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3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3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2495532" y="4835040"/>
            <a:ext cx="8827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There is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 keyword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"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then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“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C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 &amp; no variable defined here in program as well.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708082" y="1505780"/>
            <a:ext cx="2477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6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910095"/>
            <a:ext cx="28022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Q[B](d)</a:t>
            </a:r>
          </a:p>
        </p:txBody>
      </p:sp>
    </p:spTree>
    <p:extLst>
      <p:ext uri="{BB962C8B-B14F-4D97-AF65-F5344CB8AC3E}">
        <p14:creationId xmlns:p14="http://schemas.microsoft.com/office/powerpoint/2010/main" val="1497331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Which of the following are correctly formed #define statements: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INCH PER FEET 12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SQR (X) (X*X)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SQR(X) X*X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SQR(X) (x*x)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Q[A](b)</a:t>
            </a:r>
          </a:p>
        </p:txBody>
      </p:sp>
    </p:spTree>
    <p:extLst>
      <p:ext uri="{BB962C8B-B14F-4D97-AF65-F5344CB8AC3E}">
        <p14:creationId xmlns:p14="http://schemas.microsoft.com/office/powerpoint/2010/main" val="339012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7568969" cy="501675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4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4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4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7D275-B9BF-B89C-288C-7D1A8A0B5CE7}"/>
              </a:ext>
            </a:extLst>
          </p:cNvPr>
          <p:cNvSpPr txBox="1"/>
          <p:nvPr/>
        </p:nvSpPr>
        <p:spPr>
          <a:xfrm rot="16200000">
            <a:off x="-1128061" y="910095"/>
            <a:ext cx="28022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Q[B](d)</a:t>
            </a: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0CD1AACB-3AD9-7239-878E-736BF094C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5679" y="699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699521"/>
            <a:ext cx="6463774" cy="353943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"Carpathians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120454" y="2142159"/>
            <a:ext cx="386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✍️ C allows </a:t>
            </a:r>
            <a:r>
              <a:rPr lang="en-US" sz="4000" b="1" dirty="0">
                <a:solidFill>
                  <a:srgbClr val="03EDF9"/>
                </a:solidFill>
                <a:latin typeface="Tw Cen MT" panose="020B0602020104020603" pitchFamily="34" charset="0"/>
              </a:rPr>
              <a:t>only one variable on left hand side of </a:t>
            </a:r>
            <a:r>
              <a:rPr lang="en-US" sz="4000" b="1" dirty="0">
                <a:solidFill>
                  <a:srgbClr val="03ED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“=“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assignment operator.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D370E-78FC-3818-6A53-BB825E07AF47}"/>
              </a:ext>
            </a:extLst>
          </p:cNvPr>
          <p:cNvSpPr txBox="1"/>
          <p:nvPr/>
        </p:nvSpPr>
        <p:spPr>
          <a:xfrm>
            <a:off x="8120454" y="944147"/>
            <a:ext cx="292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  <a:r>
              <a:rPr lang="en-US" sz="48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3A42F5-8A8A-BA44-C151-4ADE9E636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26" y="5721609"/>
            <a:ext cx="10182000" cy="47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7F57E-F456-908C-A02A-10B588E29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26" y="4512470"/>
            <a:ext cx="4684305" cy="1110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19376-B30D-BE90-85D5-650684C81BDF}"/>
              </a:ext>
            </a:extLst>
          </p:cNvPr>
          <p:cNvSpPr txBox="1"/>
          <p:nvPr/>
        </p:nvSpPr>
        <p:spPr>
          <a:xfrm rot="16200000">
            <a:off x="-1128061" y="910095"/>
            <a:ext cx="280225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Q[B](e)</a:t>
            </a:r>
          </a:p>
        </p:txBody>
      </p:sp>
    </p:spTree>
    <p:extLst>
      <p:ext uri="{BB962C8B-B14F-4D97-AF65-F5344CB8AC3E}">
        <p14:creationId xmlns:p14="http://schemas.microsoft.com/office/powerpoint/2010/main" val="34298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Which of the following are correctly formed #define statements:</a:t>
            </a:r>
          </a:p>
          <a:p>
            <a:pPr algn="just"/>
            <a:endParaRPr lang="en-US" sz="2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INCH PER FEET 12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SQR (X) (X*X)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#define SQR(X) X*X</a:t>
            </a:r>
          </a:p>
          <a:p>
            <a:pPr algn="just"/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#define SQR(X) (x*x)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Q[A](b)</a:t>
            </a:r>
          </a:p>
        </p:txBody>
      </p:sp>
    </p:spTree>
    <p:extLst>
      <p:ext uri="{BB962C8B-B14F-4D97-AF65-F5344CB8AC3E}">
        <p14:creationId xmlns:p14="http://schemas.microsoft.com/office/powerpoint/2010/main" val="294838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Q[A](c) State True or False:</a:t>
            </a:r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A macro must always be written in capital letters.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pPr marL="742950" indent="-742950" algn="just">
              <a:buAutoNum type="arabicPeriod"/>
            </a:pP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A macro should always be accommodated in a single line.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marL="742950" indent="-742950" algn="just">
              <a:buAutoNum type="arabicPeriod"/>
            </a:pPr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After preprocessing when the program is sent for compilation the macros are removed from the expanded source code.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4. Macros with arguments are not allowed.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5. Nested macros are allowed.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6. In a macro call the control is passed to the macro.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Q[A](c)</a:t>
            </a:r>
          </a:p>
        </p:txBody>
      </p:sp>
    </p:spTree>
    <p:extLst>
      <p:ext uri="{BB962C8B-B14F-4D97-AF65-F5344CB8AC3E}">
        <p14:creationId xmlns:p14="http://schemas.microsoft.com/office/powerpoint/2010/main" val="2168804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How many #include directives can be there in a given program file?</a:t>
            </a:r>
            <a:endParaRPr lang="en-US" sz="4000" b="1" dirty="0">
              <a:solidFill>
                <a:srgbClr val="FF8C3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Q[A](d)</a:t>
            </a:r>
          </a:p>
        </p:txBody>
      </p:sp>
    </p:spTree>
    <p:extLst>
      <p:ext uri="{BB962C8B-B14F-4D97-AF65-F5344CB8AC3E}">
        <p14:creationId xmlns:p14="http://schemas.microsoft.com/office/powerpoint/2010/main" val="420080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How many #include directives can be there in a given program file?</a:t>
            </a:r>
          </a:p>
          <a:p>
            <a:pPr algn="just"/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Ans: There is no limit to the number of #include directives that can be included in a C program 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Q[A](d)</a:t>
            </a:r>
          </a:p>
        </p:txBody>
      </p:sp>
    </p:spTree>
    <p:extLst>
      <p:ext uri="{BB962C8B-B14F-4D97-AF65-F5344CB8AC3E}">
        <p14:creationId xmlns:p14="http://schemas.microsoft.com/office/powerpoint/2010/main" val="307620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Answer the following:</a:t>
            </a:r>
          </a:p>
          <a:p>
            <a:pPr algn="just"/>
            <a:endParaRPr lang="en-US" sz="24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How many #include directives can be there in a given program file?</a:t>
            </a:r>
          </a:p>
          <a:p>
            <a:pPr algn="just"/>
            <a:r>
              <a:rPr lang="en-US" sz="4000" b="1" dirty="0">
                <a:solidFill>
                  <a:srgbClr val="FF8C39"/>
                </a:solidFill>
                <a:latin typeface="Tw Cen MT" panose="020B0602020104020603" pitchFamily="34" charset="0"/>
              </a:rPr>
              <a:t>Ans: There is no limit to the number of #include directives that can be included in a C program file.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12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THE C PREPROCESSOR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274362" y="1333396"/>
            <a:ext cx="30948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12 Q[A](d)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FAB1E-2141-8137-562E-1109CB3B1065}"/>
              </a:ext>
            </a:extLst>
          </p:cNvPr>
          <p:cNvSpPr txBox="1"/>
          <p:nvPr/>
        </p:nvSpPr>
        <p:spPr>
          <a:xfrm>
            <a:off x="821227" y="4242681"/>
            <a:ext cx="111600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solidFill>
                  <a:srgbClr val="03EDF9"/>
                </a:solidFill>
                <a:latin typeface="Tw Cen MT" panose="020B0602020104020603" pitchFamily="34" charset="0"/>
              </a:rPr>
              <a:t>✍️ However, it is important to note that including too many header files can lead to longer compilation times and larger executable files. </a:t>
            </a:r>
          </a:p>
          <a:p>
            <a:pPr algn="just"/>
            <a:r>
              <a:rPr lang="en-US" sz="3100" dirty="0">
                <a:solidFill>
                  <a:srgbClr val="03EDF9"/>
                </a:solidFill>
                <a:latin typeface="Tw Cen MT" panose="020B0602020104020603" pitchFamily="34" charset="0"/>
              </a:rPr>
              <a:t>✍️ The best practice is to only include the header files that are actually necessary for the program to compile and function correctly.</a:t>
            </a:r>
          </a:p>
        </p:txBody>
      </p:sp>
    </p:spTree>
    <p:extLst>
      <p:ext uri="{BB962C8B-B14F-4D97-AF65-F5344CB8AC3E}">
        <p14:creationId xmlns:p14="http://schemas.microsoft.com/office/powerpoint/2010/main" val="171667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3518</Words>
  <Application>Microsoft Office PowerPoint</Application>
  <PresentationFormat>Widescreen</PresentationFormat>
  <Paragraphs>621</Paragraphs>
  <Slides>41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My Name</cp:lastModifiedBy>
  <cp:revision>149</cp:revision>
  <dcterms:created xsi:type="dcterms:W3CDTF">2017-01-05T13:17:27Z</dcterms:created>
  <dcterms:modified xsi:type="dcterms:W3CDTF">2023-04-18T18:23:12Z</dcterms:modified>
</cp:coreProperties>
</file>