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2D383F8A.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32" r:id="rId2"/>
    <p:sldId id="278" r:id="rId3"/>
    <p:sldId id="367" r:id="rId4"/>
    <p:sldId id="368" r:id="rId5"/>
    <p:sldId id="398" r:id="rId6"/>
    <p:sldId id="369" r:id="rId7"/>
    <p:sldId id="344" r:id="rId8"/>
    <p:sldId id="370" r:id="rId9"/>
    <p:sldId id="371" r:id="rId10"/>
    <p:sldId id="343" r:id="rId11"/>
    <p:sldId id="345" r:id="rId12"/>
    <p:sldId id="346" r:id="rId13"/>
    <p:sldId id="347" r:id="rId14"/>
    <p:sldId id="372" r:id="rId15"/>
    <p:sldId id="375" r:id="rId16"/>
    <p:sldId id="373" r:id="rId17"/>
    <p:sldId id="374" r:id="rId18"/>
    <p:sldId id="348" r:id="rId19"/>
    <p:sldId id="383" r:id="rId20"/>
    <p:sldId id="365" r:id="rId21"/>
    <p:sldId id="381" r:id="rId22"/>
    <p:sldId id="390" r:id="rId23"/>
    <p:sldId id="395" r:id="rId24"/>
    <p:sldId id="349" r:id="rId25"/>
    <p:sldId id="389" r:id="rId26"/>
    <p:sldId id="380" r:id="rId27"/>
    <p:sldId id="396" r:id="rId28"/>
    <p:sldId id="391" r:id="rId29"/>
    <p:sldId id="350" r:id="rId30"/>
    <p:sldId id="392" r:id="rId31"/>
    <p:sldId id="379" r:id="rId32"/>
    <p:sldId id="397" r:id="rId33"/>
    <p:sldId id="393" r:id="rId34"/>
    <p:sldId id="394" r:id="rId35"/>
    <p:sldId id="351" r:id="rId36"/>
    <p:sldId id="352" r:id="rId37"/>
    <p:sldId id="353" r:id="rId38"/>
    <p:sldId id="354" r:id="rId39"/>
    <p:sldId id="355" r:id="rId40"/>
    <p:sldId id="356" r:id="rId41"/>
    <p:sldId id="357" r:id="rId42"/>
    <p:sldId id="378" r:id="rId43"/>
    <p:sldId id="382" r:id="rId44"/>
    <p:sldId id="358" r:id="rId45"/>
    <p:sldId id="377" r:id="rId46"/>
    <p:sldId id="359" r:id="rId47"/>
    <p:sldId id="366" r:id="rId48"/>
    <p:sldId id="360" r:id="rId49"/>
    <p:sldId id="361" r:id="rId50"/>
    <p:sldId id="376" r:id="rId51"/>
    <p:sldId id="338" r:id="rId52"/>
    <p:sldId id="314" r:id="rId53"/>
    <p:sldId id="315" r:id="rId54"/>
    <p:sldId id="317" r:id="rId55"/>
    <p:sldId id="264" r:id="rId56"/>
    <p:sldId id="341" r:id="rId57"/>
    <p:sldId id="316" r:id="rId58"/>
    <p:sldId id="335" r:id="rId59"/>
    <p:sldId id="280" r:id="rId60"/>
    <p:sldId id="333" r:id="rId61"/>
    <p:sldId id="336" r:id="rId62"/>
    <p:sldId id="339" r:id="rId63"/>
    <p:sldId id="342" r:id="rId64"/>
    <p:sldId id="282" r:id="rId65"/>
    <p:sldId id="279" r:id="rId66"/>
    <p:sldId id="289" r:id="rId67"/>
    <p:sldId id="292" r:id="rId68"/>
    <p:sldId id="313" r:id="rId69"/>
    <p:sldId id="293" r:id="rId70"/>
    <p:sldId id="296" r:id="rId7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CE18C9-E52E-7E1D-34CE-919A52854609}" name="My Name" initials="MN" userId="7867e16be63589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0140"/>
    <a:srgbClr val="72F1B8"/>
    <a:srgbClr val="FF5862"/>
    <a:srgbClr val="FB7F72"/>
    <a:srgbClr val="FB7DDC"/>
    <a:srgbClr val="868CBD"/>
    <a:srgbClr val="36FBFB"/>
    <a:srgbClr val="FFDF09"/>
    <a:srgbClr val="FF8C39"/>
    <a:srgbClr val="76F7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2" autoAdjust="0"/>
    <p:restoredTop sz="94049" autoAdjust="0"/>
  </p:normalViewPr>
  <p:slideViewPr>
    <p:cSldViewPr snapToGrid="0">
      <p:cViewPr>
        <p:scale>
          <a:sx n="50" d="100"/>
          <a:sy n="50" d="100"/>
        </p:scale>
        <p:origin x="884" y="252"/>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modernComment_108_2D383F8A.xml><?xml version="1.0" encoding="utf-8"?>
<p188:cmLst xmlns:a="http://schemas.openxmlformats.org/drawingml/2006/main" xmlns:r="http://schemas.openxmlformats.org/officeDocument/2006/relationships" xmlns:p188="http://schemas.microsoft.com/office/powerpoint/2018/8/main">
  <p188:cm id="{898E93EA-D3EB-4F5C-81C7-07E4B8551D4E}" authorId="{6ECE18C9-E52E-7E1D-34CE-919A52854609}" created="2023-03-15T03:24:56.645">
    <pc:sldMkLst xmlns:pc="http://schemas.microsoft.com/office/powerpoint/2013/main/command">
      <pc:docMk/>
      <pc:sldMk cId="758661002" sldId="264"/>
    </pc:sldMkLst>
    <p188:txBody>
      <a:bodyPr/>
      <a:lstStyle/>
      <a:p>
        <a:r>
          <a:rPr lang="en-US"/>
          <a:t>Import all the intro slides and outro slides off all the chapters into this template.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72DB-F0EB-45A6-BA14-E309025ED62E}"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6CC70-0392-4627-9484-583CA69DE935}" type="slidenum">
              <a:rPr lang="en-US" smtClean="0"/>
              <a:t>‹#›</a:t>
            </a:fld>
            <a:endParaRPr lang="en-US"/>
          </a:p>
        </p:txBody>
      </p:sp>
    </p:spTree>
    <p:extLst>
      <p:ext uri="{BB962C8B-B14F-4D97-AF65-F5344CB8AC3E}">
        <p14:creationId xmlns:p14="http://schemas.microsoft.com/office/powerpoint/2010/main" val="3499002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86CC70-0392-4627-9484-583CA69DE935}" type="slidenum">
              <a:rPr lang="en-US" smtClean="0"/>
              <a:t>67</a:t>
            </a:fld>
            <a:endParaRPr lang="en-US"/>
          </a:p>
        </p:txBody>
      </p:sp>
    </p:spTree>
    <p:extLst>
      <p:ext uri="{BB962C8B-B14F-4D97-AF65-F5344CB8AC3E}">
        <p14:creationId xmlns:p14="http://schemas.microsoft.com/office/powerpoint/2010/main" val="28259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86CC70-0392-4627-9484-583CA69DE935}" type="slidenum">
              <a:rPr lang="en-US" smtClean="0"/>
              <a:t>68</a:t>
            </a:fld>
            <a:endParaRPr lang="en-US"/>
          </a:p>
        </p:txBody>
      </p:sp>
    </p:spTree>
    <p:extLst>
      <p:ext uri="{BB962C8B-B14F-4D97-AF65-F5344CB8AC3E}">
        <p14:creationId xmlns:p14="http://schemas.microsoft.com/office/powerpoint/2010/main" val="119246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86CC70-0392-4627-9484-583CA69DE935}" type="slidenum">
              <a:rPr lang="en-US" smtClean="0"/>
              <a:t>69</a:t>
            </a:fld>
            <a:endParaRPr lang="en-US"/>
          </a:p>
        </p:txBody>
      </p:sp>
    </p:spTree>
    <p:extLst>
      <p:ext uri="{BB962C8B-B14F-4D97-AF65-F5344CB8AC3E}">
        <p14:creationId xmlns:p14="http://schemas.microsoft.com/office/powerpoint/2010/main" val="23136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08.06.2023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08.06.2023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08.06.2023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08.06.2023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08.06.2023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08.06.2023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08.06.2023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08.06.2023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08.06.2023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08.06.2023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08.06.2023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08.06.2023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microsoft.com/office/2018/10/relationships/comments" Target="../comments/modernComment_108_2D383F8A.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8" name="TextBox 7">
            <a:extLst>
              <a:ext uri="{FF2B5EF4-FFF2-40B4-BE49-F238E27FC236}">
                <a16:creationId xmlns:a16="http://schemas.microsoft.com/office/drawing/2014/main" id="{52017BD6-CB60-F388-084F-7CBE68A70663}"/>
              </a:ext>
            </a:extLst>
          </p:cNvPr>
          <p:cNvSpPr txBox="1"/>
          <p:nvPr/>
        </p:nvSpPr>
        <p:spPr>
          <a:xfrm>
            <a:off x="1033452" y="888329"/>
            <a:ext cx="11268418"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9" name="TextBox 8">
            <a:extLst>
              <a:ext uri="{FF2B5EF4-FFF2-40B4-BE49-F238E27FC236}">
                <a16:creationId xmlns:a16="http://schemas.microsoft.com/office/drawing/2014/main" id="{1B17416F-7641-0C7C-345F-B69EE665ACE9}"/>
              </a:ext>
            </a:extLst>
          </p:cNvPr>
          <p:cNvSpPr txBox="1"/>
          <p:nvPr/>
        </p:nvSpPr>
        <p:spPr>
          <a:xfrm>
            <a:off x="3072289"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10" name="TextBox 9">
            <a:extLst>
              <a:ext uri="{FF2B5EF4-FFF2-40B4-BE49-F238E27FC236}">
                <a16:creationId xmlns:a16="http://schemas.microsoft.com/office/drawing/2014/main" id="{A7F62144-CACC-849F-97A7-1D0A1977F5A5}"/>
              </a:ext>
            </a:extLst>
          </p:cNvPr>
          <p:cNvSpPr txBox="1"/>
          <p:nvPr/>
        </p:nvSpPr>
        <p:spPr>
          <a:xfrm>
            <a:off x="3072289"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14 SOLUTIONS</a:t>
            </a:r>
          </a:p>
        </p:txBody>
      </p:sp>
      <p:sp>
        <p:nvSpPr>
          <p:cNvPr id="11" name="TextBox 10">
            <a:extLst>
              <a:ext uri="{FF2B5EF4-FFF2-40B4-BE49-F238E27FC236}">
                <a16:creationId xmlns:a16="http://schemas.microsoft.com/office/drawing/2014/main" id="{43F6581C-FA16-8D98-DF44-A63C5622FBE0}"/>
              </a:ext>
            </a:extLst>
          </p:cNvPr>
          <p:cNvSpPr txBox="1"/>
          <p:nvPr/>
        </p:nvSpPr>
        <p:spPr>
          <a:xfrm>
            <a:off x="2047220" y="3975081"/>
            <a:ext cx="9315654"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MULTIDIMENSIONAL ARRAYS</a:t>
            </a:r>
          </a:p>
        </p:txBody>
      </p:sp>
      <p:grpSp>
        <p:nvGrpSpPr>
          <p:cNvPr id="12" name="Group 11">
            <a:extLst>
              <a:ext uri="{FF2B5EF4-FFF2-40B4-BE49-F238E27FC236}">
                <a16:creationId xmlns:a16="http://schemas.microsoft.com/office/drawing/2014/main" id="{687E6362-ACB3-0B02-298B-47F5E77238FF}"/>
              </a:ext>
            </a:extLst>
          </p:cNvPr>
          <p:cNvGrpSpPr/>
          <p:nvPr/>
        </p:nvGrpSpPr>
        <p:grpSpPr>
          <a:xfrm>
            <a:off x="5970556" y="5006958"/>
            <a:ext cx="1394208" cy="271002"/>
            <a:chOff x="6329554" y="5073786"/>
            <a:chExt cx="1394208" cy="271002"/>
          </a:xfrm>
        </p:grpSpPr>
        <p:sp>
          <p:nvSpPr>
            <p:cNvPr id="13" name="Oval 12">
              <a:extLst>
                <a:ext uri="{FF2B5EF4-FFF2-40B4-BE49-F238E27FC236}">
                  <a16:creationId xmlns:a16="http://schemas.microsoft.com/office/drawing/2014/main" id="{CFBAA4F7-2F59-51C5-9E8B-B35B3BF04A23}"/>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15AB7C4A-B67E-6404-4D5D-0F79F30FF8AF}"/>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04FAF575-C1E9-C8A4-4DAB-14C29970C8CC}"/>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18" name="WaterMark" descr="Logo&#10;&#10;Description automatically generated">
            <a:extLst>
              <a:ext uri="{FF2B5EF4-FFF2-40B4-BE49-F238E27FC236}">
                <a16:creationId xmlns:a16="http://schemas.microsoft.com/office/drawing/2014/main" id="{462108A6-CD4B-E77F-3112-DB3780399CEA}"/>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265940" y="2734851"/>
            <a:ext cx="926518" cy="926518"/>
          </a:xfrm>
          <a:prstGeom prst="rect">
            <a:avLst/>
          </a:prstGeom>
        </p:spPr>
      </p:pic>
      <p:sp>
        <p:nvSpPr>
          <p:cNvPr id="23" name="Rectangle 22">
            <a:extLst>
              <a:ext uri="{FF2B5EF4-FFF2-40B4-BE49-F238E27FC236}">
                <a16:creationId xmlns:a16="http://schemas.microsoft.com/office/drawing/2014/main" id="{66698ECE-DE70-BD07-1F2F-F3CE4223B55D}"/>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671189EF-12DB-047F-FD69-46C20D91032C}"/>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14 Q[A]</a:t>
            </a:r>
          </a:p>
        </p:txBody>
      </p:sp>
      <p:sp>
        <p:nvSpPr>
          <p:cNvPr id="25" name="Rectangle 24">
            <a:extLst>
              <a:ext uri="{FF2B5EF4-FFF2-40B4-BE49-F238E27FC236}">
                <a16:creationId xmlns:a16="http://schemas.microsoft.com/office/drawing/2014/main" id="{104014B0-B8B8-B5FB-EF07-46090D76CD21}"/>
              </a:ext>
            </a:extLst>
          </p:cNvPr>
          <p:cNvSpPr/>
          <p:nvPr/>
        </p:nvSpPr>
        <p:spPr>
          <a:xfrm>
            <a:off x="-1195506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1F69972D-11DB-A63B-225C-F80561BB17D3}"/>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14 Q[B]</a:t>
            </a:r>
          </a:p>
        </p:txBody>
      </p:sp>
    </p:spTree>
    <p:extLst>
      <p:ext uri="{BB962C8B-B14F-4D97-AF65-F5344CB8AC3E}">
        <p14:creationId xmlns:p14="http://schemas.microsoft.com/office/powerpoint/2010/main" val="38051537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923877"/>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(a) How will you initialize a three-dimensional array </a:t>
            </a:r>
            <a:r>
              <a:rPr lang="en-US" sz="4000" dirty="0" err="1">
                <a:solidFill>
                  <a:srgbClr val="03EDF9"/>
                </a:solidFill>
                <a:latin typeface="Tw Cen MT" panose="020B0602020104020603" pitchFamily="34" charset="0"/>
              </a:rPr>
              <a:t>threed</a:t>
            </a:r>
            <a:r>
              <a:rPr lang="en-US" sz="4000" dirty="0">
                <a:solidFill>
                  <a:srgbClr val="03EDF9"/>
                </a:solidFill>
                <a:latin typeface="Tw Cen MT" panose="020B0602020104020603" pitchFamily="34" charset="0"/>
              </a:rPr>
              <a:t>[ 3 ][ 2 ][ 3 ]? How will you refer the first and last element in this array?</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Q[C](a)</a:t>
            </a:r>
          </a:p>
        </p:txBody>
      </p:sp>
    </p:spTree>
    <p:extLst>
      <p:ext uri="{BB962C8B-B14F-4D97-AF65-F5344CB8AC3E}">
        <p14:creationId xmlns:p14="http://schemas.microsoft.com/office/powerpoint/2010/main" val="20839862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30832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(b) Write a program to pick up the largest number from any 5 row by 5 column matrix.</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Q[C](b)</a:t>
            </a:r>
          </a:p>
        </p:txBody>
      </p:sp>
    </p:spTree>
    <p:extLst>
      <p:ext uri="{BB962C8B-B14F-4D97-AF65-F5344CB8AC3E}">
        <p14:creationId xmlns:p14="http://schemas.microsoft.com/office/powerpoint/2010/main" val="152981711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3539430"/>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(c) Write a program to obtain transpose of a 4 x 4 matrix. The transpose of a matrix is obtained by exchanging the elements of each row with the elements of the corresponding column.</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Q[C](c)</a:t>
            </a:r>
          </a:p>
        </p:txBody>
      </p:sp>
    </p:spTree>
    <p:extLst>
      <p:ext uri="{BB962C8B-B14F-4D97-AF65-F5344CB8AC3E}">
        <p14:creationId xmlns:p14="http://schemas.microsoft.com/office/powerpoint/2010/main" val="251499530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862322"/>
          </a:xfrm>
          <a:prstGeom prst="rect">
            <a:avLst/>
          </a:prstGeom>
          <a:noFill/>
        </p:spPr>
        <p:txBody>
          <a:bodyPr wrap="square" rtlCol="0">
            <a:spAutoFit/>
          </a:bodyPr>
          <a:lstStyle/>
          <a:p>
            <a:pPr algn="just"/>
            <a:r>
              <a:rPr lang="en-US" sz="3600" dirty="0">
                <a:solidFill>
                  <a:srgbClr val="03EDF9"/>
                </a:solidFill>
                <a:latin typeface="Tw Cen MT" panose="020B0602020104020603" pitchFamily="34" charset="0"/>
              </a:rPr>
              <a:t>Q[C] Attempt the following:</a:t>
            </a:r>
            <a:endParaRPr lang="en-US" sz="2000" dirty="0">
              <a:solidFill>
                <a:srgbClr val="03EDF9"/>
              </a:solidFill>
              <a:latin typeface="Tw Cen MT" panose="020B0602020104020603" pitchFamily="34" charset="0"/>
            </a:endParaRPr>
          </a:p>
          <a:p>
            <a:pPr algn="just"/>
            <a:r>
              <a:rPr lang="en-US" sz="3600" dirty="0">
                <a:solidFill>
                  <a:srgbClr val="03EDF9"/>
                </a:solidFill>
                <a:latin typeface="Tw Cen MT" panose="020B0602020104020603" pitchFamily="34" charset="0"/>
              </a:rPr>
              <a:t>(d) Very often in fairs we come across a puzzle that contains 15 numbered square pieces mounted on a frame. These pieces can be moved horizontally or vertically. A possible arrangement of these pieces is shown in Figure 14.8:</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Q[C](d)</a:t>
            </a:r>
          </a:p>
        </p:txBody>
      </p:sp>
      <p:pic>
        <p:nvPicPr>
          <p:cNvPr id="7" name="Picture 6">
            <a:extLst>
              <a:ext uri="{FF2B5EF4-FFF2-40B4-BE49-F238E27FC236}">
                <a16:creationId xmlns:a16="http://schemas.microsoft.com/office/drawing/2014/main" id="{BEC6C982-E0C0-0410-4EF0-C477960A6460}"/>
              </a:ext>
            </a:extLst>
          </p:cNvPr>
          <p:cNvPicPr>
            <a:picLocks noChangeAspect="1"/>
          </p:cNvPicPr>
          <p:nvPr/>
        </p:nvPicPr>
        <p:blipFill rotWithShape="1">
          <a:blip r:embed="rId3">
            <a:extLst>
              <a:ext uri="{28A0092B-C50C-407E-A947-70E740481C1C}">
                <a14:useLocalDpi xmlns:a14="http://schemas.microsoft.com/office/drawing/2010/main" val="0"/>
              </a:ext>
            </a:extLst>
          </a:blip>
          <a:srcRect l="31304" t="25116" r="28713" b="53281"/>
          <a:stretch/>
        </p:blipFill>
        <p:spPr>
          <a:xfrm>
            <a:off x="4101282" y="3654011"/>
            <a:ext cx="3075696" cy="2976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444184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122FE3-16FC-66A1-71E5-AC6532B4354F}"/>
              </a:ext>
            </a:extLst>
          </p:cNvPr>
          <p:cNvPicPr>
            <a:picLocks noChangeAspect="1"/>
          </p:cNvPicPr>
          <p:nvPr/>
        </p:nvPicPr>
        <p:blipFill rotWithShape="1">
          <a:blip r:embed="rId2">
            <a:extLst>
              <a:ext uri="{28A0092B-C50C-407E-A947-70E740481C1C}">
                <a14:useLocalDpi xmlns:a14="http://schemas.microsoft.com/office/drawing/2010/main" val="0"/>
              </a:ext>
            </a:extLst>
          </a:blip>
          <a:srcRect l="31304" t="25116" r="28713" b="53281"/>
          <a:stretch/>
        </p:blipFill>
        <p:spPr>
          <a:xfrm>
            <a:off x="4012103" y="2238235"/>
            <a:ext cx="4167794" cy="40328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754326"/>
          </a:xfrm>
          <a:prstGeom prst="rect">
            <a:avLst/>
          </a:prstGeom>
          <a:noFill/>
        </p:spPr>
        <p:txBody>
          <a:bodyPr wrap="square" rtlCol="0">
            <a:spAutoFit/>
          </a:bodyPr>
          <a:lstStyle/>
          <a:p>
            <a:pPr algn="just"/>
            <a:r>
              <a:rPr lang="en-US" sz="3600" dirty="0">
                <a:solidFill>
                  <a:srgbClr val="03EDF9"/>
                </a:solidFill>
                <a:latin typeface="Tw Cen MT" panose="020B0602020104020603" pitchFamily="34" charset="0"/>
              </a:rPr>
              <a:t>Q[C](d) As you can see there is a blank at bottom right corner. Implement the following procedure through a program:</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Q[C](d)</a:t>
            </a:r>
          </a:p>
        </p:txBody>
      </p:sp>
    </p:spTree>
    <p:extLst>
      <p:ext uri="{BB962C8B-B14F-4D97-AF65-F5344CB8AC3E}">
        <p14:creationId xmlns:p14="http://schemas.microsoft.com/office/powerpoint/2010/main" val="317083688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246769"/>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Q[C](d) Draw the boxes as shown above. Display the numbers in the above order. Allow the user to hit any of the arrow keys (up, down, left, or right). If you are using Turbo C/C++, use the library function </a:t>
            </a:r>
            <a:r>
              <a:rPr lang="en-US" sz="2800" dirty="0" err="1">
                <a:solidFill>
                  <a:srgbClr val="03EDF9"/>
                </a:solidFill>
                <a:latin typeface="Tw Cen MT" panose="020B0602020104020603" pitchFamily="34" charset="0"/>
              </a:rPr>
              <a:t>gotoxy</a:t>
            </a:r>
            <a:r>
              <a:rPr lang="en-US" sz="2800" dirty="0">
                <a:solidFill>
                  <a:srgbClr val="03EDF9"/>
                </a:solidFill>
                <a:latin typeface="Tw Cen MT" panose="020B0602020104020603" pitchFamily="34" charset="0"/>
              </a:rPr>
              <a:t>() to position the cursor on the screen while drawing the boxes. If you are using Visual Studio then use the following function to position the cursor:</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Q[C](d)</a:t>
            </a:r>
          </a:p>
        </p:txBody>
      </p:sp>
      <p:pic>
        <p:nvPicPr>
          <p:cNvPr id="7" name="Picture 6">
            <a:extLst>
              <a:ext uri="{FF2B5EF4-FFF2-40B4-BE49-F238E27FC236}">
                <a16:creationId xmlns:a16="http://schemas.microsoft.com/office/drawing/2014/main" id="{46CDE0FA-06D4-D7F1-80DF-C7E864079948}"/>
              </a:ext>
            </a:extLst>
          </p:cNvPr>
          <p:cNvPicPr>
            <a:picLocks noChangeAspect="1"/>
          </p:cNvPicPr>
          <p:nvPr/>
        </p:nvPicPr>
        <p:blipFill rotWithShape="1">
          <a:blip r:embed="rId3">
            <a:extLst>
              <a:ext uri="{28A0092B-C50C-407E-A947-70E740481C1C}">
                <a14:useLocalDpi xmlns:a14="http://schemas.microsoft.com/office/drawing/2010/main" val="0"/>
              </a:ext>
            </a:extLst>
          </a:blip>
          <a:srcRect l="3260" t="71938" b="10853"/>
          <a:stretch/>
        </p:blipFill>
        <p:spPr>
          <a:xfrm>
            <a:off x="1544137" y="3030582"/>
            <a:ext cx="9714205" cy="30948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746326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5632311"/>
          </a:xfrm>
          <a:prstGeom prst="rect">
            <a:avLst/>
          </a:prstGeom>
          <a:noFill/>
        </p:spPr>
        <p:txBody>
          <a:bodyPr wrap="square" rtlCol="0">
            <a:spAutoFit/>
          </a:bodyPr>
          <a:lstStyle/>
          <a:p>
            <a:pPr algn="just"/>
            <a:r>
              <a:rPr lang="en-US" sz="3600" dirty="0">
                <a:solidFill>
                  <a:srgbClr val="03EDF9"/>
                </a:solidFill>
                <a:latin typeface="Tw Cen MT" panose="020B0602020104020603" pitchFamily="34" charset="0"/>
              </a:rPr>
              <a:t>Q[C] Attempt the following:</a:t>
            </a:r>
            <a:endParaRPr lang="en-US" sz="2000" dirty="0">
              <a:solidFill>
                <a:srgbClr val="03EDF9"/>
              </a:solidFill>
              <a:latin typeface="Tw Cen MT" panose="020B0602020104020603" pitchFamily="34" charset="0"/>
            </a:endParaRPr>
          </a:p>
          <a:p>
            <a:pPr algn="just"/>
            <a:r>
              <a:rPr lang="en-US" sz="3600" dirty="0">
                <a:solidFill>
                  <a:srgbClr val="03EDF9"/>
                </a:solidFill>
                <a:latin typeface="Tw Cen MT" panose="020B0602020104020603" pitchFamily="34" charset="0"/>
              </a:rPr>
              <a:t>(d) If user hits say, right arrow key then the piece with a number 5 should move to the right and blank should replace the original position of 5. Similarly, if down arrow key is hit, then 13 should move down and blank should replace the original position of 13. If left arrow key or up arrow key is hit then no action should be taken.</a:t>
            </a:r>
          </a:p>
          <a:p>
            <a:pPr algn="just"/>
            <a:endParaRPr lang="en-US" sz="3600" dirty="0">
              <a:solidFill>
                <a:srgbClr val="03EDF9"/>
              </a:solidFill>
              <a:latin typeface="Tw Cen MT" panose="020B0602020104020603" pitchFamily="34" charset="0"/>
            </a:endParaRPr>
          </a:p>
          <a:p>
            <a:pPr algn="just"/>
            <a:r>
              <a:rPr lang="en-US" sz="3600" dirty="0">
                <a:solidFill>
                  <a:srgbClr val="03EDF9"/>
                </a:solidFill>
                <a:latin typeface="Tw Cen MT" panose="020B0602020104020603" pitchFamily="34" charset="0"/>
              </a:rPr>
              <a:t>The user would continue hitting the arrow keys till the numbers aren't arranged in ascending order.</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Q[C](d)</a:t>
            </a:r>
          </a:p>
        </p:txBody>
      </p:sp>
    </p:spTree>
    <p:extLst>
      <p:ext uri="{BB962C8B-B14F-4D97-AF65-F5344CB8AC3E}">
        <p14:creationId xmlns:p14="http://schemas.microsoft.com/office/powerpoint/2010/main" val="1484044849"/>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5632311"/>
          </a:xfrm>
          <a:prstGeom prst="rect">
            <a:avLst/>
          </a:prstGeom>
          <a:noFill/>
        </p:spPr>
        <p:txBody>
          <a:bodyPr wrap="square" rtlCol="0">
            <a:spAutoFit/>
          </a:bodyPr>
          <a:lstStyle/>
          <a:p>
            <a:pPr algn="just"/>
            <a:r>
              <a:rPr lang="en-US" sz="3600" dirty="0">
                <a:solidFill>
                  <a:srgbClr val="03EDF9"/>
                </a:solidFill>
                <a:latin typeface="Tw Cen MT" panose="020B0602020104020603" pitchFamily="34" charset="0"/>
              </a:rPr>
              <a:t>Q[C](d): Keep arrange the numbers in ascending order. The user who manages it in minimum number of moves is the one who wins.</a:t>
            </a:r>
          </a:p>
          <a:p>
            <a:pPr algn="just"/>
            <a:r>
              <a:rPr lang="en-US" sz="3600" dirty="0">
                <a:solidFill>
                  <a:srgbClr val="03EDF9"/>
                </a:solidFill>
                <a:latin typeface="Tw Cen MT" panose="020B0602020104020603" pitchFamily="34" charset="0"/>
              </a:rPr>
              <a:t>How do we tackle the arrow keys? We cannot receive them using </a:t>
            </a:r>
            <a:r>
              <a:rPr lang="en-US" sz="3600" dirty="0" err="1">
                <a:solidFill>
                  <a:srgbClr val="03EDF9"/>
                </a:solidFill>
                <a:latin typeface="Tw Cen MT" panose="020B0602020104020603" pitchFamily="34" charset="0"/>
              </a:rPr>
              <a:t>scanf</a:t>
            </a:r>
            <a:r>
              <a:rPr lang="en-US" sz="3600" dirty="0">
                <a:solidFill>
                  <a:srgbClr val="03EDF9"/>
                </a:solidFill>
                <a:latin typeface="Tw Cen MT" panose="020B0602020104020603" pitchFamily="34" charset="0"/>
              </a:rPr>
              <a:t>() function. Arrow keys are special keys which are identified by their 'scan codes. Use the following function in your program. It would return the scan code of the arrow key being hit. The scan codes for the arrow keys are:</a:t>
            </a:r>
          </a:p>
          <a:p>
            <a:pPr algn="just"/>
            <a:r>
              <a:rPr lang="en-US" sz="3600" dirty="0">
                <a:solidFill>
                  <a:srgbClr val="03EDF9"/>
                </a:solidFill>
                <a:latin typeface="Tw Cen MT" panose="020B0602020104020603" pitchFamily="34" charset="0"/>
              </a:rPr>
              <a:t>up arrow key - 72     down arrow key -80 </a:t>
            </a:r>
          </a:p>
          <a:p>
            <a:pPr algn="just"/>
            <a:r>
              <a:rPr lang="en-US" sz="3600" dirty="0">
                <a:solidFill>
                  <a:srgbClr val="03EDF9"/>
                </a:solidFill>
                <a:latin typeface="Tw Cen MT" panose="020B0602020104020603" pitchFamily="34" charset="0"/>
              </a:rPr>
              <a:t>left arrow key - 75     right arrow key - 77</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Q[C](d)</a:t>
            </a:r>
          </a:p>
        </p:txBody>
      </p:sp>
    </p:spTree>
    <p:extLst>
      <p:ext uri="{BB962C8B-B14F-4D97-AF65-F5344CB8AC3E}">
        <p14:creationId xmlns:p14="http://schemas.microsoft.com/office/powerpoint/2010/main" val="30410684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30832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(e) Match the following with reference to the program segment given below:</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Q[C](e)</a:t>
            </a:r>
          </a:p>
        </p:txBody>
      </p:sp>
    </p:spTree>
    <p:extLst>
      <p:ext uri="{BB962C8B-B14F-4D97-AF65-F5344CB8AC3E}">
        <p14:creationId xmlns:p14="http://schemas.microsoft.com/office/powerpoint/2010/main" val="143490967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Q[C](e)</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3356565" y="756950"/>
            <a:ext cx="4873036" cy="5262979"/>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pi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pj</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i="1" dirty="0">
                <a:solidFill>
                  <a:srgbClr val="848BBD"/>
                </a:solidFill>
                <a:effectLst/>
                <a:latin typeface="Consolas" panose="020B0609020204030204" pitchFamily="49" charset="0"/>
              </a:rPr>
              <a:t>// More Lines </a:t>
            </a:r>
          </a:p>
          <a:p>
            <a:r>
              <a:rPr lang="en-US" sz="2400" i="1" dirty="0">
                <a:solidFill>
                  <a:srgbClr val="848BBD"/>
                </a:solidFill>
                <a:latin typeface="Consolas" panose="020B0609020204030204" pitchFamily="49" charset="0"/>
              </a:rPr>
              <a:t>    // </a:t>
            </a:r>
            <a:r>
              <a:rPr lang="en-US" sz="2400" b="0" i="1" dirty="0">
                <a:solidFill>
                  <a:srgbClr val="848BBD"/>
                </a:solidFill>
                <a:effectLst/>
                <a:latin typeface="Consolas" panose="020B0609020204030204" pitchFamily="49" charset="0"/>
              </a:rPr>
              <a:t>of program</a:t>
            </a:r>
            <a:endParaRPr lang="en-US" sz="2400" b="0" dirty="0">
              <a:solidFill>
                <a:srgbClr val="BBBBBB"/>
              </a:solidFill>
              <a:effectLst/>
              <a:latin typeface="Consolas" panose="020B0609020204030204" pitchFamily="49" charset="0"/>
            </a:endParaRP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pj</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pj</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pj</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pi</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a:t>
            </a:r>
          </a:p>
          <a:p>
            <a:br>
              <a:rPr lang="en-US" sz="2400" b="0" dirty="0">
                <a:solidFill>
                  <a:srgbClr val="BBBBBB"/>
                </a:solidFill>
                <a:effectLst/>
                <a:latin typeface="Consolas" panose="020B0609020204030204" pitchFamily="49" charset="0"/>
              </a:rPr>
            </a:b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Tree>
    <p:extLst>
      <p:ext uri="{BB962C8B-B14F-4D97-AF65-F5344CB8AC3E}">
        <p14:creationId xmlns:p14="http://schemas.microsoft.com/office/powerpoint/2010/main" val="382830868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006195" y="1060942"/>
            <a:ext cx="2549949"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323439"/>
          </a:xfrm>
          <a:prstGeom prst="rect">
            <a:avLst/>
          </a:prstGeom>
          <a:noFill/>
        </p:spPr>
        <p:txBody>
          <a:bodyPr wrap="square" rtlCol="0">
            <a:spAutoFit/>
          </a:bodyPr>
          <a:lstStyle/>
          <a:p>
            <a:r>
              <a:rPr lang="en-US" sz="4000" dirty="0">
                <a:solidFill>
                  <a:srgbClr val="03EDF9"/>
                </a:solidFill>
                <a:latin typeface="Tw Cen MT" panose="020B0602020104020603" pitchFamily="34" charset="0"/>
              </a:rPr>
              <a:t>Q[A] What will be the output of the following programs: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29" name="Rectangle 28">
            <a:extLst>
              <a:ext uri="{FF2B5EF4-FFF2-40B4-BE49-F238E27FC236}">
                <a16:creationId xmlns:a16="http://schemas.microsoft.com/office/drawing/2014/main" id="{F5D9BCEE-A4AE-08E2-0E0F-8078FD9F2CD4}"/>
              </a:ext>
            </a:extLst>
          </p:cNvPr>
          <p:cNvSpPr/>
          <p:nvPr/>
        </p:nvSpPr>
        <p:spPr>
          <a:xfrm>
            <a:off x="-12981051"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0" name="TextBox 29">
            <a:extLst>
              <a:ext uri="{FF2B5EF4-FFF2-40B4-BE49-F238E27FC236}">
                <a16:creationId xmlns:a16="http://schemas.microsoft.com/office/drawing/2014/main" id="{07D01B1F-EA0A-256C-9D26-37A3D1BAD980}"/>
              </a:ext>
            </a:extLst>
          </p:cNvPr>
          <p:cNvSpPr txBox="1"/>
          <p:nvPr/>
        </p:nvSpPr>
        <p:spPr>
          <a:xfrm rot="16200000">
            <a:off x="-2082022"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14 Q[B]</a:t>
            </a:r>
          </a:p>
        </p:txBody>
      </p:sp>
      <p:sp>
        <p:nvSpPr>
          <p:cNvPr id="31" name="Rectangle 30">
            <a:extLst>
              <a:ext uri="{FF2B5EF4-FFF2-40B4-BE49-F238E27FC236}">
                <a16:creationId xmlns:a16="http://schemas.microsoft.com/office/drawing/2014/main" id="{50E2E8BF-93B9-1003-E4CD-6A577A5B5D1A}"/>
              </a:ext>
            </a:extLst>
          </p:cNvPr>
          <p:cNvSpPr/>
          <p:nvPr/>
        </p:nvSpPr>
        <p:spPr>
          <a:xfrm>
            <a:off x="-137519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2" name="TextBox 31">
            <a:extLst>
              <a:ext uri="{FF2B5EF4-FFF2-40B4-BE49-F238E27FC236}">
                <a16:creationId xmlns:a16="http://schemas.microsoft.com/office/drawing/2014/main" id="{C7DCF921-804C-5A3B-975C-EDE7D689CB84}"/>
              </a:ext>
            </a:extLst>
          </p:cNvPr>
          <p:cNvSpPr txBox="1"/>
          <p:nvPr/>
        </p:nvSpPr>
        <p:spPr>
          <a:xfrm rot="16200000">
            <a:off x="-2841705"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14 Q[C]</a:t>
            </a:r>
          </a:p>
        </p:txBody>
      </p:sp>
      <p:sp>
        <p:nvSpPr>
          <p:cNvPr id="6" name="TextBox 5">
            <a:extLst>
              <a:ext uri="{FF2B5EF4-FFF2-40B4-BE49-F238E27FC236}">
                <a16:creationId xmlns:a16="http://schemas.microsoft.com/office/drawing/2014/main" id="{0232925A-5065-8C13-F989-C54FFD874D8A}"/>
              </a:ext>
            </a:extLst>
          </p:cNvPr>
          <p:cNvSpPr txBox="1"/>
          <p:nvPr/>
        </p:nvSpPr>
        <p:spPr>
          <a:xfrm>
            <a:off x="944429" y="2404805"/>
            <a:ext cx="4949905" cy="3785652"/>
          </a:xfrm>
          <a:prstGeom prst="rect">
            <a:avLst/>
          </a:prstGeom>
          <a:solidFill>
            <a:srgbClr val="262335"/>
          </a:solidFill>
        </p:spPr>
        <p:txBody>
          <a:bodyPr wrap="square">
            <a:spAutoFit/>
          </a:bodyPr>
          <a:lstStyle/>
          <a:p>
            <a:r>
              <a:rPr lang="pt-BR" sz="2000" dirty="0">
                <a:solidFill>
                  <a:srgbClr val="72F1B8"/>
                </a:solidFill>
                <a:latin typeface="Consolas" panose="020B0609020204030204" pitchFamily="49" charset="0"/>
              </a:rPr>
              <a:t>#include</a:t>
            </a:r>
            <a:r>
              <a:rPr lang="pt-BR" sz="2000" dirty="0">
                <a:solidFill>
                  <a:srgbClr val="BBBBBB"/>
                </a:solidFill>
                <a:latin typeface="Consolas" panose="020B0609020204030204" pitchFamily="49" charset="0"/>
              </a:rPr>
              <a:t> </a:t>
            </a:r>
            <a:r>
              <a:rPr lang="pt-BR" sz="2000" dirty="0">
                <a:solidFill>
                  <a:srgbClr val="FF8B39"/>
                </a:solidFill>
                <a:latin typeface="Consolas" panose="020B0609020204030204" pitchFamily="49" charset="0"/>
              </a:rPr>
              <a:t>&lt;stdio.h&gt;</a:t>
            </a:r>
            <a:r>
              <a:rPr lang="pt-BR" sz="2000" dirty="0">
                <a:solidFill>
                  <a:srgbClr val="BBBBBB"/>
                </a:solidFill>
                <a:latin typeface="Consolas" panose="020B0609020204030204" pitchFamily="49" charset="0"/>
              </a:rPr>
              <a:t> </a:t>
            </a:r>
          </a:p>
          <a:p>
            <a:r>
              <a:rPr lang="pt-BR" sz="2000" dirty="0">
                <a:solidFill>
                  <a:srgbClr val="FEDE5D"/>
                </a:solidFill>
                <a:latin typeface="Consolas" panose="020B0609020204030204" pitchFamily="49" charset="0"/>
              </a:rPr>
              <a:t>int</a:t>
            </a:r>
            <a:r>
              <a:rPr lang="pt-BR" sz="2000" dirty="0">
                <a:solidFill>
                  <a:srgbClr val="BBBBBB"/>
                </a:solidFill>
                <a:latin typeface="Consolas" panose="020B0609020204030204" pitchFamily="49" charset="0"/>
              </a:rPr>
              <a:t> </a:t>
            </a:r>
            <a:r>
              <a:rPr lang="pt-BR" sz="2000" dirty="0">
                <a:solidFill>
                  <a:srgbClr val="36F9F6"/>
                </a:solidFill>
                <a:latin typeface="Consolas" panose="020B0609020204030204" pitchFamily="49" charset="0"/>
              </a:rPr>
              <a:t>main</a:t>
            </a:r>
            <a:r>
              <a:rPr lang="pt-BR" sz="2000" dirty="0">
                <a:solidFill>
                  <a:srgbClr val="BBBBBB"/>
                </a:solidFill>
                <a:latin typeface="Consolas" panose="020B0609020204030204" pitchFamily="49" charset="0"/>
              </a:rPr>
              <a:t>() </a:t>
            </a:r>
          </a:p>
          <a:p>
            <a:r>
              <a:rPr lang="pt-BR" sz="2000" dirty="0">
                <a:solidFill>
                  <a:srgbClr val="BBBBBB"/>
                </a:solidFill>
                <a:latin typeface="Consolas" panose="020B0609020204030204" pitchFamily="49" charset="0"/>
              </a:rPr>
              <a:t>{</a:t>
            </a:r>
          </a:p>
          <a:p>
            <a:r>
              <a:rPr lang="pt-BR" sz="2000" dirty="0">
                <a:solidFill>
                  <a:srgbClr val="BBBBBB"/>
                </a:solidFill>
                <a:latin typeface="Consolas" panose="020B0609020204030204" pitchFamily="49" charset="0"/>
              </a:rPr>
              <a:t>    </a:t>
            </a:r>
            <a:r>
              <a:rPr lang="pt-BR" sz="2000" dirty="0">
                <a:solidFill>
                  <a:srgbClr val="FEDE5D"/>
                </a:solidFill>
                <a:latin typeface="Consolas" panose="020B0609020204030204" pitchFamily="49" charset="0"/>
              </a:rPr>
              <a:t>int</a:t>
            </a:r>
            <a:r>
              <a:rPr lang="pt-BR" sz="2000" dirty="0">
                <a:solidFill>
                  <a:srgbClr val="BBBBBB"/>
                </a:solidFill>
                <a:latin typeface="Consolas" panose="020B0609020204030204" pitchFamily="49" charset="0"/>
              </a:rPr>
              <a:t> </a:t>
            </a:r>
            <a:r>
              <a:rPr lang="pt-BR" sz="2000" dirty="0">
                <a:solidFill>
                  <a:srgbClr val="FF7EDB"/>
                </a:solidFill>
                <a:latin typeface="Consolas" panose="020B0609020204030204" pitchFamily="49" charset="0"/>
              </a:rPr>
              <a:t>n</a:t>
            </a:r>
            <a:r>
              <a:rPr lang="pt-BR" sz="2000" dirty="0">
                <a:solidFill>
                  <a:srgbClr val="BBBBBB"/>
                </a:solidFill>
                <a:latin typeface="Consolas" panose="020B0609020204030204" pitchFamily="49" charset="0"/>
              </a:rPr>
              <a:t>[</a:t>
            </a:r>
            <a:r>
              <a:rPr lang="pt-BR" sz="2000" dirty="0">
                <a:solidFill>
                  <a:srgbClr val="F97E72"/>
                </a:solidFill>
                <a:latin typeface="Consolas" panose="020B0609020204030204" pitchFamily="49" charset="0"/>
              </a:rPr>
              <a:t>3</a:t>
            </a:r>
            <a:r>
              <a:rPr lang="pt-BR" sz="2000" dirty="0">
                <a:solidFill>
                  <a:srgbClr val="BBBBBB"/>
                </a:solidFill>
                <a:latin typeface="Consolas" panose="020B0609020204030204" pitchFamily="49" charset="0"/>
              </a:rPr>
              <a:t>][</a:t>
            </a:r>
            <a:r>
              <a:rPr lang="pt-BR" sz="2000" dirty="0">
                <a:solidFill>
                  <a:srgbClr val="F97E72"/>
                </a:solidFill>
                <a:latin typeface="Consolas" panose="020B0609020204030204" pitchFamily="49" charset="0"/>
              </a:rPr>
              <a:t>3</a:t>
            </a:r>
            <a:r>
              <a:rPr lang="pt-BR" sz="2000" dirty="0">
                <a:solidFill>
                  <a:srgbClr val="BBBBBB"/>
                </a:solidFill>
                <a:latin typeface="Consolas" panose="020B0609020204030204" pitchFamily="49" charset="0"/>
              </a:rPr>
              <a:t>] </a:t>
            </a:r>
            <a:r>
              <a:rPr lang="pt-BR" sz="2000" dirty="0">
                <a:solidFill>
                  <a:srgbClr val="FFFFFF"/>
                </a:solidFill>
                <a:latin typeface="Consolas" panose="020B0609020204030204" pitchFamily="49" charset="0"/>
              </a:rPr>
              <a:t>=</a:t>
            </a:r>
            <a:r>
              <a:rPr lang="pt-BR" sz="2000" dirty="0">
                <a:solidFill>
                  <a:srgbClr val="BBBBBB"/>
                </a:solidFill>
                <a:latin typeface="Consolas" panose="020B0609020204030204" pitchFamily="49" charset="0"/>
              </a:rPr>
              <a:t> {</a:t>
            </a:r>
          </a:p>
          <a:p>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2</a:t>
            </a:r>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4</a:t>
            </a:r>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3</a:t>
            </a:r>
            <a:r>
              <a:rPr lang="pt-BR" sz="2000" dirty="0">
                <a:solidFill>
                  <a:srgbClr val="BBBBBB"/>
                </a:solidFill>
                <a:latin typeface="Consolas" panose="020B0609020204030204" pitchFamily="49" charset="0"/>
              </a:rPr>
              <a:t>,</a:t>
            </a:r>
          </a:p>
          <a:p>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6</a:t>
            </a:r>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8</a:t>
            </a:r>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5</a:t>
            </a:r>
            <a:r>
              <a:rPr lang="pt-BR" sz="2000" dirty="0">
                <a:solidFill>
                  <a:srgbClr val="BBBBBB"/>
                </a:solidFill>
                <a:latin typeface="Consolas" panose="020B0609020204030204" pitchFamily="49" charset="0"/>
              </a:rPr>
              <a:t>,</a:t>
            </a:r>
          </a:p>
          <a:p>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3</a:t>
            </a:r>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5</a:t>
            </a:r>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1</a:t>
            </a:r>
            <a:r>
              <a:rPr lang="pt-BR" sz="2000" dirty="0">
                <a:solidFill>
                  <a:srgbClr val="BBBBBB"/>
                </a:solidFill>
                <a:latin typeface="Consolas" panose="020B0609020204030204" pitchFamily="49" charset="0"/>
              </a:rPr>
              <a:t> </a:t>
            </a:r>
          </a:p>
          <a:p>
            <a:r>
              <a:rPr lang="pt-BR" sz="2000" dirty="0">
                <a:solidFill>
                  <a:srgbClr val="BBBBBB"/>
                </a:solidFill>
                <a:latin typeface="Consolas" panose="020B0609020204030204" pitchFamily="49" charset="0"/>
              </a:rPr>
              <a:t>    }; </a:t>
            </a:r>
          </a:p>
          <a:p>
            <a:r>
              <a:rPr lang="pt-BR" sz="2000" dirty="0">
                <a:solidFill>
                  <a:srgbClr val="BBBBBB"/>
                </a:solidFill>
                <a:latin typeface="Consolas" panose="020B0609020204030204" pitchFamily="49" charset="0"/>
              </a:rPr>
              <a:t>    </a:t>
            </a:r>
            <a:r>
              <a:rPr lang="pt-BR" sz="2000" dirty="0">
                <a:solidFill>
                  <a:srgbClr val="36F9F6"/>
                </a:solidFill>
                <a:latin typeface="Consolas" panose="020B0609020204030204" pitchFamily="49" charset="0"/>
              </a:rPr>
              <a:t>printf</a:t>
            </a:r>
            <a:r>
              <a:rPr lang="pt-BR" sz="2000" dirty="0">
                <a:solidFill>
                  <a:srgbClr val="BBBBBB"/>
                </a:solidFill>
                <a:latin typeface="Consolas" panose="020B0609020204030204" pitchFamily="49" charset="0"/>
              </a:rPr>
              <a:t>(</a:t>
            </a:r>
            <a:r>
              <a:rPr lang="pt-BR" sz="2000" dirty="0">
                <a:solidFill>
                  <a:srgbClr val="FF8B39"/>
                </a:solidFill>
                <a:latin typeface="Consolas" panose="020B0609020204030204" pitchFamily="49" charset="0"/>
              </a:rPr>
              <a:t>"</a:t>
            </a:r>
            <a:r>
              <a:rPr lang="pt-BR" sz="2000" i="1" dirty="0">
                <a:solidFill>
                  <a:srgbClr val="72F1B8"/>
                </a:solidFill>
                <a:latin typeface="Consolas" panose="020B0609020204030204" pitchFamily="49" charset="0"/>
              </a:rPr>
              <a:t>%d</a:t>
            </a:r>
            <a:r>
              <a:rPr lang="pt-BR" sz="2000" dirty="0">
                <a:solidFill>
                  <a:srgbClr val="FF8B39"/>
                </a:solidFill>
                <a:latin typeface="Consolas" panose="020B0609020204030204" pitchFamily="49" charset="0"/>
              </a:rPr>
              <a:t> </a:t>
            </a:r>
            <a:r>
              <a:rPr lang="pt-BR" sz="2000" i="1" dirty="0">
                <a:solidFill>
                  <a:srgbClr val="72F1B8"/>
                </a:solidFill>
                <a:latin typeface="Consolas" panose="020B0609020204030204" pitchFamily="49" charset="0"/>
              </a:rPr>
              <a:t>%d</a:t>
            </a:r>
            <a:r>
              <a:rPr lang="pt-BR" sz="2000" dirty="0">
                <a:solidFill>
                  <a:srgbClr val="FF8B39"/>
                </a:solidFill>
                <a:latin typeface="Consolas" panose="020B0609020204030204" pitchFamily="49" charset="0"/>
              </a:rPr>
              <a:t> </a:t>
            </a:r>
            <a:r>
              <a:rPr lang="pt-BR" sz="2000" i="1" dirty="0">
                <a:solidFill>
                  <a:srgbClr val="72F1B8"/>
                </a:solidFill>
                <a:latin typeface="Consolas" panose="020B0609020204030204" pitchFamily="49" charset="0"/>
              </a:rPr>
              <a:t>%d</a:t>
            </a:r>
            <a:r>
              <a:rPr lang="pt-BR" sz="2000" dirty="0">
                <a:solidFill>
                  <a:srgbClr val="36F9F6"/>
                </a:solidFill>
                <a:latin typeface="Consolas" panose="020B0609020204030204" pitchFamily="49" charset="0"/>
              </a:rPr>
              <a:t>\n</a:t>
            </a:r>
            <a:r>
              <a:rPr lang="pt-BR" sz="2000" dirty="0">
                <a:solidFill>
                  <a:srgbClr val="FF8B39"/>
                </a:solidFill>
                <a:latin typeface="Consolas" panose="020B0609020204030204" pitchFamily="49" charset="0"/>
              </a:rPr>
              <a:t>"</a:t>
            </a:r>
            <a:r>
              <a:rPr lang="pt-BR" sz="2000" dirty="0">
                <a:solidFill>
                  <a:srgbClr val="BBBBBB"/>
                </a:solidFill>
                <a:latin typeface="Consolas" panose="020B0609020204030204" pitchFamily="49" charset="0"/>
              </a:rPr>
              <a:t>, </a:t>
            </a:r>
            <a:r>
              <a:rPr lang="pt-BR" sz="2000" dirty="0">
                <a:solidFill>
                  <a:srgbClr val="FEDE5D"/>
                </a:solidFill>
                <a:latin typeface="Consolas" panose="020B0609020204030204" pitchFamily="49" charset="0"/>
              </a:rPr>
              <a:t>*</a:t>
            </a:r>
            <a:r>
              <a:rPr lang="pt-BR" sz="2000" dirty="0">
                <a:solidFill>
                  <a:srgbClr val="FF7EDB"/>
                </a:solidFill>
                <a:latin typeface="Consolas" panose="020B0609020204030204" pitchFamily="49" charset="0"/>
              </a:rPr>
              <a:t>n</a:t>
            </a:r>
            <a:r>
              <a:rPr lang="pt-BR" sz="2000" dirty="0">
                <a:solidFill>
                  <a:srgbClr val="BBBBBB"/>
                </a:solidFill>
                <a:latin typeface="Consolas" panose="020B0609020204030204" pitchFamily="49" charset="0"/>
              </a:rPr>
              <a:t>, </a:t>
            </a:r>
            <a:r>
              <a:rPr lang="pt-BR" sz="2000" dirty="0">
                <a:solidFill>
                  <a:srgbClr val="FF7EDB"/>
                </a:solidFill>
                <a:latin typeface="Consolas" panose="020B0609020204030204" pitchFamily="49" charset="0"/>
              </a:rPr>
              <a:t>n</a:t>
            </a:r>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3</a:t>
            </a:r>
            <a:r>
              <a:rPr lang="pt-BR" sz="2000" dirty="0">
                <a:solidFill>
                  <a:srgbClr val="BBBBBB"/>
                </a:solidFill>
                <a:latin typeface="Consolas" panose="020B0609020204030204" pitchFamily="49" charset="0"/>
              </a:rPr>
              <a:t> ][ </a:t>
            </a:r>
            <a:r>
              <a:rPr lang="pt-BR" sz="2000" dirty="0">
                <a:solidFill>
                  <a:srgbClr val="F97E72"/>
                </a:solidFill>
                <a:latin typeface="Consolas" panose="020B0609020204030204" pitchFamily="49" charset="0"/>
              </a:rPr>
              <a:t>3</a:t>
            </a:r>
            <a:r>
              <a:rPr lang="pt-BR" sz="2000" dirty="0">
                <a:solidFill>
                  <a:srgbClr val="BBBBBB"/>
                </a:solidFill>
                <a:latin typeface="Consolas" panose="020B0609020204030204" pitchFamily="49" charset="0"/>
              </a:rPr>
              <a:t> ], </a:t>
            </a:r>
            <a:r>
              <a:rPr lang="pt-BR" sz="2000" dirty="0">
                <a:solidFill>
                  <a:srgbClr val="FF7EDB"/>
                </a:solidFill>
                <a:latin typeface="Consolas" panose="020B0609020204030204" pitchFamily="49" charset="0"/>
              </a:rPr>
              <a:t>n</a:t>
            </a:r>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2</a:t>
            </a:r>
            <a:r>
              <a:rPr lang="pt-BR" sz="2000" dirty="0">
                <a:solidFill>
                  <a:srgbClr val="BBBBBB"/>
                </a:solidFill>
                <a:latin typeface="Consolas" panose="020B0609020204030204" pitchFamily="49" charset="0"/>
              </a:rPr>
              <a:t> ][ </a:t>
            </a:r>
            <a:r>
              <a:rPr lang="pt-BR" sz="2000" dirty="0">
                <a:solidFill>
                  <a:srgbClr val="F97E72"/>
                </a:solidFill>
                <a:latin typeface="Consolas" panose="020B0609020204030204" pitchFamily="49" charset="0"/>
              </a:rPr>
              <a:t>2</a:t>
            </a:r>
            <a:r>
              <a:rPr lang="pt-BR" sz="2000" dirty="0">
                <a:solidFill>
                  <a:srgbClr val="BBBBBB"/>
                </a:solidFill>
                <a:latin typeface="Consolas" panose="020B0609020204030204" pitchFamily="49" charset="0"/>
              </a:rPr>
              <a:t> ]); </a:t>
            </a:r>
          </a:p>
          <a:p>
            <a:r>
              <a:rPr lang="pt-BR" sz="2000" dirty="0">
                <a:solidFill>
                  <a:srgbClr val="BBBBBB"/>
                </a:solidFill>
                <a:latin typeface="Consolas" panose="020B0609020204030204" pitchFamily="49" charset="0"/>
              </a:rPr>
              <a:t>    </a:t>
            </a:r>
            <a:r>
              <a:rPr lang="pt-BR" sz="2000" dirty="0">
                <a:solidFill>
                  <a:srgbClr val="FEDE5D"/>
                </a:solidFill>
                <a:latin typeface="Consolas" panose="020B0609020204030204" pitchFamily="49" charset="0"/>
              </a:rPr>
              <a:t>return</a:t>
            </a:r>
            <a:r>
              <a:rPr lang="pt-BR" sz="2000" dirty="0">
                <a:solidFill>
                  <a:srgbClr val="BBBBBB"/>
                </a:solidFill>
                <a:latin typeface="Consolas" panose="020B0609020204030204" pitchFamily="49" charset="0"/>
              </a:rPr>
              <a:t> </a:t>
            </a:r>
            <a:r>
              <a:rPr lang="pt-BR" sz="2000" dirty="0">
                <a:solidFill>
                  <a:srgbClr val="F97E72"/>
                </a:solidFill>
                <a:latin typeface="Consolas" panose="020B0609020204030204" pitchFamily="49" charset="0"/>
              </a:rPr>
              <a:t>0</a:t>
            </a:r>
            <a:r>
              <a:rPr lang="pt-BR" sz="2000" dirty="0">
                <a:solidFill>
                  <a:srgbClr val="BBBBBB"/>
                </a:solidFill>
                <a:latin typeface="Consolas" panose="020B0609020204030204" pitchFamily="49" charset="0"/>
              </a:rPr>
              <a:t>;</a:t>
            </a:r>
          </a:p>
          <a:p>
            <a:r>
              <a:rPr lang="pt-BR" sz="2000" dirty="0">
                <a:solidFill>
                  <a:srgbClr val="BBBBBB"/>
                </a:solidFill>
                <a:latin typeface="Consolas" panose="020B0609020204030204" pitchFamily="49" charset="0"/>
              </a:rPr>
              <a:t>}</a:t>
            </a:r>
          </a:p>
        </p:txBody>
      </p:sp>
      <p:sp>
        <p:nvSpPr>
          <p:cNvPr id="7" name="TextBox 6">
            <a:extLst>
              <a:ext uri="{FF2B5EF4-FFF2-40B4-BE49-F238E27FC236}">
                <a16:creationId xmlns:a16="http://schemas.microsoft.com/office/drawing/2014/main" id="{1926CC5F-486D-C368-B790-61983883880A}"/>
              </a:ext>
            </a:extLst>
          </p:cNvPr>
          <p:cNvSpPr txBox="1"/>
          <p:nvPr/>
        </p:nvSpPr>
        <p:spPr>
          <a:xfrm>
            <a:off x="6123616" y="2404805"/>
            <a:ext cx="5857638" cy="3754874"/>
          </a:xfrm>
          <a:prstGeom prst="rect">
            <a:avLst/>
          </a:prstGeom>
          <a:solidFill>
            <a:srgbClr val="262335"/>
          </a:solidFill>
        </p:spPr>
        <p:txBody>
          <a:bodyPr wrap="square">
            <a:spAutoFit/>
          </a:bodyPr>
          <a:lstStyle/>
          <a:p>
            <a:r>
              <a:rPr lang="en-US" sz="1700" dirty="0">
                <a:solidFill>
                  <a:srgbClr val="72F1B8"/>
                </a:solidFill>
                <a:latin typeface="Consolas" panose="020B0609020204030204" pitchFamily="49" charset="0"/>
              </a:rPr>
              <a:t>#include</a:t>
            </a:r>
            <a:r>
              <a:rPr lang="en-US" sz="1700" dirty="0">
                <a:solidFill>
                  <a:srgbClr val="BBBBBB"/>
                </a:solidFill>
                <a:latin typeface="Consolas" panose="020B0609020204030204" pitchFamily="49" charset="0"/>
              </a:rPr>
              <a:t> </a:t>
            </a:r>
            <a:r>
              <a:rPr lang="en-US" sz="1700" dirty="0">
                <a:solidFill>
                  <a:srgbClr val="FF8B39"/>
                </a:solidFill>
                <a:latin typeface="Consolas" panose="020B0609020204030204" pitchFamily="49" charset="0"/>
              </a:rPr>
              <a:t>&lt;</a:t>
            </a:r>
            <a:r>
              <a:rPr lang="en-US" sz="1700" dirty="0" err="1">
                <a:solidFill>
                  <a:srgbClr val="FF8B39"/>
                </a:solidFill>
                <a:latin typeface="Consolas" panose="020B0609020204030204" pitchFamily="49" charset="0"/>
              </a:rPr>
              <a:t>stdio.h</a:t>
            </a:r>
            <a:r>
              <a:rPr lang="en-US" sz="1700" dirty="0">
                <a:solidFill>
                  <a:srgbClr val="FF8B39"/>
                </a:solidFill>
                <a:latin typeface="Consolas" panose="020B0609020204030204" pitchFamily="49" charset="0"/>
              </a:rPr>
              <a:t>&gt;</a:t>
            </a:r>
            <a:r>
              <a:rPr lang="en-US" sz="1700" dirty="0">
                <a:solidFill>
                  <a:srgbClr val="BBBBBB"/>
                </a:solidFill>
                <a:latin typeface="Consolas" panose="020B0609020204030204" pitchFamily="49" charset="0"/>
              </a:rPr>
              <a:t> </a:t>
            </a:r>
          </a:p>
          <a:p>
            <a:r>
              <a:rPr lang="en-US" sz="1700" dirty="0">
                <a:solidFill>
                  <a:srgbClr val="FEDE5D"/>
                </a:solidFill>
                <a:latin typeface="Consolas" panose="020B0609020204030204" pitchFamily="49" charset="0"/>
              </a:rPr>
              <a:t>int</a:t>
            </a:r>
            <a:r>
              <a:rPr lang="en-US" sz="1700" dirty="0">
                <a:solidFill>
                  <a:srgbClr val="BBBBBB"/>
                </a:solidFill>
                <a:latin typeface="Consolas" panose="020B0609020204030204" pitchFamily="49" charset="0"/>
              </a:rPr>
              <a:t> </a:t>
            </a:r>
            <a:r>
              <a:rPr lang="en-US" sz="1700" dirty="0">
                <a:solidFill>
                  <a:srgbClr val="36F9F6"/>
                </a:solidFill>
                <a:latin typeface="Consolas" panose="020B0609020204030204" pitchFamily="49" charset="0"/>
              </a:rPr>
              <a:t>main</a:t>
            </a:r>
            <a:r>
              <a:rPr lang="en-US" sz="1700" dirty="0">
                <a:solidFill>
                  <a:srgbClr val="BBBBBB"/>
                </a:solidFill>
                <a:latin typeface="Consolas" panose="020B0609020204030204" pitchFamily="49" charset="0"/>
              </a:rPr>
              <a:t>() </a:t>
            </a:r>
          </a:p>
          <a:p>
            <a:r>
              <a:rPr lang="en-US" sz="1700" dirty="0">
                <a:solidFill>
                  <a:srgbClr val="BBBBBB"/>
                </a:solidFill>
                <a:latin typeface="Consolas" panose="020B0609020204030204" pitchFamily="49" charset="0"/>
              </a:rPr>
              <a:t>{</a:t>
            </a:r>
          </a:p>
          <a:p>
            <a:r>
              <a:rPr lang="en-US" sz="1700" dirty="0">
                <a:solidFill>
                  <a:srgbClr val="BBBBBB"/>
                </a:solidFill>
                <a:latin typeface="Consolas" panose="020B0609020204030204" pitchFamily="49" charset="0"/>
              </a:rPr>
              <a:t>    </a:t>
            </a:r>
            <a:r>
              <a:rPr lang="en-US" sz="1700" dirty="0">
                <a:solidFill>
                  <a:srgbClr val="FEDE5D"/>
                </a:solidFill>
                <a:latin typeface="Consolas" panose="020B0609020204030204" pitchFamily="49" charset="0"/>
              </a:rPr>
              <a:t>int</a:t>
            </a:r>
            <a:r>
              <a:rPr lang="en-US" sz="1700" dirty="0">
                <a:solidFill>
                  <a:srgbClr val="BBBBBB"/>
                </a:solidFill>
                <a:latin typeface="Consolas" panose="020B0609020204030204" pitchFamily="49" charset="0"/>
              </a:rPr>
              <a:t> </a:t>
            </a:r>
            <a:r>
              <a:rPr lang="en-US" sz="1700" dirty="0">
                <a:solidFill>
                  <a:srgbClr val="FF7EDB"/>
                </a:solidFill>
                <a:latin typeface="Consolas" panose="020B0609020204030204" pitchFamily="49" charset="0"/>
              </a:rPr>
              <a:t>n</a:t>
            </a:r>
            <a:r>
              <a:rPr lang="en-US" sz="1700" dirty="0">
                <a:solidFill>
                  <a:srgbClr val="BBBBBB"/>
                </a:solidFill>
                <a:latin typeface="Consolas" panose="020B0609020204030204" pitchFamily="49" charset="0"/>
              </a:rPr>
              <a:t>[</a:t>
            </a:r>
            <a:r>
              <a:rPr lang="en-US" sz="1700" dirty="0">
                <a:solidFill>
                  <a:srgbClr val="F97E72"/>
                </a:solidFill>
                <a:latin typeface="Consolas" panose="020B0609020204030204" pitchFamily="49" charset="0"/>
              </a:rPr>
              <a:t>3</a:t>
            </a:r>
            <a:r>
              <a:rPr lang="en-US" sz="1700" dirty="0">
                <a:solidFill>
                  <a:srgbClr val="BBBBBB"/>
                </a:solidFill>
                <a:latin typeface="Consolas" panose="020B0609020204030204" pitchFamily="49" charset="0"/>
              </a:rPr>
              <a:t>][</a:t>
            </a:r>
            <a:r>
              <a:rPr lang="en-US" sz="1700" dirty="0">
                <a:solidFill>
                  <a:srgbClr val="F97E72"/>
                </a:solidFill>
                <a:latin typeface="Consolas" panose="020B0609020204030204" pitchFamily="49" charset="0"/>
              </a:rPr>
              <a:t>3</a:t>
            </a:r>
            <a:r>
              <a:rPr lang="en-US" sz="1700" dirty="0">
                <a:solidFill>
                  <a:srgbClr val="BBBBBB"/>
                </a:solidFill>
                <a:latin typeface="Consolas" panose="020B0609020204030204" pitchFamily="49" charset="0"/>
              </a:rPr>
              <a:t>] </a:t>
            </a:r>
            <a:r>
              <a:rPr lang="en-US" sz="1700" dirty="0">
                <a:solidFill>
                  <a:srgbClr val="FFFFFF"/>
                </a:solidFill>
                <a:latin typeface="Consolas" panose="020B0609020204030204" pitchFamily="49" charset="0"/>
              </a:rPr>
              <a:t>=</a:t>
            </a:r>
            <a:r>
              <a:rPr lang="en-US" sz="1700" dirty="0">
                <a:solidFill>
                  <a:srgbClr val="BBBBBB"/>
                </a:solidFill>
                <a:latin typeface="Consolas" panose="020B0609020204030204" pitchFamily="49" charset="0"/>
              </a:rPr>
              <a:t> {</a:t>
            </a:r>
          </a:p>
          <a:p>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2</a:t>
            </a:r>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4</a:t>
            </a:r>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3</a:t>
            </a:r>
            <a:r>
              <a:rPr lang="en-US" sz="1700" dirty="0">
                <a:solidFill>
                  <a:srgbClr val="BBBBBB"/>
                </a:solidFill>
                <a:latin typeface="Consolas" panose="020B0609020204030204" pitchFamily="49" charset="0"/>
              </a:rPr>
              <a:t>,</a:t>
            </a:r>
          </a:p>
          <a:p>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6</a:t>
            </a:r>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8</a:t>
            </a:r>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5</a:t>
            </a:r>
            <a:r>
              <a:rPr lang="en-US" sz="1700" dirty="0">
                <a:solidFill>
                  <a:srgbClr val="BBBBBB"/>
                </a:solidFill>
                <a:latin typeface="Consolas" panose="020B0609020204030204" pitchFamily="49" charset="0"/>
              </a:rPr>
              <a:t>,</a:t>
            </a:r>
          </a:p>
          <a:p>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3</a:t>
            </a:r>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5</a:t>
            </a:r>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1</a:t>
            </a:r>
            <a:endParaRPr lang="en-US" sz="1700" dirty="0">
              <a:solidFill>
                <a:srgbClr val="BBBBBB"/>
              </a:solidFill>
              <a:latin typeface="Consolas" panose="020B0609020204030204" pitchFamily="49" charset="0"/>
            </a:endParaRPr>
          </a:p>
          <a:p>
            <a:r>
              <a:rPr lang="en-US" sz="1700" dirty="0">
                <a:solidFill>
                  <a:srgbClr val="BBBBBB"/>
                </a:solidFill>
                <a:latin typeface="Consolas" panose="020B0609020204030204" pitchFamily="49" charset="0"/>
              </a:rPr>
              <a:t>    };</a:t>
            </a:r>
          </a:p>
          <a:p>
            <a:r>
              <a:rPr lang="en-US" sz="1700" dirty="0">
                <a:solidFill>
                  <a:srgbClr val="BBBBBB"/>
                </a:solidFill>
                <a:latin typeface="Consolas" panose="020B0609020204030204" pitchFamily="49" charset="0"/>
              </a:rPr>
              <a:t>    </a:t>
            </a:r>
            <a:r>
              <a:rPr lang="en-US" sz="1700" dirty="0">
                <a:solidFill>
                  <a:srgbClr val="FEDE5D"/>
                </a:solidFill>
                <a:latin typeface="Consolas" panose="020B0609020204030204" pitchFamily="49" charset="0"/>
              </a:rPr>
              <a:t>int</a:t>
            </a:r>
            <a:r>
              <a:rPr lang="en-US" sz="1700" dirty="0">
                <a:solidFill>
                  <a:srgbClr val="BBBBBB"/>
                </a:solidFill>
                <a:latin typeface="Consolas" panose="020B0609020204030204" pitchFamily="49" charset="0"/>
              </a:rPr>
              <a:t> </a:t>
            </a:r>
            <a:r>
              <a:rPr lang="en-US" sz="1700" dirty="0" err="1">
                <a:solidFill>
                  <a:srgbClr val="FF7EDB"/>
                </a:solidFill>
                <a:latin typeface="Consolas" panose="020B0609020204030204" pitchFamily="49" charset="0"/>
              </a:rPr>
              <a:t>i</a:t>
            </a:r>
            <a:r>
              <a:rPr lang="en-US" sz="1700" dirty="0">
                <a:solidFill>
                  <a:srgbClr val="BBBBBB"/>
                </a:solidFill>
                <a:latin typeface="Consolas" panose="020B0609020204030204" pitchFamily="49" charset="0"/>
              </a:rPr>
              <a:t>, </a:t>
            </a:r>
            <a:r>
              <a:rPr lang="en-US" sz="1700" dirty="0">
                <a:solidFill>
                  <a:srgbClr val="FEDE5D"/>
                </a:solidFill>
                <a:latin typeface="Consolas" panose="020B0609020204030204" pitchFamily="49" charset="0"/>
              </a:rPr>
              <a:t>*</a:t>
            </a:r>
            <a:r>
              <a:rPr lang="en-US" sz="1700" dirty="0" err="1">
                <a:solidFill>
                  <a:srgbClr val="FF7EDB"/>
                </a:solidFill>
                <a:latin typeface="Consolas" panose="020B0609020204030204" pitchFamily="49" charset="0"/>
              </a:rPr>
              <a:t>ptr</a:t>
            </a:r>
            <a:r>
              <a:rPr lang="en-US" sz="1700" dirty="0">
                <a:solidFill>
                  <a:srgbClr val="BBBBBB"/>
                </a:solidFill>
                <a:latin typeface="Consolas" panose="020B0609020204030204" pitchFamily="49" charset="0"/>
              </a:rPr>
              <a:t>;</a:t>
            </a:r>
          </a:p>
          <a:p>
            <a:r>
              <a:rPr lang="en-US" sz="1700" dirty="0">
                <a:solidFill>
                  <a:srgbClr val="BBBBBB"/>
                </a:solidFill>
                <a:latin typeface="Consolas" panose="020B0609020204030204" pitchFamily="49" charset="0"/>
              </a:rPr>
              <a:t>    </a:t>
            </a:r>
            <a:r>
              <a:rPr lang="en-US" sz="1700" dirty="0" err="1">
                <a:solidFill>
                  <a:srgbClr val="FF7EDB"/>
                </a:solidFill>
                <a:latin typeface="Consolas" panose="020B0609020204030204" pitchFamily="49" charset="0"/>
              </a:rPr>
              <a:t>ptr</a:t>
            </a:r>
            <a:r>
              <a:rPr lang="en-US" sz="1700" dirty="0">
                <a:solidFill>
                  <a:srgbClr val="BBBBBB"/>
                </a:solidFill>
                <a:latin typeface="Consolas" panose="020B0609020204030204" pitchFamily="49" charset="0"/>
              </a:rPr>
              <a:t> </a:t>
            </a:r>
            <a:r>
              <a:rPr lang="en-US" sz="1700" dirty="0">
                <a:solidFill>
                  <a:srgbClr val="FFFFFF"/>
                </a:solidFill>
                <a:latin typeface="Consolas" panose="020B0609020204030204" pitchFamily="49" charset="0"/>
              </a:rPr>
              <a:t>=</a:t>
            </a:r>
            <a:r>
              <a:rPr lang="en-US" sz="1700" dirty="0">
                <a:solidFill>
                  <a:srgbClr val="BBBBBB"/>
                </a:solidFill>
                <a:latin typeface="Consolas" panose="020B0609020204030204" pitchFamily="49" charset="0"/>
              </a:rPr>
              <a:t> </a:t>
            </a:r>
            <a:r>
              <a:rPr lang="en-US" sz="1700" dirty="0">
                <a:solidFill>
                  <a:srgbClr val="FF7EDB"/>
                </a:solidFill>
                <a:latin typeface="Consolas" panose="020B0609020204030204" pitchFamily="49" charset="0"/>
              </a:rPr>
              <a:t>n</a:t>
            </a:r>
            <a:r>
              <a:rPr lang="en-US" sz="1700" dirty="0">
                <a:solidFill>
                  <a:srgbClr val="BBBBBB"/>
                </a:solidFill>
                <a:latin typeface="Consolas" panose="020B0609020204030204" pitchFamily="49" charset="0"/>
              </a:rPr>
              <a:t>;</a:t>
            </a:r>
          </a:p>
          <a:p>
            <a:r>
              <a:rPr lang="en-US" sz="1700" dirty="0">
                <a:solidFill>
                  <a:srgbClr val="BBBBBB"/>
                </a:solidFill>
                <a:latin typeface="Consolas" panose="020B0609020204030204" pitchFamily="49" charset="0"/>
              </a:rPr>
              <a:t>    </a:t>
            </a:r>
            <a:r>
              <a:rPr lang="en-US" sz="1700" dirty="0">
                <a:solidFill>
                  <a:srgbClr val="FEDE5D"/>
                </a:solidFill>
                <a:latin typeface="Consolas" panose="020B0609020204030204" pitchFamily="49" charset="0"/>
              </a:rPr>
              <a:t>for</a:t>
            </a:r>
            <a:r>
              <a:rPr lang="en-US" sz="1700" dirty="0">
                <a:solidFill>
                  <a:srgbClr val="BBBBBB"/>
                </a:solidFill>
                <a:latin typeface="Consolas" panose="020B0609020204030204" pitchFamily="49" charset="0"/>
              </a:rPr>
              <a:t> (</a:t>
            </a:r>
            <a:r>
              <a:rPr lang="en-US" sz="1700" dirty="0" err="1">
                <a:solidFill>
                  <a:srgbClr val="FF7EDB"/>
                </a:solidFill>
                <a:latin typeface="Consolas" panose="020B0609020204030204" pitchFamily="49" charset="0"/>
              </a:rPr>
              <a:t>i</a:t>
            </a:r>
            <a:r>
              <a:rPr lang="en-US" sz="1700" dirty="0">
                <a:solidFill>
                  <a:srgbClr val="BBBBBB"/>
                </a:solidFill>
                <a:latin typeface="Consolas" panose="020B0609020204030204" pitchFamily="49" charset="0"/>
              </a:rPr>
              <a:t> </a:t>
            </a:r>
            <a:r>
              <a:rPr lang="en-US" sz="1700" dirty="0">
                <a:solidFill>
                  <a:srgbClr val="FFFFFF"/>
                </a:solidFill>
                <a:latin typeface="Consolas" panose="020B0609020204030204" pitchFamily="49" charset="0"/>
              </a:rPr>
              <a:t>=</a:t>
            </a:r>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0</a:t>
            </a:r>
            <a:r>
              <a:rPr lang="en-US" sz="1700" dirty="0">
                <a:solidFill>
                  <a:srgbClr val="BBBBBB"/>
                </a:solidFill>
                <a:latin typeface="Consolas" panose="020B0609020204030204" pitchFamily="49" charset="0"/>
              </a:rPr>
              <a:t>; </a:t>
            </a:r>
            <a:r>
              <a:rPr lang="en-US" sz="1700" dirty="0" err="1">
                <a:solidFill>
                  <a:srgbClr val="FF7EDB"/>
                </a:solidFill>
                <a:latin typeface="Consolas" panose="020B0609020204030204" pitchFamily="49" charset="0"/>
              </a:rPr>
              <a:t>i</a:t>
            </a:r>
            <a:r>
              <a:rPr lang="en-US" sz="1700" dirty="0">
                <a:solidFill>
                  <a:srgbClr val="BBBBBB"/>
                </a:solidFill>
                <a:latin typeface="Consolas" panose="020B0609020204030204" pitchFamily="49" charset="0"/>
              </a:rPr>
              <a:t> </a:t>
            </a:r>
            <a:r>
              <a:rPr lang="en-US" sz="1700" dirty="0">
                <a:solidFill>
                  <a:srgbClr val="FEDE5D"/>
                </a:solidFill>
                <a:latin typeface="Consolas" panose="020B0609020204030204" pitchFamily="49" charset="0"/>
              </a:rPr>
              <a:t>&lt;=</a:t>
            </a:r>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8</a:t>
            </a:r>
            <a:r>
              <a:rPr lang="en-US" sz="1700" dirty="0">
                <a:solidFill>
                  <a:srgbClr val="BBBBBB"/>
                </a:solidFill>
                <a:latin typeface="Consolas" panose="020B0609020204030204" pitchFamily="49" charset="0"/>
              </a:rPr>
              <a:t>; </a:t>
            </a:r>
            <a:r>
              <a:rPr lang="en-US" sz="1700" dirty="0" err="1">
                <a:solidFill>
                  <a:srgbClr val="FF7EDB"/>
                </a:solidFill>
                <a:latin typeface="Consolas" panose="020B0609020204030204" pitchFamily="49" charset="0"/>
              </a:rPr>
              <a:t>i</a:t>
            </a:r>
            <a:r>
              <a:rPr lang="en-US" sz="1700" dirty="0">
                <a:solidFill>
                  <a:srgbClr val="FEDE5D"/>
                </a:solidFill>
                <a:latin typeface="Consolas" panose="020B0609020204030204" pitchFamily="49" charset="0"/>
              </a:rPr>
              <a:t>++</a:t>
            </a:r>
            <a:r>
              <a:rPr lang="en-US" sz="1700" dirty="0">
                <a:solidFill>
                  <a:srgbClr val="BBBBBB"/>
                </a:solidFill>
                <a:latin typeface="Consolas" panose="020B0609020204030204" pitchFamily="49" charset="0"/>
              </a:rPr>
              <a:t>) </a:t>
            </a:r>
          </a:p>
          <a:p>
            <a:r>
              <a:rPr lang="en-US" sz="1700" dirty="0">
                <a:solidFill>
                  <a:srgbClr val="BBBBBB"/>
                </a:solidFill>
                <a:latin typeface="Consolas" panose="020B0609020204030204" pitchFamily="49" charset="0"/>
              </a:rPr>
              <a:t>        </a:t>
            </a:r>
            <a:r>
              <a:rPr lang="en-US" sz="1700" dirty="0" err="1">
                <a:solidFill>
                  <a:srgbClr val="36F9F6"/>
                </a:solidFill>
                <a:latin typeface="Consolas" panose="020B0609020204030204" pitchFamily="49" charset="0"/>
              </a:rPr>
              <a:t>printf</a:t>
            </a:r>
            <a:r>
              <a:rPr lang="en-US" sz="1700" dirty="0">
                <a:solidFill>
                  <a:srgbClr val="BBBBBB"/>
                </a:solidFill>
                <a:latin typeface="Consolas" panose="020B0609020204030204" pitchFamily="49" charset="0"/>
              </a:rPr>
              <a:t>(</a:t>
            </a:r>
            <a:r>
              <a:rPr lang="en-US" sz="1700" dirty="0">
                <a:solidFill>
                  <a:srgbClr val="FF8B39"/>
                </a:solidFill>
                <a:latin typeface="Consolas" panose="020B0609020204030204" pitchFamily="49" charset="0"/>
              </a:rPr>
              <a:t>"</a:t>
            </a:r>
            <a:r>
              <a:rPr lang="en-US" sz="1700" i="1" dirty="0">
                <a:solidFill>
                  <a:srgbClr val="72F1B8"/>
                </a:solidFill>
                <a:latin typeface="Consolas" panose="020B0609020204030204" pitchFamily="49" charset="0"/>
              </a:rPr>
              <a:t>%d</a:t>
            </a:r>
            <a:r>
              <a:rPr lang="en-US" sz="1700" dirty="0">
                <a:solidFill>
                  <a:srgbClr val="36F9F6"/>
                </a:solidFill>
                <a:latin typeface="Consolas" panose="020B0609020204030204" pitchFamily="49" charset="0"/>
              </a:rPr>
              <a:t>\n</a:t>
            </a:r>
            <a:r>
              <a:rPr lang="en-US" sz="1700" dirty="0">
                <a:solidFill>
                  <a:srgbClr val="FF8B39"/>
                </a:solidFill>
                <a:latin typeface="Consolas" panose="020B0609020204030204" pitchFamily="49" charset="0"/>
              </a:rPr>
              <a:t>"</a:t>
            </a:r>
            <a:r>
              <a:rPr lang="en-US" sz="1700" dirty="0">
                <a:solidFill>
                  <a:srgbClr val="BBBBBB"/>
                </a:solidFill>
                <a:latin typeface="Consolas" panose="020B0609020204030204" pitchFamily="49" charset="0"/>
              </a:rPr>
              <a:t>, </a:t>
            </a:r>
            <a:r>
              <a:rPr lang="en-US" sz="1700" dirty="0">
                <a:solidFill>
                  <a:srgbClr val="FEDE5D"/>
                </a:solidFill>
                <a:latin typeface="Consolas" panose="020B0609020204030204" pitchFamily="49" charset="0"/>
              </a:rPr>
              <a:t>*</a:t>
            </a:r>
            <a:r>
              <a:rPr lang="en-US" sz="1700" dirty="0">
                <a:solidFill>
                  <a:srgbClr val="BBBBBB"/>
                </a:solidFill>
                <a:latin typeface="Consolas" panose="020B0609020204030204" pitchFamily="49" charset="0"/>
              </a:rPr>
              <a:t>(</a:t>
            </a:r>
            <a:r>
              <a:rPr lang="en-US" sz="1700" dirty="0" err="1">
                <a:solidFill>
                  <a:srgbClr val="FF7EDB"/>
                </a:solidFill>
                <a:latin typeface="Consolas" panose="020B0609020204030204" pitchFamily="49" charset="0"/>
              </a:rPr>
              <a:t>ptr</a:t>
            </a:r>
            <a:r>
              <a:rPr lang="en-US" sz="1700" dirty="0">
                <a:solidFill>
                  <a:srgbClr val="BBBBBB"/>
                </a:solidFill>
                <a:latin typeface="Consolas" panose="020B0609020204030204" pitchFamily="49" charset="0"/>
              </a:rPr>
              <a:t> </a:t>
            </a:r>
            <a:r>
              <a:rPr lang="en-US" sz="1700" dirty="0">
                <a:solidFill>
                  <a:srgbClr val="FEDE5D"/>
                </a:solidFill>
                <a:latin typeface="Consolas" panose="020B0609020204030204" pitchFamily="49" charset="0"/>
              </a:rPr>
              <a:t>+</a:t>
            </a:r>
            <a:r>
              <a:rPr lang="en-US" sz="1700" dirty="0">
                <a:solidFill>
                  <a:srgbClr val="BBBBBB"/>
                </a:solidFill>
                <a:latin typeface="Consolas" panose="020B0609020204030204" pitchFamily="49" charset="0"/>
              </a:rPr>
              <a:t> </a:t>
            </a:r>
            <a:r>
              <a:rPr lang="en-US" sz="1700" dirty="0" err="1">
                <a:solidFill>
                  <a:srgbClr val="FF7EDB"/>
                </a:solidFill>
                <a:latin typeface="Consolas" panose="020B0609020204030204" pitchFamily="49" charset="0"/>
              </a:rPr>
              <a:t>i</a:t>
            </a:r>
            <a:r>
              <a:rPr lang="en-US" sz="1700" dirty="0">
                <a:solidFill>
                  <a:srgbClr val="BBBBBB"/>
                </a:solidFill>
                <a:latin typeface="Consolas" panose="020B0609020204030204" pitchFamily="49" charset="0"/>
              </a:rPr>
              <a:t>));    </a:t>
            </a:r>
          </a:p>
          <a:p>
            <a:r>
              <a:rPr lang="en-US" sz="1700" dirty="0">
                <a:solidFill>
                  <a:srgbClr val="BBBBBB"/>
                </a:solidFill>
                <a:latin typeface="Consolas" panose="020B0609020204030204" pitchFamily="49" charset="0"/>
              </a:rPr>
              <a:t>    </a:t>
            </a:r>
            <a:r>
              <a:rPr lang="en-US" sz="1700" dirty="0">
                <a:solidFill>
                  <a:srgbClr val="FEDE5D"/>
                </a:solidFill>
                <a:latin typeface="Consolas" panose="020B0609020204030204" pitchFamily="49" charset="0"/>
              </a:rPr>
              <a:t>return</a:t>
            </a:r>
            <a:r>
              <a:rPr lang="en-US" sz="1700" dirty="0">
                <a:solidFill>
                  <a:srgbClr val="BBBBBB"/>
                </a:solidFill>
                <a:latin typeface="Consolas" panose="020B0609020204030204" pitchFamily="49" charset="0"/>
              </a:rPr>
              <a:t> </a:t>
            </a:r>
            <a:r>
              <a:rPr lang="en-US" sz="1700" dirty="0">
                <a:solidFill>
                  <a:srgbClr val="F97E72"/>
                </a:solidFill>
                <a:latin typeface="Consolas" panose="020B0609020204030204" pitchFamily="49" charset="0"/>
              </a:rPr>
              <a:t>0</a:t>
            </a:r>
            <a:r>
              <a:rPr lang="en-US" sz="1700" dirty="0">
                <a:solidFill>
                  <a:srgbClr val="BBBBBB"/>
                </a:solidFill>
                <a:latin typeface="Consolas" panose="020B0609020204030204" pitchFamily="49" charset="0"/>
              </a:rPr>
              <a:t>;</a:t>
            </a:r>
          </a:p>
          <a:p>
            <a:r>
              <a:rPr lang="en-US" sz="17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CC6BBF12-E778-BDB9-9122-763D328E2B9E}"/>
              </a:ext>
            </a:extLst>
          </p:cNvPr>
          <p:cNvSpPr txBox="1"/>
          <p:nvPr/>
        </p:nvSpPr>
        <p:spPr>
          <a:xfrm>
            <a:off x="4919677" y="1493284"/>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12" name="TextBox 11">
            <a:extLst>
              <a:ext uri="{FF2B5EF4-FFF2-40B4-BE49-F238E27FC236}">
                <a16:creationId xmlns:a16="http://schemas.microsoft.com/office/drawing/2014/main" id="{94CCE6B8-D9BE-A585-6D12-3B4C1425015D}"/>
              </a:ext>
            </a:extLst>
          </p:cNvPr>
          <p:cNvSpPr txBox="1"/>
          <p:nvPr/>
        </p:nvSpPr>
        <p:spPr>
          <a:xfrm>
            <a:off x="6401240" y="1496160"/>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14" name="TextBox 13">
            <a:extLst>
              <a:ext uri="{FF2B5EF4-FFF2-40B4-BE49-F238E27FC236}">
                <a16:creationId xmlns:a16="http://schemas.microsoft.com/office/drawing/2014/main" id="{DBC8C243-4E9A-929C-47ED-35602A7B07DE}"/>
              </a:ext>
            </a:extLst>
          </p:cNvPr>
          <p:cNvSpPr txBox="1"/>
          <p:nvPr/>
        </p:nvSpPr>
        <p:spPr>
          <a:xfrm>
            <a:off x="10979287" y="1192685"/>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(c)</a:t>
            </a:r>
          </a:p>
        </p:txBody>
      </p:sp>
    </p:spTree>
    <p:extLst>
      <p:ext uri="{BB962C8B-B14F-4D97-AF65-F5344CB8AC3E}">
        <p14:creationId xmlns:p14="http://schemas.microsoft.com/office/powerpoint/2010/main" val="415552280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up)">
                                      <p:cBhvr>
                                        <p:cTn id="11" dur="500"/>
                                        <p:tgtEl>
                                          <p:spTgt spid="11">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up)">
                                      <p:cBhvr>
                                        <p:cTn id="19" dur="500"/>
                                        <p:tgtEl>
                                          <p:spTgt spid="12">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up)">
                                      <p:cBhvr>
                                        <p:cTn id="2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7" grpId="0" animBg="1"/>
      <p:bldP spid="11" grpId="0" uiExpand="1" build="p"/>
      <p:bldP spid="12" grpId="0" uiExpand="1" build="p"/>
      <p:bldP spid="1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415498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(e) Each integer quantity occupies 2 bytes of memory. The value assigned to </a:t>
            </a:r>
            <a:r>
              <a:rPr lang="en-US" sz="4000" dirty="0" err="1">
                <a:solidFill>
                  <a:srgbClr val="03EDF9"/>
                </a:solidFill>
                <a:latin typeface="Tw Cen MT" panose="020B0602020104020603" pitchFamily="34" charset="0"/>
              </a:rPr>
              <a:t>i</a:t>
            </a:r>
            <a:r>
              <a:rPr lang="en-US" sz="4000" dirty="0">
                <a:solidFill>
                  <a:srgbClr val="03EDF9"/>
                </a:solidFill>
                <a:latin typeface="Tw Cen MT" panose="020B0602020104020603" pitchFamily="34" charset="0"/>
              </a:rPr>
              <a:t> begin at (hexadecimal) address F9C and the value assigned to j begins at address F9E. Match the value represented by left hand side quantities with the right.</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Q[C](e)</a:t>
            </a:r>
          </a:p>
        </p:txBody>
      </p:sp>
    </p:spTree>
    <p:extLst>
      <p:ext uri="{BB962C8B-B14F-4D97-AF65-F5344CB8AC3E}">
        <p14:creationId xmlns:p14="http://schemas.microsoft.com/office/powerpoint/2010/main" val="69279962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Q[C](e)</a:t>
            </a:r>
          </a:p>
        </p:txBody>
      </p:sp>
      <p:pic>
        <p:nvPicPr>
          <p:cNvPr id="12" name="Picture 11" descr="A picture containing text, book, paper, handwriting&#10;&#10;Description automatically generated">
            <a:extLst>
              <a:ext uri="{FF2B5EF4-FFF2-40B4-BE49-F238E27FC236}">
                <a16:creationId xmlns:a16="http://schemas.microsoft.com/office/drawing/2014/main" id="{EEFD9A10-B0DE-D88F-AAD9-AFEA40D23337}"/>
              </a:ext>
            </a:extLst>
          </p:cNvPr>
          <p:cNvPicPr>
            <a:picLocks noChangeAspect="1"/>
          </p:cNvPicPr>
          <p:nvPr/>
        </p:nvPicPr>
        <p:blipFill rotWithShape="1">
          <a:blip r:embed="rId3">
            <a:extLst>
              <a:ext uri="{28A0092B-C50C-407E-A947-70E740481C1C}">
                <a14:useLocalDpi xmlns:a14="http://schemas.microsoft.com/office/drawing/2010/main" val="0"/>
              </a:ext>
            </a:extLst>
          </a:blip>
          <a:srcRect l="15255" t="15036" r="23761" b="54872"/>
          <a:stretch/>
        </p:blipFill>
        <p:spPr>
          <a:xfrm>
            <a:off x="3024168" y="951306"/>
            <a:ext cx="6119565" cy="4955388"/>
          </a:xfrm>
          <a:prstGeom prst="rect">
            <a:avLst/>
          </a:prstGeom>
        </p:spPr>
      </p:pic>
      <p:sp>
        <p:nvSpPr>
          <p:cNvPr id="2" name="TextBox 1">
            <a:extLst>
              <a:ext uri="{FF2B5EF4-FFF2-40B4-BE49-F238E27FC236}">
                <a16:creationId xmlns:a16="http://schemas.microsoft.com/office/drawing/2014/main" id="{DF460FC9-9E02-3DD9-8809-D87964FDBAF7}"/>
              </a:ext>
            </a:extLst>
          </p:cNvPr>
          <p:cNvSpPr txBox="1"/>
          <p:nvPr/>
        </p:nvSpPr>
        <p:spPr>
          <a:xfrm>
            <a:off x="821227" y="577132"/>
            <a:ext cx="1858178"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Q[C](e)</a:t>
            </a:r>
          </a:p>
        </p:txBody>
      </p:sp>
    </p:spTree>
    <p:extLst>
      <p:ext uri="{BB962C8B-B14F-4D97-AF65-F5344CB8AC3E}">
        <p14:creationId xmlns:p14="http://schemas.microsoft.com/office/powerpoint/2010/main" val="423483512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Q[C](e)</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853162" y="756950"/>
            <a:ext cx="3665675" cy="4832092"/>
          </a:xfrm>
          <a:prstGeom prst="rect">
            <a:avLst/>
          </a:prstGeom>
          <a:solidFill>
            <a:srgbClr val="262335"/>
          </a:solidFill>
        </p:spPr>
        <p:txBody>
          <a:bodyPr wrap="square">
            <a:spAutoFit/>
          </a:bodyPr>
          <a:lstStyle/>
          <a:p>
            <a:r>
              <a:rPr lang="en-US" sz="2200" b="0" dirty="0">
                <a:solidFill>
                  <a:srgbClr val="72F1B8"/>
                </a:solidFill>
                <a:effectLst/>
                <a:latin typeface="Consolas" panose="020B0609020204030204" pitchFamily="49" charset="0"/>
              </a:rPr>
              <a:t>#include</a:t>
            </a:r>
            <a:r>
              <a:rPr lang="en-US" sz="2200" b="0" dirty="0">
                <a:solidFill>
                  <a:srgbClr val="BBBBBB"/>
                </a:solidFill>
                <a:effectLst/>
                <a:latin typeface="Consolas" panose="020B0609020204030204" pitchFamily="49" charset="0"/>
              </a:rPr>
              <a:t> </a:t>
            </a:r>
            <a:r>
              <a:rPr lang="en-US" sz="2200" b="0" dirty="0">
                <a:solidFill>
                  <a:srgbClr val="FF8B39"/>
                </a:solidFill>
                <a:effectLst/>
                <a:latin typeface="Consolas" panose="020B0609020204030204" pitchFamily="49" charset="0"/>
              </a:rPr>
              <a:t>&lt;</a:t>
            </a:r>
            <a:r>
              <a:rPr lang="en-US" sz="2200" b="0" dirty="0" err="1">
                <a:solidFill>
                  <a:srgbClr val="FF8B39"/>
                </a:solidFill>
                <a:effectLst/>
                <a:latin typeface="Consolas" panose="020B0609020204030204" pitchFamily="49" charset="0"/>
              </a:rPr>
              <a:t>stdio.h</a:t>
            </a:r>
            <a:r>
              <a:rPr lang="en-US" sz="2200" b="0" dirty="0">
                <a:solidFill>
                  <a:srgbClr val="FF8B39"/>
                </a:solidFill>
                <a:effectLst/>
                <a:latin typeface="Consolas" panose="020B0609020204030204" pitchFamily="49" charset="0"/>
              </a:rPr>
              <a:t>&gt;</a:t>
            </a:r>
            <a:endParaRPr lang="en-US" sz="2200" b="0" dirty="0">
              <a:solidFill>
                <a:srgbClr val="BBBBBB"/>
              </a:solidFill>
              <a:effectLst/>
              <a:latin typeface="Consolas" panose="020B0609020204030204" pitchFamily="49" charset="0"/>
            </a:endParaRPr>
          </a:p>
          <a:p>
            <a:br>
              <a:rPr lang="en-US" sz="2200" b="0" dirty="0">
                <a:solidFill>
                  <a:srgbClr val="BBBBBB"/>
                </a:solidFill>
                <a:effectLst/>
                <a:latin typeface="Consolas" panose="020B0609020204030204" pitchFamily="49" charset="0"/>
              </a:rPr>
            </a:b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a:solidFill>
                  <a:srgbClr val="36F9F6"/>
                </a:solidFill>
                <a:effectLst/>
                <a:latin typeface="Consolas" panose="020B0609020204030204" pitchFamily="49" charset="0"/>
              </a:rPr>
              <a:t>main</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i</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j</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25</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FF7EDB"/>
                </a:solidFill>
                <a:effectLst/>
                <a:latin typeface="Consolas" panose="020B0609020204030204" pitchFamily="49" charset="0"/>
              </a:rPr>
              <a:t>pi</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err="1">
                <a:solidFill>
                  <a:srgbClr val="FF7EDB"/>
                </a:solidFill>
                <a:effectLst/>
                <a:latin typeface="Consolas" panose="020B0609020204030204" pitchFamily="49" charset="0"/>
              </a:rPr>
              <a:t>pj</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&amp;</a:t>
            </a:r>
            <a:r>
              <a:rPr lang="en-US" sz="2200" b="0" dirty="0">
                <a:solidFill>
                  <a:srgbClr val="FF7EDB"/>
                </a:solidFill>
                <a:effectLst/>
                <a:latin typeface="Consolas" panose="020B0609020204030204" pitchFamily="49" charset="0"/>
              </a:rPr>
              <a:t>j</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i="1" dirty="0">
                <a:solidFill>
                  <a:srgbClr val="848BBD"/>
                </a:solidFill>
                <a:effectLst/>
                <a:latin typeface="Consolas" panose="020B0609020204030204" pitchFamily="49" charset="0"/>
              </a:rPr>
              <a:t>// More Lines </a:t>
            </a:r>
          </a:p>
          <a:p>
            <a:r>
              <a:rPr lang="en-US" sz="2200" i="1" dirty="0">
                <a:solidFill>
                  <a:srgbClr val="848BBD"/>
                </a:solidFill>
                <a:latin typeface="Consolas" panose="020B0609020204030204" pitchFamily="49" charset="0"/>
              </a:rPr>
              <a:t>    // </a:t>
            </a:r>
            <a:r>
              <a:rPr lang="en-US" sz="2200" b="0" i="1" dirty="0">
                <a:solidFill>
                  <a:srgbClr val="848BBD"/>
                </a:solidFill>
                <a:effectLst/>
                <a:latin typeface="Consolas" panose="020B0609020204030204" pitchFamily="49" charset="0"/>
              </a:rPr>
              <a:t>of program</a:t>
            </a:r>
            <a:endParaRPr lang="en-US" sz="2200" b="0" dirty="0">
              <a:solidFill>
                <a:srgbClr val="BBBBBB"/>
              </a:solidFill>
              <a:effectLst/>
              <a:latin typeface="Consolas" panose="020B0609020204030204" pitchFamily="49" charset="0"/>
            </a:endParaRP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err="1">
                <a:solidFill>
                  <a:srgbClr val="FF7EDB"/>
                </a:solidFill>
                <a:effectLst/>
                <a:latin typeface="Consolas" panose="020B0609020204030204" pitchFamily="49" charset="0"/>
              </a:rPr>
              <a:t>pj</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j</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5</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pj</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pj</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FF7EDB"/>
                </a:solidFill>
                <a:effectLst/>
                <a:latin typeface="Consolas" panose="020B0609020204030204" pitchFamily="49" charset="0"/>
              </a:rPr>
              <a:t>pi</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i</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j</a:t>
            </a:r>
            <a:r>
              <a:rPr lang="en-US" sz="2200" b="0" dirty="0">
                <a:solidFill>
                  <a:srgbClr val="BBBBBB"/>
                </a:solidFill>
                <a:effectLst/>
                <a:latin typeface="Consolas" panose="020B0609020204030204" pitchFamily="49" charset="0"/>
              </a:rPr>
              <a:t>;</a:t>
            </a:r>
          </a:p>
          <a:p>
            <a:br>
              <a:rPr lang="en-US" sz="2200" b="0" dirty="0">
                <a:solidFill>
                  <a:srgbClr val="BBBBBB"/>
                </a:solidFill>
                <a:effectLst/>
                <a:latin typeface="Consolas" panose="020B0609020204030204" pitchFamily="49" charset="0"/>
              </a:rPr>
            </a:b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return</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0</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09BD3AC0-5C32-6A48-3A22-5E17A42D68FF}"/>
              </a:ext>
            </a:extLst>
          </p:cNvPr>
          <p:cNvSpPr txBox="1"/>
          <p:nvPr/>
        </p:nvSpPr>
        <p:spPr>
          <a:xfrm>
            <a:off x="4643983" y="1187837"/>
            <a:ext cx="7337271" cy="4401205"/>
          </a:xfrm>
          <a:prstGeom prst="rect">
            <a:avLst/>
          </a:prstGeom>
          <a:solidFill>
            <a:srgbClr val="262335"/>
          </a:solidFill>
        </p:spPr>
        <p:txBody>
          <a:bodyPr wrap="square">
            <a:spAutoFit/>
          </a:bodyPr>
          <a:lstStyle/>
          <a:p>
            <a:r>
              <a:rPr lang="en-US" sz="2800" b="0" dirty="0">
                <a:solidFill>
                  <a:srgbClr val="36F9F6"/>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&amp;</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 Output: 6422028</a:t>
            </a:r>
            <a:endParaRPr lang="en-US" sz="2800" b="0" dirty="0">
              <a:solidFill>
                <a:srgbClr val="BBBBBB"/>
              </a:solidFill>
              <a:effectLst/>
              <a:latin typeface="Consolas" panose="020B0609020204030204" pitchFamily="49" charset="0"/>
            </a:endParaRP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&amp;</a:t>
            </a:r>
            <a:r>
              <a:rPr lang="en-US" sz="2800" b="0" dirty="0">
                <a:solidFill>
                  <a:srgbClr val="FF7EDB"/>
                </a:solidFill>
                <a:effectLst/>
                <a:latin typeface="Consolas" panose="020B0609020204030204" pitchFamily="49" charset="0"/>
              </a:rPr>
              <a:t>j</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i="1" dirty="0">
                <a:solidFill>
                  <a:srgbClr val="848BBD"/>
                </a:solidFill>
                <a:latin typeface="Consolas" panose="020B0609020204030204" pitchFamily="49" charset="0"/>
              </a:rPr>
              <a:t>	</a:t>
            </a:r>
            <a:r>
              <a:rPr lang="en-US" sz="2800" b="0" i="1" dirty="0">
                <a:solidFill>
                  <a:srgbClr val="848BBD"/>
                </a:solidFill>
                <a:effectLst/>
                <a:latin typeface="Consolas" panose="020B0609020204030204" pitchFamily="49" charset="0"/>
              </a:rPr>
              <a:t>// Output: 6422024 (b),(</a:t>
            </a:r>
            <a:r>
              <a:rPr lang="en-US" sz="2800" b="0" i="1" dirty="0" err="1">
                <a:solidFill>
                  <a:srgbClr val="848BBD"/>
                </a:solidFill>
                <a:effectLst/>
                <a:latin typeface="Consolas" panose="020B0609020204030204" pitchFamily="49" charset="0"/>
              </a:rPr>
              <a:t>i</a:t>
            </a:r>
            <a:r>
              <a:rPr lang="en-US" sz="2800" b="0" i="1" dirty="0">
                <a:solidFill>
                  <a:srgbClr val="848BBD"/>
                </a:solidFill>
                <a:effectLst/>
                <a:latin typeface="Consolas" panose="020B0609020204030204" pitchFamily="49" charset="0"/>
              </a:rPr>
              <a:t>),(j)</a:t>
            </a:r>
            <a:endParaRPr lang="en-US" sz="2800" b="0" dirty="0">
              <a:solidFill>
                <a:srgbClr val="BBBBBB"/>
              </a:solidFill>
              <a:effectLst/>
              <a:latin typeface="Consolas" panose="020B0609020204030204" pitchFamily="49" charset="0"/>
            </a:endParaRP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pj</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i="1" dirty="0">
                <a:solidFill>
                  <a:srgbClr val="848BBD"/>
                </a:solidFill>
                <a:latin typeface="Consolas" panose="020B0609020204030204" pitchFamily="49" charset="0"/>
              </a:rPr>
              <a:t>	</a:t>
            </a:r>
            <a:r>
              <a:rPr lang="en-US" sz="2800" b="0" i="1" dirty="0">
                <a:solidFill>
                  <a:srgbClr val="848BBD"/>
                </a:solidFill>
                <a:effectLst/>
                <a:latin typeface="Consolas" panose="020B0609020204030204" pitchFamily="49" charset="0"/>
              </a:rPr>
              <a:t>// Output: 6422024 (b),(</a:t>
            </a:r>
            <a:r>
              <a:rPr lang="en-US" sz="2800" b="0" i="1" dirty="0" err="1">
                <a:solidFill>
                  <a:srgbClr val="848BBD"/>
                </a:solidFill>
                <a:effectLst/>
                <a:latin typeface="Consolas" panose="020B0609020204030204" pitchFamily="49" charset="0"/>
              </a:rPr>
              <a:t>i</a:t>
            </a:r>
            <a:r>
              <a:rPr lang="en-US" sz="2800" b="0" i="1" dirty="0">
                <a:solidFill>
                  <a:srgbClr val="848BBD"/>
                </a:solidFill>
                <a:effectLst/>
                <a:latin typeface="Consolas" panose="020B0609020204030204" pitchFamily="49" charset="0"/>
              </a:rPr>
              <a:t>),(j)</a:t>
            </a:r>
            <a:endParaRPr lang="en-US" sz="2800" b="0" dirty="0">
              <a:solidFill>
                <a:srgbClr val="BBBBBB"/>
              </a:solidFill>
              <a:effectLst/>
              <a:latin typeface="Consolas" panose="020B0609020204030204" pitchFamily="49" charset="0"/>
            </a:endParaRP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pj</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i="1" dirty="0">
                <a:solidFill>
                  <a:srgbClr val="848BBD"/>
                </a:solidFill>
                <a:latin typeface="Consolas" panose="020B0609020204030204" pitchFamily="49" charset="0"/>
              </a:rPr>
              <a:t>	</a:t>
            </a:r>
            <a:r>
              <a:rPr lang="en-US" sz="2800" b="0" i="1" dirty="0">
                <a:solidFill>
                  <a:srgbClr val="848BBD"/>
                </a:solidFill>
                <a:effectLst/>
                <a:latin typeface="Consolas" panose="020B0609020204030204" pitchFamily="49" charset="0"/>
              </a:rPr>
              <a:t>// Output: 30   (a)</a:t>
            </a:r>
            <a:endParaRPr lang="en-US" sz="2800" b="0" dirty="0">
              <a:solidFill>
                <a:srgbClr val="BBBBBB"/>
              </a:solidFill>
              <a:effectLst/>
              <a:latin typeface="Consolas" panose="020B0609020204030204" pitchFamily="49" charset="0"/>
            </a:endParaRP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i="1" dirty="0">
                <a:solidFill>
                  <a:srgbClr val="848BBD"/>
                </a:solidFill>
                <a:latin typeface="Consolas" panose="020B0609020204030204" pitchFamily="49" charset="0"/>
              </a:rPr>
              <a:t>	</a:t>
            </a:r>
            <a:r>
              <a:rPr lang="en-US" sz="2800" b="0" i="1" dirty="0">
                <a:solidFill>
                  <a:srgbClr val="848BBD"/>
                </a:solidFill>
                <a:effectLst/>
                <a:latin typeface="Consolas" panose="020B0609020204030204" pitchFamily="49" charset="0"/>
              </a:rPr>
              <a:t>// Output: 0</a:t>
            </a:r>
            <a:endParaRPr lang="en-US" sz="28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16543568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Q[C](e)</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853162" y="756950"/>
            <a:ext cx="3665675" cy="4832092"/>
          </a:xfrm>
          <a:prstGeom prst="rect">
            <a:avLst/>
          </a:prstGeom>
          <a:solidFill>
            <a:srgbClr val="262335"/>
          </a:solidFill>
        </p:spPr>
        <p:txBody>
          <a:bodyPr wrap="square">
            <a:spAutoFit/>
          </a:bodyPr>
          <a:lstStyle/>
          <a:p>
            <a:r>
              <a:rPr lang="en-US" sz="2200" b="0" dirty="0">
                <a:solidFill>
                  <a:srgbClr val="72F1B8"/>
                </a:solidFill>
                <a:effectLst/>
                <a:latin typeface="Consolas" panose="020B0609020204030204" pitchFamily="49" charset="0"/>
              </a:rPr>
              <a:t>#include</a:t>
            </a:r>
            <a:r>
              <a:rPr lang="en-US" sz="2200" b="0" dirty="0">
                <a:solidFill>
                  <a:srgbClr val="BBBBBB"/>
                </a:solidFill>
                <a:effectLst/>
                <a:latin typeface="Consolas" panose="020B0609020204030204" pitchFamily="49" charset="0"/>
              </a:rPr>
              <a:t> </a:t>
            </a:r>
            <a:r>
              <a:rPr lang="en-US" sz="2200" b="0" dirty="0">
                <a:solidFill>
                  <a:srgbClr val="FF8B39"/>
                </a:solidFill>
                <a:effectLst/>
                <a:latin typeface="Consolas" panose="020B0609020204030204" pitchFamily="49" charset="0"/>
              </a:rPr>
              <a:t>&lt;</a:t>
            </a:r>
            <a:r>
              <a:rPr lang="en-US" sz="2200" b="0" dirty="0" err="1">
                <a:solidFill>
                  <a:srgbClr val="FF8B39"/>
                </a:solidFill>
                <a:effectLst/>
                <a:latin typeface="Consolas" panose="020B0609020204030204" pitchFamily="49" charset="0"/>
              </a:rPr>
              <a:t>stdio.h</a:t>
            </a:r>
            <a:r>
              <a:rPr lang="en-US" sz="2200" b="0" dirty="0">
                <a:solidFill>
                  <a:srgbClr val="FF8B39"/>
                </a:solidFill>
                <a:effectLst/>
                <a:latin typeface="Consolas" panose="020B0609020204030204" pitchFamily="49" charset="0"/>
              </a:rPr>
              <a:t>&gt;</a:t>
            </a:r>
            <a:endParaRPr lang="en-US" sz="2200" b="0" dirty="0">
              <a:solidFill>
                <a:srgbClr val="BBBBBB"/>
              </a:solidFill>
              <a:effectLst/>
              <a:latin typeface="Consolas" panose="020B0609020204030204" pitchFamily="49" charset="0"/>
            </a:endParaRPr>
          </a:p>
          <a:p>
            <a:br>
              <a:rPr lang="en-US" sz="2200" b="0" dirty="0">
                <a:solidFill>
                  <a:srgbClr val="BBBBBB"/>
                </a:solidFill>
                <a:effectLst/>
                <a:latin typeface="Consolas" panose="020B0609020204030204" pitchFamily="49" charset="0"/>
              </a:rPr>
            </a:b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a:solidFill>
                  <a:srgbClr val="36F9F6"/>
                </a:solidFill>
                <a:effectLst/>
                <a:latin typeface="Consolas" panose="020B0609020204030204" pitchFamily="49" charset="0"/>
              </a:rPr>
              <a:t>main</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i</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j</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25</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FF7EDB"/>
                </a:solidFill>
                <a:effectLst/>
                <a:latin typeface="Consolas" panose="020B0609020204030204" pitchFamily="49" charset="0"/>
              </a:rPr>
              <a:t>pi</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err="1">
                <a:solidFill>
                  <a:srgbClr val="FF7EDB"/>
                </a:solidFill>
                <a:effectLst/>
                <a:latin typeface="Consolas" panose="020B0609020204030204" pitchFamily="49" charset="0"/>
              </a:rPr>
              <a:t>pj</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&amp;</a:t>
            </a:r>
            <a:r>
              <a:rPr lang="en-US" sz="2200" b="0" dirty="0">
                <a:solidFill>
                  <a:srgbClr val="FF7EDB"/>
                </a:solidFill>
                <a:effectLst/>
                <a:latin typeface="Consolas" panose="020B0609020204030204" pitchFamily="49" charset="0"/>
              </a:rPr>
              <a:t>j</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i="1" dirty="0">
                <a:solidFill>
                  <a:srgbClr val="848BBD"/>
                </a:solidFill>
                <a:effectLst/>
                <a:latin typeface="Consolas" panose="020B0609020204030204" pitchFamily="49" charset="0"/>
              </a:rPr>
              <a:t>// More Lines </a:t>
            </a:r>
          </a:p>
          <a:p>
            <a:r>
              <a:rPr lang="en-US" sz="2200" i="1" dirty="0">
                <a:solidFill>
                  <a:srgbClr val="848BBD"/>
                </a:solidFill>
                <a:latin typeface="Consolas" panose="020B0609020204030204" pitchFamily="49" charset="0"/>
              </a:rPr>
              <a:t>    // </a:t>
            </a:r>
            <a:r>
              <a:rPr lang="en-US" sz="2200" b="0" i="1" dirty="0">
                <a:solidFill>
                  <a:srgbClr val="848BBD"/>
                </a:solidFill>
                <a:effectLst/>
                <a:latin typeface="Consolas" panose="020B0609020204030204" pitchFamily="49" charset="0"/>
              </a:rPr>
              <a:t>of program</a:t>
            </a:r>
            <a:endParaRPr lang="en-US" sz="2200" b="0" dirty="0">
              <a:solidFill>
                <a:srgbClr val="BBBBBB"/>
              </a:solidFill>
              <a:effectLst/>
              <a:latin typeface="Consolas" panose="020B0609020204030204" pitchFamily="49" charset="0"/>
            </a:endParaRP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err="1">
                <a:solidFill>
                  <a:srgbClr val="FF7EDB"/>
                </a:solidFill>
                <a:effectLst/>
                <a:latin typeface="Consolas" panose="020B0609020204030204" pitchFamily="49" charset="0"/>
              </a:rPr>
              <a:t>pj</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j</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5</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pj</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pj</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FF7EDB"/>
                </a:solidFill>
                <a:effectLst/>
                <a:latin typeface="Consolas" panose="020B0609020204030204" pitchFamily="49" charset="0"/>
              </a:rPr>
              <a:t>pi</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err="1">
                <a:solidFill>
                  <a:srgbClr val="FF7EDB"/>
                </a:solidFill>
                <a:effectLst/>
                <a:latin typeface="Consolas" panose="020B0609020204030204" pitchFamily="49" charset="0"/>
              </a:rPr>
              <a:t>i</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j</a:t>
            </a:r>
            <a:r>
              <a:rPr lang="en-US" sz="2200" b="0" dirty="0">
                <a:solidFill>
                  <a:srgbClr val="BBBBBB"/>
                </a:solidFill>
                <a:effectLst/>
                <a:latin typeface="Consolas" panose="020B0609020204030204" pitchFamily="49" charset="0"/>
              </a:rPr>
              <a:t>;</a:t>
            </a:r>
          </a:p>
          <a:p>
            <a:br>
              <a:rPr lang="en-US" sz="2200" b="0" dirty="0">
                <a:solidFill>
                  <a:srgbClr val="BBBBBB"/>
                </a:solidFill>
                <a:effectLst/>
                <a:latin typeface="Consolas" panose="020B0609020204030204" pitchFamily="49" charset="0"/>
              </a:rPr>
            </a:b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return</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0</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09BD3AC0-5C32-6A48-3A22-5E17A42D68FF}"/>
              </a:ext>
            </a:extLst>
          </p:cNvPr>
          <p:cNvSpPr txBox="1"/>
          <p:nvPr/>
        </p:nvSpPr>
        <p:spPr>
          <a:xfrm>
            <a:off x="4643983" y="1187837"/>
            <a:ext cx="7337271" cy="4401205"/>
          </a:xfrm>
          <a:prstGeom prst="rect">
            <a:avLst/>
          </a:prstGeom>
          <a:solidFill>
            <a:srgbClr val="262335"/>
          </a:solidFill>
        </p:spPr>
        <p:txBody>
          <a:bodyPr wrap="square">
            <a:spAutoFit/>
          </a:bodyPr>
          <a:lstStyle/>
          <a:p>
            <a:r>
              <a:rPr lang="en-US" sz="2800" b="0" dirty="0">
                <a:solidFill>
                  <a:srgbClr val="36F9F6"/>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&amp;</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 Output: 6422028</a:t>
            </a:r>
            <a:endParaRPr lang="en-US" sz="2800" b="0" dirty="0">
              <a:solidFill>
                <a:srgbClr val="BBBBBB"/>
              </a:solidFill>
              <a:effectLst/>
              <a:latin typeface="Consolas" panose="020B0609020204030204" pitchFamily="49" charset="0"/>
            </a:endParaRP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&amp;</a:t>
            </a:r>
            <a:r>
              <a:rPr lang="en-US" sz="2800" b="0" dirty="0">
                <a:solidFill>
                  <a:srgbClr val="FF7EDB"/>
                </a:solidFill>
                <a:effectLst/>
                <a:latin typeface="Consolas" panose="020B0609020204030204" pitchFamily="49" charset="0"/>
              </a:rPr>
              <a:t>j</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i="1" dirty="0">
                <a:solidFill>
                  <a:srgbClr val="848BBD"/>
                </a:solidFill>
                <a:latin typeface="Consolas" panose="020B0609020204030204" pitchFamily="49" charset="0"/>
              </a:rPr>
              <a:t>	</a:t>
            </a:r>
            <a:r>
              <a:rPr lang="en-US" sz="2800" b="0" i="1" dirty="0">
                <a:solidFill>
                  <a:srgbClr val="848BBD"/>
                </a:solidFill>
                <a:effectLst/>
                <a:latin typeface="Consolas" panose="020B0609020204030204" pitchFamily="49" charset="0"/>
              </a:rPr>
              <a:t>// Output: 6422024 (b),(</a:t>
            </a:r>
            <a:r>
              <a:rPr lang="en-US" sz="2800" b="0" i="1" dirty="0" err="1">
                <a:solidFill>
                  <a:srgbClr val="848BBD"/>
                </a:solidFill>
                <a:effectLst/>
                <a:latin typeface="Consolas" panose="020B0609020204030204" pitchFamily="49" charset="0"/>
              </a:rPr>
              <a:t>i</a:t>
            </a:r>
            <a:r>
              <a:rPr lang="en-US" sz="2800" b="0" i="1" dirty="0">
                <a:solidFill>
                  <a:srgbClr val="848BBD"/>
                </a:solidFill>
                <a:effectLst/>
                <a:latin typeface="Consolas" panose="020B0609020204030204" pitchFamily="49" charset="0"/>
              </a:rPr>
              <a:t>),(j)</a:t>
            </a:r>
            <a:endParaRPr lang="en-US" sz="2800" b="0" dirty="0">
              <a:solidFill>
                <a:srgbClr val="BBBBBB"/>
              </a:solidFill>
              <a:effectLst/>
              <a:latin typeface="Consolas" panose="020B0609020204030204" pitchFamily="49" charset="0"/>
            </a:endParaRP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pj</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i="1" dirty="0">
                <a:solidFill>
                  <a:srgbClr val="848BBD"/>
                </a:solidFill>
                <a:latin typeface="Consolas" panose="020B0609020204030204" pitchFamily="49" charset="0"/>
              </a:rPr>
              <a:t>	</a:t>
            </a:r>
            <a:r>
              <a:rPr lang="en-US" sz="2800" b="0" i="1" dirty="0">
                <a:solidFill>
                  <a:srgbClr val="848BBD"/>
                </a:solidFill>
                <a:effectLst/>
                <a:latin typeface="Consolas" panose="020B0609020204030204" pitchFamily="49" charset="0"/>
              </a:rPr>
              <a:t>// Output: 6422024 (b),(</a:t>
            </a:r>
            <a:r>
              <a:rPr lang="en-US" sz="2800" b="0" i="1" dirty="0" err="1">
                <a:solidFill>
                  <a:srgbClr val="848BBD"/>
                </a:solidFill>
                <a:effectLst/>
                <a:latin typeface="Consolas" panose="020B0609020204030204" pitchFamily="49" charset="0"/>
              </a:rPr>
              <a:t>i</a:t>
            </a:r>
            <a:r>
              <a:rPr lang="en-US" sz="2800" b="0" i="1" dirty="0">
                <a:solidFill>
                  <a:srgbClr val="848BBD"/>
                </a:solidFill>
                <a:effectLst/>
                <a:latin typeface="Consolas" panose="020B0609020204030204" pitchFamily="49" charset="0"/>
              </a:rPr>
              <a:t>),(j)</a:t>
            </a:r>
            <a:endParaRPr lang="en-US" sz="2800" b="0" dirty="0">
              <a:solidFill>
                <a:srgbClr val="BBBBBB"/>
              </a:solidFill>
              <a:effectLst/>
              <a:latin typeface="Consolas" panose="020B0609020204030204" pitchFamily="49" charset="0"/>
            </a:endParaRP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pj</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i="1" dirty="0">
                <a:solidFill>
                  <a:srgbClr val="848BBD"/>
                </a:solidFill>
                <a:latin typeface="Consolas" panose="020B0609020204030204" pitchFamily="49" charset="0"/>
              </a:rPr>
              <a:t>	</a:t>
            </a:r>
            <a:r>
              <a:rPr lang="en-US" sz="2800" b="0" i="1" dirty="0">
                <a:solidFill>
                  <a:srgbClr val="848BBD"/>
                </a:solidFill>
                <a:effectLst/>
                <a:latin typeface="Consolas" panose="020B0609020204030204" pitchFamily="49" charset="0"/>
              </a:rPr>
              <a:t>// Output: 30   (a)</a:t>
            </a:r>
            <a:endParaRPr lang="en-US" sz="2800" b="0" dirty="0">
              <a:solidFill>
                <a:srgbClr val="BBBBBB"/>
              </a:solidFill>
              <a:effectLst/>
              <a:latin typeface="Consolas" panose="020B0609020204030204" pitchFamily="49" charset="0"/>
            </a:endParaRP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i</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i="1" dirty="0">
                <a:solidFill>
                  <a:srgbClr val="848BBD"/>
                </a:solidFill>
                <a:latin typeface="Consolas" panose="020B0609020204030204" pitchFamily="49" charset="0"/>
              </a:rPr>
              <a:t>	</a:t>
            </a:r>
            <a:r>
              <a:rPr lang="en-US" sz="2800" b="0" i="1" dirty="0">
                <a:solidFill>
                  <a:srgbClr val="848BBD"/>
                </a:solidFill>
                <a:effectLst/>
                <a:latin typeface="Consolas" panose="020B0609020204030204" pitchFamily="49" charset="0"/>
              </a:rPr>
              <a:t>// Output: 0</a:t>
            </a:r>
            <a:endParaRPr lang="en-US" sz="28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404449213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30832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(f) Match the following with reference to the following program segment:</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Q[C](f)</a:t>
            </a:r>
          </a:p>
        </p:txBody>
      </p:sp>
    </p:spTree>
    <p:extLst>
      <p:ext uri="{BB962C8B-B14F-4D97-AF65-F5344CB8AC3E}">
        <p14:creationId xmlns:p14="http://schemas.microsoft.com/office/powerpoint/2010/main" val="298576615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Q[C](f)</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2992004" y="756950"/>
            <a:ext cx="6183894" cy="5262979"/>
          </a:xfrm>
          <a:prstGeom prst="rect">
            <a:avLst/>
          </a:prstGeom>
          <a:solidFill>
            <a:srgbClr val="262335"/>
          </a:solidFill>
        </p:spPr>
        <p:txBody>
          <a:bodyPr wrap="square">
            <a:spAutoFit/>
          </a:bodyPr>
          <a:lstStyle/>
          <a:p>
            <a:r>
              <a:rPr lang="en-US" sz="2800" b="0" dirty="0">
                <a:solidFill>
                  <a:srgbClr val="72F1B8"/>
                </a:solidFill>
                <a:effectLst/>
                <a:latin typeface="Consolas" panose="020B0609020204030204" pitchFamily="49" charset="0"/>
              </a:rPr>
              <a:t>#include</a:t>
            </a:r>
            <a:r>
              <a:rPr lang="en-US" sz="2800" b="0" dirty="0">
                <a:solidFill>
                  <a:srgbClr val="BBBBBB"/>
                </a:solidFill>
                <a:effectLst/>
                <a:latin typeface="Consolas" panose="020B0609020204030204" pitchFamily="49" charset="0"/>
              </a:rPr>
              <a:t> </a:t>
            </a:r>
            <a:r>
              <a:rPr lang="en-US" sz="2800" b="0" dirty="0">
                <a:solidFill>
                  <a:srgbClr val="FF8B39"/>
                </a:solidFill>
                <a:effectLst/>
                <a:latin typeface="Consolas" panose="020B0609020204030204" pitchFamily="49" charset="0"/>
              </a:rPr>
              <a:t>&lt;</a:t>
            </a:r>
            <a:r>
              <a:rPr lang="en-US" sz="2800" b="0" dirty="0" err="1">
                <a:solidFill>
                  <a:srgbClr val="FF8B39"/>
                </a:solidFill>
                <a:effectLst/>
                <a:latin typeface="Consolas" panose="020B0609020204030204" pitchFamily="49" charset="0"/>
              </a:rPr>
              <a:t>stdio.h</a:t>
            </a:r>
            <a:r>
              <a:rPr lang="en-US" sz="2800" b="0" dirty="0">
                <a:solidFill>
                  <a:srgbClr val="FF8B39"/>
                </a:solidFill>
                <a:effectLst/>
                <a:latin typeface="Consolas" panose="020B0609020204030204" pitchFamily="49" charset="0"/>
              </a:rPr>
              <a:t>&gt;</a:t>
            </a:r>
            <a:endParaRPr lang="en-US" sz="2800" b="0" dirty="0">
              <a:solidFill>
                <a:srgbClr val="BBBBBB"/>
              </a:solidFill>
              <a:effectLst/>
              <a:latin typeface="Consolas" panose="020B0609020204030204" pitchFamily="49" charset="0"/>
            </a:endParaRPr>
          </a:p>
          <a:p>
            <a:br>
              <a:rPr lang="en-US" sz="2800" b="0" dirty="0">
                <a:solidFill>
                  <a:srgbClr val="BBBBBB"/>
                </a:solidFill>
                <a:effectLst/>
                <a:latin typeface="Consolas" panose="020B0609020204030204" pitchFamily="49" charset="0"/>
              </a:rPr>
            </a:br>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36F9F6"/>
                </a:solidFill>
                <a:effectLst/>
                <a:latin typeface="Consolas" panose="020B0609020204030204" pitchFamily="49" charset="0"/>
              </a:rPr>
              <a:t>main</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FF7EDB"/>
                </a:solidFill>
                <a:effectLst/>
                <a:latin typeface="Consolas" panose="020B0609020204030204" pitchFamily="49" charset="0"/>
              </a:rPr>
              <a:t>x</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3</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5</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3</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4</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5</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6</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7</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8</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9</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11</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12</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13</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14</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15</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 </a:t>
            </a:r>
            <a:r>
              <a:rPr lang="en-US" sz="2800" b="0" dirty="0">
                <a:solidFill>
                  <a:srgbClr val="FEDE5D"/>
                </a:solidFill>
                <a:effectLst/>
                <a:latin typeface="Consolas" panose="020B0609020204030204" pitchFamily="49" charset="0"/>
              </a:rPr>
              <a:t>*</a:t>
            </a:r>
            <a:r>
              <a:rPr lang="en-US" sz="2800" b="0" dirty="0">
                <a:solidFill>
                  <a:srgbClr val="FF7EDB"/>
                </a:solidFill>
                <a:effectLst/>
                <a:latin typeface="Consolas" panose="020B0609020204030204" pitchFamily="49" charset="0"/>
              </a:rPr>
              <a:t>n</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&amp;</a:t>
            </a:r>
            <a:r>
              <a:rPr lang="en-US" sz="2800" b="0" dirty="0">
                <a:solidFill>
                  <a:srgbClr val="FF7EDB"/>
                </a:solidFill>
                <a:effectLst/>
                <a:latin typeface="Consolas" panose="020B0609020204030204" pitchFamily="49" charset="0"/>
              </a:rPr>
              <a:t>x</a:t>
            </a:r>
            <a:r>
              <a:rPr lang="en-US" sz="2800" b="0" dirty="0">
                <a:solidFill>
                  <a:srgbClr val="BBBBBB"/>
                </a:solidFill>
                <a:effectLst/>
                <a:latin typeface="Consolas" panose="020B0609020204030204" pitchFamily="49" charset="0"/>
              </a:rPr>
              <a:t>;</a:t>
            </a:r>
          </a:p>
          <a:p>
            <a:br>
              <a:rPr lang="en-US" sz="2800" b="0" dirty="0">
                <a:solidFill>
                  <a:srgbClr val="BBBBBB"/>
                </a:solidFill>
                <a:effectLst/>
                <a:latin typeface="Consolas" panose="020B0609020204030204" pitchFamily="49" charset="0"/>
              </a:rPr>
            </a:b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return</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a:t>
            </a:r>
          </a:p>
        </p:txBody>
      </p:sp>
    </p:spTree>
    <p:extLst>
      <p:ext uri="{BB962C8B-B14F-4D97-AF65-F5344CB8AC3E}">
        <p14:creationId xmlns:p14="http://schemas.microsoft.com/office/powerpoint/2010/main" val="31096922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Q[C](f)</a:t>
            </a:r>
          </a:p>
        </p:txBody>
      </p:sp>
      <p:pic>
        <p:nvPicPr>
          <p:cNvPr id="7" name="Picture 6" descr="A picture containing text, book, paper, handwriting&#10;&#10;Description automatically generated">
            <a:extLst>
              <a:ext uri="{FF2B5EF4-FFF2-40B4-BE49-F238E27FC236}">
                <a16:creationId xmlns:a16="http://schemas.microsoft.com/office/drawing/2014/main" id="{7C84E8BB-4BA4-FDDB-2370-EC1D737083FD}"/>
              </a:ext>
            </a:extLst>
          </p:cNvPr>
          <p:cNvPicPr>
            <a:picLocks noChangeAspect="1"/>
          </p:cNvPicPr>
          <p:nvPr/>
        </p:nvPicPr>
        <p:blipFill rotWithShape="1">
          <a:blip r:embed="rId3">
            <a:extLst>
              <a:ext uri="{28A0092B-C50C-407E-A947-70E740481C1C}">
                <a14:useLocalDpi xmlns:a14="http://schemas.microsoft.com/office/drawing/2010/main" val="0"/>
              </a:ext>
            </a:extLst>
          </a:blip>
          <a:srcRect l="6085" t="62979" r="29205" b="929"/>
          <a:stretch/>
        </p:blipFill>
        <p:spPr>
          <a:xfrm>
            <a:off x="3364139" y="1017988"/>
            <a:ext cx="5310778" cy="4860934"/>
          </a:xfrm>
          <a:prstGeom prst="rect">
            <a:avLst/>
          </a:prstGeom>
        </p:spPr>
      </p:pic>
      <p:sp>
        <p:nvSpPr>
          <p:cNvPr id="2" name="TextBox 1">
            <a:extLst>
              <a:ext uri="{FF2B5EF4-FFF2-40B4-BE49-F238E27FC236}">
                <a16:creationId xmlns:a16="http://schemas.microsoft.com/office/drawing/2014/main" id="{1C0EAA31-A093-B912-9A2C-C27939DC6A99}"/>
              </a:ext>
            </a:extLst>
          </p:cNvPr>
          <p:cNvSpPr txBox="1"/>
          <p:nvPr/>
        </p:nvSpPr>
        <p:spPr>
          <a:xfrm>
            <a:off x="821227" y="577132"/>
            <a:ext cx="1858178"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Q[C](f)</a:t>
            </a:r>
          </a:p>
        </p:txBody>
      </p:sp>
    </p:spTree>
    <p:extLst>
      <p:ext uri="{BB962C8B-B14F-4D97-AF65-F5344CB8AC3E}">
        <p14:creationId xmlns:p14="http://schemas.microsoft.com/office/powerpoint/2010/main" val="190639673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Q[C](f)</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853162" y="756950"/>
            <a:ext cx="4962847" cy="4524315"/>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7</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9</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p>
          <a:p>
            <a:br>
              <a:rPr lang="en-US" sz="2400" b="0" dirty="0">
                <a:solidFill>
                  <a:srgbClr val="BBBBBB"/>
                </a:solidFill>
                <a:effectLst/>
                <a:latin typeface="Consolas" panose="020B0609020204030204" pitchFamily="49" charset="0"/>
              </a:rPr>
            </a:b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09BD3AC0-5C32-6A48-3A22-5E17A42D68FF}"/>
              </a:ext>
            </a:extLst>
          </p:cNvPr>
          <p:cNvSpPr txBox="1"/>
          <p:nvPr/>
        </p:nvSpPr>
        <p:spPr>
          <a:xfrm>
            <a:off x="6067534" y="1187837"/>
            <a:ext cx="5913720" cy="4124206"/>
          </a:xfrm>
          <a:prstGeom prst="rect">
            <a:avLst/>
          </a:prstGeom>
          <a:solidFill>
            <a:srgbClr val="262335"/>
          </a:solidFill>
        </p:spPr>
        <p:txBody>
          <a:bodyPr wrap="square">
            <a:spAutoFit/>
          </a:bodyPr>
          <a:lstStyle/>
          <a:p>
            <a:r>
              <a:rPr lang="en-US" sz="2700" b="0" dirty="0" err="1">
                <a:solidFill>
                  <a:srgbClr val="36F9F6"/>
                </a:solidFill>
                <a:effectLst/>
                <a:latin typeface="Consolas" panose="020B0609020204030204" pitchFamily="49" charset="0"/>
              </a:rPr>
              <a:t>printf</a:t>
            </a:r>
            <a:r>
              <a:rPr lang="en-US" sz="2700" b="0" dirty="0">
                <a:solidFill>
                  <a:srgbClr val="BBBBBB"/>
                </a:solidFill>
                <a:effectLst/>
                <a:latin typeface="Consolas" panose="020B0609020204030204" pitchFamily="49" charset="0"/>
              </a:rPr>
              <a:t>(</a:t>
            </a:r>
            <a:r>
              <a:rPr lang="en-US" sz="2700" b="0" dirty="0">
                <a:solidFill>
                  <a:srgbClr val="FF8B39"/>
                </a:solidFill>
                <a:effectLst/>
                <a:latin typeface="Consolas" panose="020B0609020204030204" pitchFamily="49" charset="0"/>
              </a:rPr>
              <a:t>"</a:t>
            </a:r>
            <a:r>
              <a:rPr lang="en-US" sz="2700" b="0" i="1" dirty="0">
                <a:solidFill>
                  <a:srgbClr val="72F1B8"/>
                </a:solidFill>
                <a:effectLst/>
                <a:latin typeface="Consolas" panose="020B0609020204030204" pitchFamily="49" charset="0"/>
              </a:rPr>
              <a:t>%d</a:t>
            </a:r>
            <a:r>
              <a:rPr lang="en-US" sz="2700" b="0" dirty="0">
                <a:solidFill>
                  <a:srgbClr val="36F9F6"/>
                </a:solidFill>
                <a:effectLst/>
                <a:latin typeface="Consolas" panose="020B0609020204030204" pitchFamily="49" charset="0"/>
              </a:rPr>
              <a:t>\n</a:t>
            </a:r>
            <a:r>
              <a:rPr lang="en-US" sz="2700" b="0" dirty="0">
                <a:solidFill>
                  <a:srgbClr val="FF8B39"/>
                </a:solidFill>
                <a:effectLst/>
                <a:latin typeface="Consolas" panose="020B0609020204030204" pitchFamily="49" charset="0"/>
              </a:rPr>
              <a:t>"</a:t>
            </a:r>
            <a:r>
              <a:rPr lang="en-US" sz="2700" b="0" dirty="0">
                <a:solidFill>
                  <a:srgbClr val="BBBBBB"/>
                </a:solidFill>
                <a:effectLst/>
                <a:latin typeface="Consolas" panose="020B0609020204030204" pitchFamily="49" charset="0"/>
              </a:rPr>
              <a:t>, </a:t>
            </a:r>
            <a:r>
              <a:rPr lang="en-US" sz="2700" b="0" dirty="0">
                <a:solidFill>
                  <a:srgbClr val="FEDE5D"/>
                </a:solidFill>
                <a:effectLst/>
                <a:latin typeface="Consolas" panose="020B0609020204030204" pitchFamily="49" charset="0"/>
              </a:rPr>
              <a:t>*</a:t>
            </a:r>
            <a:r>
              <a:rPr lang="en-US" sz="2700" b="0" dirty="0">
                <a:solidFill>
                  <a:srgbClr val="BBBBBB"/>
                </a:solidFill>
                <a:effectLst/>
                <a:latin typeface="Consolas" panose="020B0609020204030204" pitchFamily="49" charset="0"/>
              </a:rPr>
              <a:t>(</a:t>
            </a:r>
            <a:r>
              <a:rPr lang="en-US" sz="2700" b="0" dirty="0">
                <a:solidFill>
                  <a:srgbClr val="FEDE5D"/>
                </a:solidFill>
                <a:effectLst/>
                <a:latin typeface="Consolas" panose="020B0609020204030204" pitchFamily="49" charset="0"/>
              </a:rPr>
              <a:t>*</a:t>
            </a:r>
            <a:r>
              <a:rPr lang="en-US" sz="2700" b="0" dirty="0">
                <a:solidFill>
                  <a:srgbClr val="BBBBBB"/>
                </a:solidFill>
                <a:effectLst/>
                <a:latin typeface="Consolas" panose="020B0609020204030204" pitchFamily="49" charset="0"/>
              </a:rPr>
              <a:t>(</a:t>
            </a:r>
            <a:r>
              <a:rPr lang="en-US" sz="2700" b="0" dirty="0">
                <a:solidFill>
                  <a:srgbClr val="FF7EDB"/>
                </a:solidFill>
                <a:effectLst/>
                <a:latin typeface="Consolas" panose="020B0609020204030204" pitchFamily="49" charset="0"/>
              </a:rPr>
              <a:t>x</a:t>
            </a:r>
            <a:r>
              <a:rPr lang="en-US" sz="2700" b="0" dirty="0">
                <a:solidFill>
                  <a:srgbClr val="FEDE5D"/>
                </a:solidFill>
                <a:effectLst/>
                <a:latin typeface="Consolas" panose="020B0609020204030204" pitchFamily="49" charset="0"/>
              </a:rPr>
              <a:t>+</a:t>
            </a:r>
            <a:r>
              <a:rPr lang="en-US" sz="2700" b="0" dirty="0">
                <a:solidFill>
                  <a:srgbClr val="F97E72"/>
                </a:solidFill>
                <a:effectLst/>
                <a:latin typeface="Consolas" panose="020B0609020204030204" pitchFamily="49" charset="0"/>
              </a:rPr>
              <a:t>2</a:t>
            </a:r>
            <a:r>
              <a:rPr lang="en-US" sz="2700" b="0" dirty="0">
                <a:solidFill>
                  <a:srgbClr val="BBBBBB"/>
                </a:solidFill>
                <a:effectLst/>
                <a:latin typeface="Consolas" panose="020B0609020204030204" pitchFamily="49" charset="0"/>
              </a:rPr>
              <a:t>)</a:t>
            </a:r>
            <a:r>
              <a:rPr lang="en-US" sz="2700" b="0" dirty="0">
                <a:solidFill>
                  <a:srgbClr val="FEDE5D"/>
                </a:solidFill>
                <a:effectLst/>
                <a:latin typeface="Consolas" panose="020B0609020204030204" pitchFamily="49" charset="0"/>
              </a:rPr>
              <a:t>+</a:t>
            </a:r>
            <a:r>
              <a:rPr lang="en-US" sz="2700" b="0" dirty="0">
                <a:solidFill>
                  <a:srgbClr val="F97E72"/>
                </a:solidFill>
                <a:effectLst/>
                <a:latin typeface="Consolas" panose="020B0609020204030204" pitchFamily="49" charset="0"/>
              </a:rPr>
              <a:t>1</a:t>
            </a:r>
            <a:r>
              <a:rPr lang="en-US" sz="2700" b="0" dirty="0">
                <a:solidFill>
                  <a:srgbClr val="BBBBBB"/>
                </a:solidFill>
                <a:effectLst/>
                <a:latin typeface="Consolas" panose="020B0609020204030204" pitchFamily="49" charset="0"/>
              </a:rPr>
              <a:t>));</a:t>
            </a:r>
            <a:r>
              <a:rPr lang="en-US" sz="2700" b="0" i="1" dirty="0">
                <a:solidFill>
                  <a:srgbClr val="848BBD"/>
                </a:solidFill>
                <a:effectLst/>
                <a:latin typeface="Consolas" panose="020B0609020204030204" pitchFamily="49" charset="0"/>
              </a:rPr>
              <a:t>  </a:t>
            </a:r>
          </a:p>
          <a:p>
            <a:r>
              <a:rPr lang="en-US" sz="2700" b="0" i="1" dirty="0">
                <a:solidFill>
                  <a:srgbClr val="848BBD"/>
                </a:solidFill>
                <a:effectLst/>
                <a:latin typeface="Consolas" panose="020B0609020204030204" pitchFamily="49" charset="0"/>
              </a:rPr>
              <a:t>// Output: 12   (f)</a:t>
            </a:r>
            <a:endParaRPr lang="en-US" sz="2700" b="0" dirty="0">
              <a:solidFill>
                <a:srgbClr val="BBBBBB"/>
              </a:solidFill>
              <a:effectLst/>
              <a:latin typeface="Consolas" panose="020B0609020204030204" pitchFamily="49" charset="0"/>
            </a:endParaRPr>
          </a:p>
          <a:p>
            <a:r>
              <a:rPr lang="en-US" sz="2700" b="0" dirty="0" err="1">
                <a:solidFill>
                  <a:srgbClr val="36F9F6"/>
                </a:solidFill>
                <a:effectLst/>
                <a:latin typeface="Consolas" panose="020B0609020204030204" pitchFamily="49" charset="0"/>
              </a:rPr>
              <a:t>printf</a:t>
            </a:r>
            <a:r>
              <a:rPr lang="en-US" sz="2700" b="0" dirty="0">
                <a:solidFill>
                  <a:srgbClr val="BBBBBB"/>
                </a:solidFill>
                <a:effectLst/>
                <a:latin typeface="Consolas" panose="020B0609020204030204" pitchFamily="49" charset="0"/>
              </a:rPr>
              <a:t>(</a:t>
            </a:r>
            <a:r>
              <a:rPr lang="en-US" sz="2700" b="0" dirty="0">
                <a:solidFill>
                  <a:srgbClr val="FF8B39"/>
                </a:solidFill>
                <a:effectLst/>
                <a:latin typeface="Consolas" panose="020B0609020204030204" pitchFamily="49" charset="0"/>
              </a:rPr>
              <a:t>"</a:t>
            </a:r>
            <a:r>
              <a:rPr lang="en-US" sz="2700" b="0" i="1" dirty="0">
                <a:solidFill>
                  <a:srgbClr val="72F1B8"/>
                </a:solidFill>
                <a:effectLst/>
                <a:latin typeface="Consolas" panose="020B0609020204030204" pitchFamily="49" charset="0"/>
              </a:rPr>
              <a:t>%d</a:t>
            </a:r>
            <a:r>
              <a:rPr lang="en-US" sz="2700" b="0" dirty="0">
                <a:solidFill>
                  <a:srgbClr val="36F9F6"/>
                </a:solidFill>
                <a:effectLst/>
                <a:latin typeface="Consolas" panose="020B0609020204030204" pitchFamily="49" charset="0"/>
              </a:rPr>
              <a:t>\n</a:t>
            </a:r>
            <a:r>
              <a:rPr lang="en-US" sz="2700" b="0" dirty="0">
                <a:solidFill>
                  <a:srgbClr val="FF8B39"/>
                </a:solidFill>
                <a:effectLst/>
                <a:latin typeface="Consolas" panose="020B0609020204030204" pitchFamily="49" charset="0"/>
              </a:rPr>
              <a:t>"</a:t>
            </a:r>
            <a:r>
              <a:rPr lang="en-US" sz="2700" b="0" dirty="0">
                <a:solidFill>
                  <a:srgbClr val="BBBBBB"/>
                </a:solidFill>
                <a:effectLst/>
                <a:latin typeface="Consolas" panose="020B0609020204030204" pitchFamily="49" charset="0"/>
              </a:rPr>
              <a:t>, </a:t>
            </a:r>
            <a:r>
              <a:rPr lang="en-US" sz="2700" b="0" dirty="0">
                <a:solidFill>
                  <a:srgbClr val="FEDE5D"/>
                </a:solidFill>
                <a:effectLst/>
                <a:latin typeface="Consolas" panose="020B0609020204030204" pitchFamily="49" charset="0"/>
              </a:rPr>
              <a:t>*</a:t>
            </a:r>
            <a:r>
              <a:rPr lang="en-US" sz="2700" b="0" dirty="0">
                <a:solidFill>
                  <a:srgbClr val="BBBBBB"/>
                </a:solidFill>
                <a:effectLst/>
                <a:latin typeface="Consolas" panose="020B0609020204030204" pitchFamily="49" charset="0"/>
              </a:rPr>
              <a:t>(</a:t>
            </a:r>
            <a:r>
              <a:rPr lang="en-US" sz="2700" b="0" dirty="0">
                <a:solidFill>
                  <a:srgbClr val="FEDE5D"/>
                </a:solidFill>
                <a:effectLst/>
                <a:latin typeface="Consolas" panose="020B0609020204030204" pitchFamily="49" charset="0"/>
              </a:rPr>
              <a:t>*</a:t>
            </a:r>
            <a:r>
              <a:rPr lang="en-US" sz="2700" b="0" dirty="0">
                <a:solidFill>
                  <a:srgbClr val="FF7EDB"/>
                </a:solidFill>
                <a:effectLst/>
                <a:latin typeface="Consolas" panose="020B0609020204030204" pitchFamily="49" charset="0"/>
              </a:rPr>
              <a:t>x</a:t>
            </a:r>
            <a:r>
              <a:rPr lang="en-US" sz="2700" b="0" dirty="0">
                <a:solidFill>
                  <a:srgbClr val="FEDE5D"/>
                </a:solidFill>
                <a:effectLst/>
                <a:latin typeface="Consolas" panose="020B0609020204030204" pitchFamily="49" charset="0"/>
              </a:rPr>
              <a:t>+</a:t>
            </a:r>
            <a:r>
              <a:rPr lang="en-US" sz="2700" b="0" dirty="0">
                <a:solidFill>
                  <a:srgbClr val="F97E72"/>
                </a:solidFill>
                <a:effectLst/>
                <a:latin typeface="Consolas" panose="020B0609020204030204" pitchFamily="49" charset="0"/>
              </a:rPr>
              <a:t>2</a:t>
            </a:r>
            <a:r>
              <a:rPr lang="en-US" sz="2700" b="0" dirty="0">
                <a:solidFill>
                  <a:srgbClr val="BBBBBB"/>
                </a:solidFill>
                <a:effectLst/>
                <a:latin typeface="Consolas" panose="020B0609020204030204" pitchFamily="49" charset="0"/>
              </a:rPr>
              <a:t>)</a:t>
            </a:r>
            <a:r>
              <a:rPr lang="en-US" sz="2700" b="0" dirty="0">
                <a:solidFill>
                  <a:srgbClr val="FEDE5D"/>
                </a:solidFill>
                <a:effectLst/>
                <a:latin typeface="Consolas" panose="020B0609020204030204" pitchFamily="49" charset="0"/>
              </a:rPr>
              <a:t>+</a:t>
            </a:r>
            <a:r>
              <a:rPr lang="en-US" sz="2700" b="0" dirty="0">
                <a:solidFill>
                  <a:srgbClr val="F97E72"/>
                </a:solidFill>
                <a:effectLst/>
                <a:latin typeface="Consolas" panose="020B0609020204030204" pitchFamily="49" charset="0"/>
              </a:rPr>
              <a:t>5</a:t>
            </a:r>
            <a:r>
              <a:rPr lang="en-US" sz="2700" b="0" dirty="0">
                <a:solidFill>
                  <a:srgbClr val="BBBBBB"/>
                </a:solidFill>
                <a:effectLst/>
                <a:latin typeface="Consolas" panose="020B0609020204030204" pitchFamily="49" charset="0"/>
              </a:rPr>
              <a:t>);</a:t>
            </a:r>
            <a:r>
              <a:rPr lang="en-US" sz="2700" b="0" i="1" dirty="0">
                <a:solidFill>
                  <a:srgbClr val="848BBD"/>
                </a:solidFill>
                <a:effectLst/>
                <a:latin typeface="Consolas" panose="020B0609020204030204" pitchFamily="49" charset="0"/>
              </a:rPr>
              <a:t>  </a:t>
            </a:r>
          </a:p>
          <a:p>
            <a:r>
              <a:rPr lang="en-US" sz="2700" b="0" i="1" dirty="0">
                <a:solidFill>
                  <a:srgbClr val="848BBD"/>
                </a:solidFill>
                <a:effectLst/>
                <a:latin typeface="Consolas" panose="020B0609020204030204" pitchFamily="49" charset="0"/>
              </a:rPr>
              <a:t>// Output: 8   (j)</a:t>
            </a:r>
            <a:endParaRPr lang="en-US" sz="2700" b="0" dirty="0">
              <a:solidFill>
                <a:srgbClr val="BBBBBB"/>
              </a:solidFill>
              <a:effectLst/>
              <a:latin typeface="Consolas" panose="020B0609020204030204" pitchFamily="49" charset="0"/>
            </a:endParaRPr>
          </a:p>
          <a:p>
            <a:r>
              <a:rPr lang="en-US" sz="2700" b="0" dirty="0" err="1">
                <a:solidFill>
                  <a:srgbClr val="36F9F6"/>
                </a:solidFill>
                <a:effectLst/>
                <a:latin typeface="Consolas" panose="020B0609020204030204" pitchFamily="49" charset="0"/>
              </a:rPr>
              <a:t>printf</a:t>
            </a:r>
            <a:r>
              <a:rPr lang="en-US" sz="2700" b="0" dirty="0">
                <a:solidFill>
                  <a:srgbClr val="BBBBBB"/>
                </a:solidFill>
                <a:effectLst/>
                <a:latin typeface="Consolas" panose="020B0609020204030204" pitchFamily="49" charset="0"/>
              </a:rPr>
              <a:t>(</a:t>
            </a:r>
            <a:r>
              <a:rPr lang="en-US" sz="2700" b="0" dirty="0">
                <a:solidFill>
                  <a:srgbClr val="FF8B39"/>
                </a:solidFill>
                <a:effectLst/>
                <a:latin typeface="Consolas" panose="020B0609020204030204" pitchFamily="49" charset="0"/>
              </a:rPr>
              <a:t>"</a:t>
            </a:r>
            <a:r>
              <a:rPr lang="en-US" sz="2700" b="0" i="1" dirty="0">
                <a:solidFill>
                  <a:srgbClr val="72F1B8"/>
                </a:solidFill>
                <a:effectLst/>
                <a:latin typeface="Consolas" panose="020B0609020204030204" pitchFamily="49" charset="0"/>
              </a:rPr>
              <a:t>%d</a:t>
            </a:r>
            <a:r>
              <a:rPr lang="en-US" sz="2700" b="0" dirty="0">
                <a:solidFill>
                  <a:srgbClr val="36F9F6"/>
                </a:solidFill>
                <a:effectLst/>
                <a:latin typeface="Consolas" panose="020B0609020204030204" pitchFamily="49" charset="0"/>
              </a:rPr>
              <a:t>\n</a:t>
            </a:r>
            <a:r>
              <a:rPr lang="en-US" sz="2700" b="0" dirty="0">
                <a:solidFill>
                  <a:srgbClr val="FF8B39"/>
                </a:solidFill>
                <a:effectLst/>
                <a:latin typeface="Consolas" panose="020B0609020204030204" pitchFamily="49" charset="0"/>
              </a:rPr>
              <a:t>"</a:t>
            </a:r>
            <a:r>
              <a:rPr lang="en-US" sz="2700" b="0" dirty="0">
                <a:solidFill>
                  <a:srgbClr val="BBBBBB"/>
                </a:solidFill>
                <a:effectLst/>
                <a:latin typeface="Consolas" panose="020B0609020204030204" pitchFamily="49" charset="0"/>
              </a:rPr>
              <a:t>, </a:t>
            </a:r>
            <a:r>
              <a:rPr lang="en-US" sz="2700" b="0" dirty="0">
                <a:solidFill>
                  <a:srgbClr val="FEDE5D"/>
                </a:solidFill>
                <a:effectLst/>
                <a:latin typeface="Consolas" panose="020B0609020204030204" pitchFamily="49" charset="0"/>
              </a:rPr>
              <a:t>*</a:t>
            </a:r>
            <a:r>
              <a:rPr lang="en-US" sz="2700" b="0" dirty="0">
                <a:solidFill>
                  <a:srgbClr val="BBBBBB"/>
                </a:solidFill>
                <a:effectLst/>
                <a:latin typeface="Consolas" panose="020B0609020204030204" pitchFamily="49" charset="0"/>
              </a:rPr>
              <a:t>(</a:t>
            </a:r>
            <a:r>
              <a:rPr lang="en-US" sz="2700" b="0" dirty="0">
                <a:solidFill>
                  <a:srgbClr val="FEDE5D"/>
                </a:solidFill>
                <a:effectLst/>
                <a:latin typeface="Consolas" panose="020B0609020204030204" pitchFamily="49" charset="0"/>
              </a:rPr>
              <a:t>*</a:t>
            </a:r>
            <a:r>
              <a:rPr lang="en-US" sz="2700" b="0" dirty="0">
                <a:solidFill>
                  <a:srgbClr val="BBBBBB"/>
                </a:solidFill>
                <a:effectLst/>
                <a:latin typeface="Consolas" panose="020B0609020204030204" pitchFamily="49" charset="0"/>
              </a:rPr>
              <a:t>(</a:t>
            </a:r>
            <a:r>
              <a:rPr lang="en-US" sz="2700" b="0" dirty="0">
                <a:solidFill>
                  <a:srgbClr val="FF7EDB"/>
                </a:solidFill>
                <a:effectLst/>
                <a:latin typeface="Consolas" panose="020B0609020204030204" pitchFamily="49" charset="0"/>
              </a:rPr>
              <a:t>x</a:t>
            </a:r>
            <a:r>
              <a:rPr lang="en-US" sz="2700" b="0" dirty="0">
                <a:solidFill>
                  <a:srgbClr val="FEDE5D"/>
                </a:solidFill>
                <a:effectLst/>
                <a:latin typeface="Consolas" panose="020B0609020204030204" pitchFamily="49" charset="0"/>
              </a:rPr>
              <a:t>+</a:t>
            </a:r>
            <a:r>
              <a:rPr lang="en-US" sz="2700" b="0" dirty="0">
                <a:solidFill>
                  <a:srgbClr val="F97E72"/>
                </a:solidFill>
                <a:effectLst/>
                <a:latin typeface="Consolas" panose="020B0609020204030204" pitchFamily="49" charset="0"/>
              </a:rPr>
              <a:t>1</a:t>
            </a:r>
            <a:r>
              <a:rPr lang="en-US" sz="2700" b="0" dirty="0">
                <a:solidFill>
                  <a:srgbClr val="BBBBBB"/>
                </a:solidFill>
                <a:effectLst/>
                <a:latin typeface="Consolas" panose="020B0609020204030204" pitchFamily="49" charset="0"/>
              </a:rPr>
              <a:t>)));</a:t>
            </a:r>
            <a:r>
              <a:rPr lang="en-US" sz="2700" b="0" i="1" dirty="0">
                <a:solidFill>
                  <a:srgbClr val="848BBD"/>
                </a:solidFill>
                <a:effectLst/>
                <a:latin typeface="Consolas" panose="020B0609020204030204" pitchFamily="49" charset="0"/>
              </a:rPr>
              <a:t>  </a:t>
            </a:r>
          </a:p>
          <a:p>
            <a:r>
              <a:rPr lang="en-US" sz="2700" b="0" i="1" dirty="0">
                <a:solidFill>
                  <a:srgbClr val="848BBD"/>
                </a:solidFill>
                <a:effectLst/>
                <a:latin typeface="Consolas" panose="020B0609020204030204" pitchFamily="49" charset="0"/>
              </a:rPr>
              <a:t>// Output: 6   (m)</a:t>
            </a:r>
          </a:p>
          <a:p>
            <a:r>
              <a:rPr lang="en-US" sz="2500" b="0" dirty="0" err="1">
                <a:solidFill>
                  <a:srgbClr val="36F9F6"/>
                </a:solidFill>
                <a:effectLst/>
                <a:latin typeface="Consolas" panose="020B0609020204030204" pitchFamily="49" charset="0"/>
              </a:rPr>
              <a:t>printf</a:t>
            </a:r>
            <a:r>
              <a:rPr lang="en-US" sz="2500" b="0" dirty="0">
                <a:solidFill>
                  <a:srgbClr val="BBBBBB"/>
                </a:solidFill>
                <a:effectLst/>
                <a:latin typeface="Consolas" panose="020B0609020204030204" pitchFamily="49" charset="0"/>
              </a:rPr>
              <a:t>(</a:t>
            </a:r>
            <a:r>
              <a:rPr lang="en-US" sz="2500" b="0" dirty="0">
                <a:solidFill>
                  <a:srgbClr val="FF8B39"/>
                </a:solidFill>
                <a:effectLst/>
                <a:latin typeface="Consolas" panose="020B0609020204030204" pitchFamily="49" charset="0"/>
              </a:rPr>
              <a:t>"</a:t>
            </a:r>
            <a:r>
              <a:rPr lang="en-US" sz="2500" b="0" i="1" dirty="0">
                <a:solidFill>
                  <a:srgbClr val="72F1B8"/>
                </a:solidFill>
                <a:effectLst/>
                <a:latin typeface="Consolas" panose="020B0609020204030204" pitchFamily="49" charset="0"/>
              </a:rPr>
              <a:t>%d</a:t>
            </a:r>
            <a:r>
              <a:rPr lang="en-US" sz="2500" b="0" dirty="0">
                <a:solidFill>
                  <a:srgbClr val="36F9F6"/>
                </a:solidFill>
                <a:effectLst/>
                <a:latin typeface="Consolas" panose="020B0609020204030204" pitchFamily="49" charset="0"/>
              </a:rPr>
              <a:t>\n</a:t>
            </a:r>
            <a:r>
              <a:rPr lang="en-US" sz="2500" b="0" dirty="0">
                <a:solidFill>
                  <a:srgbClr val="FF8B39"/>
                </a:solidFill>
                <a:effectLst/>
                <a:latin typeface="Consolas" panose="020B0609020204030204" pitchFamily="49" charset="0"/>
              </a:rPr>
              <a:t>"</a:t>
            </a:r>
            <a:r>
              <a:rPr lang="en-US" sz="2500" b="0" dirty="0">
                <a:solidFill>
                  <a:srgbClr val="BBBBBB"/>
                </a:solidFill>
                <a:effectLst/>
                <a:latin typeface="Consolas" panose="020B0609020204030204" pitchFamily="49" charset="0"/>
              </a:rPr>
              <a:t>, </a:t>
            </a:r>
            <a:r>
              <a:rPr lang="en-US" sz="2500" b="0" dirty="0">
                <a:solidFill>
                  <a:srgbClr val="FEDE5D"/>
                </a:solidFill>
                <a:effectLst/>
                <a:latin typeface="Consolas" panose="020B0609020204030204" pitchFamily="49" charset="0"/>
              </a:rPr>
              <a:t>*</a:t>
            </a:r>
            <a:r>
              <a:rPr lang="en-US" sz="2500" b="0" dirty="0">
                <a:solidFill>
                  <a:srgbClr val="BBBBBB"/>
                </a:solidFill>
                <a:effectLst/>
                <a:latin typeface="Consolas" panose="020B0609020204030204" pitchFamily="49" charset="0"/>
              </a:rPr>
              <a:t>(</a:t>
            </a:r>
            <a:r>
              <a:rPr lang="en-US" sz="2500" b="0" dirty="0">
                <a:solidFill>
                  <a:srgbClr val="FEDE5D"/>
                </a:solidFill>
                <a:effectLst/>
                <a:latin typeface="Consolas" panose="020B0609020204030204" pitchFamily="49" charset="0"/>
              </a:rPr>
              <a:t>*</a:t>
            </a:r>
            <a:r>
              <a:rPr lang="en-US" sz="2500" b="0" dirty="0">
                <a:solidFill>
                  <a:srgbClr val="BBBBBB"/>
                </a:solidFill>
                <a:effectLst/>
                <a:latin typeface="Consolas" panose="020B0609020204030204" pitchFamily="49" charset="0"/>
              </a:rPr>
              <a:t>(</a:t>
            </a:r>
            <a:r>
              <a:rPr lang="en-US" sz="2500" b="0" dirty="0">
                <a:solidFill>
                  <a:srgbClr val="FF7EDB"/>
                </a:solidFill>
                <a:effectLst/>
                <a:latin typeface="Consolas" panose="020B0609020204030204" pitchFamily="49" charset="0"/>
              </a:rPr>
              <a:t>x</a:t>
            </a:r>
            <a:r>
              <a:rPr lang="en-US" sz="2500" b="0" dirty="0">
                <a:solidFill>
                  <a:srgbClr val="BBBBBB"/>
                </a:solidFill>
                <a:effectLst/>
                <a:latin typeface="Consolas" panose="020B0609020204030204" pitchFamily="49" charset="0"/>
              </a:rPr>
              <a:t>)</a:t>
            </a:r>
            <a:r>
              <a:rPr lang="en-US" sz="2500" b="0" dirty="0">
                <a:solidFill>
                  <a:srgbClr val="FEDE5D"/>
                </a:solidFill>
                <a:effectLst/>
                <a:latin typeface="Consolas" panose="020B0609020204030204" pitchFamily="49" charset="0"/>
              </a:rPr>
              <a:t>+</a:t>
            </a:r>
            <a:r>
              <a:rPr lang="en-US" sz="2500" b="0" dirty="0">
                <a:solidFill>
                  <a:srgbClr val="F97E72"/>
                </a:solidFill>
                <a:effectLst/>
                <a:latin typeface="Consolas" panose="020B0609020204030204" pitchFamily="49" charset="0"/>
              </a:rPr>
              <a:t>2</a:t>
            </a:r>
            <a:r>
              <a:rPr lang="en-US" sz="2500" b="0" dirty="0">
                <a:solidFill>
                  <a:srgbClr val="BBBBBB"/>
                </a:solidFill>
                <a:effectLst/>
                <a:latin typeface="Consolas" panose="020B0609020204030204" pitchFamily="49" charset="0"/>
              </a:rPr>
              <a:t>)</a:t>
            </a:r>
            <a:r>
              <a:rPr lang="en-US" sz="2500" b="0" dirty="0">
                <a:solidFill>
                  <a:srgbClr val="FEDE5D"/>
                </a:solidFill>
                <a:effectLst/>
                <a:latin typeface="Consolas" panose="020B0609020204030204" pitchFamily="49" charset="0"/>
              </a:rPr>
              <a:t>+</a:t>
            </a:r>
            <a:r>
              <a:rPr lang="en-US" sz="2500" b="0" dirty="0">
                <a:solidFill>
                  <a:srgbClr val="F97E72"/>
                </a:solidFill>
                <a:effectLst/>
                <a:latin typeface="Consolas" panose="020B0609020204030204" pitchFamily="49" charset="0"/>
              </a:rPr>
              <a:t>1</a:t>
            </a:r>
            <a:r>
              <a:rPr lang="en-US" sz="2500" b="0" dirty="0">
                <a:solidFill>
                  <a:srgbClr val="BBBBBB"/>
                </a:solidFill>
                <a:effectLst/>
                <a:latin typeface="Consolas" panose="020B0609020204030204" pitchFamily="49" charset="0"/>
              </a:rPr>
              <a:t>);</a:t>
            </a:r>
            <a:r>
              <a:rPr lang="en-US" sz="2500" b="0" i="1" dirty="0">
                <a:solidFill>
                  <a:srgbClr val="848BBD"/>
                </a:solidFill>
                <a:effectLst/>
                <a:latin typeface="Consolas" panose="020B0609020204030204" pitchFamily="49" charset="0"/>
              </a:rPr>
              <a:t>  </a:t>
            </a:r>
          </a:p>
          <a:p>
            <a:r>
              <a:rPr lang="en-US" sz="2500" b="0" i="1" dirty="0">
                <a:solidFill>
                  <a:srgbClr val="848BBD"/>
                </a:solidFill>
                <a:effectLst/>
                <a:latin typeface="Consolas" panose="020B0609020204030204" pitchFamily="49" charset="0"/>
              </a:rPr>
              <a:t>// Output: 4   (c)</a:t>
            </a:r>
            <a:endParaRPr lang="en-US" sz="2500" b="0" dirty="0">
              <a:solidFill>
                <a:srgbClr val="BBBBBB"/>
              </a:solidFill>
              <a:effectLst/>
              <a:latin typeface="Consolas" panose="020B0609020204030204" pitchFamily="49" charset="0"/>
            </a:endParaRPr>
          </a:p>
          <a:p>
            <a:r>
              <a:rPr lang="en-US" sz="2500" b="0" dirty="0" err="1">
                <a:solidFill>
                  <a:srgbClr val="36F9F6"/>
                </a:solidFill>
                <a:effectLst/>
                <a:latin typeface="Consolas" panose="020B0609020204030204" pitchFamily="49" charset="0"/>
              </a:rPr>
              <a:t>printf</a:t>
            </a:r>
            <a:r>
              <a:rPr lang="en-US" sz="2500" b="0" dirty="0">
                <a:solidFill>
                  <a:srgbClr val="BBBBBB"/>
                </a:solidFill>
                <a:effectLst/>
                <a:latin typeface="Consolas" panose="020B0609020204030204" pitchFamily="49" charset="0"/>
              </a:rPr>
              <a:t>(</a:t>
            </a:r>
            <a:r>
              <a:rPr lang="en-US" sz="2500" b="0" dirty="0">
                <a:solidFill>
                  <a:srgbClr val="FF8B39"/>
                </a:solidFill>
                <a:effectLst/>
                <a:latin typeface="Consolas" panose="020B0609020204030204" pitchFamily="49" charset="0"/>
              </a:rPr>
              <a:t>"</a:t>
            </a:r>
            <a:r>
              <a:rPr lang="en-US" sz="2500" b="0" i="1" dirty="0">
                <a:solidFill>
                  <a:srgbClr val="72F1B8"/>
                </a:solidFill>
                <a:effectLst/>
                <a:latin typeface="Consolas" panose="020B0609020204030204" pitchFamily="49" charset="0"/>
              </a:rPr>
              <a:t>%d</a:t>
            </a:r>
            <a:r>
              <a:rPr lang="en-US" sz="2500" b="0" dirty="0">
                <a:solidFill>
                  <a:srgbClr val="36F9F6"/>
                </a:solidFill>
                <a:effectLst/>
                <a:latin typeface="Consolas" panose="020B0609020204030204" pitchFamily="49" charset="0"/>
              </a:rPr>
              <a:t>\n</a:t>
            </a:r>
            <a:r>
              <a:rPr lang="en-US" sz="2500" b="0" dirty="0">
                <a:solidFill>
                  <a:srgbClr val="FF8B39"/>
                </a:solidFill>
                <a:effectLst/>
                <a:latin typeface="Consolas" panose="020B0609020204030204" pitchFamily="49" charset="0"/>
              </a:rPr>
              <a:t>"</a:t>
            </a:r>
            <a:r>
              <a:rPr lang="en-US" sz="2500" b="0" dirty="0">
                <a:solidFill>
                  <a:srgbClr val="BBBBBB"/>
                </a:solidFill>
                <a:effectLst/>
                <a:latin typeface="Consolas" panose="020B0609020204030204" pitchFamily="49" charset="0"/>
              </a:rPr>
              <a:t>, </a:t>
            </a:r>
            <a:r>
              <a:rPr lang="en-US" sz="2500" b="0" dirty="0">
                <a:solidFill>
                  <a:srgbClr val="FEDE5D"/>
                </a:solidFill>
                <a:effectLst/>
                <a:latin typeface="Consolas" panose="020B0609020204030204" pitchFamily="49" charset="0"/>
              </a:rPr>
              <a:t>*</a:t>
            </a:r>
            <a:r>
              <a:rPr lang="en-US" sz="2500" b="0" dirty="0">
                <a:solidFill>
                  <a:srgbClr val="BBBBBB"/>
                </a:solidFill>
                <a:effectLst/>
                <a:latin typeface="Consolas" panose="020B0609020204030204" pitchFamily="49" charset="0"/>
              </a:rPr>
              <a:t>(</a:t>
            </a:r>
            <a:r>
              <a:rPr lang="en-US" sz="2500" b="0" dirty="0">
                <a:solidFill>
                  <a:srgbClr val="FEDE5D"/>
                </a:solidFill>
                <a:effectLst/>
                <a:latin typeface="Consolas" panose="020B0609020204030204" pitchFamily="49" charset="0"/>
              </a:rPr>
              <a:t>*</a:t>
            </a:r>
            <a:r>
              <a:rPr lang="en-US" sz="2500" b="0" dirty="0">
                <a:solidFill>
                  <a:srgbClr val="BBBBBB"/>
                </a:solidFill>
                <a:effectLst/>
                <a:latin typeface="Consolas" panose="020B0609020204030204" pitchFamily="49" charset="0"/>
              </a:rPr>
              <a:t>(</a:t>
            </a:r>
            <a:r>
              <a:rPr lang="en-US" sz="2500" b="0" dirty="0">
                <a:solidFill>
                  <a:srgbClr val="FF7EDB"/>
                </a:solidFill>
                <a:effectLst/>
                <a:latin typeface="Consolas" panose="020B0609020204030204" pitchFamily="49" charset="0"/>
              </a:rPr>
              <a:t>x</a:t>
            </a:r>
            <a:r>
              <a:rPr lang="en-US" sz="2500" b="0" dirty="0">
                <a:solidFill>
                  <a:srgbClr val="FEDE5D"/>
                </a:solidFill>
                <a:effectLst/>
                <a:latin typeface="Consolas" panose="020B0609020204030204" pitchFamily="49" charset="0"/>
              </a:rPr>
              <a:t>+</a:t>
            </a:r>
            <a:r>
              <a:rPr lang="en-US" sz="2500" b="0" dirty="0">
                <a:solidFill>
                  <a:srgbClr val="F97E72"/>
                </a:solidFill>
                <a:effectLst/>
                <a:latin typeface="Consolas" panose="020B0609020204030204" pitchFamily="49" charset="0"/>
              </a:rPr>
              <a:t>1</a:t>
            </a:r>
            <a:r>
              <a:rPr lang="en-US" sz="2500" b="0" dirty="0">
                <a:solidFill>
                  <a:srgbClr val="BBBBBB"/>
                </a:solidFill>
                <a:effectLst/>
                <a:latin typeface="Consolas" panose="020B0609020204030204" pitchFamily="49" charset="0"/>
              </a:rPr>
              <a:t>)</a:t>
            </a:r>
            <a:r>
              <a:rPr lang="en-US" sz="2500" b="0" dirty="0">
                <a:solidFill>
                  <a:srgbClr val="FEDE5D"/>
                </a:solidFill>
                <a:effectLst/>
                <a:latin typeface="Consolas" panose="020B0609020204030204" pitchFamily="49" charset="0"/>
              </a:rPr>
              <a:t>+</a:t>
            </a:r>
            <a:r>
              <a:rPr lang="en-US" sz="2500" b="0" dirty="0">
                <a:solidFill>
                  <a:srgbClr val="F97E72"/>
                </a:solidFill>
                <a:effectLst/>
                <a:latin typeface="Consolas" panose="020B0609020204030204" pitchFamily="49" charset="0"/>
              </a:rPr>
              <a:t>3</a:t>
            </a:r>
            <a:r>
              <a:rPr lang="en-US" sz="2500" b="0" dirty="0">
                <a:solidFill>
                  <a:srgbClr val="BBBBBB"/>
                </a:solidFill>
                <a:effectLst/>
                <a:latin typeface="Consolas" panose="020B0609020204030204" pitchFamily="49" charset="0"/>
              </a:rPr>
              <a:t>));</a:t>
            </a:r>
            <a:r>
              <a:rPr lang="en-US" sz="2500" b="0" i="1" dirty="0">
                <a:solidFill>
                  <a:srgbClr val="848BBD"/>
                </a:solidFill>
                <a:effectLst/>
                <a:latin typeface="Consolas" panose="020B0609020204030204" pitchFamily="49" charset="0"/>
              </a:rPr>
              <a:t>  </a:t>
            </a:r>
          </a:p>
          <a:p>
            <a:r>
              <a:rPr lang="en-US" sz="2500" b="0" i="1" dirty="0">
                <a:solidFill>
                  <a:srgbClr val="848BBD"/>
                </a:solidFill>
                <a:effectLst/>
                <a:latin typeface="Consolas" panose="020B0609020204030204" pitchFamily="49" charset="0"/>
              </a:rPr>
              <a:t>// Output: 9   (a)</a:t>
            </a:r>
            <a:endParaRPr lang="en-US" sz="27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337177292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Q[C](f)</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853162" y="756950"/>
            <a:ext cx="4962847" cy="4524315"/>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7</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9</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p>
          <a:p>
            <a:br>
              <a:rPr lang="en-US" sz="2400" b="0" dirty="0">
                <a:solidFill>
                  <a:srgbClr val="BBBBBB"/>
                </a:solidFill>
                <a:effectLst/>
                <a:latin typeface="Consolas" panose="020B0609020204030204" pitchFamily="49" charset="0"/>
              </a:rPr>
            </a:b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09BD3AC0-5C32-6A48-3A22-5E17A42D68FF}"/>
              </a:ext>
            </a:extLst>
          </p:cNvPr>
          <p:cNvSpPr txBox="1"/>
          <p:nvPr/>
        </p:nvSpPr>
        <p:spPr>
          <a:xfrm>
            <a:off x="6067534" y="843677"/>
            <a:ext cx="5913720" cy="5170646"/>
          </a:xfrm>
          <a:prstGeom prst="rect">
            <a:avLst/>
          </a:prstGeom>
          <a:solidFill>
            <a:srgbClr val="262335"/>
          </a:solidFill>
        </p:spPr>
        <p:txBody>
          <a:bodyPr wrap="square">
            <a:spAutoFit/>
          </a:bodyPr>
          <a:lstStyle/>
          <a:p>
            <a:r>
              <a:rPr lang="pt-BR" sz="3000" b="0" dirty="0">
                <a:solidFill>
                  <a:srgbClr val="36F9F6"/>
                </a:solidFill>
                <a:effectLst/>
                <a:latin typeface="Consolas" panose="020B0609020204030204" pitchFamily="49" charset="0"/>
              </a:rPr>
              <a:t>printf</a:t>
            </a:r>
            <a:r>
              <a:rPr lang="pt-BR" sz="3000" b="0" dirty="0">
                <a:solidFill>
                  <a:srgbClr val="BBBBBB"/>
                </a:solidFill>
                <a:effectLst/>
                <a:latin typeface="Consolas" panose="020B0609020204030204" pitchFamily="49" charset="0"/>
              </a:rPr>
              <a:t>(</a:t>
            </a:r>
            <a:r>
              <a:rPr lang="pt-BR" sz="3000" b="0" dirty="0">
                <a:solidFill>
                  <a:srgbClr val="FF8B39"/>
                </a:solidFill>
                <a:effectLst/>
                <a:latin typeface="Consolas" panose="020B0609020204030204" pitchFamily="49" charset="0"/>
              </a:rPr>
              <a:t>"</a:t>
            </a:r>
            <a:r>
              <a:rPr lang="pt-BR" sz="3000" b="0" i="1" dirty="0">
                <a:solidFill>
                  <a:srgbClr val="72F1B8"/>
                </a:solidFill>
                <a:effectLst/>
                <a:latin typeface="Consolas" panose="020B0609020204030204" pitchFamily="49" charset="0"/>
              </a:rPr>
              <a:t>%d</a:t>
            </a:r>
            <a:r>
              <a:rPr lang="pt-BR" sz="3000" b="0" dirty="0">
                <a:solidFill>
                  <a:srgbClr val="36F9F6"/>
                </a:solidFill>
                <a:effectLst/>
                <a:latin typeface="Consolas" panose="020B0609020204030204" pitchFamily="49" charset="0"/>
              </a:rPr>
              <a:t>\n</a:t>
            </a:r>
            <a:r>
              <a:rPr lang="pt-BR" sz="3000" b="0" dirty="0">
                <a:solidFill>
                  <a:srgbClr val="FF8B39"/>
                </a:solidFill>
                <a:effectLst/>
                <a:latin typeface="Consolas" panose="020B0609020204030204" pitchFamily="49" charset="0"/>
              </a:rPr>
              <a:t>"</a:t>
            </a:r>
            <a:r>
              <a:rPr lang="pt-BR" sz="3000" b="0" dirty="0">
                <a:solidFill>
                  <a:srgbClr val="BBBBBB"/>
                </a:solidFill>
                <a:effectLst/>
                <a:latin typeface="Consolas" panose="020B0609020204030204" pitchFamily="49" charset="0"/>
              </a:rPr>
              <a:t>, </a:t>
            </a:r>
            <a:r>
              <a:rPr lang="pt-BR" sz="3000" b="0" dirty="0">
                <a:solidFill>
                  <a:srgbClr val="FEDE5D"/>
                </a:solidFill>
                <a:effectLst/>
                <a:latin typeface="Consolas" panose="020B0609020204030204" pitchFamily="49" charset="0"/>
              </a:rPr>
              <a:t>*</a:t>
            </a:r>
            <a:r>
              <a:rPr lang="pt-BR" sz="3000" b="0" dirty="0">
                <a:solidFill>
                  <a:srgbClr val="FF7EDB"/>
                </a:solidFill>
                <a:effectLst/>
                <a:latin typeface="Consolas" panose="020B0609020204030204" pitchFamily="49" charset="0"/>
              </a:rPr>
              <a:t>n</a:t>
            </a:r>
            <a:r>
              <a:rPr lang="pt-BR" sz="3000" b="0" dirty="0">
                <a:solidFill>
                  <a:srgbClr val="BBBBBB"/>
                </a:solidFill>
                <a:effectLst/>
                <a:latin typeface="Consolas" panose="020B0609020204030204" pitchFamily="49" charset="0"/>
              </a:rPr>
              <a:t>);</a:t>
            </a:r>
            <a:r>
              <a:rPr lang="pt-BR" sz="3000" b="0" i="1" dirty="0">
                <a:solidFill>
                  <a:srgbClr val="848BBD"/>
                </a:solidFill>
                <a:effectLst/>
                <a:latin typeface="Consolas" panose="020B0609020204030204" pitchFamily="49" charset="0"/>
              </a:rPr>
              <a:t>  </a:t>
            </a:r>
          </a:p>
          <a:p>
            <a:r>
              <a:rPr lang="pt-BR" sz="3000" b="0" i="1" dirty="0">
                <a:solidFill>
                  <a:srgbClr val="848BBD"/>
                </a:solidFill>
                <a:effectLst/>
                <a:latin typeface="Consolas" panose="020B0609020204030204" pitchFamily="49" charset="0"/>
              </a:rPr>
              <a:t>// Output: 1   (i)</a:t>
            </a:r>
            <a:endParaRPr lang="pt-BR" sz="3000" b="0" dirty="0">
              <a:solidFill>
                <a:srgbClr val="BBBBBB"/>
              </a:solidFill>
              <a:effectLst/>
              <a:latin typeface="Consolas" panose="020B0609020204030204" pitchFamily="49" charset="0"/>
            </a:endParaRPr>
          </a:p>
          <a:p>
            <a:r>
              <a:rPr lang="pt-BR" sz="3000" b="0" dirty="0">
                <a:solidFill>
                  <a:srgbClr val="36F9F6"/>
                </a:solidFill>
                <a:effectLst/>
                <a:latin typeface="Consolas" panose="020B0609020204030204" pitchFamily="49" charset="0"/>
              </a:rPr>
              <a:t>printf</a:t>
            </a:r>
            <a:r>
              <a:rPr lang="pt-BR" sz="3000" b="0" dirty="0">
                <a:solidFill>
                  <a:srgbClr val="BBBBBB"/>
                </a:solidFill>
                <a:effectLst/>
                <a:latin typeface="Consolas" panose="020B0609020204030204" pitchFamily="49" charset="0"/>
              </a:rPr>
              <a:t>(</a:t>
            </a:r>
            <a:r>
              <a:rPr lang="pt-BR" sz="3000" b="0" dirty="0">
                <a:solidFill>
                  <a:srgbClr val="FF8B39"/>
                </a:solidFill>
                <a:effectLst/>
                <a:latin typeface="Consolas" panose="020B0609020204030204" pitchFamily="49" charset="0"/>
              </a:rPr>
              <a:t>"</a:t>
            </a:r>
            <a:r>
              <a:rPr lang="pt-BR" sz="3000" b="0" i="1" dirty="0">
                <a:solidFill>
                  <a:srgbClr val="72F1B8"/>
                </a:solidFill>
                <a:effectLst/>
                <a:latin typeface="Consolas" panose="020B0609020204030204" pitchFamily="49" charset="0"/>
              </a:rPr>
              <a:t>%d</a:t>
            </a:r>
            <a:r>
              <a:rPr lang="pt-BR" sz="3000" b="0" dirty="0">
                <a:solidFill>
                  <a:srgbClr val="36F9F6"/>
                </a:solidFill>
                <a:effectLst/>
                <a:latin typeface="Consolas" panose="020B0609020204030204" pitchFamily="49" charset="0"/>
              </a:rPr>
              <a:t>\n</a:t>
            </a:r>
            <a:r>
              <a:rPr lang="pt-BR" sz="3000" b="0" dirty="0">
                <a:solidFill>
                  <a:srgbClr val="FF8B39"/>
                </a:solidFill>
                <a:effectLst/>
                <a:latin typeface="Consolas" panose="020B0609020204030204" pitchFamily="49" charset="0"/>
              </a:rPr>
              <a:t>"</a:t>
            </a:r>
            <a:r>
              <a:rPr lang="pt-BR" sz="3000" b="0" dirty="0">
                <a:solidFill>
                  <a:srgbClr val="BBBBBB"/>
                </a:solidFill>
                <a:effectLst/>
                <a:latin typeface="Consolas" panose="020B0609020204030204" pitchFamily="49" charset="0"/>
              </a:rPr>
              <a:t>, </a:t>
            </a:r>
            <a:r>
              <a:rPr lang="pt-BR" sz="3000" b="0" dirty="0">
                <a:solidFill>
                  <a:srgbClr val="FEDE5D"/>
                </a:solidFill>
                <a:effectLst/>
                <a:latin typeface="Consolas" panose="020B0609020204030204" pitchFamily="49" charset="0"/>
              </a:rPr>
              <a:t>*</a:t>
            </a:r>
            <a:r>
              <a:rPr lang="pt-BR" sz="3000" b="0" dirty="0">
                <a:solidFill>
                  <a:srgbClr val="BBBBBB"/>
                </a:solidFill>
                <a:effectLst/>
                <a:latin typeface="Consolas" panose="020B0609020204030204" pitchFamily="49" charset="0"/>
              </a:rPr>
              <a:t>(</a:t>
            </a:r>
            <a:r>
              <a:rPr lang="pt-BR" sz="3000" b="0" dirty="0">
                <a:solidFill>
                  <a:srgbClr val="FF7EDB"/>
                </a:solidFill>
                <a:effectLst/>
                <a:latin typeface="Consolas" panose="020B0609020204030204" pitchFamily="49" charset="0"/>
              </a:rPr>
              <a:t>n</a:t>
            </a:r>
            <a:r>
              <a:rPr lang="pt-BR" sz="3000" b="0" dirty="0">
                <a:solidFill>
                  <a:srgbClr val="FEDE5D"/>
                </a:solidFill>
                <a:effectLst/>
                <a:latin typeface="Consolas" panose="020B0609020204030204" pitchFamily="49" charset="0"/>
              </a:rPr>
              <a:t>+</a:t>
            </a:r>
            <a:r>
              <a:rPr lang="pt-BR" sz="3000" b="0" dirty="0">
                <a:solidFill>
                  <a:srgbClr val="F97E72"/>
                </a:solidFill>
                <a:effectLst/>
                <a:latin typeface="Consolas" panose="020B0609020204030204" pitchFamily="49" charset="0"/>
              </a:rPr>
              <a:t>2</a:t>
            </a:r>
            <a:r>
              <a:rPr lang="pt-BR" sz="3000" b="0" dirty="0">
                <a:solidFill>
                  <a:srgbClr val="BBBBBB"/>
                </a:solidFill>
                <a:effectLst/>
                <a:latin typeface="Consolas" panose="020B0609020204030204" pitchFamily="49" charset="0"/>
              </a:rPr>
              <a:t>));</a:t>
            </a:r>
            <a:r>
              <a:rPr lang="pt-BR" sz="3000" b="0" i="1" dirty="0">
                <a:solidFill>
                  <a:srgbClr val="848BBD"/>
                </a:solidFill>
                <a:effectLst/>
                <a:latin typeface="Consolas" panose="020B0609020204030204" pitchFamily="49" charset="0"/>
              </a:rPr>
              <a:t>  </a:t>
            </a:r>
          </a:p>
          <a:p>
            <a:r>
              <a:rPr lang="pt-BR" sz="3000" b="0" i="1" dirty="0">
                <a:solidFill>
                  <a:srgbClr val="848BBD"/>
                </a:solidFill>
                <a:effectLst/>
                <a:latin typeface="Consolas" panose="020B0609020204030204" pitchFamily="49" charset="0"/>
              </a:rPr>
              <a:t>// Output: 3   (d)</a:t>
            </a:r>
            <a:endParaRPr lang="pt-BR" sz="3000" b="0" dirty="0">
              <a:solidFill>
                <a:srgbClr val="BBBBBB"/>
              </a:solidFill>
              <a:effectLst/>
              <a:latin typeface="Consolas" panose="020B0609020204030204" pitchFamily="49" charset="0"/>
            </a:endParaRPr>
          </a:p>
          <a:p>
            <a:r>
              <a:rPr lang="pt-BR" sz="3000" b="0" dirty="0">
                <a:solidFill>
                  <a:srgbClr val="36F9F6"/>
                </a:solidFill>
                <a:effectLst/>
                <a:latin typeface="Consolas" panose="020B0609020204030204" pitchFamily="49" charset="0"/>
              </a:rPr>
              <a:t>printf</a:t>
            </a:r>
            <a:r>
              <a:rPr lang="pt-BR" sz="3000" b="0" dirty="0">
                <a:solidFill>
                  <a:srgbClr val="BBBBBB"/>
                </a:solidFill>
                <a:effectLst/>
                <a:latin typeface="Consolas" panose="020B0609020204030204" pitchFamily="49" charset="0"/>
              </a:rPr>
              <a:t>(</a:t>
            </a:r>
            <a:r>
              <a:rPr lang="pt-BR" sz="3000" b="0" dirty="0">
                <a:solidFill>
                  <a:srgbClr val="FF8B39"/>
                </a:solidFill>
                <a:effectLst/>
                <a:latin typeface="Consolas" panose="020B0609020204030204" pitchFamily="49" charset="0"/>
              </a:rPr>
              <a:t>"</a:t>
            </a:r>
            <a:r>
              <a:rPr lang="pt-BR" sz="3000" b="0" i="1" dirty="0">
                <a:solidFill>
                  <a:srgbClr val="72F1B8"/>
                </a:solidFill>
                <a:effectLst/>
                <a:latin typeface="Consolas" panose="020B0609020204030204" pitchFamily="49" charset="0"/>
              </a:rPr>
              <a:t>%d</a:t>
            </a:r>
            <a:r>
              <a:rPr lang="pt-BR" sz="3000" b="0" dirty="0">
                <a:solidFill>
                  <a:srgbClr val="36F9F6"/>
                </a:solidFill>
                <a:effectLst/>
                <a:latin typeface="Consolas" panose="020B0609020204030204" pitchFamily="49" charset="0"/>
              </a:rPr>
              <a:t>\n</a:t>
            </a:r>
            <a:r>
              <a:rPr lang="pt-BR" sz="3000" b="0" dirty="0">
                <a:solidFill>
                  <a:srgbClr val="FF8B39"/>
                </a:solidFill>
                <a:effectLst/>
                <a:latin typeface="Consolas" panose="020B0609020204030204" pitchFamily="49" charset="0"/>
              </a:rPr>
              <a:t>"</a:t>
            </a:r>
            <a:r>
              <a:rPr lang="pt-BR" sz="3000" b="0" dirty="0">
                <a:solidFill>
                  <a:srgbClr val="BBBBBB"/>
                </a:solidFill>
                <a:effectLst/>
                <a:latin typeface="Consolas" panose="020B0609020204030204" pitchFamily="49" charset="0"/>
              </a:rPr>
              <a:t>, (</a:t>
            </a:r>
            <a:r>
              <a:rPr lang="pt-BR" sz="3000" b="0" dirty="0">
                <a:solidFill>
                  <a:srgbClr val="FEDE5D"/>
                </a:solidFill>
                <a:effectLst/>
                <a:latin typeface="Consolas" panose="020B0609020204030204" pitchFamily="49" charset="0"/>
              </a:rPr>
              <a:t>*</a:t>
            </a:r>
            <a:r>
              <a:rPr lang="pt-BR" sz="3000" b="0" dirty="0">
                <a:solidFill>
                  <a:srgbClr val="BBBBBB"/>
                </a:solidFill>
                <a:effectLst/>
                <a:latin typeface="Consolas" panose="020B0609020204030204" pitchFamily="49" charset="0"/>
              </a:rPr>
              <a:t>(</a:t>
            </a:r>
            <a:r>
              <a:rPr lang="pt-BR" sz="3000" b="0" dirty="0">
                <a:solidFill>
                  <a:srgbClr val="FF7EDB"/>
                </a:solidFill>
                <a:effectLst/>
                <a:latin typeface="Consolas" panose="020B0609020204030204" pitchFamily="49" charset="0"/>
              </a:rPr>
              <a:t>n</a:t>
            </a:r>
            <a:r>
              <a:rPr lang="pt-BR" sz="3000" b="0" dirty="0">
                <a:solidFill>
                  <a:srgbClr val="FEDE5D"/>
                </a:solidFill>
                <a:effectLst/>
                <a:latin typeface="Consolas" panose="020B0609020204030204" pitchFamily="49" charset="0"/>
              </a:rPr>
              <a:t>+</a:t>
            </a:r>
            <a:r>
              <a:rPr lang="pt-BR" sz="3000" b="0" dirty="0">
                <a:solidFill>
                  <a:srgbClr val="F97E72"/>
                </a:solidFill>
                <a:effectLst/>
                <a:latin typeface="Consolas" panose="020B0609020204030204" pitchFamily="49" charset="0"/>
              </a:rPr>
              <a:t>3</a:t>
            </a:r>
            <a:r>
              <a:rPr lang="pt-BR" sz="3000" b="0" dirty="0">
                <a:solidFill>
                  <a:srgbClr val="BBBBBB"/>
                </a:solidFill>
                <a:effectLst/>
                <a:latin typeface="Consolas" panose="020B0609020204030204" pitchFamily="49" charset="0"/>
              </a:rPr>
              <a:t>)</a:t>
            </a:r>
            <a:r>
              <a:rPr lang="pt-BR" sz="3000" b="0" dirty="0">
                <a:solidFill>
                  <a:srgbClr val="FEDE5D"/>
                </a:solidFill>
                <a:effectLst/>
                <a:latin typeface="Consolas" panose="020B0609020204030204" pitchFamily="49" charset="0"/>
              </a:rPr>
              <a:t>+</a:t>
            </a:r>
            <a:r>
              <a:rPr lang="pt-BR" sz="3000" b="0" dirty="0">
                <a:solidFill>
                  <a:srgbClr val="F97E72"/>
                </a:solidFill>
                <a:effectLst/>
                <a:latin typeface="Consolas" panose="020B0609020204030204" pitchFamily="49" charset="0"/>
              </a:rPr>
              <a:t>1</a:t>
            </a:r>
            <a:r>
              <a:rPr lang="pt-BR" sz="3000" b="0" dirty="0">
                <a:solidFill>
                  <a:srgbClr val="BBBBBB"/>
                </a:solidFill>
                <a:effectLst/>
                <a:latin typeface="Consolas" panose="020B0609020204030204" pitchFamily="49" charset="0"/>
              </a:rPr>
              <a:t>));</a:t>
            </a:r>
            <a:r>
              <a:rPr lang="pt-BR" sz="3000" b="0" i="1" dirty="0">
                <a:solidFill>
                  <a:srgbClr val="848BBD"/>
                </a:solidFill>
                <a:effectLst/>
                <a:latin typeface="Consolas" panose="020B0609020204030204" pitchFamily="49" charset="0"/>
              </a:rPr>
              <a:t>  </a:t>
            </a:r>
          </a:p>
          <a:p>
            <a:r>
              <a:rPr lang="pt-BR" sz="3000" b="0" i="1" dirty="0">
                <a:solidFill>
                  <a:srgbClr val="848BBD"/>
                </a:solidFill>
                <a:effectLst/>
                <a:latin typeface="Consolas" panose="020B0609020204030204" pitchFamily="49" charset="0"/>
              </a:rPr>
              <a:t>// Output: 5   (k)</a:t>
            </a:r>
            <a:endParaRPr lang="pt-BR" sz="3000" b="0" dirty="0">
              <a:solidFill>
                <a:srgbClr val="BBBBBB"/>
              </a:solidFill>
              <a:effectLst/>
              <a:latin typeface="Consolas" panose="020B0609020204030204" pitchFamily="49" charset="0"/>
            </a:endParaRPr>
          </a:p>
          <a:p>
            <a:r>
              <a:rPr lang="pt-BR" sz="3000" b="0" dirty="0">
                <a:solidFill>
                  <a:srgbClr val="36F9F6"/>
                </a:solidFill>
                <a:effectLst/>
                <a:latin typeface="Consolas" panose="020B0609020204030204" pitchFamily="49" charset="0"/>
              </a:rPr>
              <a:t>printf</a:t>
            </a:r>
            <a:r>
              <a:rPr lang="pt-BR" sz="3000" b="0" dirty="0">
                <a:solidFill>
                  <a:srgbClr val="BBBBBB"/>
                </a:solidFill>
                <a:effectLst/>
                <a:latin typeface="Consolas" panose="020B0609020204030204" pitchFamily="49" charset="0"/>
              </a:rPr>
              <a:t>(</a:t>
            </a:r>
            <a:r>
              <a:rPr lang="pt-BR" sz="3000" b="0" dirty="0">
                <a:solidFill>
                  <a:srgbClr val="FF8B39"/>
                </a:solidFill>
                <a:effectLst/>
                <a:latin typeface="Consolas" panose="020B0609020204030204" pitchFamily="49" charset="0"/>
              </a:rPr>
              <a:t>"</a:t>
            </a:r>
            <a:r>
              <a:rPr lang="pt-BR" sz="3000" b="0" i="1" dirty="0">
                <a:solidFill>
                  <a:srgbClr val="72F1B8"/>
                </a:solidFill>
                <a:effectLst/>
                <a:latin typeface="Consolas" panose="020B0609020204030204" pitchFamily="49" charset="0"/>
              </a:rPr>
              <a:t>%d</a:t>
            </a:r>
            <a:r>
              <a:rPr lang="pt-BR" sz="3000" b="0" dirty="0">
                <a:solidFill>
                  <a:srgbClr val="36F9F6"/>
                </a:solidFill>
                <a:effectLst/>
                <a:latin typeface="Consolas" panose="020B0609020204030204" pitchFamily="49" charset="0"/>
              </a:rPr>
              <a:t>\n</a:t>
            </a:r>
            <a:r>
              <a:rPr lang="pt-BR" sz="3000" b="0" dirty="0">
                <a:solidFill>
                  <a:srgbClr val="FF8B39"/>
                </a:solidFill>
                <a:effectLst/>
                <a:latin typeface="Consolas" panose="020B0609020204030204" pitchFamily="49" charset="0"/>
              </a:rPr>
              <a:t>"</a:t>
            </a:r>
            <a:r>
              <a:rPr lang="pt-BR" sz="3000" b="0" dirty="0">
                <a:solidFill>
                  <a:srgbClr val="BBBBBB"/>
                </a:solidFill>
                <a:effectLst/>
                <a:latin typeface="Consolas" panose="020B0609020204030204" pitchFamily="49" charset="0"/>
              </a:rPr>
              <a:t>, </a:t>
            </a:r>
            <a:r>
              <a:rPr lang="pt-BR" sz="3000" b="0" dirty="0">
                <a:solidFill>
                  <a:srgbClr val="FEDE5D"/>
                </a:solidFill>
                <a:effectLst/>
                <a:latin typeface="Consolas" panose="020B0609020204030204" pitchFamily="49" charset="0"/>
              </a:rPr>
              <a:t>*</a:t>
            </a:r>
            <a:r>
              <a:rPr lang="pt-BR" sz="3000" b="0" dirty="0">
                <a:solidFill>
                  <a:srgbClr val="BBBBBB"/>
                </a:solidFill>
                <a:effectLst/>
                <a:latin typeface="Consolas" panose="020B0609020204030204" pitchFamily="49" charset="0"/>
              </a:rPr>
              <a:t>(</a:t>
            </a:r>
            <a:r>
              <a:rPr lang="pt-BR" sz="3000" b="0" dirty="0">
                <a:solidFill>
                  <a:srgbClr val="FF7EDB"/>
                </a:solidFill>
                <a:effectLst/>
                <a:latin typeface="Consolas" panose="020B0609020204030204" pitchFamily="49" charset="0"/>
              </a:rPr>
              <a:t>n</a:t>
            </a:r>
            <a:r>
              <a:rPr lang="pt-BR" sz="3000" b="0" dirty="0">
                <a:solidFill>
                  <a:srgbClr val="FEDE5D"/>
                </a:solidFill>
                <a:effectLst/>
                <a:latin typeface="Consolas" panose="020B0609020204030204" pitchFamily="49" charset="0"/>
              </a:rPr>
              <a:t>+</a:t>
            </a:r>
            <a:r>
              <a:rPr lang="pt-BR" sz="3000" b="0" dirty="0">
                <a:solidFill>
                  <a:srgbClr val="F97E72"/>
                </a:solidFill>
                <a:effectLst/>
                <a:latin typeface="Consolas" panose="020B0609020204030204" pitchFamily="49" charset="0"/>
              </a:rPr>
              <a:t>5</a:t>
            </a:r>
            <a:r>
              <a:rPr lang="pt-BR" sz="3000" b="0" dirty="0">
                <a:solidFill>
                  <a:srgbClr val="BBBBBB"/>
                </a:solidFill>
                <a:effectLst/>
                <a:latin typeface="Consolas" panose="020B0609020204030204" pitchFamily="49" charset="0"/>
              </a:rPr>
              <a:t>)</a:t>
            </a:r>
            <a:r>
              <a:rPr lang="pt-BR" sz="3000" b="0" dirty="0">
                <a:solidFill>
                  <a:srgbClr val="FEDE5D"/>
                </a:solidFill>
                <a:effectLst/>
                <a:latin typeface="Consolas" panose="020B0609020204030204" pitchFamily="49" charset="0"/>
              </a:rPr>
              <a:t>+</a:t>
            </a:r>
            <a:r>
              <a:rPr lang="pt-BR" sz="3000" b="0" dirty="0">
                <a:solidFill>
                  <a:srgbClr val="F97E72"/>
                </a:solidFill>
                <a:effectLst/>
                <a:latin typeface="Consolas" panose="020B0609020204030204" pitchFamily="49" charset="0"/>
              </a:rPr>
              <a:t>1</a:t>
            </a:r>
            <a:r>
              <a:rPr lang="pt-BR" sz="3000" b="0" dirty="0">
                <a:solidFill>
                  <a:srgbClr val="BBBBBB"/>
                </a:solidFill>
                <a:effectLst/>
                <a:latin typeface="Consolas" panose="020B0609020204030204" pitchFamily="49" charset="0"/>
              </a:rPr>
              <a:t>);</a:t>
            </a:r>
            <a:r>
              <a:rPr lang="pt-BR" sz="3000" b="0" i="1" dirty="0">
                <a:solidFill>
                  <a:srgbClr val="848BBD"/>
                </a:solidFill>
                <a:effectLst/>
                <a:latin typeface="Consolas" panose="020B0609020204030204" pitchFamily="49" charset="0"/>
              </a:rPr>
              <a:t>  </a:t>
            </a:r>
          </a:p>
          <a:p>
            <a:r>
              <a:rPr lang="pt-BR" sz="3000" b="0" i="1" dirty="0">
                <a:solidFill>
                  <a:srgbClr val="848BBD"/>
                </a:solidFill>
                <a:effectLst/>
                <a:latin typeface="Consolas" panose="020B0609020204030204" pitchFamily="49" charset="0"/>
              </a:rPr>
              <a:t>// Output: 7   (h)</a:t>
            </a:r>
            <a:endParaRPr lang="pt-BR" sz="3000" b="0" dirty="0">
              <a:solidFill>
                <a:srgbClr val="BBBBBB"/>
              </a:solidFill>
              <a:effectLst/>
              <a:latin typeface="Consolas" panose="020B0609020204030204" pitchFamily="49" charset="0"/>
            </a:endParaRPr>
          </a:p>
          <a:p>
            <a:r>
              <a:rPr lang="pt-BR" sz="3000" b="0" dirty="0">
                <a:solidFill>
                  <a:srgbClr val="36F9F6"/>
                </a:solidFill>
                <a:effectLst/>
                <a:latin typeface="Consolas" panose="020B0609020204030204" pitchFamily="49" charset="0"/>
              </a:rPr>
              <a:t>printf</a:t>
            </a:r>
            <a:r>
              <a:rPr lang="pt-BR" sz="3000" b="0" dirty="0">
                <a:solidFill>
                  <a:srgbClr val="BBBBBB"/>
                </a:solidFill>
                <a:effectLst/>
                <a:latin typeface="Consolas" panose="020B0609020204030204" pitchFamily="49" charset="0"/>
              </a:rPr>
              <a:t>(</a:t>
            </a:r>
            <a:r>
              <a:rPr lang="pt-BR" sz="3000" b="0" dirty="0">
                <a:solidFill>
                  <a:srgbClr val="FF8B39"/>
                </a:solidFill>
                <a:effectLst/>
                <a:latin typeface="Consolas" panose="020B0609020204030204" pitchFamily="49" charset="0"/>
              </a:rPr>
              <a:t>"</a:t>
            </a:r>
            <a:r>
              <a:rPr lang="pt-BR" sz="3000" b="0" i="1" dirty="0">
                <a:solidFill>
                  <a:srgbClr val="72F1B8"/>
                </a:solidFill>
                <a:effectLst/>
                <a:latin typeface="Consolas" panose="020B0609020204030204" pitchFamily="49" charset="0"/>
              </a:rPr>
              <a:t>%d</a:t>
            </a:r>
            <a:r>
              <a:rPr lang="pt-BR" sz="3000" b="0" dirty="0">
                <a:solidFill>
                  <a:srgbClr val="36F9F6"/>
                </a:solidFill>
                <a:effectLst/>
                <a:latin typeface="Consolas" panose="020B0609020204030204" pitchFamily="49" charset="0"/>
              </a:rPr>
              <a:t>\n</a:t>
            </a:r>
            <a:r>
              <a:rPr lang="pt-BR" sz="3000" b="0" dirty="0">
                <a:solidFill>
                  <a:srgbClr val="FF8B39"/>
                </a:solidFill>
                <a:effectLst/>
                <a:latin typeface="Consolas" panose="020B0609020204030204" pitchFamily="49" charset="0"/>
              </a:rPr>
              <a:t>"</a:t>
            </a:r>
            <a:r>
              <a:rPr lang="pt-BR" sz="3000" b="0" dirty="0">
                <a:solidFill>
                  <a:srgbClr val="BBBBBB"/>
                </a:solidFill>
                <a:effectLst/>
                <a:latin typeface="Consolas" panose="020B0609020204030204" pitchFamily="49" charset="0"/>
              </a:rPr>
              <a:t>,</a:t>
            </a:r>
            <a:r>
              <a:rPr lang="pt-BR" sz="3000" b="0" dirty="0">
                <a:solidFill>
                  <a:srgbClr val="FEDE5D"/>
                </a:solidFill>
                <a:effectLst/>
                <a:latin typeface="Consolas" panose="020B0609020204030204" pitchFamily="49" charset="0"/>
              </a:rPr>
              <a:t>++*</a:t>
            </a:r>
            <a:r>
              <a:rPr lang="pt-BR" sz="3000" b="0" dirty="0">
                <a:solidFill>
                  <a:srgbClr val="FF7EDB"/>
                </a:solidFill>
                <a:effectLst/>
                <a:latin typeface="Consolas" panose="020B0609020204030204" pitchFamily="49" charset="0"/>
              </a:rPr>
              <a:t>n</a:t>
            </a:r>
            <a:r>
              <a:rPr lang="pt-BR" sz="3000" b="0" dirty="0">
                <a:solidFill>
                  <a:srgbClr val="BBBBBB"/>
                </a:solidFill>
                <a:effectLst/>
                <a:latin typeface="Consolas" panose="020B0609020204030204" pitchFamily="49" charset="0"/>
              </a:rPr>
              <a:t>);</a:t>
            </a:r>
            <a:r>
              <a:rPr lang="pt-BR" sz="3000" b="0" i="1" dirty="0">
                <a:solidFill>
                  <a:srgbClr val="848BBD"/>
                </a:solidFill>
                <a:effectLst/>
                <a:latin typeface="Consolas" panose="020B0609020204030204" pitchFamily="49" charset="0"/>
              </a:rPr>
              <a:t>  </a:t>
            </a:r>
          </a:p>
          <a:p>
            <a:r>
              <a:rPr lang="pt-BR" sz="3000" b="0" i="1" dirty="0">
                <a:solidFill>
                  <a:srgbClr val="848BBD"/>
                </a:solidFill>
                <a:effectLst/>
                <a:latin typeface="Consolas" panose="020B0609020204030204" pitchFamily="49" charset="0"/>
              </a:rPr>
              <a:t>// Output: 2   (e)</a:t>
            </a:r>
            <a:endParaRPr lang="pt-BR" sz="30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72726471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30832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(g) Match the following with reference to the following program segment:</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Q[C](g)</a:t>
            </a:r>
          </a:p>
        </p:txBody>
      </p:sp>
    </p:spTree>
    <p:extLst>
      <p:ext uri="{BB962C8B-B14F-4D97-AF65-F5344CB8AC3E}">
        <p14:creationId xmlns:p14="http://schemas.microsoft.com/office/powerpoint/2010/main" val="143601058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Q[A](a)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10342428" cy="4154984"/>
          </a:xfrm>
          <a:prstGeom prst="rect">
            <a:avLst/>
          </a:prstGeom>
          <a:solidFill>
            <a:srgbClr val="262335"/>
          </a:solidFill>
        </p:spPr>
        <p:txBody>
          <a:bodyPr wrap="square">
            <a:spAutoFit/>
          </a:bodyPr>
          <a:lstStyle/>
          <a:p>
            <a:r>
              <a:rPr lang="pt-BR" sz="2400" b="0" dirty="0">
                <a:solidFill>
                  <a:srgbClr val="72F1B8"/>
                </a:solidFill>
                <a:effectLst/>
                <a:latin typeface="Consolas" panose="020B0609020204030204" pitchFamily="49" charset="0"/>
              </a:rPr>
              <a:t>#include</a:t>
            </a:r>
            <a:r>
              <a:rPr lang="pt-BR" sz="2400" b="0" dirty="0">
                <a:solidFill>
                  <a:srgbClr val="BBBBBB"/>
                </a:solidFill>
                <a:effectLst/>
                <a:latin typeface="Consolas" panose="020B0609020204030204" pitchFamily="49" charset="0"/>
              </a:rPr>
              <a:t> </a:t>
            </a:r>
            <a:r>
              <a:rPr lang="pt-BR" sz="2400" b="0" dirty="0">
                <a:solidFill>
                  <a:srgbClr val="FF8B39"/>
                </a:solidFill>
                <a:effectLst/>
                <a:latin typeface="Consolas" panose="020B0609020204030204" pitchFamily="49" charset="0"/>
              </a:rPr>
              <a:t>&lt;stdio.h&gt;</a:t>
            </a:r>
            <a:r>
              <a:rPr lang="pt-BR" sz="2400" b="0" dirty="0">
                <a:solidFill>
                  <a:srgbClr val="BBBBBB"/>
                </a:solidFill>
                <a:effectLst/>
                <a:latin typeface="Consolas" panose="020B0609020204030204" pitchFamily="49" charset="0"/>
              </a:rPr>
              <a:t> </a:t>
            </a:r>
          </a:p>
          <a:p>
            <a:r>
              <a:rPr lang="pt-BR" sz="2400" b="0" dirty="0">
                <a:solidFill>
                  <a:srgbClr val="FEDE5D"/>
                </a:solidFill>
                <a:effectLst/>
                <a:latin typeface="Consolas" panose="020B0609020204030204" pitchFamily="49" charset="0"/>
              </a:rPr>
              <a:t>int</a:t>
            </a:r>
            <a:r>
              <a:rPr lang="pt-BR" sz="2400" b="0" dirty="0">
                <a:solidFill>
                  <a:srgbClr val="BBBBBB"/>
                </a:solidFill>
                <a:effectLst/>
                <a:latin typeface="Consolas" panose="020B0609020204030204" pitchFamily="49" charset="0"/>
              </a:rPr>
              <a:t> </a:t>
            </a:r>
            <a:r>
              <a:rPr lang="pt-BR" sz="2400" b="0" dirty="0">
                <a:solidFill>
                  <a:srgbClr val="36F9F6"/>
                </a:solidFill>
                <a:effectLst/>
                <a:latin typeface="Consolas" panose="020B0609020204030204" pitchFamily="49" charset="0"/>
              </a:rPr>
              <a:t>main</a:t>
            </a:r>
            <a:r>
              <a:rPr lang="pt-BR" sz="2400" b="0" dirty="0">
                <a:solidFill>
                  <a:srgbClr val="BBBBBB"/>
                </a:solidFill>
                <a:effectLst/>
                <a:latin typeface="Consolas" panose="020B0609020204030204" pitchFamily="49" charset="0"/>
              </a:rPr>
              <a:t>() </a:t>
            </a:r>
          </a:p>
          <a:p>
            <a:r>
              <a:rPr lang="pt-BR" sz="2400" b="0" dirty="0">
                <a:solidFill>
                  <a:srgbClr val="BBBBBB"/>
                </a:solidFill>
                <a:effectLst/>
                <a:latin typeface="Consolas" panose="020B0609020204030204" pitchFamily="49" charset="0"/>
              </a:rPr>
              <a:t>{</a:t>
            </a:r>
          </a:p>
          <a:p>
            <a:r>
              <a:rPr lang="pt-BR" sz="2400" b="0" dirty="0">
                <a:solidFill>
                  <a:srgbClr val="BBBBBB"/>
                </a:solidFill>
                <a:effectLst/>
                <a:latin typeface="Consolas" panose="020B0609020204030204" pitchFamily="49" charset="0"/>
              </a:rPr>
              <a:t>    </a:t>
            </a:r>
            <a:r>
              <a:rPr lang="pt-BR" sz="2400" b="0" dirty="0">
                <a:solidFill>
                  <a:srgbClr val="FEDE5D"/>
                </a:solidFill>
                <a:effectLst/>
                <a:latin typeface="Consolas" panose="020B0609020204030204" pitchFamily="49" charset="0"/>
              </a:rPr>
              <a:t>int</a:t>
            </a:r>
            <a:r>
              <a:rPr lang="pt-BR" sz="2400" b="0" dirty="0">
                <a:solidFill>
                  <a:srgbClr val="BBBBBB"/>
                </a:solidFill>
                <a:effectLst/>
                <a:latin typeface="Consolas" panose="020B0609020204030204" pitchFamily="49" charset="0"/>
              </a:rPr>
              <a:t> </a:t>
            </a:r>
            <a:r>
              <a:rPr lang="pt-BR" sz="2400" b="0" dirty="0">
                <a:solidFill>
                  <a:srgbClr val="FF7EDB"/>
                </a:solidFill>
                <a:effectLst/>
                <a:latin typeface="Consolas" panose="020B0609020204030204" pitchFamily="49" charset="0"/>
              </a:rPr>
              <a:t>n</a:t>
            </a:r>
            <a:r>
              <a:rPr lang="pt-BR" sz="2400" b="0" dirty="0">
                <a:solidFill>
                  <a:srgbClr val="BBBBBB"/>
                </a:solidFill>
                <a:effectLst/>
                <a:latin typeface="Consolas" panose="020B0609020204030204" pitchFamily="49" charset="0"/>
              </a:rPr>
              <a:t>[</a:t>
            </a:r>
            <a:r>
              <a:rPr lang="pt-BR" sz="2400" b="0" dirty="0">
                <a:solidFill>
                  <a:srgbClr val="F97E72"/>
                </a:solidFill>
                <a:effectLst/>
                <a:latin typeface="Consolas" panose="020B0609020204030204" pitchFamily="49" charset="0"/>
              </a:rPr>
              <a:t>3</a:t>
            </a:r>
            <a:r>
              <a:rPr lang="pt-BR" sz="2400" b="0" dirty="0">
                <a:solidFill>
                  <a:srgbClr val="BBBBBB"/>
                </a:solidFill>
                <a:effectLst/>
                <a:latin typeface="Consolas" panose="020B0609020204030204" pitchFamily="49" charset="0"/>
              </a:rPr>
              <a:t>][</a:t>
            </a:r>
            <a:r>
              <a:rPr lang="pt-BR" sz="2400" b="0" dirty="0">
                <a:solidFill>
                  <a:srgbClr val="F97E72"/>
                </a:solidFill>
                <a:effectLst/>
                <a:latin typeface="Consolas" panose="020B0609020204030204" pitchFamily="49" charset="0"/>
              </a:rPr>
              <a:t>3</a:t>
            </a:r>
            <a:r>
              <a:rPr lang="pt-BR" sz="2400" b="0" dirty="0">
                <a:solidFill>
                  <a:srgbClr val="BBBBBB"/>
                </a:solidFill>
                <a:effectLst/>
                <a:latin typeface="Consolas" panose="020B0609020204030204" pitchFamily="49" charset="0"/>
              </a:rPr>
              <a:t>] </a:t>
            </a:r>
            <a:r>
              <a:rPr lang="pt-BR" sz="2400" b="0" dirty="0">
                <a:solidFill>
                  <a:srgbClr val="FFFFFF"/>
                </a:solidFill>
                <a:effectLst/>
                <a:latin typeface="Consolas" panose="020B0609020204030204" pitchFamily="49" charset="0"/>
              </a:rPr>
              <a:t>=</a:t>
            </a:r>
            <a:r>
              <a:rPr lang="pt-BR" sz="2400" b="0" dirty="0">
                <a:solidFill>
                  <a:srgbClr val="BBBBBB"/>
                </a:solidFill>
                <a:effectLst/>
                <a:latin typeface="Consolas" panose="020B0609020204030204" pitchFamily="49" charset="0"/>
              </a:rPr>
              <a:t> {</a:t>
            </a:r>
          </a:p>
          <a:p>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2</a:t>
            </a:r>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4</a:t>
            </a:r>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3</a:t>
            </a:r>
            <a:r>
              <a:rPr lang="pt-BR" sz="2400" b="0" dirty="0">
                <a:solidFill>
                  <a:srgbClr val="BBBBBB"/>
                </a:solidFill>
                <a:effectLst/>
                <a:latin typeface="Consolas" panose="020B0609020204030204" pitchFamily="49" charset="0"/>
              </a:rPr>
              <a:t>,</a:t>
            </a:r>
          </a:p>
          <a:p>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6</a:t>
            </a:r>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8</a:t>
            </a:r>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5</a:t>
            </a:r>
            <a:r>
              <a:rPr lang="pt-BR" sz="2400" b="0" dirty="0">
                <a:solidFill>
                  <a:srgbClr val="BBBBBB"/>
                </a:solidFill>
                <a:effectLst/>
                <a:latin typeface="Consolas" panose="020B0609020204030204" pitchFamily="49" charset="0"/>
              </a:rPr>
              <a:t>,</a:t>
            </a:r>
          </a:p>
          <a:p>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3</a:t>
            </a:r>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5</a:t>
            </a:r>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1</a:t>
            </a:r>
            <a:r>
              <a:rPr lang="pt-BR" sz="2400" b="0" dirty="0">
                <a:solidFill>
                  <a:srgbClr val="BBBBBB"/>
                </a:solidFill>
                <a:effectLst/>
                <a:latin typeface="Consolas" panose="020B0609020204030204" pitchFamily="49" charset="0"/>
              </a:rPr>
              <a:t> </a:t>
            </a:r>
          </a:p>
          <a:p>
            <a:r>
              <a:rPr lang="pt-BR" sz="2400" b="0" dirty="0">
                <a:solidFill>
                  <a:srgbClr val="BBBBBB"/>
                </a:solidFill>
                <a:effectLst/>
                <a:latin typeface="Consolas" panose="020B0609020204030204" pitchFamily="49" charset="0"/>
              </a:rPr>
              <a:t>    }; </a:t>
            </a:r>
          </a:p>
          <a:p>
            <a:r>
              <a:rPr lang="pt-BR" sz="2400" b="0" dirty="0">
                <a:solidFill>
                  <a:srgbClr val="BBBBBB"/>
                </a:solidFill>
                <a:effectLst/>
                <a:latin typeface="Consolas" panose="020B0609020204030204" pitchFamily="49" charset="0"/>
              </a:rPr>
              <a:t>    </a:t>
            </a:r>
            <a:r>
              <a:rPr lang="pt-BR" sz="2400" b="0" dirty="0">
                <a:solidFill>
                  <a:srgbClr val="36F9F6"/>
                </a:solidFill>
                <a:effectLst/>
                <a:latin typeface="Consolas" panose="020B0609020204030204" pitchFamily="49" charset="0"/>
              </a:rPr>
              <a:t>printf</a:t>
            </a:r>
            <a:r>
              <a:rPr lang="pt-BR" sz="2400" b="0" dirty="0">
                <a:solidFill>
                  <a:srgbClr val="BBBBBB"/>
                </a:solidFill>
                <a:effectLst/>
                <a:latin typeface="Consolas" panose="020B0609020204030204" pitchFamily="49" charset="0"/>
              </a:rPr>
              <a:t>(</a:t>
            </a:r>
            <a:r>
              <a:rPr lang="pt-BR" sz="2400" b="0" dirty="0">
                <a:solidFill>
                  <a:srgbClr val="FF8B39"/>
                </a:solidFill>
                <a:effectLst/>
                <a:latin typeface="Consolas" panose="020B0609020204030204" pitchFamily="49" charset="0"/>
              </a:rPr>
              <a:t>"</a:t>
            </a:r>
            <a:r>
              <a:rPr lang="pt-BR" sz="2400" b="0" i="1" dirty="0">
                <a:solidFill>
                  <a:srgbClr val="72F1B8"/>
                </a:solidFill>
                <a:effectLst/>
                <a:latin typeface="Consolas" panose="020B0609020204030204" pitchFamily="49" charset="0"/>
              </a:rPr>
              <a:t>%d</a:t>
            </a:r>
            <a:r>
              <a:rPr lang="pt-BR" sz="2400" b="0" dirty="0">
                <a:solidFill>
                  <a:srgbClr val="FF8B39"/>
                </a:solidFill>
                <a:effectLst/>
                <a:latin typeface="Consolas" panose="020B0609020204030204" pitchFamily="49" charset="0"/>
              </a:rPr>
              <a:t> </a:t>
            </a:r>
            <a:r>
              <a:rPr lang="pt-BR" sz="2400" b="0" i="1" dirty="0">
                <a:solidFill>
                  <a:srgbClr val="72F1B8"/>
                </a:solidFill>
                <a:effectLst/>
                <a:latin typeface="Consolas" panose="020B0609020204030204" pitchFamily="49" charset="0"/>
              </a:rPr>
              <a:t>%d</a:t>
            </a:r>
            <a:r>
              <a:rPr lang="pt-BR" sz="2400" b="0" dirty="0">
                <a:solidFill>
                  <a:srgbClr val="FF8B39"/>
                </a:solidFill>
                <a:effectLst/>
                <a:latin typeface="Consolas" panose="020B0609020204030204" pitchFamily="49" charset="0"/>
              </a:rPr>
              <a:t> </a:t>
            </a:r>
            <a:r>
              <a:rPr lang="pt-BR" sz="2400" b="0" i="1" dirty="0">
                <a:solidFill>
                  <a:srgbClr val="72F1B8"/>
                </a:solidFill>
                <a:effectLst/>
                <a:latin typeface="Consolas" panose="020B0609020204030204" pitchFamily="49" charset="0"/>
              </a:rPr>
              <a:t>%d</a:t>
            </a:r>
            <a:r>
              <a:rPr lang="pt-BR" sz="2400" b="0" dirty="0">
                <a:solidFill>
                  <a:srgbClr val="36F9F6"/>
                </a:solidFill>
                <a:effectLst/>
                <a:latin typeface="Consolas" panose="020B0609020204030204" pitchFamily="49" charset="0"/>
              </a:rPr>
              <a:t>\n</a:t>
            </a:r>
            <a:r>
              <a:rPr lang="pt-BR" sz="2400" b="0" dirty="0">
                <a:solidFill>
                  <a:srgbClr val="FF8B39"/>
                </a:solidFill>
                <a:effectLst/>
                <a:latin typeface="Consolas" panose="020B0609020204030204" pitchFamily="49" charset="0"/>
              </a:rPr>
              <a:t>"</a:t>
            </a:r>
            <a:r>
              <a:rPr lang="pt-BR" sz="2400" b="0" dirty="0">
                <a:solidFill>
                  <a:srgbClr val="BBBBBB"/>
                </a:solidFill>
                <a:effectLst/>
                <a:latin typeface="Consolas" panose="020B0609020204030204" pitchFamily="49" charset="0"/>
              </a:rPr>
              <a:t>, </a:t>
            </a:r>
            <a:r>
              <a:rPr lang="pt-BR" sz="2400" b="0" dirty="0">
                <a:solidFill>
                  <a:srgbClr val="FEDE5D"/>
                </a:solidFill>
                <a:effectLst/>
                <a:latin typeface="Consolas" panose="020B0609020204030204" pitchFamily="49" charset="0"/>
              </a:rPr>
              <a:t>*</a:t>
            </a:r>
            <a:r>
              <a:rPr lang="pt-BR" sz="2400" b="0" dirty="0">
                <a:solidFill>
                  <a:srgbClr val="BBBBBB"/>
                </a:solidFill>
                <a:effectLst/>
                <a:latin typeface="Consolas" panose="020B0609020204030204" pitchFamily="49" charset="0"/>
              </a:rPr>
              <a:t>n, </a:t>
            </a:r>
            <a:r>
              <a:rPr lang="pt-BR" sz="2400" b="0" dirty="0">
                <a:solidFill>
                  <a:srgbClr val="FF7EDB"/>
                </a:solidFill>
                <a:effectLst/>
                <a:latin typeface="Consolas" panose="020B0609020204030204" pitchFamily="49" charset="0"/>
              </a:rPr>
              <a:t>n</a:t>
            </a:r>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3</a:t>
            </a:r>
            <a:r>
              <a:rPr lang="pt-BR" sz="2400" b="0" dirty="0">
                <a:solidFill>
                  <a:srgbClr val="BBBBBB"/>
                </a:solidFill>
                <a:effectLst/>
                <a:latin typeface="Consolas" panose="020B0609020204030204" pitchFamily="49" charset="0"/>
              </a:rPr>
              <a:t> ][ </a:t>
            </a:r>
            <a:r>
              <a:rPr lang="pt-BR" sz="2400" b="0" dirty="0">
                <a:solidFill>
                  <a:srgbClr val="F97E72"/>
                </a:solidFill>
                <a:effectLst/>
                <a:latin typeface="Consolas" panose="020B0609020204030204" pitchFamily="49" charset="0"/>
              </a:rPr>
              <a:t>3</a:t>
            </a:r>
            <a:r>
              <a:rPr lang="pt-BR" sz="2400" b="0" dirty="0">
                <a:solidFill>
                  <a:srgbClr val="BBBBBB"/>
                </a:solidFill>
                <a:effectLst/>
                <a:latin typeface="Consolas" panose="020B0609020204030204" pitchFamily="49" charset="0"/>
              </a:rPr>
              <a:t> ], </a:t>
            </a:r>
            <a:r>
              <a:rPr lang="pt-BR" sz="2400" b="0" dirty="0">
                <a:solidFill>
                  <a:srgbClr val="FF7EDB"/>
                </a:solidFill>
                <a:effectLst/>
                <a:latin typeface="Consolas" panose="020B0609020204030204" pitchFamily="49" charset="0"/>
              </a:rPr>
              <a:t>n</a:t>
            </a:r>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2</a:t>
            </a:r>
            <a:r>
              <a:rPr lang="pt-BR" sz="2400" b="0" dirty="0">
                <a:solidFill>
                  <a:srgbClr val="BBBBBB"/>
                </a:solidFill>
                <a:effectLst/>
                <a:latin typeface="Consolas" panose="020B0609020204030204" pitchFamily="49" charset="0"/>
              </a:rPr>
              <a:t> ][ </a:t>
            </a:r>
            <a:r>
              <a:rPr lang="pt-BR" sz="2400" b="0" dirty="0">
                <a:solidFill>
                  <a:srgbClr val="F97E72"/>
                </a:solidFill>
                <a:effectLst/>
                <a:latin typeface="Consolas" panose="020B0609020204030204" pitchFamily="49" charset="0"/>
              </a:rPr>
              <a:t>2</a:t>
            </a:r>
            <a:r>
              <a:rPr lang="pt-BR" sz="2400" b="0" dirty="0">
                <a:solidFill>
                  <a:srgbClr val="BBBBBB"/>
                </a:solidFill>
                <a:effectLst/>
                <a:latin typeface="Consolas" panose="020B0609020204030204" pitchFamily="49" charset="0"/>
              </a:rPr>
              <a:t> ]); </a:t>
            </a:r>
          </a:p>
          <a:p>
            <a:r>
              <a:rPr lang="pt-BR" sz="2400" b="0" dirty="0">
                <a:solidFill>
                  <a:srgbClr val="BBBBBB"/>
                </a:solidFill>
                <a:effectLst/>
                <a:latin typeface="Consolas" panose="020B0609020204030204" pitchFamily="49" charset="0"/>
              </a:rPr>
              <a:t>    </a:t>
            </a:r>
            <a:r>
              <a:rPr lang="pt-BR" sz="2400" b="0" dirty="0">
                <a:solidFill>
                  <a:srgbClr val="FEDE5D"/>
                </a:solidFill>
                <a:effectLst/>
                <a:latin typeface="Consolas" panose="020B0609020204030204" pitchFamily="49" charset="0"/>
              </a:rPr>
              <a:t>return</a:t>
            </a:r>
            <a:r>
              <a:rPr lang="pt-BR" sz="2400" b="0" dirty="0">
                <a:solidFill>
                  <a:srgbClr val="BBBBBB"/>
                </a:solidFill>
                <a:effectLst/>
                <a:latin typeface="Consolas" panose="020B0609020204030204" pitchFamily="49" charset="0"/>
              </a:rPr>
              <a:t> </a:t>
            </a:r>
            <a:r>
              <a:rPr lang="pt-BR" sz="2400" b="0" dirty="0">
                <a:solidFill>
                  <a:srgbClr val="F97E72"/>
                </a:solidFill>
                <a:effectLst/>
                <a:latin typeface="Consolas" panose="020B0609020204030204" pitchFamily="49" charset="0"/>
              </a:rPr>
              <a:t>0</a:t>
            </a:r>
            <a:r>
              <a:rPr lang="pt-BR" sz="2400" b="0" dirty="0">
                <a:solidFill>
                  <a:srgbClr val="BBBBBB"/>
                </a:solidFill>
                <a:effectLst/>
                <a:latin typeface="Consolas" panose="020B0609020204030204" pitchFamily="49" charset="0"/>
              </a:rPr>
              <a:t>;</a:t>
            </a:r>
          </a:p>
          <a:p>
            <a:r>
              <a:rPr lang="pt-BR" sz="24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973268" y="766732"/>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2732605" y="4911934"/>
            <a:ext cx="7337271" cy="1569660"/>
          </a:xfrm>
          <a:prstGeom prst="rect">
            <a:avLst/>
          </a:prstGeom>
          <a:noFill/>
        </p:spPr>
        <p:txBody>
          <a:bodyPr wrap="square" rtlCol="0">
            <a:spAutoFit/>
          </a:bodyPr>
          <a:lstStyle/>
          <a:p>
            <a:r>
              <a:rPr lang="en-US" sz="3200" dirty="0">
                <a:solidFill>
                  <a:srgbClr val="03EDF9"/>
                </a:solidFill>
                <a:latin typeface="Tw Cen MT" panose="020B0602020104020603" pitchFamily="34" charset="0"/>
              </a:rPr>
              <a:t>✍️ For a 2D array: a, *a will give address. </a:t>
            </a:r>
          </a:p>
          <a:p>
            <a:r>
              <a:rPr lang="en-US" sz="3200" dirty="0">
                <a:solidFill>
                  <a:srgbClr val="03EDF9"/>
                </a:solidFill>
                <a:latin typeface="Tw Cen MT" panose="020B0602020104020603" pitchFamily="34" charset="0"/>
              </a:rPr>
              <a:t>	**a will give the integer at a[0][0][0].</a:t>
            </a:r>
          </a:p>
          <a:p>
            <a:r>
              <a:rPr lang="en-US" sz="3200" dirty="0">
                <a:solidFill>
                  <a:srgbClr val="03EDF9"/>
                </a:solidFill>
                <a:latin typeface="Tw Cen MT" panose="020B0602020104020603" pitchFamily="34" charset="0"/>
              </a:rPr>
              <a:t>✍️ Array indexing starts at 0.</a:t>
            </a:r>
          </a:p>
        </p:txBody>
      </p:sp>
      <p:pic>
        <p:nvPicPr>
          <p:cNvPr id="11" name="Picture 10">
            <a:extLst>
              <a:ext uri="{FF2B5EF4-FFF2-40B4-BE49-F238E27FC236}">
                <a16:creationId xmlns:a16="http://schemas.microsoft.com/office/drawing/2014/main" id="{4C40FFA5-00C5-C52D-9287-C7E40AC86241}"/>
              </a:ext>
            </a:extLst>
          </p:cNvPr>
          <p:cNvPicPr>
            <a:picLocks noChangeAspect="1"/>
          </p:cNvPicPr>
          <p:nvPr/>
        </p:nvPicPr>
        <p:blipFill rotWithShape="1">
          <a:blip r:embed="rId3"/>
          <a:srcRect t="6918" b="1"/>
          <a:stretch/>
        </p:blipFill>
        <p:spPr>
          <a:xfrm>
            <a:off x="6096000" y="1797555"/>
            <a:ext cx="5608589" cy="807946"/>
          </a:xfrm>
          <a:prstGeom prst="rect">
            <a:avLst/>
          </a:prstGeom>
        </p:spPr>
      </p:pic>
    </p:spTree>
    <p:extLst>
      <p:ext uri="{BB962C8B-B14F-4D97-AF65-F5344CB8AC3E}">
        <p14:creationId xmlns:p14="http://schemas.microsoft.com/office/powerpoint/2010/main" val="332712296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Q[C](g)</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2573411" y="756950"/>
            <a:ext cx="6761976" cy="5262979"/>
          </a:xfrm>
          <a:prstGeom prst="rect">
            <a:avLst/>
          </a:prstGeom>
          <a:solidFill>
            <a:srgbClr val="262335"/>
          </a:solidFill>
        </p:spPr>
        <p:txBody>
          <a:bodyPr wrap="square">
            <a:spAutoFit/>
          </a:bodyPr>
          <a:lstStyle/>
          <a:p>
            <a:r>
              <a:rPr lang="en-US" sz="2800" b="0" dirty="0">
                <a:solidFill>
                  <a:srgbClr val="72F1B8"/>
                </a:solidFill>
                <a:effectLst/>
                <a:latin typeface="Consolas" panose="020B0609020204030204" pitchFamily="49" charset="0"/>
              </a:rPr>
              <a:t>#include</a:t>
            </a:r>
            <a:r>
              <a:rPr lang="en-US" sz="2800" b="0" dirty="0">
                <a:solidFill>
                  <a:srgbClr val="BBBBBB"/>
                </a:solidFill>
                <a:effectLst/>
                <a:latin typeface="Consolas" panose="020B0609020204030204" pitchFamily="49" charset="0"/>
              </a:rPr>
              <a:t> </a:t>
            </a:r>
            <a:r>
              <a:rPr lang="en-US" sz="2800" b="0" dirty="0">
                <a:solidFill>
                  <a:srgbClr val="FF8B39"/>
                </a:solidFill>
                <a:effectLst/>
                <a:latin typeface="Consolas" panose="020B0609020204030204" pitchFamily="49" charset="0"/>
              </a:rPr>
              <a:t>&lt;</a:t>
            </a:r>
            <a:r>
              <a:rPr lang="en-US" sz="2800" b="0" dirty="0" err="1">
                <a:solidFill>
                  <a:srgbClr val="FF8B39"/>
                </a:solidFill>
                <a:effectLst/>
                <a:latin typeface="Consolas" panose="020B0609020204030204" pitchFamily="49" charset="0"/>
              </a:rPr>
              <a:t>stdio.h</a:t>
            </a:r>
            <a:r>
              <a:rPr lang="en-US" sz="2800" b="0" dirty="0">
                <a:solidFill>
                  <a:srgbClr val="FF8B39"/>
                </a:solidFill>
                <a:effectLst/>
                <a:latin typeface="Consolas" panose="020B0609020204030204" pitchFamily="49" charset="0"/>
              </a:rPr>
              <a:t>&gt;</a:t>
            </a:r>
            <a:endParaRPr lang="en-US" sz="2800" b="0" dirty="0">
              <a:solidFill>
                <a:srgbClr val="BBBBBB"/>
              </a:solidFill>
              <a:effectLst/>
              <a:latin typeface="Consolas" panose="020B0609020204030204" pitchFamily="49" charset="0"/>
            </a:endParaRPr>
          </a:p>
          <a:p>
            <a:br>
              <a:rPr lang="en-US" sz="2800" b="0" dirty="0">
                <a:solidFill>
                  <a:srgbClr val="BBBBBB"/>
                </a:solidFill>
                <a:effectLst/>
                <a:latin typeface="Consolas" panose="020B0609020204030204" pitchFamily="49" charset="0"/>
              </a:rPr>
            </a:br>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36F9F6"/>
                </a:solidFill>
                <a:effectLst/>
                <a:latin typeface="Consolas" panose="020B0609020204030204" pitchFamily="49" charset="0"/>
              </a:rPr>
              <a:t>main</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FF7EDB"/>
                </a:solidFill>
                <a:effectLst/>
                <a:latin typeface="Consolas" panose="020B0609020204030204" pitchFamily="49" charset="0"/>
              </a:rPr>
              <a:t>x</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3</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5</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3</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4</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5</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6</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7</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8</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9</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11</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12</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13</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14</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15</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 </a:t>
            </a:r>
            <a:r>
              <a:rPr lang="en-US" sz="2800" b="0" dirty="0">
                <a:solidFill>
                  <a:srgbClr val="FEDE5D"/>
                </a:solidFill>
                <a:effectLst/>
                <a:latin typeface="Consolas" panose="020B0609020204030204" pitchFamily="49" charset="0"/>
              </a:rPr>
              <a:t>*</a:t>
            </a:r>
            <a:r>
              <a:rPr lang="en-US" sz="2800" b="0" dirty="0">
                <a:solidFill>
                  <a:srgbClr val="FF7EDB"/>
                </a:solidFill>
                <a:effectLst/>
                <a:latin typeface="Consolas" panose="020B0609020204030204" pitchFamily="49" charset="0"/>
              </a:rPr>
              <a:t>n</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&amp;</a:t>
            </a:r>
            <a:r>
              <a:rPr lang="en-US" sz="2800" b="0" dirty="0">
                <a:solidFill>
                  <a:srgbClr val="FF7EDB"/>
                </a:solidFill>
                <a:effectLst/>
                <a:latin typeface="Consolas" panose="020B0609020204030204" pitchFamily="49" charset="0"/>
              </a:rPr>
              <a:t>x</a:t>
            </a:r>
            <a:r>
              <a:rPr lang="en-US" sz="2800" b="0" dirty="0">
                <a:solidFill>
                  <a:srgbClr val="BBBBBB"/>
                </a:solidFill>
                <a:effectLst/>
                <a:latin typeface="Consolas" panose="020B0609020204030204" pitchFamily="49" charset="0"/>
              </a:rPr>
              <a:t>;</a:t>
            </a:r>
          </a:p>
          <a:p>
            <a:br>
              <a:rPr lang="en-US" sz="2800" b="0" dirty="0">
                <a:solidFill>
                  <a:srgbClr val="BBBBBB"/>
                </a:solidFill>
                <a:effectLst/>
                <a:latin typeface="Consolas" panose="020B0609020204030204" pitchFamily="49" charset="0"/>
              </a:rPr>
            </a:b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return</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a:t>
            </a:r>
          </a:p>
        </p:txBody>
      </p:sp>
    </p:spTree>
    <p:extLst>
      <p:ext uri="{BB962C8B-B14F-4D97-AF65-F5344CB8AC3E}">
        <p14:creationId xmlns:p14="http://schemas.microsoft.com/office/powerpoint/2010/main" val="252972112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Q[C](g)</a:t>
            </a:r>
          </a:p>
        </p:txBody>
      </p:sp>
      <p:pic>
        <p:nvPicPr>
          <p:cNvPr id="15" name="Picture 14" descr="A picture containing text, book, paper, paper product&#10;&#10;Description automatically generated">
            <a:extLst>
              <a:ext uri="{FF2B5EF4-FFF2-40B4-BE49-F238E27FC236}">
                <a16:creationId xmlns:a16="http://schemas.microsoft.com/office/drawing/2014/main" id="{368ADCC7-0152-E47F-69D5-F7D1827ECFDF}"/>
              </a:ext>
            </a:extLst>
          </p:cNvPr>
          <p:cNvPicPr>
            <a:picLocks noChangeAspect="1"/>
          </p:cNvPicPr>
          <p:nvPr/>
        </p:nvPicPr>
        <p:blipFill rotWithShape="1">
          <a:blip r:embed="rId3">
            <a:extLst>
              <a:ext uri="{28A0092B-C50C-407E-A947-70E740481C1C}">
                <a14:useLocalDpi xmlns:a14="http://schemas.microsoft.com/office/drawing/2010/main" val="0"/>
              </a:ext>
            </a:extLst>
          </a:blip>
          <a:srcRect t="16974" r="23701" b="53281"/>
          <a:stretch/>
        </p:blipFill>
        <p:spPr>
          <a:xfrm>
            <a:off x="2904399" y="874347"/>
            <a:ext cx="7669762" cy="5165070"/>
          </a:xfrm>
          <a:prstGeom prst="rect">
            <a:avLst/>
          </a:prstGeom>
        </p:spPr>
      </p:pic>
      <p:sp>
        <p:nvSpPr>
          <p:cNvPr id="2" name="TextBox 1">
            <a:extLst>
              <a:ext uri="{FF2B5EF4-FFF2-40B4-BE49-F238E27FC236}">
                <a16:creationId xmlns:a16="http://schemas.microsoft.com/office/drawing/2014/main" id="{575E077C-FFB0-6975-1047-1870DF35E032}"/>
              </a:ext>
            </a:extLst>
          </p:cNvPr>
          <p:cNvSpPr txBox="1"/>
          <p:nvPr/>
        </p:nvSpPr>
        <p:spPr>
          <a:xfrm>
            <a:off x="821227" y="577132"/>
            <a:ext cx="1858178"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Q[C](g)</a:t>
            </a:r>
          </a:p>
        </p:txBody>
      </p:sp>
    </p:spTree>
    <p:extLst>
      <p:ext uri="{BB962C8B-B14F-4D97-AF65-F5344CB8AC3E}">
        <p14:creationId xmlns:p14="http://schemas.microsoft.com/office/powerpoint/2010/main" val="128639673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Q[C](g)</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853162" y="756950"/>
            <a:ext cx="4962847" cy="4524315"/>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7</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9</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p>
          <a:p>
            <a:br>
              <a:rPr lang="en-US" sz="2400" b="0" dirty="0">
                <a:solidFill>
                  <a:srgbClr val="BBBBBB"/>
                </a:solidFill>
                <a:effectLst/>
                <a:latin typeface="Consolas" panose="020B0609020204030204" pitchFamily="49" charset="0"/>
              </a:rPr>
            </a:b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09BD3AC0-5C32-6A48-3A22-5E17A42D68FF}"/>
              </a:ext>
            </a:extLst>
          </p:cNvPr>
          <p:cNvSpPr txBox="1"/>
          <p:nvPr/>
        </p:nvSpPr>
        <p:spPr>
          <a:xfrm>
            <a:off x="6067534" y="1187837"/>
            <a:ext cx="5913720" cy="4401205"/>
          </a:xfrm>
          <a:prstGeom prst="rect">
            <a:avLst/>
          </a:prstGeom>
          <a:solidFill>
            <a:srgbClr val="262335"/>
          </a:solidFill>
        </p:spPr>
        <p:txBody>
          <a:bodyPr wrap="square">
            <a:spAutoFit/>
          </a:bodyPr>
          <a:lstStyle/>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Output: 2   (j)</a:t>
            </a:r>
            <a:endParaRPr lang="en-US" sz="2800" b="0" dirty="0">
              <a:solidFill>
                <a:srgbClr val="BBBBBB"/>
              </a:solidFill>
              <a:effectLst/>
              <a:latin typeface="Consolas" panose="020B0609020204030204" pitchFamily="49" charset="0"/>
            </a:endParaRPr>
          </a:p>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FEDE5D"/>
                </a:solidFill>
                <a:effectLst/>
                <a:latin typeface="Consolas" panose="020B0609020204030204" pitchFamily="49" charset="0"/>
              </a:rPr>
              <a:t>&lt;*</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a:t>
            </a:r>
            <a:r>
              <a:rPr lang="en-US" sz="2800" b="0" dirty="0">
                <a:solidFill>
                  <a:srgbClr val="FF7EDB"/>
                </a:solidFill>
                <a:effectLst/>
                <a:latin typeface="Consolas" panose="020B0609020204030204" pitchFamily="49" charset="0"/>
              </a:rPr>
              <a:t>arr</a:t>
            </a:r>
            <a:r>
              <a:rPr lang="en-US" sz="2800" b="0" dirty="0">
                <a:solidFill>
                  <a:srgbClr val="FEDE5D"/>
                </a:solidFill>
                <a:effectLst/>
                <a:latin typeface="Consolas" panose="020B0609020204030204" pitchFamily="49" charset="0"/>
              </a:rPr>
              <a:t>+</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Output: 1   (g)</a:t>
            </a:r>
            <a:endParaRPr lang="en-US" sz="2800" b="0" dirty="0">
              <a:solidFill>
                <a:srgbClr val="BBBBBB"/>
              </a:solidFill>
              <a:effectLst/>
              <a:latin typeface="Consolas" panose="020B0609020204030204" pitchFamily="49" charset="0"/>
            </a:endParaRPr>
          </a:p>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r>
              <a:rPr lang="en-US" sz="2800" b="0" dirty="0">
                <a:solidFill>
                  <a:srgbClr val="FF7EDB"/>
                </a:solidFill>
                <a:effectLst/>
                <a:latin typeface="Consolas" panose="020B0609020204030204" pitchFamily="49" charset="0"/>
              </a:rPr>
              <a:t>arr</a:t>
            </a:r>
            <a:r>
              <a:rPr lang="en-US" sz="2800" b="0" dirty="0">
                <a:solidFill>
                  <a:srgbClr val="FEDE5D"/>
                </a:solidFill>
                <a:effectLst/>
                <a:latin typeface="Consolas" panose="020B0609020204030204" pitchFamily="49" charset="0"/>
              </a:rPr>
              <a:t>+</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r>
              <a:rPr lang="en-US" sz="2800" b="0" dirty="0">
                <a:solidFill>
                  <a:srgbClr val="FF7EDB"/>
                </a:solidFill>
                <a:effectLst/>
                <a:latin typeface="Consolas" panose="020B0609020204030204" pitchFamily="49" charset="0"/>
              </a:rPr>
              <a:t>arr</a:t>
            </a:r>
            <a:r>
              <a:rPr lang="en-US" sz="2800" b="0" dirty="0">
                <a:solidFill>
                  <a:srgbClr val="FEDE5D"/>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&gt;**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 Output: error: invalid operands to binary / (have 'unsigned int *' and 'int')</a:t>
            </a:r>
            <a:endParaRPr lang="en-US" sz="2800" b="0" dirty="0">
              <a:solidFill>
                <a:srgbClr val="BBBBBB"/>
              </a:solidFill>
              <a:effectLst/>
              <a:latin typeface="Consolas" panose="020B0609020204030204" pitchFamily="49" charset="0"/>
            </a:endParaRPr>
          </a:p>
        </p:txBody>
      </p:sp>
      <p:sp>
        <p:nvSpPr>
          <p:cNvPr id="2" name="TextBox 1">
            <a:extLst>
              <a:ext uri="{FF2B5EF4-FFF2-40B4-BE49-F238E27FC236}">
                <a16:creationId xmlns:a16="http://schemas.microsoft.com/office/drawing/2014/main" id="{1843B1C1-1CAC-BBD2-F744-D8555AB37826}"/>
              </a:ext>
            </a:extLst>
          </p:cNvPr>
          <p:cNvSpPr txBox="1"/>
          <p:nvPr/>
        </p:nvSpPr>
        <p:spPr>
          <a:xfrm>
            <a:off x="882715" y="756950"/>
            <a:ext cx="4962847" cy="4893647"/>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unsigned</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arr</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9</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p>
          <a:p>
            <a:br>
              <a:rPr lang="en-US" sz="2400" b="0" dirty="0">
                <a:solidFill>
                  <a:srgbClr val="BBBBBB"/>
                </a:solidFill>
                <a:effectLst/>
                <a:latin typeface="Consolas" panose="020B0609020204030204" pitchFamily="49" charset="0"/>
              </a:rPr>
            </a:b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Tree>
    <p:extLst>
      <p:ext uri="{BB962C8B-B14F-4D97-AF65-F5344CB8AC3E}">
        <p14:creationId xmlns:p14="http://schemas.microsoft.com/office/powerpoint/2010/main" val="288535124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Q[C](g)</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853162" y="756950"/>
            <a:ext cx="4962847" cy="4524315"/>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7</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9</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p>
          <a:p>
            <a:br>
              <a:rPr lang="en-US" sz="2400" b="0" dirty="0">
                <a:solidFill>
                  <a:srgbClr val="BBBBBB"/>
                </a:solidFill>
                <a:effectLst/>
                <a:latin typeface="Consolas" panose="020B0609020204030204" pitchFamily="49" charset="0"/>
              </a:rPr>
            </a:b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09BD3AC0-5C32-6A48-3A22-5E17A42D68FF}"/>
              </a:ext>
            </a:extLst>
          </p:cNvPr>
          <p:cNvSpPr txBox="1"/>
          <p:nvPr/>
        </p:nvSpPr>
        <p:spPr>
          <a:xfrm>
            <a:off x="6067534" y="1187837"/>
            <a:ext cx="5913720" cy="3970318"/>
          </a:xfrm>
          <a:prstGeom prst="rect">
            <a:avLst/>
          </a:prstGeom>
          <a:solidFill>
            <a:srgbClr val="262335"/>
          </a:solidFill>
        </p:spPr>
        <p:txBody>
          <a:bodyPr wrap="square">
            <a:spAutoFit/>
          </a:bodyPr>
          <a:lstStyle/>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Output: 11   (h)</a:t>
            </a:r>
            <a:endParaRPr lang="en-US" sz="2800" b="0" dirty="0">
              <a:solidFill>
                <a:srgbClr val="BBBBBB"/>
              </a:solidFill>
              <a:effectLst/>
              <a:latin typeface="Consolas" panose="020B0609020204030204" pitchFamily="49" charset="0"/>
            </a:endParaRPr>
          </a:p>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Output: 18   (b)</a:t>
            </a:r>
            <a:endParaRPr lang="en-US" sz="2800" b="0" dirty="0">
              <a:solidFill>
                <a:srgbClr val="BBBBBB"/>
              </a:solidFill>
              <a:effectLst/>
              <a:latin typeface="Consolas" panose="020B0609020204030204" pitchFamily="49" charset="0"/>
            </a:endParaRPr>
          </a:p>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&lt;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Output: 1   (g)</a:t>
            </a:r>
            <a:endParaRPr lang="en-US" sz="2800" b="0" dirty="0">
              <a:solidFill>
                <a:srgbClr val="BBBBBB"/>
              </a:solidFill>
              <a:effectLst/>
              <a:latin typeface="Consolas" panose="020B0609020204030204" pitchFamily="49" charset="0"/>
            </a:endParaRPr>
          </a:p>
        </p:txBody>
      </p:sp>
      <p:sp>
        <p:nvSpPr>
          <p:cNvPr id="2" name="TextBox 1">
            <a:extLst>
              <a:ext uri="{FF2B5EF4-FFF2-40B4-BE49-F238E27FC236}">
                <a16:creationId xmlns:a16="http://schemas.microsoft.com/office/drawing/2014/main" id="{1843B1C1-1CAC-BBD2-F744-D8555AB37826}"/>
              </a:ext>
            </a:extLst>
          </p:cNvPr>
          <p:cNvSpPr txBox="1"/>
          <p:nvPr/>
        </p:nvSpPr>
        <p:spPr>
          <a:xfrm>
            <a:off x="882715" y="756950"/>
            <a:ext cx="4962847" cy="4893647"/>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unsigned</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arr</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9</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p>
          <a:p>
            <a:br>
              <a:rPr lang="en-US" sz="2400" b="0" dirty="0">
                <a:solidFill>
                  <a:srgbClr val="BBBBBB"/>
                </a:solidFill>
                <a:effectLst/>
                <a:latin typeface="Consolas" panose="020B0609020204030204" pitchFamily="49" charset="0"/>
              </a:rPr>
            </a:b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Tree>
    <p:extLst>
      <p:ext uri="{BB962C8B-B14F-4D97-AF65-F5344CB8AC3E}">
        <p14:creationId xmlns:p14="http://schemas.microsoft.com/office/powerpoint/2010/main" val="44501837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Q[C](g)</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853162" y="756950"/>
            <a:ext cx="4962847" cy="4524315"/>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7</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9</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x</a:t>
            </a:r>
            <a:r>
              <a:rPr lang="en-US" sz="2400" b="0" dirty="0">
                <a:solidFill>
                  <a:srgbClr val="BBBBBB"/>
                </a:solidFill>
                <a:effectLst/>
                <a:latin typeface="Consolas" panose="020B0609020204030204" pitchFamily="49" charset="0"/>
              </a:rPr>
              <a:t>;</a:t>
            </a:r>
          </a:p>
          <a:p>
            <a:br>
              <a:rPr lang="en-US" sz="2400" b="0" dirty="0">
                <a:solidFill>
                  <a:srgbClr val="BBBBBB"/>
                </a:solidFill>
                <a:effectLst/>
                <a:latin typeface="Consolas" panose="020B0609020204030204" pitchFamily="49" charset="0"/>
              </a:rPr>
            </a:b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09BD3AC0-5C32-6A48-3A22-5E17A42D68FF}"/>
              </a:ext>
            </a:extLst>
          </p:cNvPr>
          <p:cNvSpPr txBox="1"/>
          <p:nvPr/>
        </p:nvSpPr>
        <p:spPr>
          <a:xfrm>
            <a:off x="6067534" y="797510"/>
            <a:ext cx="5913720" cy="5262979"/>
          </a:xfrm>
          <a:prstGeom prst="rect">
            <a:avLst/>
          </a:prstGeom>
          <a:solidFill>
            <a:srgbClr val="262335"/>
          </a:solidFill>
        </p:spPr>
        <p:txBody>
          <a:bodyPr wrap="square">
            <a:spAutoFit/>
          </a:bodyPr>
          <a:lstStyle/>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&amp;</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Output: 0   (e)</a:t>
            </a:r>
            <a:endParaRPr lang="en-US" sz="2800" b="0" dirty="0">
              <a:solidFill>
                <a:srgbClr val="BBBBBB"/>
              </a:solidFill>
              <a:effectLst/>
              <a:latin typeface="Consolas" panose="020B0609020204030204" pitchFamily="49" charset="0"/>
            </a:endParaRPr>
          </a:p>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Output: 5   (k)</a:t>
            </a:r>
            <a:endParaRPr lang="en-US" sz="2800" b="0" dirty="0">
              <a:solidFill>
                <a:srgbClr val="BBBBBB"/>
              </a:solidFill>
              <a:effectLst/>
              <a:latin typeface="Consolas" panose="020B0609020204030204" pitchFamily="49" charset="0"/>
            </a:endParaRPr>
          </a:p>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dirty="0">
                <a:solidFill>
                  <a:srgbClr val="FEDE5D"/>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Output: 2   (j)</a:t>
            </a:r>
            <a:endParaRPr lang="en-US" sz="2800" b="0" dirty="0">
              <a:solidFill>
                <a:srgbClr val="BBBBBB"/>
              </a:solidFill>
              <a:effectLst/>
              <a:latin typeface="Consolas" panose="020B0609020204030204" pitchFamily="49" charset="0"/>
            </a:endParaRPr>
          </a:p>
          <a:p>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a:t>
            </a:r>
            <a:r>
              <a:rPr lang="en-US" sz="2800" b="0" i="1" dirty="0">
                <a:solidFill>
                  <a:srgbClr val="72F1B8"/>
                </a:solidFill>
                <a:effectLst/>
                <a:latin typeface="Consolas" panose="020B0609020204030204" pitchFamily="49" charset="0"/>
              </a:rPr>
              <a:t>%d</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err="1">
                <a:solidFill>
                  <a:srgbClr val="FF7EDB"/>
                </a:solidFill>
                <a:effectLst/>
                <a:latin typeface="Consolas" panose="020B0609020204030204" pitchFamily="49" charset="0"/>
              </a:rPr>
              <a:t>arr</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dirty="0">
                <a:solidFill>
                  <a:srgbClr val="F97E72"/>
                </a:solidFill>
                <a:effectLst/>
                <a:latin typeface="Consolas" panose="020B0609020204030204" pitchFamily="49" charset="0"/>
              </a:rPr>
              <a:t>1</a:t>
            </a:r>
            <a:r>
              <a:rPr lang="en-US" sz="2800" b="0" dirty="0">
                <a:solidFill>
                  <a:srgbClr val="BBBBBB"/>
                </a:solidFill>
                <a:effectLst/>
                <a:latin typeface="Consolas" panose="020B0609020204030204" pitchFamily="49" charset="0"/>
              </a:rPr>
              <a:t>]);</a:t>
            </a:r>
            <a:r>
              <a:rPr lang="en-US" sz="2800" b="0" i="1" dirty="0">
                <a:solidFill>
                  <a:srgbClr val="848BBD"/>
                </a:solidFill>
                <a:effectLst/>
                <a:latin typeface="Consolas" panose="020B0609020204030204" pitchFamily="49" charset="0"/>
              </a:rPr>
              <a:t>  </a:t>
            </a:r>
          </a:p>
          <a:p>
            <a:r>
              <a:rPr lang="en-US" sz="2800" b="0" i="1" dirty="0">
                <a:solidFill>
                  <a:srgbClr val="848BBD"/>
                </a:solidFill>
                <a:effectLst/>
                <a:latin typeface="Consolas" panose="020B0609020204030204" pitchFamily="49" charset="0"/>
              </a:rPr>
              <a:t>// Output: 3   (d)</a:t>
            </a:r>
            <a:endParaRPr lang="en-US" sz="2800" b="0" dirty="0">
              <a:solidFill>
                <a:srgbClr val="BBBBBB"/>
              </a:solidFill>
              <a:effectLst/>
              <a:latin typeface="Consolas" panose="020B0609020204030204" pitchFamily="49" charset="0"/>
            </a:endParaRPr>
          </a:p>
        </p:txBody>
      </p:sp>
      <p:sp>
        <p:nvSpPr>
          <p:cNvPr id="2" name="TextBox 1">
            <a:extLst>
              <a:ext uri="{FF2B5EF4-FFF2-40B4-BE49-F238E27FC236}">
                <a16:creationId xmlns:a16="http://schemas.microsoft.com/office/drawing/2014/main" id="{1843B1C1-1CAC-BBD2-F744-D8555AB37826}"/>
              </a:ext>
            </a:extLst>
          </p:cNvPr>
          <p:cNvSpPr txBox="1"/>
          <p:nvPr/>
        </p:nvSpPr>
        <p:spPr>
          <a:xfrm>
            <a:off x="882715" y="756950"/>
            <a:ext cx="4962847" cy="4893647"/>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unsigned</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arr</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9</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p>
          <a:p>
            <a:br>
              <a:rPr lang="en-US" sz="2400" b="0" dirty="0">
                <a:solidFill>
                  <a:srgbClr val="BBBBBB"/>
                </a:solidFill>
                <a:effectLst/>
                <a:latin typeface="Consolas" panose="020B0609020204030204" pitchFamily="49" charset="0"/>
              </a:rPr>
            </a:b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Tree>
    <p:extLst>
      <p:ext uri="{BB962C8B-B14F-4D97-AF65-F5344CB8AC3E}">
        <p14:creationId xmlns:p14="http://schemas.microsoft.com/office/powerpoint/2010/main" val="359062174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30832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(h) Write a program to find if a square matrix is symmetric. </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Q[C](h)</a:t>
            </a:r>
          </a:p>
        </p:txBody>
      </p:sp>
    </p:spTree>
    <p:extLst>
      <p:ext uri="{BB962C8B-B14F-4D97-AF65-F5344CB8AC3E}">
        <p14:creationId xmlns:p14="http://schemas.microsoft.com/office/powerpoint/2010/main" val="408111041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692771"/>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a:t>
            </a:r>
            <a:r>
              <a:rPr lang="en-US" sz="4000" dirty="0" err="1">
                <a:solidFill>
                  <a:srgbClr val="03EDF9"/>
                </a:solidFill>
                <a:latin typeface="Tw Cen MT" panose="020B0602020104020603" pitchFamily="34" charset="0"/>
              </a:rPr>
              <a:t>i</a:t>
            </a:r>
            <a:r>
              <a:rPr lang="en-US" sz="4000" dirty="0">
                <a:solidFill>
                  <a:srgbClr val="03EDF9"/>
                </a:solidFill>
                <a:latin typeface="Tw Cen MT" panose="020B0602020104020603" pitchFamily="34" charset="0"/>
              </a:rPr>
              <a:t>) Write a program to add two 6 x 6 matrices.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a:t>
            </a:r>
            <a:r>
              <a:rPr lang="en-US" sz="3600" b="1" dirty="0" err="1">
                <a:solidFill>
                  <a:srgbClr val="03EDF9"/>
                </a:solidFill>
                <a:latin typeface="Tw Cen MT" panose="020B0602020104020603" pitchFamily="34" charset="0"/>
              </a:rPr>
              <a:t>i</a:t>
            </a:r>
            <a:r>
              <a:rPr lang="en-US" sz="3600" b="1" dirty="0">
                <a:solidFill>
                  <a:srgbClr val="03EDF9"/>
                </a:solidFill>
                <a:latin typeface="Tw Cen MT" panose="020B0602020104020603" pitchFamily="34" charset="0"/>
              </a:rPr>
              <a:t>)</a:t>
            </a:r>
          </a:p>
        </p:txBody>
      </p:sp>
    </p:spTree>
    <p:extLst>
      <p:ext uri="{BB962C8B-B14F-4D97-AF65-F5344CB8AC3E}">
        <p14:creationId xmlns:p14="http://schemas.microsoft.com/office/powerpoint/2010/main" val="16126993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30832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(j) Write a program to multiply any two 3 x 3 matrices.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Q[C](j)</a:t>
            </a:r>
          </a:p>
        </p:txBody>
      </p:sp>
    </p:spTree>
    <p:extLst>
      <p:ext uri="{BB962C8B-B14F-4D97-AF65-F5344CB8AC3E}">
        <p14:creationId xmlns:p14="http://schemas.microsoft.com/office/powerpoint/2010/main" val="258775618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4770537"/>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(k) Given an array p[ 5 ], write a function to shift it circularly left by two positions. Thus, if p[0]= 15, p[ 1 ]= 30, p[ 2 ] = 28, p[ 3 ]= 19 and p[ 4]=61 then after the shift p[0] = 28, p[1] = 19, p[2] = 61, p[3] = 15 and p[4]= 30. Call this function for a (4 x 5) matrix and get its rows left shifted.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Q[C](k)</a:t>
            </a:r>
          </a:p>
        </p:txBody>
      </p:sp>
    </p:spTree>
    <p:extLst>
      <p:ext uri="{BB962C8B-B14F-4D97-AF65-F5344CB8AC3E}">
        <p14:creationId xmlns:p14="http://schemas.microsoft.com/office/powerpoint/2010/main" val="74680799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923877"/>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(l) A 6 x 6 matrix is entered through the keyboard. Write a program to obtain the Determinant value of this matrix.</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Q[C](l)</a:t>
            </a:r>
          </a:p>
        </p:txBody>
      </p:sp>
    </p:spTree>
    <p:extLst>
      <p:ext uri="{BB962C8B-B14F-4D97-AF65-F5344CB8AC3E}">
        <p14:creationId xmlns:p14="http://schemas.microsoft.com/office/powerpoint/2010/main" val="328481158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Q[A](b)</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62069"/>
            <a:ext cx="10342428" cy="5262979"/>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r>
              <a:rPr lang="en-US" sz="2400" b="0" dirty="0">
                <a:solidFill>
                  <a:srgbClr val="BBBBBB"/>
                </a:solidFill>
                <a:effectLst/>
                <a:latin typeface="Consolas" panose="020B0609020204030204" pitchFamily="49" charset="0"/>
              </a:rPr>
              <a:t> </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endParaRPr lang="en-US" sz="2400" b="0" dirty="0">
              <a:solidFill>
                <a:srgbClr val="BBBBBB"/>
              </a:solidFill>
              <a:effectLst/>
              <a:latin typeface="Consolas" panose="020B0609020204030204" pitchFamily="49" charset="0"/>
            </a:endParaRPr>
          </a:p>
          <a:p>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ptr</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ptr</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for</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&lt;=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%d</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ptr</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729173" y="999023"/>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968153" y="4431154"/>
            <a:ext cx="9432607" cy="1323439"/>
          </a:xfrm>
          <a:prstGeom prst="rect">
            <a:avLst/>
          </a:prstGeom>
          <a:noFill/>
        </p:spPr>
        <p:txBody>
          <a:bodyPr wrap="square" rtlCol="0">
            <a:spAutoFit/>
          </a:bodyPr>
          <a:lstStyle/>
          <a:p>
            <a:pPr algn="r"/>
            <a:r>
              <a:rPr lang="en-US" sz="4000" dirty="0">
                <a:solidFill>
                  <a:srgbClr val="03EDF9"/>
                </a:solidFill>
                <a:latin typeface="Tw Cen MT" panose="020B0602020104020603" pitchFamily="34" charset="0"/>
              </a:rPr>
              <a:t>✍️ n stores the address of an array. </a:t>
            </a:r>
          </a:p>
          <a:p>
            <a:pPr algn="r"/>
            <a:r>
              <a:rPr lang="en-US" sz="4000" dirty="0">
                <a:solidFill>
                  <a:srgbClr val="03EDF9"/>
                </a:solidFill>
                <a:latin typeface="Tw Cen MT" panose="020B0602020104020603" pitchFamily="34" charset="0"/>
              </a:rPr>
              <a:t>While n is an integer pointer.</a:t>
            </a:r>
          </a:p>
        </p:txBody>
      </p:sp>
      <p:pic>
        <p:nvPicPr>
          <p:cNvPr id="11" name="Picture 10">
            <a:extLst>
              <a:ext uri="{FF2B5EF4-FFF2-40B4-BE49-F238E27FC236}">
                <a16:creationId xmlns:a16="http://schemas.microsoft.com/office/drawing/2014/main" id="{7BBA1399-E9D9-F4DD-FA28-3C930B46FBD9}"/>
              </a:ext>
            </a:extLst>
          </p:cNvPr>
          <p:cNvPicPr>
            <a:picLocks noChangeAspect="1"/>
          </p:cNvPicPr>
          <p:nvPr/>
        </p:nvPicPr>
        <p:blipFill>
          <a:blip r:embed="rId3"/>
          <a:stretch>
            <a:fillRect/>
          </a:stretch>
        </p:blipFill>
        <p:spPr>
          <a:xfrm>
            <a:off x="11437949" y="1069208"/>
            <a:ext cx="476128" cy="5219114"/>
          </a:xfrm>
          <a:prstGeom prst="rect">
            <a:avLst/>
          </a:prstGeom>
        </p:spPr>
      </p:pic>
      <p:pic>
        <p:nvPicPr>
          <p:cNvPr id="14" name="Picture 13">
            <a:extLst>
              <a:ext uri="{FF2B5EF4-FFF2-40B4-BE49-F238E27FC236}">
                <a16:creationId xmlns:a16="http://schemas.microsoft.com/office/drawing/2014/main" id="{A843BED6-EC81-1194-836C-08BAF22B57DA}"/>
              </a:ext>
            </a:extLst>
          </p:cNvPr>
          <p:cNvPicPr>
            <a:picLocks noChangeAspect="1"/>
          </p:cNvPicPr>
          <p:nvPr/>
        </p:nvPicPr>
        <p:blipFill>
          <a:blip r:embed="rId4"/>
          <a:stretch>
            <a:fillRect/>
          </a:stretch>
        </p:blipFill>
        <p:spPr>
          <a:xfrm>
            <a:off x="1370633" y="2337510"/>
            <a:ext cx="9385782" cy="787440"/>
          </a:xfrm>
          <a:prstGeom prst="rect">
            <a:avLst/>
          </a:prstGeom>
        </p:spPr>
      </p:pic>
    </p:spTree>
    <p:extLst>
      <p:ext uri="{BB962C8B-B14F-4D97-AF65-F5344CB8AC3E}">
        <p14:creationId xmlns:p14="http://schemas.microsoft.com/office/powerpoint/2010/main" val="180501717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3539430"/>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(m) For the following set of sample data, compute the standard deviation and the mean.</a:t>
            </a:r>
          </a:p>
          <a:p>
            <a:pPr algn="just"/>
            <a:r>
              <a:rPr lang="en-US" sz="4000" dirty="0">
                <a:solidFill>
                  <a:srgbClr val="03EDF9"/>
                </a:solidFill>
                <a:latin typeface="Tw Cen MT" panose="020B0602020104020603" pitchFamily="34" charset="0"/>
              </a:rPr>
              <a:t>-6, -12, 8, 13, 11, 6, 7, 2, -6, -9, -10, 11, 10, 9, 2</a:t>
            </a:r>
          </a:p>
          <a:p>
            <a:pPr algn="just"/>
            <a:r>
              <a:rPr lang="en-US" sz="4000" dirty="0">
                <a:solidFill>
                  <a:srgbClr val="03EDF9"/>
                </a:solidFill>
                <a:latin typeface="Tw Cen MT" panose="020B0602020104020603" pitchFamily="34" charset="0"/>
              </a:rPr>
              <a:t>The formula for standard deviation is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2627173-6A22-3D73-6D3B-CE5F77990E85}"/>
                  </a:ext>
                </a:extLst>
              </p:cNvPr>
              <p:cNvSpPr txBox="1"/>
              <p:nvPr/>
            </p:nvSpPr>
            <p:spPr>
              <a:xfrm>
                <a:off x="8762014" y="3819797"/>
                <a:ext cx="2734723" cy="1338380"/>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f>
                        <m:fPr>
                          <m:ctrlPr>
                            <a:rPr lang="en-US" sz="4000" i="1" smtClean="0">
                              <a:solidFill>
                                <a:srgbClr val="03EDF9"/>
                              </a:solidFill>
                              <a:latin typeface="Cambria Math" panose="02040503050406030204" pitchFamily="18" charset="0"/>
                            </a:rPr>
                          </m:ctrlPr>
                        </m:fPr>
                        <m:num>
                          <m:rad>
                            <m:radPr>
                              <m:degHide m:val="on"/>
                              <m:ctrlPr>
                                <a:rPr lang="en-US" sz="4000" i="1">
                                  <a:solidFill>
                                    <a:srgbClr val="03EDF9"/>
                                  </a:solidFill>
                                  <a:latin typeface="Cambria Math" panose="02040503050406030204" pitchFamily="18" charset="0"/>
                                </a:rPr>
                              </m:ctrlPr>
                            </m:radPr>
                            <m:deg/>
                            <m:e>
                              <m:r>
                                <a:rPr lang="en-IN" sz="4000" b="0" i="0" smtClean="0">
                                  <a:solidFill>
                                    <a:srgbClr val="03EDF9"/>
                                  </a:solidFill>
                                  <a:latin typeface="Cambria Math" panose="02040503050406030204" pitchFamily="18" charset="0"/>
                                </a:rPr>
                                <m:t>(</m:t>
                              </m:r>
                              <m:sSup>
                                <m:sSupPr>
                                  <m:ctrlPr>
                                    <a:rPr lang="en-US" sz="4000" i="1">
                                      <a:solidFill>
                                        <a:srgbClr val="03EDF9"/>
                                      </a:solidFill>
                                      <a:latin typeface="Cambria Math" panose="02040503050406030204" pitchFamily="18" charset="0"/>
                                    </a:rPr>
                                  </m:ctrlPr>
                                </m:sSupPr>
                                <m:e>
                                  <m:r>
                                    <m:rPr>
                                      <m:nor/>
                                    </m:rPr>
                                    <a:rPr lang="en-US" sz="4000" dirty="0">
                                      <a:solidFill>
                                        <a:srgbClr val="03EDF9"/>
                                      </a:solidFill>
                                      <a:latin typeface="Tw Cen MT" panose="020B0602020104020603" pitchFamily="34" charset="0"/>
                                    </a:rPr>
                                    <m:t>x</m:t>
                                  </m:r>
                                  <m:r>
                                    <m:rPr>
                                      <m:nor/>
                                    </m:rPr>
                                    <a:rPr lang="en-US" sz="4000" baseline="-25000" dirty="0">
                                      <a:solidFill>
                                        <a:srgbClr val="03EDF9"/>
                                      </a:solidFill>
                                      <a:latin typeface="Tw Cen MT" panose="020B0602020104020603" pitchFamily="34" charset="0"/>
                                    </a:rPr>
                                    <m:t>i</m:t>
                                  </m:r>
                                  <m:r>
                                    <a:rPr lang="en-IN" sz="4000" b="0" i="0" baseline="-25000" dirty="0" smtClean="0">
                                      <a:solidFill>
                                        <a:srgbClr val="03EDF9"/>
                                      </a:solidFill>
                                      <a:latin typeface="Cambria Math" panose="02040503050406030204" pitchFamily="18" charset="0"/>
                                    </a:rPr>
                                    <m:t> </m:t>
                                  </m:r>
                                  <m:r>
                                    <a:rPr lang="en-IN" sz="4000" b="0" i="0" dirty="0" smtClean="0">
                                      <a:solidFill>
                                        <a:srgbClr val="03EDF9"/>
                                      </a:solidFill>
                                      <a:latin typeface="Cambria Math" panose="02040503050406030204" pitchFamily="18" charset="0"/>
                                    </a:rPr>
                                    <m:t>−</m:t>
                                  </m:r>
                                  <m:acc>
                                    <m:accPr>
                                      <m:chr m:val="̅"/>
                                      <m:ctrlPr>
                                        <a:rPr lang="en-US" sz="4000" i="1" dirty="0">
                                          <a:solidFill>
                                            <a:srgbClr val="03EDF9"/>
                                          </a:solidFill>
                                          <a:latin typeface="Cambria Math" panose="02040503050406030204" pitchFamily="18" charset="0"/>
                                        </a:rPr>
                                      </m:ctrlPr>
                                    </m:accPr>
                                    <m:e>
                                      <m:r>
                                        <a:rPr lang="en-US" sz="4000" i="1" dirty="0">
                                          <a:solidFill>
                                            <a:srgbClr val="03EDF9"/>
                                          </a:solidFill>
                                          <a:latin typeface="Cambria Math" panose="02040503050406030204" pitchFamily="18" charset="0"/>
                                        </a:rPr>
                                        <m:t>𝑥</m:t>
                                      </m:r>
                                    </m:e>
                                  </m:acc>
                                  <m:r>
                                    <a:rPr lang="en-IN" sz="4000" b="0" i="1" dirty="0" smtClean="0">
                                      <a:solidFill>
                                        <a:srgbClr val="03EDF9"/>
                                      </a:solidFill>
                                      <a:latin typeface="Cambria Math" panose="02040503050406030204" pitchFamily="18" charset="0"/>
                                    </a:rPr>
                                    <m:t>𝑐</m:t>
                                  </m:r>
                                  <m:r>
                                    <a:rPr lang="en-IN" sz="4000" b="0" i="1" dirty="0" smtClean="0">
                                      <a:solidFill>
                                        <a:srgbClr val="03EDF9"/>
                                      </a:solidFill>
                                      <a:latin typeface="Cambria Math" panose="02040503050406030204" pitchFamily="18" charset="0"/>
                                    </a:rPr>
                                    <m:t>)</m:t>
                                  </m:r>
                                </m:e>
                                <m:sup>
                                  <m:r>
                                    <a:rPr lang="en-US" sz="4000">
                                      <a:solidFill>
                                        <a:srgbClr val="03EDF9"/>
                                      </a:solidFill>
                                      <a:latin typeface="Cambria Math" panose="02040503050406030204" pitchFamily="18" charset="0"/>
                                    </a:rPr>
                                    <m:t>2</m:t>
                                  </m:r>
                                </m:sup>
                              </m:sSup>
                            </m:e>
                          </m:rad>
                        </m:num>
                        <m:den>
                          <m:r>
                            <m:rPr>
                              <m:sty m:val="p"/>
                            </m:rPr>
                            <a:rPr lang="en-IN" sz="4000" b="0" i="0" smtClean="0">
                              <a:solidFill>
                                <a:srgbClr val="03EDF9"/>
                              </a:solidFill>
                              <a:latin typeface="Cambria Math" panose="02040503050406030204" pitchFamily="18" charset="0"/>
                            </a:rPr>
                            <m:t>n</m:t>
                          </m:r>
                        </m:den>
                      </m:f>
                    </m:oMath>
                  </m:oMathPara>
                </a14:m>
                <a:endParaRPr lang="en-US" sz="4000" dirty="0">
                  <a:solidFill>
                    <a:srgbClr val="03EDF9"/>
                  </a:solidFill>
                  <a:latin typeface="Tw Cen MT" panose="020B0602020104020603" pitchFamily="34" charset="0"/>
                </a:endParaRPr>
              </a:p>
            </p:txBody>
          </p:sp>
        </mc:Choice>
        <mc:Fallback xmlns="">
          <p:sp>
            <p:nvSpPr>
              <p:cNvPr id="5" name="TextBox 4">
                <a:extLst>
                  <a:ext uri="{FF2B5EF4-FFF2-40B4-BE49-F238E27FC236}">
                    <a16:creationId xmlns:a16="http://schemas.microsoft.com/office/drawing/2014/main" id="{F2627173-6A22-3D73-6D3B-CE5F77990E85}"/>
                  </a:ext>
                </a:extLst>
              </p:cNvPr>
              <p:cNvSpPr txBox="1">
                <a:spLocks noRot="1" noChangeAspect="1" noMove="1" noResize="1" noEditPoints="1" noAdjustHandles="1" noChangeArrowheads="1" noChangeShapeType="1" noTextEdit="1"/>
              </p:cNvSpPr>
              <p:nvPr/>
            </p:nvSpPr>
            <p:spPr>
              <a:xfrm>
                <a:off x="8762014" y="3819797"/>
                <a:ext cx="2734723" cy="13383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889CF8-A90A-3837-3B96-A8FBD24F02AE}"/>
                  </a:ext>
                </a:extLst>
              </p:cNvPr>
              <p:cNvSpPr txBox="1"/>
              <p:nvPr/>
            </p:nvSpPr>
            <p:spPr>
              <a:xfrm>
                <a:off x="821227" y="5323962"/>
                <a:ext cx="9080499" cy="615553"/>
              </a:xfrm>
              <a:prstGeom prst="rect">
                <a:avLst/>
              </a:prstGeom>
              <a:noFill/>
            </p:spPr>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r>
                        <m:rPr>
                          <m:nor/>
                        </m:rPr>
                        <a:rPr lang="en-US" sz="4000" dirty="0">
                          <a:solidFill>
                            <a:srgbClr val="03EDF9"/>
                          </a:solidFill>
                          <a:latin typeface="Tw Cen MT" panose="020B0602020104020603" pitchFamily="34" charset="0"/>
                        </a:rPr>
                        <m:t>where</m:t>
                      </m:r>
                      <m:r>
                        <m:rPr>
                          <m:nor/>
                        </m:rPr>
                        <a:rPr lang="en-US" sz="4000" dirty="0">
                          <a:solidFill>
                            <a:srgbClr val="03EDF9"/>
                          </a:solidFill>
                          <a:latin typeface="Tw Cen MT" panose="020B0602020104020603" pitchFamily="34" charset="0"/>
                        </a:rPr>
                        <m:t> </m:t>
                      </m:r>
                      <m:r>
                        <m:rPr>
                          <m:nor/>
                        </m:rPr>
                        <a:rPr lang="en-US" sz="4000" dirty="0">
                          <a:solidFill>
                            <a:srgbClr val="03EDF9"/>
                          </a:solidFill>
                          <a:latin typeface="Tw Cen MT" panose="020B0602020104020603" pitchFamily="34" charset="0"/>
                        </a:rPr>
                        <m:t>xi</m:t>
                      </m:r>
                      <m:r>
                        <m:rPr>
                          <m:nor/>
                        </m:rPr>
                        <a:rPr lang="en-US" sz="4000" dirty="0">
                          <a:solidFill>
                            <a:srgbClr val="03EDF9"/>
                          </a:solidFill>
                          <a:latin typeface="Tw Cen MT" panose="020B0602020104020603" pitchFamily="34" charset="0"/>
                        </a:rPr>
                        <m:t> </m:t>
                      </m:r>
                      <m:r>
                        <m:rPr>
                          <m:nor/>
                        </m:rPr>
                        <a:rPr lang="en-US" sz="4000" dirty="0">
                          <a:solidFill>
                            <a:srgbClr val="03EDF9"/>
                          </a:solidFill>
                          <a:latin typeface="Tw Cen MT" panose="020B0602020104020603" pitchFamily="34" charset="0"/>
                        </a:rPr>
                        <m:t>is</m:t>
                      </m:r>
                      <m:r>
                        <m:rPr>
                          <m:nor/>
                        </m:rPr>
                        <a:rPr lang="en-US" sz="4000" dirty="0">
                          <a:solidFill>
                            <a:srgbClr val="03EDF9"/>
                          </a:solidFill>
                          <a:latin typeface="Tw Cen MT" panose="020B0602020104020603" pitchFamily="34" charset="0"/>
                        </a:rPr>
                        <m:t> </m:t>
                      </m:r>
                      <m:r>
                        <m:rPr>
                          <m:nor/>
                        </m:rPr>
                        <a:rPr lang="en-US" sz="4000" dirty="0">
                          <a:solidFill>
                            <a:srgbClr val="03EDF9"/>
                          </a:solidFill>
                          <a:latin typeface="Tw Cen MT" panose="020B0602020104020603" pitchFamily="34" charset="0"/>
                        </a:rPr>
                        <m:t>the</m:t>
                      </m:r>
                      <m:r>
                        <m:rPr>
                          <m:nor/>
                        </m:rPr>
                        <a:rPr lang="en-US" sz="4000" dirty="0">
                          <a:solidFill>
                            <a:srgbClr val="03EDF9"/>
                          </a:solidFill>
                          <a:latin typeface="Tw Cen MT" panose="020B0602020104020603" pitchFamily="34" charset="0"/>
                        </a:rPr>
                        <m:t> </m:t>
                      </m:r>
                      <m:r>
                        <m:rPr>
                          <m:nor/>
                        </m:rPr>
                        <a:rPr lang="en-US" sz="4000" dirty="0">
                          <a:solidFill>
                            <a:srgbClr val="03EDF9"/>
                          </a:solidFill>
                          <a:latin typeface="Tw Cen MT" panose="020B0602020104020603" pitchFamily="34" charset="0"/>
                        </a:rPr>
                        <m:t>data</m:t>
                      </m:r>
                      <m:r>
                        <m:rPr>
                          <m:nor/>
                        </m:rPr>
                        <a:rPr lang="en-US" sz="4000" dirty="0">
                          <a:solidFill>
                            <a:srgbClr val="03EDF9"/>
                          </a:solidFill>
                          <a:latin typeface="Tw Cen MT" panose="020B0602020104020603" pitchFamily="34" charset="0"/>
                        </a:rPr>
                        <m:t> </m:t>
                      </m:r>
                      <m:r>
                        <m:rPr>
                          <m:nor/>
                        </m:rPr>
                        <a:rPr lang="en-US" sz="4000" dirty="0">
                          <a:solidFill>
                            <a:srgbClr val="03EDF9"/>
                          </a:solidFill>
                          <a:latin typeface="Tw Cen MT" panose="020B0602020104020603" pitchFamily="34" charset="0"/>
                        </a:rPr>
                        <m:t>item</m:t>
                      </m:r>
                      <m:r>
                        <m:rPr>
                          <m:nor/>
                        </m:rPr>
                        <a:rPr lang="en-US" sz="4000" dirty="0">
                          <a:solidFill>
                            <a:srgbClr val="03EDF9"/>
                          </a:solidFill>
                          <a:latin typeface="Tw Cen MT" panose="020B0602020104020603" pitchFamily="34" charset="0"/>
                        </a:rPr>
                        <m:t> </m:t>
                      </m:r>
                      <m:r>
                        <m:rPr>
                          <m:nor/>
                        </m:rPr>
                        <a:rPr lang="en-US" sz="4000" dirty="0">
                          <a:solidFill>
                            <a:srgbClr val="03EDF9"/>
                          </a:solidFill>
                          <a:latin typeface="Tw Cen MT" panose="020B0602020104020603" pitchFamily="34" charset="0"/>
                        </a:rPr>
                        <m:t>and</m:t>
                      </m:r>
                      <m:r>
                        <m:rPr>
                          <m:nor/>
                        </m:rPr>
                        <a:rPr lang="en-US" sz="4000" dirty="0">
                          <a:solidFill>
                            <a:srgbClr val="03EDF9"/>
                          </a:solidFill>
                          <a:latin typeface="Tw Cen MT" panose="020B0602020104020603" pitchFamily="34" charset="0"/>
                        </a:rPr>
                        <m:t> </m:t>
                      </m:r>
                      <m:acc>
                        <m:accPr>
                          <m:chr m:val="̅"/>
                          <m:ctrlPr>
                            <a:rPr lang="en-US" sz="4000" i="1" dirty="0">
                              <a:solidFill>
                                <a:srgbClr val="03EDF9"/>
                              </a:solidFill>
                              <a:latin typeface="Cambria Math" panose="02040503050406030204" pitchFamily="18" charset="0"/>
                            </a:rPr>
                          </m:ctrlPr>
                        </m:accPr>
                        <m:e>
                          <m:r>
                            <a:rPr lang="en-US" sz="4000" i="1" dirty="0">
                              <a:solidFill>
                                <a:srgbClr val="03EDF9"/>
                              </a:solidFill>
                              <a:latin typeface="Cambria Math" panose="02040503050406030204" pitchFamily="18" charset="0"/>
                            </a:rPr>
                            <m:t>𝑥</m:t>
                          </m:r>
                        </m:e>
                      </m:acc>
                      <m:r>
                        <m:rPr>
                          <m:nor/>
                        </m:rPr>
                        <a:rPr lang="en-US" sz="4000" dirty="0">
                          <a:solidFill>
                            <a:srgbClr val="03EDF9"/>
                          </a:solidFill>
                          <a:latin typeface="Tw Cen MT" panose="020B0602020104020603" pitchFamily="34" charset="0"/>
                        </a:rPr>
                        <m:t> </m:t>
                      </m:r>
                      <m:r>
                        <m:rPr>
                          <m:nor/>
                        </m:rPr>
                        <a:rPr lang="en-US" sz="4000" dirty="0">
                          <a:solidFill>
                            <a:srgbClr val="03EDF9"/>
                          </a:solidFill>
                          <a:latin typeface="Tw Cen MT" panose="020B0602020104020603" pitchFamily="34" charset="0"/>
                        </a:rPr>
                        <m:t>is</m:t>
                      </m:r>
                      <m:r>
                        <m:rPr>
                          <m:nor/>
                        </m:rPr>
                        <a:rPr lang="en-US" sz="4000" dirty="0">
                          <a:solidFill>
                            <a:srgbClr val="03EDF9"/>
                          </a:solidFill>
                          <a:latin typeface="Tw Cen MT" panose="020B0602020104020603" pitchFamily="34" charset="0"/>
                        </a:rPr>
                        <m:t> </m:t>
                      </m:r>
                      <m:r>
                        <m:rPr>
                          <m:nor/>
                        </m:rPr>
                        <a:rPr lang="en-US" sz="4000" dirty="0">
                          <a:solidFill>
                            <a:srgbClr val="03EDF9"/>
                          </a:solidFill>
                          <a:latin typeface="Tw Cen MT" panose="020B0602020104020603" pitchFamily="34" charset="0"/>
                        </a:rPr>
                        <m:t>the</m:t>
                      </m:r>
                      <m:r>
                        <m:rPr>
                          <m:nor/>
                        </m:rPr>
                        <a:rPr lang="en-US" sz="4000" dirty="0">
                          <a:solidFill>
                            <a:srgbClr val="03EDF9"/>
                          </a:solidFill>
                          <a:latin typeface="Tw Cen MT" panose="020B0602020104020603" pitchFamily="34" charset="0"/>
                        </a:rPr>
                        <m:t> </m:t>
                      </m:r>
                      <m:r>
                        <m:rPr>
                          <m:nor/>
                        </m:rPr>
                        <a:rPr lang="en-US" sz="4000" dirty="0">
                          <a:solidFill>
                            <a:srgbClr val="03EDF9"/>
                          </a:solidFill>
                          <a:latin typeface="Tw Cen MT" panose="020B0602020104020603" pitchFamily="34" charset="0"/>
                        </a:rPr>
                        <m:t>mean</m:t>
                      </m:r>
                      <m:r>
                        <m:rPr>
                          <m:nor/>
                        </m:rPr>
                        <a:rPr lang="en-US" sz="4000" dirty="0">
                          <a:solidFill>
                            <a:srgbClr val="03EDF9"/>
                          </a:solidFill>
                          <a:latin typeface="Tw Cen MT" panose="020B0602020104020603" pitchFamily="34" charset="0"/>
                        </a:rPr>
                        <m:t>.</m:t>
                      </m:r>
                    </m:oMath>
                  </m:oMathPara>
                </a14:m>
                <a:endParaRPr lang="en-US" sz="4000" dirty="0">
                  <a:solidFill>
                    <a:srgbClr val="03EDF9"/>
                  </a:solidFill>
                  <a:latin typeface="Tw Cen MT" panose="020B0602020104020603" pitchFamily="34" charset="0"/>
                </a:endParaRPr>
              </a:p>
            </p:txBody>
          </p:sp>
        </mc:Choice>
        <mc:Fallback xmlns="">
          <p:sp>
            <p:nvSpPr>
              <p:cNvPr id="7" name="TextBox 6">
                <a:extLst>
                  <a:ext uri="{FF2B5EF4-FFF2-40B4-BE49-F238E27FC236}">
                    <a16:creationId xmlns:a16="http://schemas.microsoft.com/office/drawing/2014/main" id="{C9889CF8-A90A-3837-3B96-A8FBD24F02AE}"/>
                  </a:ext>
                </a:extLst>
              </p:cNvPr>
              <p:cNvSpPr txBox="1">
                <a:spLocks noRot="1" noChangeAspect="1" noMove="1" noResize="1" noEditPoints="1" noAdjustHandles="1" noChangeArrowheads="1" noChangeShapeType="1" noTextEdit="1"/>
              </p:cNvSpPr>
              <p:nvPr/>
            </p:nvSpPr>
            <p:spPr>
              <a:xfrm>
                <a:off x="821227" y="5323962"/>
                <a:ext cx="9080499" cy="61555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1661103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5386090"/>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(n) The area of a triangle can be computed by the sine law when sides of the triangle and the angle between them are known. </a:t>
            </a:r>
          </a:p>
          <a:p>
            <a:pPr algn="just"/>
            <a:r>
              <a:rPr lang="en-US" sz="4000" dirty="0">
                <a:solidFill>
                  <a:srgbClr val="03EDF9"/>
                </a:solidFill>
                <a:latin typeface="Tw Cen MT" panose="020B0602020104020603" pitchFamily="34" charset="0"/>
              </a:rPr>
              <a:t>Area = (1/2) ab sin (angle)</a:t>
            </a:r>
          </a:p>
          <a:p>
            <a:pPr algn="just"/>
            <a:r>
              <a:rPr lang="en-US" sz="4000" dirty="0">
                <a:solidFill>
                  <a:srgbClr val="03EDF9"/>
                </a:solidFill>
                <a:latin typeface="Tw Cen MT" panose="020B0602020104020603" pitchFamily="34" charset="0"/>
              </a:rPr>
              <a:t>Given the following 6 triangular pieces of land, write a program to find their area and determine which is largest.</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Q[C](n)</a:t>
            </a:r>
          </a:p>
        </p:txBody>
      </p:sp>
    </p:spTree>
    <p:extLst>
      <p:ext uri="{BB962C8B-B14F-4D97-AF65-F5344CB8AC3E}">
        <p14:creationId xmlns:p14="http://schemas.microsoft.com/office/powerpoint/2010/main" val="10773548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5386090"/>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(n) The area of a triangle can be computed by the sine law when sides of the triangle and the angle between them are known. </a:t>
            </a:r>
          </a:p>
          <a:p>
            <a:pPr algn="just"/>
            <a:r>
              <a:rPr lang="en-US" sz="4000" dirty="0">
                <a:solidFill>
                  <a:srgbClr val="03EDF9"/>
                </a:solidFill>
                <a:latin typeface="Tw Cen MT" panose="020B0602020104020603" pitchFamily="34" charset="0"/>
              </a:rPr>
              <a:t>Area = (1/2) ab sin (angle)</a:t>
            </a:r>
          </a:p>
          <a:p>
            <a:pPr algn="just"/>
            <a:r>
              <a:rPr lang="en-US" sz="4000" dirty="0">
                <a:solidFill>
                  <a:srgbClr val="03EDF9"/>
                </a:solidFill>
                <a:latin typeface="Tw Cen MT" panose="020B0602020104020603" pitchFamily="34" charset="0"/>
              </a:rPr>
              <a:t>Given the following 6 triangular pieces of land, write a program to find their area and determine which is largest.</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Q[C](n)</a:t>
            </a:r>
          </a:p>
        </p:txBody>
      </p:sp>
    </p:spTree>
    <p:extLst>
      <p:ext uri="{BB962C8B-B14F-4D97-AF65-F5344CB8AC3E}">
        <p14:creationId xmlns:p14="http://schemas.microsoft.com/office/powerpoint/2010/main" val="3207228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Q[C](n)</a:t>
            </a:r>
          </a:p>
        </p:txBody>
      </p:sp>
      <p:pic>
        <p:nvPicPr>
          <p:cNvPr id="5" name="Picture 4" descr="A picture containing text, book, paper, handwriting&#10;&#10;Description automatically generated">
            <a:extLst>
              <a:ext uri="{FF2B5EF4-FFF2-40B4-BE49-F238E27FC236}">
                <a16:creationId xmlns:a16="http://schemas.microsoft.com/office/drawing/2014/main" id="{C1D417F3-059D-444D-111D-7D4EC4E31206}"/>
              </a:ext>
            </a:extLst>
          </p:cNvPr>
          <p:cNvPicPr>
            <a:picLocks noChangeAspect="1"/>
          </p:cNvPicPr>
          <p:nvPr/>
        </p:nvPicPr>
        <p:blipFill rotWithShape="1">
          <a:blip r:embed="rId3">
            <a:extLst>
              <a:ext uri="{28A0092B-C50C-407E-A947-70E740481C1C}">
                <a14:useLocalDpi xmlns:a14="http://schemas.microsoft.com/office/drawing/2010/main" val="0"/>
              </a:ext>
            </a:extLst>
          </a:blip>
          <a:srcRect l="18833" t="21381" r="18962" b="59975"/>
          <a:stretch/>
        </p:blipFill>
        <p:spPr>
          <a:xfrm>
            <a:off x="1578913" y="1260252"/>
            <a:ext cx="9034174" cy="4337496"/>
          </a:xfrm>
          <a:prstGeom prst="rect">
            <a:avLst/>
          </a:prstGeom>
        </p:spPr>
      </p:pic>
    </p:spTree>
    <p:extLst>
      <p:ext uri="{BB962C8B-B14F-4D97-AF65-F5344CB8AC3E}">
        <p14:creationId xmlns:p14="http://schemas.microsoft.com/office/powerpoint/2010/main" val="330392351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30832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(o) For the following set of n data points (x, y), compute the correlation coefficient r, given by</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Q[C](o)</a:t>
            </a:r>
          </a:p>
        </p:txBody>
      </p:sp>
      <p:pic>
        <p:nvPicPr>
          <p:cNvPr id="14" name="Picture 13" descr="A picture containing text, book, paper, handwriting&#10;&#10;Description automatically generated">
            <a:extLst>
              <a:ext uri="{FF2B5EF4-FFF2-40B4-BE49-F238E27FC236}">
                <a16:creationId xmlns:a16="http://schemas.microsoft.com/office/drawing/2014/main" id="{978CC87C-D075-ED19-725A-5EEABC2C6A1C}"/>
              </a:ext>
            </a:extLst>
          </p:cNvPr>
          <p:cNvPicPr>
            <a:picLocks noChangeAspect="1"/>
          </p:cNvPicPr>
          <p:nvPr/>
        </p:nvPicPr>
        <p:blipFill rotWithShape="1">
          <a:blip r:embed="rId3">
            <a:extLst>
              <a:ext uri="{28A0092B-C50C-407E-A947-70E740481C1C}">
                <a14:useLocalDpi xmlns:a14="http://schemas.microsoft.com/office/drawing/2010/main" val="0"/>
              </a:ext>
            </a:extLst>
          </a:blip>
          <a:srcRect l="19119" t="45203" r="31455" b="46719"/>
          <a:stretch/>
        </p:blipFill>
        <p:spPr>
          <a:xfrm>
            <a:off x="1024879" y="3210450"/>
            <a:ext cx="10448240" cy="2735642"/>
          </a:xfrm>
          <a:prstGeom prst="rect">
            <a:avLst/>
          </a:prstGeom>
        </p:spPr>
      </p:pic>
    </p:spTree>
    <p:extLst>
      <p:ext uri="{BB962C8B-B14F-4D97-AF65-F5344CB8AC3E}">
        <p14:creationId xmlns:p14="http://schemas.microsoft.com/office/powerpoint/2010/main" val="2058685349"/>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Q[C](o)</a:t>
            </a:r>
          </a:p>
        </p:txBody>
      </p:sp>
      <p:pic>
        <p:nvPicPr>
          <p:cNvPr id="12" name="Picture 11" descr="A picture containing text, book, paper, handwriting&#10;&#10;Description automatically generated">
            <a:extLst>
              <a:ext uri="{FF2B5EF4-FFF2-40B4-BE49-F238E27FC236}">
                <a16:creationId xmlns:a16="http://schemas.microsoft.com/office/drawing/2014/main" id="{5C362A2F-BDE1-EE45-9809-7CCD0E5F0F9F}"/>
              </a:ext>
            </a:extLst>
          </p:cNvPr>
          <p:cNvPicPr>
            <a:picLocks noChangeAspect="1"/>
          </p:cNvPicPr>
          <p:nvPr/>
        </p:nvPicPr>
        <p:blipFill rotWithShape="1">
          <a:blip r:embed="rId3">
            <a:extLst>
              <a:ext uri="{28A0092B-C50C-407E-A947-70E740481C1C}">
                <a14:useLocalDpi xmlns:a14="http://schemas.microsoft.com/office/drawing/2010/main" val="0"/>
              </a:ext>
            </a:extLst>
          </a:blip>
          <a:srcRect l="11219" t="52722" r="57423" b="18014"/>
          <a:stretch/>
        </p:blipFill>
        <p:spPr>
          <a:xfrm>
            <a:off x="4016760" y="875489"/>
            <a:ext cx="3609160" cy="5395597"/>
          </a:xfrm>
          <a:prstGeom prst="rect">
            <a:avLst/>
          </a:prstGeom>
        </p:spPr>
      </p:pic>
    </p:spTree>
    <p:extLst>
      <p:ext uri="{BB962C8B-B14F-4D97-AF65-F5344CB8AC3E}">
        <p14:creationId xmlns:p14="http://schemas.microsoft.com/office/powerpoint/2010/main" val="45745341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5F5D97E-B513-CF5F-4EDE-194B8B8ECE49}"/>
                  </a:ext>
                </a:extLst>
              </p:cNvPr>
              <p:cNvSpPr txBox="1"/>
              <p:nvPr/>
            </p:nvSpPr>
            <p:spPr>
              <a:xfrm>
                <a:off x="821227" y="577132"/>
                <a:ext cx="7100029" cy="415498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(p) For the following set of point given by (x, y) fit a straight line given by y = a + bx</a:t>
                </a:r>
              </a:p>
              <a:p>
                <a:pPr algn="just"/>
                <a:r>
                  <a:rPr lang="en-US" sz="4000" dirty="0">
                    <a:solidFill>
                      <a:srgbClr val="03EDF9"/>
                    </a:solidFill>
                    <a:latin typeface="Tw Cen MT" panose="020B0602020104020603" pitchFamily="34" charset="0"/>
                  </a:rPr>
                  <a:t>where,</a:t>
                </a:r>
              </a:p>
              <a:p>
                <a:pPr algn="just"/>
                <a:r>
                  <a:rPr lang="en-US" sz="4000" dirty="0">
                    <a:solidFill>
                      <a:srgbClr val="03EDF9"/>
                    </a:solidFill>
                    <a:latin typeface="Tw Cen MT" panose="020B0602020104020603" pitchFamily="34" charset="0"/>
                  </a:rPr>
                  <a:t>a = </a:t>
                </a:r>
                <a14:m>
                  <m:oMath xmlns:m="http://schemas.openxmlformats.org/officeDocument/2006/math">
                    <m:acc>
                      <m:accPr>
                        <m:chr m:val="̅"/>
                        <m:ctrlPr>
                          <a:rPr lang="en-US" sz="4000" i="1" dirty="0" smtClean="0">
                            <a:solidFill>
                              <a:srgbClr val="03EDF9"/>
                            </a:solidFill>
                            <a:latin typeface="Cambria Math" panose="02040503050406030204" pitchFamily="18" charset="0"/>
                          </a:rPr>
                        </m:ctrlPr>
                      </m:accPr>
                      <m:e>
                        <m:r>
                          <a:rPr lang="en-US" sz="4000" i="1" dirty="0">
                            <a:solidFill>
                              <a:srgbClr val="03EDF9"/>
                            </a:solidFill>
                            <a:latin typeface="Cambria Math" panose="02040503050406030204" pitchFamily="18" charset="0"/>
                          </a:rPr>
                          <m:t>𝑦</m:t>
                        </m:r>
                      </m:e>
                    </m:acc>
                  </m:oMath>
                </a14:m>
                <a:r>
                  <a:rPr lang="en-US" sz="4000" dirty="0">
                    <a:solidFill>
                      <a:srgbClr val="03EDF9"/>
                    </a:solidFill>
                    <a:latin typeface="Tw Cen MT" panose="020B0602020104020603" pitchFamily="34" charset="0"/>
                  </a:rPr>
                  <a:t> - b</a:t>
                </a:r>
                <a14:m>
                  <m:oMath xmlns:m="http://schemas.openxmlformats.org/officeDocument/2006/math">
                    <m:acc>
                      <m:accPr>
                        <m:chr m:val="̅"/>
                        <m:ctrlPr>
                          <a:rPr lang="en-US" sz="4000" i="1" smtClean="0">
                            <a:solidFill>
                              <a:srgbClr val="03EDF9"/>
                            </a:solidFill>
                            <a:latin typeface="Cambria Math" panose="02040503050406030204" pitchFamily="18" charset="0"/>
                          </a:rPr>
                        </m:ctrlPr>
                      </m:accPr>
                      <m:e>
                        <m:r>
                          <a:rPr lang="en-US" sz="4000" i="1" smtClean="0">
                            <a:solidFill>
                              <a:srgbClr val="03EDF9"/>
                            </a:solidFill>
                            <a:latin typeface="Cambria Math" panose="02040503050406030204" pitchFamily="18" charset="0"/>
                          </a:rPr>
                          <m:t>𝑥</m:t>
                        </m:r>
                      </m:e>
                    </m:acc>
                  </m:oMath>
                </a14:m>
                <a:r>
                  <a:rPr lang="en-US" sz="4000" dirty="0">
                    <a:solidFill>
                      <a:srgbClr val="03EDF9"/>
                    </a:solidFill>
                    <a:latin typeface="Tw Cen MT" panose="020B0602020104020603" pitchFamily="34" charset="0"/>
                  </a:rPr>
                  <a:t> and</a:t>
                </a:r>
              </a:p>
            </p:txBody>
          </p:sp>
        </mc:Choice>
        <mc:Fallback xmlns="">
          <p:sp>
            <p:nvSpPr>
              <p:cNvPr id="2" name="TextBox 1">
                <a:extLst>
                  <a:ext uri="{FF2B5EF4-FFF2-40B4-BE49-F238E27FC236}">
                    <a16:creationId xmlns:a16="http://schemas.microsoft.com/office/drawing/2014/main" id="{15F5D97E-B513-CF5F-4EDE-194B8B8ECE49}"/>
                  </a:ext>
                </a:extLst>
              </p:cNvPr>
              <p:cNvSpPr txBox="1">
                <a:spLocks noRot="1" noChangeAspect="1" noMove="1" noResize="1" noEditPoints="1" noAdjustHandles="1" noChangeArrowheads="1" noChangeShapeType="1" noTextEdit="1"/>
              </p:cNvSpPr>
              <p:nvPr/>
            </p:nvSpPr>
            <p:spPr>
              <a:xfrm>
                <a:off x="821227" y="577132"/>
                <a:ext cx="7100029" cy="4154984"/>
              </a:xfrm>
              <a:prstGeom prst="rect">
                <a:avLst/>
              </a:prstGeom>
              <a:blipFill>
                <a:blip r:embed="rId3"/>
                <a:stretch>
                  <a:fillRect l="-3093" t="-2643" r="-5069" b="-543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Q[C](p)</a:t>
            </a:r>
          </a:p>
        </p:txBody>
      </p:sp>
      <p:pic>
        <p:nvPicPr>
          <p:cNvPr id="7" name="Picture 6" descr="A picture containing text, book, paper, letter&#10;&#10;Description automatically generated">
            <a:extLst>
              <a:ext uri="{FF2B5EF4-FFF2-40B4-BE49-F238E27FC236}">
                <a16:creationId xmlns:a16="http://schemas.microsoft.com/office/drawing/2014/main" id="{2137DAE2-93CF-C198-3FB8-178F5C0484E0}"/>
              </a:ext>
            </a:extLst>
          </p:cNvPr>
          <p:cNvPicPr>
            <a:picLocks noChangeAspect="1"/>
          </p:cNvPicPr>
          <p:nvPr/>
        </p:nvPicPr>
        <p:blipFill rotWithShape="1">
          <a:blip r:embed="rId4">
            <a:extLst>
              <a:ext uri="{28A0092B-C50C-407E-A947-70E740481C1C}">
                <a14:useLocalDpi xmlns:a14="http://schemas.microsoft.com/office/drawing/2010/main" val="0"/>
              </a:ext>
            </a:extLst>
          </a:blip>
          <a:srcRect l="5610" t="13613" r="76251" b="55814"/>
          <a:stretch/>
        </p:blipFill>
        <p:spPr>
          <a:xfrm>
            <a:off x="9541138" y="1076281"/>
            <a:ext cx="2233672" cy="4876890"/>
          </a:xfrm>
          <a:prstGeom prst="rect">
            <a:avLst/>
          </a:prstGeom>
          <a:ln>
            <a:noFill/>
          </a:ln>
          <a:effectLst>
            <a:outerShdw blurRad="292100" dist="139700" dir="2700000" algn="tl" rotWithShape="0">
              <a:srgbClr val="333333">
                <a:alpha val="65000"/>
              </a:srgbClr>
            </a:outerShdw>
          </a:effectLst>
        </p:spPr>
      </p:pic>
      <p:pic>
        <p:nvPicPr>
          <p:cNvPr id="11" name="Picture 10" descr="A picture containing text, book, paper, letter&#10;&#10;Description automatically generated">
            <a:extLst>
              <a:ext uri="{FF2B5EF4-FFF2-40B4-BE49-F238E27FC236}">
                <a16:creationId xmlns:a16="http://schemas.microsoft.com/office/drawing/2014/main" id="{212E868A-226B-E712-3B61-3CBA17153CA3}"/>
              </a:ext>
            </a:extLst>
          </p:cNvPr>
          <p:cNvPicPr>
            <a:picLocks noChangeAspect="1"/>
          </p:cNvPicPr>
          <p:nvPr/>
        </p:nvPicPr>
        <p:blipFill rotWithShape="1">
          <a:blip r:embed="rId4">
            <a:extLst>
              <a:ext uri="{28A0092B-C50C-407E-A947-70E740481C1C}">
                <a14:useLocalDpi xmlns:a14="http://schemas.microsoft.com/office/drawing/2010/main" val="0"/>
              </a:ext>
            </a:extLst>
          </a:blip>
          <a:srcRect l="5610" t="4001" r="63996" b="86387"/>
          <a:stretch/>
        </p:blipFill>
        <p:spPr>
          <a:xfrm>
            <a:off x="4395936" y="4086451"/>
            <a:ext cx="4703932" cy="1927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24724179"/>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3539430"/>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(q) The X and Y coordinates of 10 different points are entered through the keyboard. Write a program to find the distance of last point from the first point (sum of distances between consecutive points).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Q[C](q)</a:t>
            </a:r>
          </a:p>
        </p:txBody>
      </p:sp>
    </p:spTree>
    <p:extLst>
      <p:ext uri="{BB962C8B-B14F-4D97-AF65-F5344CB8AC3E}">
        <p14:creationId xmlns:p14="http://schemas.microsoft.com/office/powerpoint/2010/main" val="255091852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5632311"/>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(r) A dequeue is an ordered set of elements in which elements may be inserted or retrieved from either end. Using an array simulate a dequeue of characters and the operations retrieve left, retrieve right, insert left, insert right. Exceptional conditions such as dequeue full or empty should be indicated. Two pointers (namely, left and right) are needed in this simulation.</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Q[C](r)</a:t>
            </a:r>
          </a:p>
        </p:txBody>
      </p:sp>
    </p:spTree>
    <p:extLst>
      <p:ext uri="{BB962C8B-B14F-4D97-AF65-F5344CB8AC3E}">
        <p14:creationId xmlns:p14="http://schemas.microsoft.com/office/powerpoint/2010/main" val="188504718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5386090"/>
          </a:xfrm>
          <a:prstGeom prst="rect">
            <a:avLst/>
          </a:prstGeom>
          <a:noFill/>
        </p:spPr>
        <p:txBody>
          <a:bodyPr wrap="square" rtlCol="0">
            <a:spAutoFit/>
          </a:bodyPr>
          <a:lstStyle/>
          <a:p>
            <a:pPr algn="just"/>
            <a:r>
              <a:rPr lang="en-US" sz="3600" dirty="0">
                <a:solidFill>
                  <a:srgbClr val="03EDF9"/>
                </a:solidFill>
                <a:latin typeface="Tw Cen MT" panose="020B0602020104020603" pitchFamily="34" charset="0"/>
              </a:rPr>
              <a:t>Q[C] Attempt the following:</a:t>
            </a:r>
          </a:p>
          <a:p>
            <a:pPr algn="just"/>
            <a:endParaRPr lang="en-US" sz="2000" dirty="0">
              <a:solidFill>
                <a:srgbClr val="03EDF9"/>
              </a:solidFill>
              <a:latin typeface="Tw Cen MT" panose="020B0602020104020603" pitchFamily="34" charset="0"/>
            </a:endParaRPr>
          </a:p>
          <a:p>
            <a:pPr algn="just"/>
            <a:r>
              <a:rPr lang="en-US" sz="3600" dirty="0">
                <a:solidFill>
                  <a:srgbClr val="03EDF9"/>
                </a:solidFill>
                <a:latin typeface="Tw Cen MT" panose="020B0602020104020603" pitchFamily="34" charset="0"/>
              </a:rPr>
              <a:t>(s) Sudoku is a popular number-placement puzzle (refer Figure 14.9). The objective is to fill a 9x9 grid with digits so that each column, each row, and each of the nine 3×3 sub-grids that compose the grid contains all of the digits from 1 to 9. The puzzle setter provides a partially completed grid, which typically has a unique solution. One such solution is given below. Write a program to check whether the solution is correct or not.</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Q[C](s)</a:t>
            </a:r>
          </a:p>
        </p:txBody>
      </p:sp>
    </p:spTree>
    <p:extLst>
      <p:ext uri="{BB962C8B-B14F-4D97-AF65-F5344CB8AC3E}">
        <p14:creationId xmlns:p14="http://schemas.microsoft.com/office/powerpoint/2010/main" val="134229829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Q[A](b)</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62069"/>
            <a:ext cx="10342428" cy="5262979"/>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r>
              <a:rPr lang="en-US" sz="2400" b="0" dirty="0">
                <a:solidFill>
                  <a:srgbClr val="BBBBBB"/>
                </a:solidFill>
                <a:effectLst/>
                <a:latin typeface="Consolas" panose="020B0609020204030204" pitchFamily="49" charset="0"/>
              </a:rPr>
              <a:t> </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endParaRPr lang="en-US" sz="2400" b="0" dirty="0">
              <a:solidFill>
                <a:srgbClr val="BBBBBB"/>
              </a:solidFill>
              <a:effectLst/>
              <a:latin typeface="Consolas" panose="020B0609020204030204" pitchFamily="49" charset="0"/>
            </a:endParaRPr>
          </a:p>
          <a:p>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ptr</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ptr</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for</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&lt;=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%d</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ptr</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729173" y="984445"/>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pic>
        <p:nvPicPr>
          <p:cNvPr id="11" name="Picture 10">
            <a:extLst>
              <a:ext uri="{FF2B5EF4-FFF2-40B4-BE49-F238E27FC236}">
                <a16:creationId xmlns:a16="http://schemas.microsoft.com/office/drawing/2014/main" id="{7BBA1399-E9D9-F4DD-FA28-3C930B46FBD9}"/>
              </a:ext>
            </a:extLst>
          </p:cNvPr>
          <p:cNvPicPr>
            <a:picLocks noChangeAspect="1"/>
          </p:cNvPicPr>
          <p:nvPr/>
        </p:nvPicPr>
        <p:blipFill>
          <a:blip r:embed="rId3"/>
          <a:stretch>
            <a:fillRect/>
          </a:stretch>
        </p:blipFill>
        <p:spPr>
          <a:xfrm>
            <a:off x="11437949" y="1054630"/>
            <a:ext cx="476128" cy="5219114"/>
          </a:xfrm>
          <a:prstGeom prst="rect">
            <a:avLst/>
          </a:prstGeom>
        </p:spPr>
      </p:pic>
    </p:spTree>
    <p:extLst>
      <p:ext uri="{BB962C8B-B14F-4D97-AF65-F5344CB8AC3E}">
        <p14:creationId xmlns:p14="http://schemas.microsoft.com/office/powerpoint/2010/main" val="182222480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274362" y="1333396"/>
            <a:ext cx="3094857"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Q[C](s)</a:t>
            </a:r>
          </a:p>
        </p:txBody>
      </p:sp>
      <p:pic>
        <p:nvPicPr>
          <p:cNvPr id="7" name="Picture 6">
            <a:extLst>
              <a:ext uri="{FF2B5EF4-FFF2-40B4-BE49-F238E27FC236}">
                <a16:creationId xmlns:a16="http://schemas.microsoft.com/office/drawing/2014/main" id="{0B434EF3-C48D-E3EA-FC58-F1D9D92EB6F0}"/>
              </a:ext>
            </a:extLst>
          </p:cNvPr>
          <p:cNvPicPr>
            <a:picLocks noChangeAspect="1"/>
          </p:cNvPicPr>
          <p:nvPr/>
        </p:nvPicPr>
        <p:blipFill rotWithShape="1">
          <a:blip r:embed="rId3">
            <a:extLst>
              <a:ext uri="{28A0092B-C50C-407E-A947-70E740481C1C}">
                <a14:useLocalDpi xmlns:a14="http://schemas.microsoft.com/office/drawing/2010/main" val="0"/>
              </a:ext>
            </a:extLst>
          </a:blip>
          <a:srcRect l="14571" t="20776" r="10086" b="45271"/>
          <a:stretch/>
        </p:blipFill>
        <p:spPr>
          <a:xfrm>
            <a:off x="3364139" y="861378"/>
            <a:ext cx="5252486" cy="5135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258628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176A0C-A79A-28D1-60E5-B036E4925181}"/>
              </a:ext>
            </a:extLst>
          </p:cNvPr>
          <p:cNvSpPr/>
          <p:nvPr/>
        </p:nvSpPr>
        <p:spPr>
          <a:xfrm>
            <a:off x="-964086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C276E5BF-B2E5-BE2A-6C96-31A501680B91}"/>
              </a:ext>
            </a:extLst>
          </p:cNvPr>
          <p:cNvSpPr txBox="1"/>
          <p:nvPr/>
        </p:nvSpPr>
        <p:spPr>
          <a:xfrm rot="16200000">
            <a:off x="1243913"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Q[A]</a:t>
            </a:r>
          </a:p>
        </p:txBody>
      </p:sp>
      <p:sp>
        <p:nvSpPr>
          <p:cNvPr id="50" name="TextBox 49">
            <a:extLst>
              <a:ext uri="{FF2B5EF4-FFF2-40B4-BE49-F238E27FC236}">
                <a16:creationId xmlns:a16="http://schemas.microsoft.com/office/drawing/2014/main" id="{9EB0FD16-689C-476C-8309-C7173C257513}"/>
              </a:ext>
            </a:extLst>
          </p:cNvPr>
          <p:cNvSpPr txBox="1"/>
          <p:nvPr/>
        </p:nvSpPr>
        <p:spPr>
          <a:xfrm>
            <a:off x="3854136" y="888329"/>
            <a:ext cx="7278915"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898222"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898222"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15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587484" y="3975081"/>
            <a:ext cx="7886992"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STRINGS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796489"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04181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466657"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Q[A]</a:t>
            </a:r>
          </a:p>
        </p:txBody>
      </p:sp>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Q[B]</a:t>
            </a:r>
          </a:p>
        </p:txBody>
      </p:sp>
      <p:sp>
        <p:nvSpPr>
          <p:cNvPr id="113" name="Rectangle 112">
            <a:extLst>
              <a:ext uri="{FF2B5EF4-FFF2-40B4-BE49-F238E27FC236}">
                <a16:creationId xmlns:a16="http://schemas.microsoft.com/office/drawing/2014/main" id="{9D583EBC-56A5-41D5-9680-2740357A9264}"/>
              </a:ext>
            </a:extLst>
          </p:cNvPr>
          <p:cNvSpPr/>
          <p:nvPr/>
        </p:nvSpPr>
        <p:spPr>
          <a:xfrm>
            <a:off x="-119408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Q[C]</a:t>
            </a:r>
          </a:p>
        </p:txBody>
      </p:sp>
      <p:pic>
        <p:nvPicPr>
          <p:cNvPr id="124" name="WaterMark" descr="Logo&#10;&#10;Description automatically generated">
            <a:extLst>
              <a:ext uri="{FF2B5EF4-FFF2-40B4-BE49-F238E27FC236}">
                <a16:creationId xmlns:a16="http://schemas.microsoft.com/office/drawing/2014/main" id="{53A5A644-FCD7-7ABA-BDB8-1480A110EDA4}"/>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575604" y="2334665"/>
            <a:ext cx="2188670" cy="2188670"/>
          </a:xfrm>
          <a:prstGeom prst="rect">
            <a:avLst/>
          </a:prstGeom>
        </p:spPr>
      </p:pic>
    </p:spTree>
    <p:extLst>
      <p:ext uri="{BB962C8B-B14F-4D97-AF65-F5344CB8AC3E}">
        <p14:creationId xmlns:p14="http://schemas.microsoft.com/office/powerpoint/2010/main" val="245922389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74772" y="888329"/>
            <a:ext cx="12266772"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 SUBSCRIBE 🤛</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9933509" y="6030554"/>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9" name="TextBox 8">
            <a:extLst>
              <a:ext uri="{FF2B5EF4-FFF2-40B4-BE49-F238E27FC236}">
                <a16:creationId xmlns:a16="http://schemas.microsoft.com/office/drawing/2014/main" id="{BAB5B874-AB75-A17A-E2C1-BDDFDE8568B3}"/>
              </a:ext>
            </a:extLst>
          </p:cNvPr>
          <p:cNvSpPr txBox="1"/>
          <p:nvPr/>
        </p:nvSpPr>
        <p:spPr>
          <a:xfrm>
            <a:off x="2604080" y="775854"/>
            <a:ext cx="6909068"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a:t>
            </a:r>
          </a:p>
        </p:txBody>
      </p:sp>
      <p:sp>
        <p:nvSpPr>
          <p:cNvPr id="10" name="TextBox 9">
            <a:extLst>
              <a:ext uri="{FF2B5EF4-FFF2-40B4-BE49-F238E27FC236}">
                <a16:creationId xmlns:a16="http://schemas.microsoft.com/office/drawing/2014/main" id="{3EF76A62-99D6-735D-28FC-1F46869B7CCD}"/>
              </a:ext>
            </a:extLst>
          </p:cNvPr>
          <p:cNvSpPr txBox="1"/>
          <p:nvPr/>
        </p:nvSpPr>
        <p:spPr>
          <a:xfrm>
            <a:off x="2604080" y="5812112"/>
            <a:ext cx="69090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Thanks for your valuable time!</a:t>
            </a:r>
          </a:p>
        </p:txBody>
      </p:sp>
      <p:sp>
        <p:nvSpPr>
          <p:cNvPr id="8" name="TextBox 7">
            <a:extLst>
              <a:ext uri="{FF2B5EF4-FFF2-40B4-BE49-F238E27FC236}">
                <a16:creationId xmlns:a16="http://schemas.microsoft.com/office/drawing/2014/main" id="{199219D3-3B96-4BEF-C5A4-9A2E2F4BE7EB}"/>
              </a:ext>
            </a:extLst>
          </p:cNvPr>
          <p:cNvSpPr txBox="1"/>
          <p:nvPr/>
        </p:nvSpPr>
        <p:spPr>
          <a:xfrm>
            <a:off x="2604080" y="259503"/>
            <a:ext cx="6909068"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me create amazing coding tutorials for you forever!🙂</a:t>
            </a:r>
          </a:p>
        </p:txBody>
      </p:sp>
      <p:sp>
        <p:nvSpPr>
          <p:cNvPr id="2" name="Rectangle 1">
            <a:extLst>
              <a:ext uri="{FF2B5EF4-FFF2-40B4-BE49-F238E27FC236}">
                <a16:creationId xmlns:a16="http://schemas.microsoft.com/office/drawing/2014/main" id="{0232465F-EA5F-9F61-17AE-3ED1D2135079}"/>
              </a:ext>
            </a:extLst>
          </p:cNvPr>
          <p:cNvSpPr/>
          <p:nvPr/>
        </p:nvSpPr>
        <p:spPr>
          <a:xfrm>
            <a:off x="-1303123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532E0356-A7CD-E5CA-97C9-F065792FAA53}"/>
              </a:ext>
            </a:extLst>
          </p:cNvPr>
          <p:cNvSpPr txBox="1"/>
          <p:nvPr/>
        </p:nvSpPr>
        <p:spPr>
          <a:xfrm rot="16200000">
            <a:off x="-2146459"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Q[A]</a:t>
            </a:r>
          </a:p>
        </p:txBody>
      </p:sp>
      <p:sp>
        <p:nvSpPr>
          <p:cNvPr id="5" name="Rectangle 4">
            <a:extLst>
              <a:ext uri="{FF2B5EF4-FFF2-40B4-BE49-F238E27FC236}">
                <a16:creationId xmlns:a16="http://schemas.microsoft.com/office/drawing/2014/main" id="{23B149B2-ED27-8DCD-9AA9-15D9C96E04E5}"/>
              </a:ext>
            </a:extLst>
          </p:cNvPr>
          <p:cNvSpPr/>
          <p:nvPr/>
        </p:nvSpPr>
        <p:spPr>
          <a:xfrm>
            <a:off x="-13808496"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763DA8AE-4DC0-26E9-7F03-46DCCA45118E}"/>
              </a:ext>
            </a:extLst>
          </p:cNvPr>
          <p:cNvSpPr txBox="1"/>
          <p:nvPr/>
        </p:nvSpPr>
        <p:spPr>
          <a:xfrm rot="16200000">
            <a:off x="-2909467"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Q[B]</a:t>
            </a:r>
          </a:p>
        </p:txBody>
      </p:sp>
      <p:sp>
        <p:nvSpPr>
          <p:cNvPr id="11" name="Rectangle 10">
            <a:extLst>
              <a:ext uri="{FF2B5EF4-FFF2-40B4-BE49-F238E27FC236}">
                <a16:creationId xmlns:a16="http://schemas.microsoft.com/office/drawing/2014/main" id="{7D6CA6F2-0CC0-EDA1-DCB1-FAA118F7DE67}"/>
              </a:ext>
            </a:extLst>
          </p:cNvPr>
          <p:cNvSpPr/>
          <p:nvPr/>
        </p:nvSpPr>
        <p:spPr>
          <a:xfrm>
            <a:off x="-1455392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5BBA0AB9-80A2-17A3-12C8-089555E232AC}"/>
              </a:ext>
            </a:extLst>
          </p:cNvPr>
          <p:cNvSpPr txBox="1"/>
          <p:nvPr/>
        </p:nvSpPr>
        <p:spPr>
          <a:xfrm rot="16200000">
            <a:off x="-3669150"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Q[C]</a:t>
            </a:r>
          </a:p>
        </p:txBody>
      </p:sp>
      <p:grpSp>
        <p:nvGrpSpPr>
          <p:cNvPr id="15" name="Group 14">
            <a:extLst>
              <a:ext uri="{FF2B5EF4-FFF2-40B4-BE49-F238E27FC236}">
                <a16:creationId xmlns:a16="http://schemas.microsoft.com/office/drawing/2014/main" id="{EC4590BB-A120-8868-B988-396828620EF0}"/>
              </a:ext>
            </a:extLst>
          </p:cNvPr>
          <p:cNvGrpSpPr/>
          <p:nvPr/>
        </p:nvGrpSpPr>
        <p:grpSpPr>
          <a:xfrm>
            <a:off x="789511" y="6030554"/>
            <a:ext cx="1394208" cy="271002"/>
            <a:chOff x="6329554" y="5073786"/>
            <a:chExt cx="1394208" cy="271002"/>
          </a:xfrm>
        </p:grpSpPr>
        <p:sp>
          <p:nvSpPr>
            <p:cNvPr id="16" name="Oval 15">
              <a:extLst>
                <a:ext uri="{FF2B5EF4-FFF2-40B4-BE49-F238E27FC236}">
                  <a16:creationId xmlns:a16="http://schemas.microsoft.com/office/drawing/2014/main" id="{A8BA933E-24DD-DE7A-D082-9C0905B18FCE}"/>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8E384902-0747-0A7B-7DB1-8145DBA8F43F}"/>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91DE34F-52A0-20F2-4599-C975ECA129B9}"/>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sp>
        <p:nvSpPr>
          <p:cNvPr id="19" name="Rectangle 18">
            <a:extLst>
              <a:ext uri="{FF2B5EF4-FFF2-40B4-BE49-F238E27FC236}">
                <a16:creationId xmlns:a16="http://schemas.microsoft.com/office/drawing/2014/main" id="{68F79DD1-F776-81F3-45AC-1B9957E8C669}"/>
              </a:ext>
            </a:extLst>
          </p:cNvPr>
          <p:cNvSpPr/>
          <p:nvPr/>
        </p:nvSpPr>
        <p:spPr>
          <a:xfrm>
            <a:off x="3338589" y="2782320"/>
            <a:ext cx="5514822" cy="3029792"/>
          </a:xfrm>
          <a:prstGeom prst="rect">
            <a:avLst/>
          </a:prstGeom>
          <a:solidFill>
            <a:srgbClr val="868CBD"/>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810BF0A-7A4F-F698-1CE0-09747C444655}"/>
              </a:ext>
            </a:extLst>
          </p:cNvPr>
          <p:cNvSpPr txBox="1"/>
          <p:nvPr/>
        </p:nvSpPr>
        <p:spPr>
          <a:xfrm>
            <a:off x="228940" y="3110380"/>
            <a:ext cx="2905542"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15 SOLUTIONS</a:t>
            </a:r>
          </a:p>
        </p:txBody>
      </p:sp>
      <p:sp>
        <p:nvSpPr>
          <p:cNvPr id="21" name="TextBox 20">
            <a:extLst>
              <a:ext uri="{FF2B5EF4-FFF2-40B4-BE49-F238E27FC236}">
                <a16:creationId xmlns:a16="http://schemas.microsoft.com/office/drawing/2014/main" id="{61C52BFC-2495-D001-3911-769ADC2B4BEB}"/>
              </a:ext>
            </a:extLst>
          </p:cNvPr>
          <p:cNvSpPr txBox="1"/>
          <p:nvPr/>
        </p:nvSpPr>
        <p:spPr>
          <a:xfrm>
            <a:off x="8815314" y="3107741"/>
            <a:ext cx="341254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STRINGS</a:t>
            </a:r>
          </a:p>
        </p:txBody>
      </p:sp>
      <p:pic>
        <p:nvPicPr>
          <p:cNvPr id="23" name="Graphic 22" descr="A flying arrow">
            <a:extLst>
              <a:ext uri="{FF2B5EF4-FFF2-40B4-BE49-F238E27FC236}">
                <a16:creationId xmlns:a16="http://schemas.microsoft.com/office/drawing/2014/main" id="{D5E86729-3DAB-C426-12C4-9B7EF167CB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511" y="4526066"/>
            <a:ext cx="1619250" cy="990600"/>
          </a:xfrm>
          <a:prstGeom prst="rect">
            <a:avLst/>
          </a:prstGeom>
        </p:spPr>
      </p:pic>
      <p:pic>
        <p:nvPicPr>
          <p:cNvPr id="26" name="Graphic 25" descr="A flying arrow">
            <a:extLst>
              <a:ext uri="{FF2B5EF4-FFF2-40B4-BE49-F238E27FC236}">
                <a16:creationId xmlns:a16="http://schemas.microsoft.com/office/drawing/2014/main" id="{A29749AA-BB26-E96F-6FC5-52D68DB507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646578" y="4526066"/>
            <a:ext cx="1619250" cy="990600"/>
          </a:xfrm>
          <a:prstGeom prst="rect">
            <a:avLst/>
          </a:prstGeom>
        </p:spPr>
      </p:pic>
    </p:spTree>
    <p:extLst>
      <p:ext uri="{BB962C8B-B14F-4D97-AF65-F5344CB8AC3E}">
        <p14:creationId xmlns:p14="http://schemas.microsoft.com/office/powerpoint/2010/main" val="566799920"/>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ppt_x</p:attrName>
                                        </p:attrNameLst>
                                      </p:cBhvr>
                                      <p:tavLst>
                                        <p:tav tm="0">
                                          <p:val>
                                            <p:strVal val="#ppt_x"/>
                                          </p:val>
                                        </p:tav>
                                        <p:tav tm="100000">
                                          <p:val>
                                            <p:strVal val="#ppt_x"/>
                                          </p:val>
                                        </p:tav>
                                      </p:tavLst>
                                    </p:anim>
                                    <p:anim calcmode="lin" valueType="num">
                                      <p:cBhvr>
                                        <p:cTn id="9" dur="2000" fill="hold"/>
                                        <p:tgtEl>
                                          <p:spTgt spid="9"/>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750" fill="hold"/>
                                        <p:tgtEl>
                                          <p:spTgt spid="19"/>
                                        </p:tgtEl>
                                        <p:attrNameLst>
                                          <p:attrName>ppt_w</p:attrName>
                                        </p:attrNameLst>
                                      </p:cBhvr>
                                      <p:tavLst>
                                        <p:tav tm="0">
                                          <p:val>
                                            <p:strVal val="#ppt_w+.3"/>
                                          </p:val>
                                        </p:tav>
                                        <p:tav tm="100000">
                                          <p:val>
                                            <p:strVal val="#ppt_w"/>
                                          </p:val>
                                        </p:tav>
                                      </p:tavLst>
                                    </p:anim>
                                    <p:anim calcmode="lin" valueType="num">
                                      <p:cBhvr>
                                        <p:cTn id="13" dur="750" fill="hold"/>
                                        <p:tgtEl>
                                          <p:spTgt spid="19"/>
                                        </p:tgtEl>
                                        <p:attrNameLst>
                                          <p:attrName>ppt_h</p:attrName>
                                        </p:attrNameLst>
                                      </p:cBhvr>
                                      <p:tavLst>
                                        <p:tav tm="0">
                                          <p:val>
                                            <p:strVal val="#ppt_h"/>
                                          </p:val>
                                        </p:tav>
                                        <p:tav tm="100000">
                                          <p:val>
                                            <p:strVal val="#ppt_h"/>
                                          </p:val>
                                        </p:tav>
                                      </p:tavLst>
                                    </p:anim>
                                    <p:animEffect transition="in" filter="fade">
                                      <p:cBhvr>
                                        <p:cTn id="14" dur="750"/>
                                        <p:tgtEl>
                                          <p:spTgt spid="19"/>
                                        </p:tgtEl>
                                      </p:cBhvr>
                                    </p:animEffect>
                                  </p:childTnLst>
                                </p:cTn>
                              </p:par>
                              <p:par>
                                <p:cTn id="15" presetID="26" presetClass="emph" presetSubtype="0" repeatCount="indefinite" fill="hold" grpId="1" nodeType="withEffect">
                                  <p:stCondLst>
                                    <p:cond delay="0"/>
                                  </p:stCondLst>
                                  <p:childTnLst>
                                    <p:animEffect transition="out" filter="fade">
                                      <p:cBhvr>
                                        <p:cTn id="16" dur="500" tmFilter="0, 0; .2, .5; .8, .5; 1, 0"/>
                                        <p:tgtEl>
                                          <p:spTgt spid="19"/>
                                        </p:tgtEl>
                                      </p:cBhvr>
                                    </p:animEffect>
                                    <p:animScale>
                                      <p:cBhvr>
                                        <p:cTn id="1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P spid="19" grpId="1"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280197" y="888329"/>
            <a:ext cx="7278915"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324283"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324283"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15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013545" y="3975081"/>
            <a:ext cx="7886992"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STRINGS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222550"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04181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466657"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Q[A]</a:t>
            </a:r>
          </a:p>
        </p:txBody>
      </p:sp>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Q[B]</a:t>
            </a:r>
          </a:p>
        </p:txBody>
      </p:sp>
      <p:sp>
        <p:nvSpPr>
          <p:cNvPr id="113" name="Rectangle 112">
            <a:extLst>
              <a:ext uri="{FF2B5EF4-FFF2-40B4-BE49-F238E27FC236}">
                <a16:creationId xmlns:a16="http://schemas.microsoft.com/office/drawing/2014/main" id="{9D583EBC-56A5-41D5-9680-2740357A9264}"/>
              </a:ext>
            </a:extLst>
          </p:cNvPr>
          <p:cNvSpPr/>
          <p:nvPr/>
        </p:nvSpPr>
        <p:spPr>
          <a:xfrm>
            <a:off x="-119408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Q[C]</a:t>
            </a:r>
          </a:p>
        </p:txBody>
      </p:sp>
      <p:pic>
        <p:nvPicPr>
          <p:cNvPr id="4" name="WaterMark" descr="Logo&#10;&#10;Description automatically generated">
            <a:extLst>
              <a:ext uri="{FF2B5EF4-FFF2-40B4-BE49-F238E27FC236}">
                <a16:creationId xmlns:a16="http://schemas.microsoft.com/office/drawing/2014/main" id="{8ACA2F99-E65E-E340-EB32-E5B9BA14D9F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265940" y="2734851"/>
            <a:ext cx="926518" cy="926518"/>
          </a:xfrm>
          <a:prstGeom prst="rect">
            <a:avLst/>
          </a:prstGeom>
        </p:spPr>
      </p:pic>
    </p:spTree>
    <p:extLst>
      <p:ext uri="{BB962C8B-B14F-4D97-AF65-F5344CB8AC3E}">
        <p14:creationId xmlns:p14="http://schemas.microsoft.com/office/powerpoint/2010/main" val="336563861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1033452" y="888329"/>
            <a:ext cx="11268418"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072289"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072289"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14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2047220" y="3975081"/>
            <a:ext cx="9315654"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MULTIDIMENSIONAL ARRAYS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5970556"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14 Q[A]</a:t>
            </a:r>
          </a:p>
        </p:txBody>
      </p:sp>
      <p:sp>
        <p:nvSpPr>
          <p:cNvPr id="113" name="Rectangle 112">
            <a:extLst>
              <a:ext uri="{FF2B5EF4-FFF2-40B4-BE49-F238E27FC236}">
                <a16:creationId xmlns:a16="http://schemas.microsoft.com/office/drawing/2014/main" id="{9D583EBC-56A5-41D5-9680-2740357A9264}"/>
              </a:ext>
            </a:extLst>
          </p:cNvPr>
          <p:cNvSpPr/>
          <p:nvPr/>
        </p:nvSpPr>
        <p:spPr>
          <a:xfrm>
            <a:off x="-1195506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14 Q[B]</a:t>
            </a:r>
          </a:p>
        </p:txBody>
      </p:sp>
      <p:pic>
        <p:nvPicPr>
          <p:cNvPr id="2" name="WaterMark" descr="Logo&#10;&#10;Description automatically generated">
            <a:extLst>
              <a:ext uri="{FF2B5EF4-FFF2-40B4-BE49-F238E27FC236}">
                <a16:creationId xmlns:a16="http://schemas.microsoft.com/office/drawing/2014/main" id="{15A6E6B8-435B-E2F8-3842-67890C48028E}"/>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232030" y="2579725"/>
            <a:ext cx="926518" cy="926518"/>
          </a:xfrm>
          <a:prstGeom prst="rect">
            <a:avLst/>
          </a:prstGeom>
        </p:spPr>
      </p:pic>
    </p:spTree>
    <p:extLst>
      <p:ext uri="{BB962C8B-B14F-4D97-AF65-F5344CB8AC3E}">
        <p14:creationId xmlns:p14="http://schemas.microsoft.com/office/powerpoint/2010/main" val="126902993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280197" y="888329"/>
            <a:ext cx="7278915" cy="1908215"/>
          </a:xfrm>
          <a:prstGeom prst="rect">
            <a:avLst/>
          </a:prstGeom>
          <a:noFill/>
        </p:spPr>
        <p:txBody>
          <a:bodyPr wrap="square" rtlCol="0">
            <a:spAutoFit/>
          </a:bodyPr>
          <a:lstStyle/>
          <a:p>
            <a:pPr algn="ctr"/>
            <a:r>
              <a:rPr lang="en-US" sz="11800" dirty="0">
                <a:solidFill>
                  <a:srgbClr val="03EDF9"/>
                </a:solidFill>
                <a:latin typeface="Tw Cen MT" panose="020B0602020104020603" pitchFamily="34" charset="0"/>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324283" y="2647850"/>
            <a:ext cx="7278915" cy="523220"/>
          </a:xfrm>
          <a:prstGeom prst="rect">
            <a:avLst/>
          </a:prstGeom>
          <a:noFill/>
        </p:spPr>
        <p:txBody>
          <a:bodyPr wrap="square" rtlCol="0">
            <a:spAutoFit/>
          </a:bodyPr>
          <a:lstStyle/>
          <a:p>
            <a:pPr algn="ctr"/>
            <a:r>
              <a:rPr lang="en-US" sz="2800" dirty="0">
                <a:solidFill>
                  <a:srgbClr val="72F1B8"/>
                </a:solidFill>
                <a:latin typeface="Tw Cen MT" panose="020B0602020104020603" pitchFamily="34" charset="0"/>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324283" y="3240647"/>
            <a:ext cx="7278915" cy="723275"/>
          </a:xfrm>
          <a:prstGeom prst="rect">
            <a:avLst/>
          </a:prstGeom>
          <a:noFill/>
        </p:spPr>
        <p:txBody>
          <a:bodyPr wrap="square" rtlCol="0">
            <a:spAutoFit/>
          </a:bodyPr>
          <a:lstStyle/>
          <a:p>
            <a:pPr algn="ctr"/>
            <a:r>
              <a:rPr lang="en-US" sz="4100" dirty="0">
                <a:solidFill>
                  <a:srgbClr val="FF8B39"/>
                </a:solidFill>
                <a:latin typeface="Tw Cen MT" panose="020B0602020104020603" pitchFamily="34" charset="0"/>
              </a:rPr>
              <a:t>CHAPTER 14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013545" y="3975081"/>
            <a:ext cx="7886992" cy="723275"/>
          </a:xfrm>
          <a:prstGeom prst="rect">
            <a:avLst/>
          </a:prstGeom>
          <a:noFill/>
        </p:spPr>
        <p:txBody>
          <a:bodyPr wrap="square" rtlCol="0">
            <a:spAutoFit/>
          </a:bodyPr>
          <a:lstStyle/>
          <a:p>
            <a:pPr algn="ctr"/>
            <a:r>
              <a:rPr lang="en-US" sz="4100" dirty="0">
                <a:solidFill>
                  <a:srgbClr val="DB70D7"/>
                </a:solidFill>
                <a:latin typeface="Tw Cen MT" panose="020B0602020104020603" pitchFamily="34" charset="0"/>
              </a:rPr>
              <a:t>MULTIDIMENSIONAL ARRAYS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222550"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04181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466657" y="3204124"/>
            <a:ext cx="2549950"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14 Q[A]</a:t>
            </a:r>
          </a:p>
        </p:txBody>
      </p:sp>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14 Q[B]</a:t>
            </a:r>
          </a:p>
        </p:txBody>
      </p:sp>
      <p:sp>
        <p:nvSpPr>
          <p:cNvPr id="113" name="Rectangle 112">
            <a:extLst>
              <a:ext uri="{FF2B5EF4-FFF2-40B4-BE49-F238E27FC236}">
                <a16:creationId xmlns:a16="http://schemas.microsoft.com/office/drawing/2014/main" id="{9D583EBC-56A5-41D5-9680-2740357A9264}"/>
              </a:ext>
            </a:extLst>
          </p:cNvPr>
          <p:cNvSpPr/>
          <p:nvPr/>
        </p:nvSpPr>
        <p:spPr>
          <a:xfrm>
            <a:off x="-119408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14 Q[C]</a:t>
            </a:r>
          </a:p>
        </p:txBody>
      </p:sp>
      <p:pic>
        <p:nvPicPr>
          <p:cNvPr id="124" name="WaterMark" descr="Logo&#10;&#10;Description automatically generated">
            <a:extLst>
              <a:ext uri="{FF2B5EF4-FFF2-40B4-BE49-F238E27FC236}">
                <a16:creationId xmlns:a16="http://schemas.microsoft.com/office/drawing/2014/main" id="{53A5A644-FCD7-7ABA-BDB8-1480A110EDA4}"/>
              </a:ext>
            </a:extLst>
          </p:cNvPr>
          <p:cNvPicPr>
            <a:picLocks/>
          </p:cNvPicPr>
          <p:nvPr/>
        </p:nvPicPr>
        <p:blipFill>
          <a:blip r:embed="rId3">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280197" y="888329"/>
            <a:ext cx="7278915"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324283"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324283"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12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013545" y="3975081"/>
            <a:ext cx="7886992"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THE C PREPROCESSOR</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222550"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04181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466657"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12 Q[A]</a:t>
            </a:r>
          </a:p>
        </p:txBody>
      </p:sp>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12 Q[B]</a:t>
            </a:r>
          </a:p>
        </p:txBody>
      </p:sp>
      <p:sp>
        <p:nvSpPr>
          <p:cNvPr id="113" name="Rectangle 112">
            <a:extLst>
              <a:ext uri="{FF2B5EF4-FFF2-40B4-BE49-F238E27FC236}">
                <a16:creationId xmlns:a16="http://schemas.microsoft.com/office/drawing/2014/main" id="{9D583EBC-56A5-41D5-9680-2740357A9264}"/>
              </a:ext>
            </a:extLst>
          </p:cNvPr>
          <p:cNvSpPr/>
          <p:nvPr/>
        </p:nvSpPr>
        <p:spPr>
          <a:xfrm>
            <a:off x="-119408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12 Q[C]</a:t>
            </a:r>
          </a:p>
        </p:txBody>
      </p:sp>
      <p:pic>
        <p:nvPicPr>
          <p:cNvPr id="4" name="WaterMark" descr="Logo&#10;&#10;Description automatically generated">
            <a:extLst>
              <a:ext uri="{FF2B5EF4-FFF2-40B4-BE49-F238E27FC236}">
                <a16:creationId xmlns:a16="http://schemas.microsoft.com/office/drawing/2014/main" id="{8ACA2F99-E65E-E340-EB32-E5B9BA14D9F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265940" y="2734851"/>
            <a:ext cx="926518" cy="926518"/>
          </a:xfrm>
          <a:prstGeom prst="rect">
            <a:avLst/>
          </a:prstGeom>
        </p:spPr>
      </p:pic>
    </p:spTree>
    <p:extLst>
      <p:ext uri="{BB962C8B-B14F-4D97-AF65-F5344CB8AC3E}">
        <p14:creationId xmlns:p14="http://schemas.microsoft.com/office/powerpoint/2010/main" val="159849112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4306720" y="888329"/>
            <a:ext cx="7278915"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4350806"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4350806"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4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889428" y="3975081"/>
            <a:ext cx="8188272"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MORE COMPLEX DECISION MAKING</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7249073"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887874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2006037"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4 Q[A]</a:t>
            </a:r>
          </a:p>
        </p:txBody>
      </p:sp>
      <p:sp>
        <p:nvSpPr>
          <p:cNvPr id="109" name="Rectangle 108">
            <a:extLst>
              <a:ext uri="{FF2B5EF4-FFF2-40B4-BE49-F238E27FC236}">
                <a16:creationId xmlns:a16="http://schemas.microsoft.com/office/drawing/2014/main" id="{B524B7C0-9AC6-FF55-5132-F3C23276968B}"/>
              </a:ext>
            </a:extLst>
          </p:cNvPr>
          <p:cNvSpPr/>
          <p:nvPr/>
        </p:nvSpPr>
        <p:spPr>
          <a:xfrm>
            <a:off x="-965600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1243029"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4 Q[B]</a:t>
            </a:r>
          </a:p>
        </p:txBody>
      </p:sp>
      <p:sp>
        <p:nvSpPr>
          <p:cNvPr id="113" name="Rectangle 112">
            <a:extLst>
              <a:ext uri="{FF2B5EF4-FFF2-40B4-BE49-F238E27FC236}">
                <a16:creationId xmlns:a16="http://schemas.microsoft.com/office/drawing/2014/main" id="{9D583EBC-56A5-41D5-9680-2740357A9264}"/>
              </a:ext>
            </a:extLst>
          </p:cNvPr>
          <p:cNvSpPr/>
          <p:nvPr/>
        </p:nvSpPr>
        <p:spPr>
          <a:xfrm>
            <a:off x="-1040143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483346"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4 Q[C]</a:t>
            </a:r>
          </a:p>
        </p:txBody>
      </p:sp>
      <p:sp>
        <p:nvSpPr>
          <p:cNvPr id="2" name="Rectangle 1">
            <a:extLst>
              <a:ext uri="{FF2B5EF4-FFF2-40B4-BE49-F238E27FC236}">
                <a16:creationId xmlns:a16="http://schemas.microsoft.com/office/drawing/2014/main" id="{50BFB693-3B1C-3D64-548C-A891A125094D}"/>
              </a:ext>
            </a:extLst>
          </p:cNvPr>
          <p:cNvSpPr/>
          <p:nvPr/>
        </p:nvSpPr>
        <p:spPr>
          <a:xfrm>
            <a:off x="-11178688"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7A0617B-15F9-E27C-FEAC-FD9B39173F87}"/>
              </a:ext>
            </a:extLst>
          </p:cNvPr>
          <p:cNvSpPr txBox="1"/>
          <p:nvPr/>
        </p:nvSpPr>
        <p:spPr>
          <a:xfrm rot="16200000">
            <a:off x="-279659"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4 Q[D]</a:t>
            </a:r>
          </a:p>
        </p:txBody>
      </p:sp>
      <p:sp>
        <p:nvSpPr>
          <p:cNvPr id="7" name="Rectangle 6">
            <a:extLst>
              <a:ext uri="{FF2B5EF4-FFF2-40B4-BE49-F238E27FC236}">
                <a16:creationId xmlns:a16="http://schemas.microsoft.com/office/drawing/2014/main" id="{F66B68F7-6553-B45F-790F-B61C27D36706}"/>
              </a:ext>
            </a:extLst>
          </p:cNvPr>
          <p:cNvSpPr/>
          <p:nvPr/>
        </p:nvSpPr>
        <p:spPr>
          <a:xfrm>
            <a:off x="-11924120"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A1551C1-5E3F-0B9E-2CB1-E218C0B1DBC1}"/>
              </a:ext>
            </a:extLst>
          </p:cNvPr>
          <p:cNvSpPr txBox="1"/>
          <p:nvPr/>
        </p:nvSpPr>
        <p:spPr>
          <a:xfrm rot="16200000">
            <a:off x="-1039342"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4 Q[E]</a:t>
            </a:r>
          </a:p>
        </p:txBody>
      </p:sp>
      <p:pic>
        <p:nvPicPr>
          <p:cNvPr id="9" name="WaterMark" descr="Logo&#10;&#10;Description automatically generated">
            <a:extLst>
              <a:ext uri="{FF2B5EF4-FFF2-40B4-BE49-F238E27FC236}">
                <a16:creationId xmlns:a16="http://schemas.microsoft.com/office/drawing/2014/main" id="{4AD68D8F-7548-6FAB-B369-CB170FE79882}"/>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872700" y="2882919"/>
            <a:ext cx="926518" cy="926518"/>
          </a:xfrm>
          <a:prstGeom prst="rect">
            <a:avLst/>
          </a:prstGeom>
        </p:spPr>
      </p:pic>
    </p:spTree>
    <p:extLst>
      <p:ext uri="{BB962C8B-B14F-4D97-AF65-F5344CB8AC3E}">
        <p14:creationId xmlns:p14="http://schemas.microsoft.com/office/powerpoint/2010/main" val="391211801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176A0C-A79A-28D1-60E5-B036E4925181}"/>
              </a:ext>
            </a:extLst>
          </p:cNvPr>
          <p:cNvSpPr/>
          <p:nvPr/>
        </p:nvSpPr>
        <p:spPr>
          <a:xfrm>
            <a:off x="-9640868"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C276E5BF-B2E5-BE2A-6C96-31A501680B91}"/>
              </a:ext>
            </a:extLst>
          </p:cNvPr>
          <p:cNvSpPr txBox="1"/>
          <p:nvPr/>
        </p:nvSpPr>
        <p:spPr>
          <a:xfrm rot="16200000">
            <a:off x="1243913"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7 Q[A]</a:t>
            </a:r>
          </a:p>
        </p:txBody>
      </p:sp>
      <p:sp>
        <p:nvSpPr>
          <p:cNvPr id="50" name="TextBox 49">
            <a:extLst>
              <a:ext uri="{FF2B5EF4-FFF2-40B4-BE49-F238E27FC236}">
                <a16:creationId xmlns:a16="http://schemas.microsoft.com/office/drawing/2014/main" id="{9EB0FD16-689C-476C-8309-C7173C257513}"/>
              </a:ext>
            </a:extLst>
          </p:cNvPr>
          <p:cNvSpPr txBox="1"/>
          <p:nvPr/>
        </p:nvSpPr>
        <p:spPr>
          <a:xfrm>
            <a:off x="3854136" y="888329"/>
            <a:ext cx="7278915"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898222"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898222"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7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587484" y="3975081"/>
            <a:ext cx="7886992"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CASE CONTROL INSTRUCTION</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796489"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04181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466657"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7 Q[B]</a:t>
            </a:r>
          </a:p>
        </p:txBody>
      </p:sp>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7 Q[C]</a:t>
            </a:r>
          </a:p>
        </p:txBody>
      </p:sp>
      <p:sp>
        <p:nvSpPr>
          <p:cNvPr id="113" name="Rectangle 112">
            <a:extLst>
              <a:ext uri="{FF2B5EF4-FFF2-40B4-BE49-F238E27FC236}">
                <a16:creationId xmlns:a16="http://schemas.microsoft.com/office/drawing/2014/main" id="{9D583EBC-56A5-41D5-9680-2740357A9264}"/>
              </a:ext>
            </a:extLst>
          </p:cNvPr>
          <p:cNvSpPr/>
          <p:nvPr/>
        </p:nvSpPr>
        <p:spPr>
          <a:xfrm>
            <a:off x="-119408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7 Q[D]</a:t>
            </a:r>
          </a:p>
        </p:txBody>
      </p:sp>
      <p:pic>
        <p:nvPicPr>
          <p:cNvPr id="124" name="WaterMark" descr="Logo&#10;&#10;Description automatically generated">
            <a:extLst>
              <a:ext uri="{FF2B5EF4-FFF2-40B4-BE49-F238E27FC236}">
                <a16:creationId xmlns:a16="http://schemas.microsoft.com/office/drawing/2014/main" id="{53A5A644-FCD7-7ABA-BDB8-1480A110EDA4}"/>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575604" y="2334665"/>
            <a:ext cx="2188670" cy="2188670"/>
          </a:xfrm>
          <a:prstGeom prst="rect">
            <a:avLst/>
          </a:prstGeom>
        </p:spPr>
      </p:pic>
    </p:spTree>
    <p:extLst>
      <p:ext uri="{BB962C8B-B14F-4D97-AF65-F5344CB8AC3E}">
        <p14:creationId xmlns:p14="http://schemas.microsoft.com/office/powerpoint/2010/main" val="37615278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1033452" y="888329"/>
            <a:ext cx="11268418" cy="1908215"/>
          </a:xfrm>
          <a:prstGeom prst="rect">
            <a:avLst/>
          </a:prstGeom>
          <a:noFill/>
        </p:spPr>
        <p:txBody>
          <a:bodyPr wrap="square" rtlCol="0">
            <a:spAutoFit/>
          </a:bodyPr>
          <a:lstStyle/>
          <a:p>
            <a:pPr algn="ctr"/>
            <a:r>
              <a:rPr lang="en-US" sz="11800" dirty="0">
                <a:solidFill>
                  <a:srgbClr val="03EDF9"/>
                </a:solidFill>
                <a:latin typeface="Tw Cen MT" panose="020B0602020104020603" pitchFamily="34" charset="0"/>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072289" y="2647850"/>
            <a:ext cx="7278915" cy="523220"/>
          </a:xfrm>
          <a:prstGeom prst="rect">
            <a:avLst/>
          </a:prstGeom>
          <a:noFill/>
        </p:spPr>
        <p:txBody>
          <a:bodyPr wrap="square" rtlCol="0">
            <a:spAutoFit/>
          </a:bodyPr>
          <a:lstStyle/>
          <a:p>
            <a:pPr algn="ctr"/>
            <a:r>
              <a:rPr lang="en-US" sz="2800" dirty="0">
                <a:solidFill>
                  <a:srgbClr val="72F1B8"/>
                </a:solidFill>
                <a:latin typeface="Tw Cen MT" panose="020B0602020104020603" pitchFamily="34" charset="0"/>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072289" y="3240647"/>
            <a:ext cx="7278915" cy="723275"/>
          </a:xfrm>
          <a:prstGeom prst="rect">
            <a:avLst/>
          </a:prstGeom>
          <a:noFill/>
        </p:spPr>
        <p:txBody>
          <a:bodyPr wrap="square" rtlCol="0">
            <a:spAutoFit/>
          </a:bodyPr>
          <a:lstStyle/>
          <a:p>
            <a:pPr algn="ctr"/>
            <a:r>
              <a:rPr lang="en-US" sz="4100" dirty="0">
                <a:solidFill>
                  <a:srgbClr val="FF8B39"/>
                </a:solidFill>
                <a:latin typeface="Tw Cen MT" panose="020B0602020104020603" pitchFamily="34" charset="0"/>
              </a:rPr>
              <a:t>CHAPTER 4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2047220" y="3975081"/>
            <a:ext cx="9315654" cy="723275"/>
          </a:xfrm>
          <a:prstGeom prst="rect">
            <a:avLst/>
          </a:prstGeom>
          <a:noFill/>
        </p:spPr>
        <p:txBody>
          <a:bodyPr wrap="square" rtlCol="0">
            <a:spAutoFit/>
          </a:bodyPr>
          <a:lstStyle/>
          <a:p>
            <a:pPr algn="ctr"/>
            <a:r>
              <a:rPr lang="en-US" sz="4100" dirty="0">
                <a:solidFill>
                  <a:srgbClr val="DB70D7"/>
                </a:solidFill>
                <a:latin typeface="Tw Cen MT" panose="020B0602020104020603" pitchFamily="34" charset="0"/>
              </a:rPr>
              <a:t>MORE COMPLEX DECISION MAKING</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5970556"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EDF9"/>
                </a:solidFill>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4 Q[A]</a:t>
            </a:r>
          </a:p>
        </p:txBody>
      </p:sp>
      <p:sp>
        <p:nvSpPr>
          <p:cNvPr id="113" name="Rectangle 112">
            <a:extLst>
              <a:ext uri="{FF2B5EF4-FFF2-40B4-BE49-F238E27FC236}">
                <a16:creationId xmlns:a16="http://schemas.microsoft.com/office/drawing/2014/main" id="{9D583EBC-56A5-41D5-9680-2740357A9264}"/>
              </a:ext>
            </a:extLst>
          </p:cNvPr>
          <p:cNvSpPr/>
          <p:nvPr/>
        </p:nvSpPr>
        <p:spPr>
          <a:xfrm>
            <a:off x="-1195506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4 Q[B]</a:t>
            </a:r>
          </a:p>
        </p:txBody>
      </p:sp>
      <p:pic>
        <p:nvPicPr>
          <p:cNvPr id="4" name="WaterMark" descr="Logo&#10;&#10;Description automatically generated">
            <a:extLst>
              <a:ext uri="{FF2B5EF4-FFF2-40B4-BE49-F238E27FC236}">
                <a16:creationId xmlns:a16="http://schemas.microsoft.com/office/drawing/2014/main" id="{A601222D-8360-E02A-F771-D5C9E7C4E94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Tree>
    <p:extLst>
      <p:ext uri="{BB962C8B-B14F-4D97-AF65-F5344CB8AC3E}">
        <p14:creationId xmlns:p14="http://schemas.microsoft.com/office/powerpoint/2010/main" val="191157617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Q[A](c)</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(c)</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10342428" cy="5262979"/>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r>
              <a:rPr lang="en-US" sz="2400" b="0" dirty="0">
                <a:solidFill>
                  <a:srgbClr val="BBBBBB"/>
                </a:solidFill>
                <a:effectLst/>
                <a:latin typeface="Consolas" panose="020B0609020204030204" pitchFamily="49" charset="0"/>
              </a:rPr>
              <a:t> </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endParaRPr lang="en-US" sz="2400" b="0" dirty="0">
              <a:solidFill>
                <a:srgbClr val="BBBBBB"/>
              </a:solidFill>
              <a:effectLst/>
              <a:latin typeface="Consolas" panose="020B0609020204030204" pitchFamily="49" charset="0"/>
            </a:endParaRPr>
          </a:p>
          <a:p>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err="1">
                <a:solidFill>
                  <a:srgbClr val="BBBBBB"/>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for</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&lt;=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for</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&lt;=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j</a:t>
            </a:r>
            <a:r>
              <a:rPr lang="en-US" sz="2400" b="0" dirty="0" err="1">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%d</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%d</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n</a:t>
            </a:r>
            <a:r>
              <a:rPr lang="en-US" sz="2400" b="0" dirty="0">
                <a:solidFill>
                  <a:srgbClr val="BBBBBB"/>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n</a:t>
            </a:r>
            <a:r>
              <a:rPr lang="en-US" sz="2400" b="0" dirty="0" err="1">
                <a:solidFill>
                  <a:srgbClr val="FEDE5D"/>
                </a:solidFill>
                <a:effectLst/>
                <a:latin typeface="Consolas" panose="020B0609020204030204" pitchFamily="49" charset="0"/>
              </a:rPr>
              <a:t>+</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729173" y="1046788"/>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pic>
        <p:nvPicPr>
          <p:cNvPr id="14" name="Picture 13">
            <a:extLst>
              <a:ext uri="{FF2B5EF4-FFF2-40B4-BE49-F238E27FC236}">
                <a16:creationId xmlns:a16="http://schemas.microsoft.com/office/drawing/2014/main" id="{2B77DEBC-E21E-70A3-538D-83FDAB18CCF1}"/>
              </a:ext>
            </a:extLst>
          </p:cNvPr>
          <p:cNvPicPr>
            <a:picLocks noChangeAspect="1"/>
          </p:cNvPicPr>
          <p:nvPr/>
        </p:nvPicPr>
        <p:blipFill>
          <a:blip r:embed="rId3"/>
          <a:stretch>
            <a:fillRect/>
          </a:stretch>
        </p:blipFill>
        <p:spPr>
          <a:xfrm>
            <a:off x="11151594" y="1844583"/>
            <a:ext cx="926547" cy="4154984"/>
          </a:xfrm>
          <a:prstGeom prst="rect">
            <a:avLst/>
          </a:prstGeom>
        </p:spPr>
      </p:pic>
    </p:spTree>
    <p:extLst>
      <p:ext uri="{BB962C8B-B14F-4D97-AF65-F5344CB8AC3E}">
        <p14:creationId xmlns:p14="http://schemas.microsoft.com/office/powerpoint/2010/main" val="188452464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280197" y="888329"/>
            <a:ext cx="7278915"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324283"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324283"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15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013545" y="3975081"/>
            <a:ext cx="7886992"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STRINGS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222550"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04181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466657"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Q[A]</a:t>
            </a:r>
          </a:p>
        </p:txBody>
      </p:sp>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Q[B]</a:t>
            </a:r>
          </a:p>
        </p:txBody>
      </p:sp>
      <p:sp>
        <p:nvSpPr>
          <p:cNvPr id="113" name="Rectangle 112">
            <a:extLst>
              <a:ext uri="{FF2B5EF4-FFF2-40B4-BE49-F238E27FC236}">
                <a16:creationId xmlns:a16="http://schemas.microsoft.com/office/drawing/2014/main" id="{9D583EBC-56A5-41D5-9680-2740357A9264}"/>
              </a:ext>
            </a:extLst>
          </p:cNvPr>
          <p:cNvSpPr/>
          <p:nvPr/>
        </p:nvSpPr>
        <p:spPr>
          <a:xfrm>
            <a:off x="-119408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Q[C]</a:t>
            </a:r>
          </a:p>
        </p:txBody>
      </p:sp>
      <p:pic>
        <p:nvPicPr>
          <p:cNvPr id="4" name="WaterMark" descr="Logo&#10;&#10;Description automatically generated">
            <a:extLst>
              <a:ext uri="{FF2B5EF4-FFF2-40B4-BE49-F238E27FC236}">
                <a16:creationId xmlns:a16="http://schemas.microsoft.com/office/drawing/2014/main" id="{8ACA2F99-E65E-E340-EB32-E5B9BA14D9F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265940" y="2734851"/>
            <a:ext cx="926518" cy="926518"/>
          </a:xfrm>
          <a:prstGeom prst="rect">
            <a:avLst/>
          </a:prstGeom>
        </p:spPr>
      </p:pic>
    </p:spTree>
    <p:extLst>
      <p:ext uri="{BB962C8B-B14F-4D97-AF65-F5344CB8AC3E}">
        <p14:creationId xmlns:p14="http://schemas.microsoft.com/office/powerpoint/2010/main" val="393766218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5F952C-7722-2468-9863-FA420694B823}"/>
              </a:ext>
            </a:extLst>
          </p:cNvPr>
          <p:cNvSpPr/>
          <p:nvPr/>
        </p:nvSpPr>
        <p:spPr>
          <a:xfrm>
            <a:off x="-9715483"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A1AD14C-6326-DE0A-A708-655A9FBE8A8E}"/>
              </a:ext>
            </a:extLst>
          </p:cNvPr>
          <p:cNvSpPr txBox="1"/>
          <p:nvPr/>
        </p:nvSpPr>
        <p:spPr>
          <a:xfrm rot="16200000">
            <a:off x="1183546"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Q[A]</a:t>
            </a:r>
          </a:p>
        </p:txBody>
      </p:sp>
      <p:sp>
        <p:nvSpPr>
          <p:cNvPr id="5" name="Rectangle 4">
            <a:extLst>
              <a:ext uri="{FF2B5EF4-FFF2-40B4-BE49-F238E27FC236}">
                <a16:creationId xmlns:a16="http://schemas.microsoft.com/office/drawing/2014/main" id="{A825FC7F-3DA3-28AE-8707-6BBAA6C9F9E3}"/>
              </a:ext>
            </a:extLst>
          </p:cNvPr>
          <p:cNvSpPr/>
          <p:nvPr/>
        </p:nvSpPr>
        <p:spPr>
          <a:xfrm>
            <a:off x="-10475163"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46CB1A4-7994-CB0A-2EBC-FB27D7C226FA}"/>
              </a:ext>
            </a:extLst>
          </p:cNvPr>
          <p:cNvSpPr txBox="1"/>
          <p:nvPr/>
        </p:nvSpPr>
        <p:spPr>
          <a:xfrm rot="16200000">
            <a:off x="423863"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Q[B]</a:t>
            </a:r>
          </a:p>
        </p:txBody>
      </p:sp>
      <p:sp>
        <p:nvSpPr>
          <p:cNvPr id="50" name="TextBox 49">
            <a:extLst>
              <a:ext uri="{FF2B5EF4-FFF2-40B4-BE49-F238E27FC236}">
                <a16:creationId xmlns:a16="http://schemas.microsoft.com/office/drawing/2014/main" id="{9EB0FD16-689C-476C-8309-C7173C257513}"/>
              </a:ext>
            </a:extLst>
          </p:cNvPr>
          <p:cNvSpPr txBox="1"/>
          <p:nvPr/>
        </p:nvSpPr>
        <p:spPr>
          <a:xfrm>
            <a:off x="1811665" y="888329"/>
            <a:ext cx="11268418"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850502" y="2647129"/>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850502" y="3239926"/>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15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2825433" y="3974360"/>
            <a:ext cx="931565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STRINGS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748769" y="5006237"/>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Q[C]</a:t>
            </a:r>
          </a:p>
        </p:txBody>
      </p:sp>
      <p:sp>
        <p:nvSpPr>
          <p:cNvPr id="113" name="Rectangle 112">
            <a:extLst>
              <a:ext uri="{FF2B5EF4-FFF2-40B4-BE49-F238E27FC236}">
                <a16:creationId xmlns:a16="http://schemas.microsoft.com/office/drawing/2014/main" id="{9D583EBC-56A5-41D5-9680-2740357A9264}"/>
              </a:ext>
            </a:extLst>
          </p:cNvPr>
          <p:cNvSpPr/>
          <p:nvPr/>
        </p:nvSpPr>
        <p:spPr>
          <a:xfrm>
            <a:off x="-1195506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15 Q[D]</a:t>
            </a:r>
          </a:p>
        </p:txBody>
      </p:sp>
      <p:pic>
        <p:nvPicPr>
          <p:cNvPr id="4" name="WaterMark" descr="Logo&#10;&#10;Description automatically generated">
            <a:extLst>
              <a:ext uri="{FF2B5EF4-FFF2-40B4-BE49-F238E27FC236}">
                <a16:creationId xmlns:a16="http://schemas.microsoft.com/office/drawing/2014/main" id="{A601222D-8360-E02A-F771-D5C9E7C4E94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779878" y="2333944"/>
            <a:ext cx="2188670" cy="2188670"/>
          </a:xfrm>
          <a:prstGeom prst="rect">
            <a:avLst/>
          </a:prstGeom>
        </p:spPr>
      </p:pic>
    </p:spTree>
    <p:extLst>
      <p:ext uri="{BB962C8B-B14F-4D97-AF65-F5344CB8AC3E}">
        <p14:creationId xmlns:p14="http://schemas.microsoft.com/office/powerpoint/2010/main" val="2712875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5F952C-7722-2468-9863-FA420694B823}"/>
              </a:ext>
            </a:extLst>
          </p:cNvPr>
          <p:cNvSpPr/>
          <p:nvPr/>
        </p:nvSpPr>
        <p:spPr>
          <a:xfrm>
            <a:off x="-9715483"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A1AD14C-6326-DE0A-A708-655A9FBE8A8E}"/>
              </a:ext>
            </a:extLst>
          </p:cNvPr>
          <p:cNvSpPr txBox="1"/>
          <p:nvPr/>
        </p:nvSpPr>
        <p:spPr>
          <a:xfrm rot="16200000">
            <a:off x="1183546"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9 Q[A]</a:t>
            </a:r>
          </a:p>
        </p:txBody>
      </p:sp>
      <p:sp>
        <p:nvSpPr>
          <p:cNvPr id="5" name="Rectangle 4">
            <a:extLst>
              <a:ext uri="{FF2B5EF4-FFF2-40B4-BE49-F238E27FC236}">
                <a16:creationId xmlns:a16="http://schemas.microsoft.com/office/drawing/2014/main" id="{A825FC7F-3DA3-28AE-8707-6BBAA6C9F9E3}"/>
              </a:ext>
            </a:extLst>
          </p:cNvPr>
          <p:cNvSpPr/>
          <p:nvPr/>
        </p:nvSpPr>
        <p:spPr>
          <a:xfrm>
            <a:off x="-10475163"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46CB1A4-7994-CB0A-2EBC-FB27D7C226FA}"/>
              </a:ext>
            </a:extLst>
          </p:cNvPr>
          <p:cNvSpPr txBox="1"/>
          <p:nvPr/>
        </p:nvSpPr>
        <p:spPr>
          <a:xfrm rot="16200000">
            <a:off x="423863"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9 Q[B]</a:t>
            </a:r>
          </a:p>
        </p:txBody>
      </p:sp>
      <p:sp>
        <p:nvSpPr>
          <p:cNvPr id="50" name="TextBox 49">
            <a:extLst>
              <a:ext uri="{FF2B5EF4-FFF2-40B4-BE49-F238E27FC236}">
                <a16:creationId xmlns:a16="http://schemas.microsoft.com/office/drawing/2014/main" id="{9EB0FD16-689C-476C-8309-C7173C257513}"/>
              </a:ext>
            </a:extLst>
          </p:cNvPr>
          <p:cNvSpPr txBox="1"/>
          <p:nvPr/>
        </p:nvSpPr>
        <p:spPr>
          <a:xfrm>
            <a:off x="1811665" y="888329"/>
            <a:ext cx="11268418"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850502" y="2647129"/>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850502" y="3239926"/>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9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2825433" y="3974360"/>
            <a:ext cx="931565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POINTERS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748769" y="5006237"/>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9 Q[C]</a:t>
            </a:r>
          </a:p>
        </p:txBody>
      </p:sp>
      <p:pic>
        <p:nvPicPr>
          <p:cNvPr id="4" name="WaterMark" descr="Logo&#10;&#10;Description automatically generated">
            <a:extLst>
              <a:ext uri="{FF2B5EF4-FFF2-40B4-BE49-F238E27FC236}">
                <a16:creationId xmlns:a16="http://schemas.microsoft.com/office/drawing/2014/main" id="{A601222D-8360-E02A-F771-D5C9E7C4E94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779878" y="2333944"/>
            <a:ext cx="2188670" cy="2188670"/>
          </a:xfrm>
          <a:prstGeom prst="rect">
            <a:avLst/>
          </a:prstGeom>
        </p:spPr>
      </p:pic>
    </p:spTree>
    <p:extLst>
      <p:ext uri="{BB962C8B-B14F-4D97-AF65-F5344CB8AC3E}">
        <p14:creationId xmlns:p14="http://schemas.microsoft.com/office/powerpoint/2010/main" val="411960338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5757899" y="888329"/>
            <a:ext cx="7278915"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5801985"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5801985" y="3243702"/>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13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5340607" y="3975081"/>
            <a:ext cx="8188272"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ARRAYS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8700252" y="5010013"/>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58826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5002157"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13 Q[A]</a:t>
            </a:r>
          </a:p>
        </p:txBody>
      </p:sp>
      <p:sp>
        <p:nvSpPr>
          <p:cNvPr id="109" name="Rectangle 108">
            <a:extLst>
              <a:ext uri="{FF2B5EF4-FFF2-40B4-BE49-F238E27FC236}">
                <a16:creationId xmlns:a16="http://schemas.microsoft.com/office/drawing/2014/main" id="{B524B7C0-9AC6-FF55-5132-F3C23276968B}"/>
              </a:ext>
            </a:extLst>
          </p:cNvPr>
          <p:cNvSpPr/>
          <p:nvPr/>
        </p:nvSpPr>
        <p:spPr>
          <a:xfrm>
            <a:off x="-66598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4239149"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13 Q[B]</a:t>
            </a:r>
          </a:p>
        </p:txBody>
      </p:sp>
      <p:sp>
        <p:nvSpPr>
          <p:cNvPr id="113" name="Rectangle 112">
            <a:extLst>
              <a:ext uri="{FF2B5EF4-FFF2-40B4-BE49-F238E27FC236}">
                <a16:creationId xmlns:a16="http://schemas.microsoft.com/office/drawing/2014/main" id="{9D583EBC-56A5-41D5-9680-2740357A9264}"/>
              </a:ext>
            </a:extLst>
          </p:cNvPr>
          <p:cNvSpPr/>
          <p:nvPr/>
        </p:nvSpPr>
        <p:spPr>
          <a:xfrm>
            <a:off x="-74053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3479466"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13 Q[C]</a:t>
            </a:r>
          </a:p>
        </p:txBody>
      </p:sp>
      <p:sp>
        <p:nvSpPr>
          <p:cNvPr id="2" name="Rectangle 1">
            <a:extLst>
              <a:ext uri="{FF2B5EF4-FFF2-40B4-BE49-F238E27FC236}">
                <a16:creationId xmlns:a16="http://schemas.microsoft.com/office/drawing/2014/main" id="{50BFB693-3B1C-3D64-548C-A891A125094D}"/>
              </a:ext>
            </a:extLst>
          </p:cNvPr>
          <p:cNvSpPr/>
          <p:nvPr/>
        </p:nvSpPr>
        <p:spPr>
          <a:xfrm>
            <a:off x="-8182568"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7A0617B-15F9-E27C-FEAC-FD9B39173F87}"/>
              </a:ext>
            </a:extLst>
          </p:cNvPr>
          <p:cNvSpPr txBox="1"/>
          <p:nvPr/>
        </p:nvSpPr>
        <p:spPr>
          <a:xfrm rot="16200000">
            <a:off x="271646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13 Q[D]</a:t>
            </a:r>
          </a:p>
        </p:txBody>
      </p:sp>
      <p:sp>
        <p:nvSpPr>
          <p:cNvPr id="7" name="Rectangle 6">
            <a:extLst>
              <a:ext uri="{FF2B5EF4-FFF2-40B4-BE49-F238E27FC236}">
                <a16:creationId xmlns:a16="http://schemas.microsoft.com/office/drawing/2014/main" id="{F66B68F7-6553-B45F-790F-B61C27D36706}"/>
              </a:ext>
            </a:extLst>
          </p:cNvPr>
          <p:cNvSpPr/>
          <p:nvPr/>
        </p:nvSpPr>
        <p:spPr>
          <a:xfrm>
            <a:off x="-8928000"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A1551C1-5E3F-0B9E-2CB1-E218C0B1DBC1}"/>
              </a:ext>
            </a:extLst>
          </p:cNvPr>
          <p:cNvSpPr txBox="1"/>
          <p:nvPr/>
        </p:nvSpPr>
        <p:spPr>
          <a:xfrm rot="16200000">
            <a:off x="1956778"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13 Q[E]</a:t>
            </a:r>
          </a:p>
        </p:txBody>
      </p:sp>
      <p:pic>
        <p:nvPicPr>
          <p:cNvPr id="9" name="WaterMark" descr="Logo&#10;&#10;Description automatically generated">
            <a:extLst>
              <a:ext uri="{FF2B5EF4-FFF2-40B4-BE49-F238E27FC236}">
                <a16:creationId xmlns:a16="http://schemas.microsoft.com/office/drawing/2014/main" id="{4AD68D8F-7548-6FAB-B369-CB170FE79882}"/>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7077394" y="4349607"/>
            <a:ext cx="926518" cy="926518"/>
          </a:xfrm>
          <a:prstGeom prst="rect">
            <a:avLst/>
          </a:prstGeom>
        </p:spPr>
      </p:pic>
      <p:sp>
        <p:nvSpPr>
          <p:cNvPr id="15" name="Rectangle 14">
            <a:extLst>
              <a:ext uri="{FF2B5EF4-FFF2-40B4-BE49-F238E27FC236}">
                <a16:creationId xmlns:a16="http://schemas.microsoft.com/office/drawing/2014/main" id="{7A4CD015-B01E-732D-93CF-5C6CF3FF6B7C}"/>
              </a:ext>
            </a:extLst>
          </p:cNvPr>
          <p:cNvSpPr/>
          <p:nvPr/>
        </p:nvSpPr>
        <p:spPr>
          <a:xfrm>
            <a:off x="-9629633"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583A9A44-3197-3A16-003A-4C0EE2C7B0AE}"/>
              </a:ext>
            </a:extLst>
          </p:cNvPr>
          <p:cNvSpPr txBox="1"/>
          <p:nvPr/>
        </p:nvSpPr>
        <p:spPr>
          <a:xfrm rot="16200000">
            <a:off x="1269396"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13 Q[F]</a:t>
            </a:r>
          </a:p>
        </p:txBody>
      </p:sp>
      <p:sp>
        <p:nvSpPr>
          <p:cNvPr id="17" name="Rectangle 16">
            <a:extLst>
              <a:ext uri="{FF2B5EF4-FFF2-40B4-BE49-F238E27FC236}">
                <a16:creationId xmlns:a16="http://schemas.microsoft.com/office/drawing/2014/main" id="{4322DF81-6A8B-0D33-CEEB-AF9EB577B92A}"/>
              </a:ext>
            </a:extLst>
          </p:cNvPr>
          <p:cNvSpPr/>
          <p:nvPr/>
        </p:nvSpPr>
        <p:spPr>
          <a:xfrm>
            <a:off x="-10375065"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7D50FC6-3AE1-5666-6A6E-82FCC8A0BF12}"/>
              </a:ext>
            </a:extLst>
          </p:cNvPr>
          <p:cNvSpPr txBox="1"/>
          <p:nvPr/>
        </p:nvSpPr>
        <p:spPr>
          <a:xfrm rot="16200000">
            <a:off x="509713"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13 Q[G]</a:t>
            </a:r>
          </a:p>
        </p:txBody>
      </p:sp>
      <p:sp>
        <p:nvSpPr>
          <p:cNvPr id="19" name="Rectangle 18">
            <a:extLst>
              <a:ext uri="{FF2B5EF4-FFF2-40B4-BE49-F238E27FC236}">
                <a16:creationId xmlns:a16="http://schemas.microsoft.com/office/drawing/2014/main" id="{5145960E-9FBF-0E3B-A55D-AE39A0B14127}"/>
              </a:ext>
            </a:extLst>
          </p:cNvPr>
          <p:cNvSpPr/>
          <p:nvPr/>
        </p:nvSpPr>
        <p:spPr>
          <a:xfrm>
            <a:off x="-11152321"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D2563EA-7E29-4D1A-F5B0-A5F01935F63A}"/>
              </a:ext>
            </a:extLst>
          </p:cNvPr>
          <p:cNvSpPr txBox="1"/>
          <p:nvPr/>
        </p:nvSpPr>
        <p:spPr>
          <a:xfrm rot="16200000">
            <a:off x="-253292"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13 Q[H]</a:t>
            </a:r>
          </a:p>
        </p:txBody>
      </p:sp>
      <p:sp>
        <p:nvSpPr>
          <p:cNvPr id="21" name="Rectangle 20">
            <a:extLst>
              <a:ext uri="{FF2B5EF4-FFF2-40B4-BE49-F238E27FC236}">
                <a16:creationId xmlns:a16="http://schemas.microsoft.com/office/drawing/2014/main" id="{4283369C-E997-D0D9-C276-85EBAD464F30}"/>
              </a:ext>
            </a:extLst>
          </p:cNvPr>
          <p:cNvSpPr/>
          <p:nvPr/>
        </p:nvSpPr>
        <p:spPr>
          <a:xfrm>
            <a:off x="-11897753"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D41291C2-69DF-BD57-A268-56A3A2B7C9EF}"/>
              </a:ext>
            </a:extLst>
          </p:cNvPr>
          <p:cNvSpPr txBox="1"/>
          <p:nvPr/>
        </p:nvSpPr>
        <p:spPr>
          <a:xfrm rot="16200000">
            <a:off x="-1012975"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13 Q[I]</a:t>
            </a:r>
          </a:p>
        </p:txBody>
      </p:sp>
      <p:pic>
        <p:nvPicPr>
          <p:cNvPr id="23" name="WaterMark" descr="Logo&#10;&#10;Description automatically generated">
            <a:extLst>
              <a:ext uri="{FF2B5EF4-FFF2-40B4-BE49-F238E27FC236}">
                <a16:creationId xmlns:a16="http://schemas.microsoft.com/office/drawing/2014/main" id="{E5273210-EAC0-DC2C-6824-A45132FEFB17}"/>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730477" y="4349607"/>
            <a:ext cx="926518" cy="926518"/>
          </a:xfrm>
          <a:prstGeom prst="rect">
            <a:avLst/>
          </a:prstGeom>
        </p:spPr>
      </p:pic>
    </p:spTree>
    <p:extLst>
      <p:ext uri="{BB962C8B-B14F-4D97-AF65-F5344CB8AC3E}">
        <p14:creationId xmlns:p14="http://schemas.microsoft.com/office/powerpoint/2010/main" val="242023636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pic>
        <p:nvPicPr>
          <p:cNvPr id="14" name="Picture 13">
            <a:extLst>
              <a:ext uri="{FF2B5EF4-FFF2-40B4-BE49-F238E27FC236}">
                <a16:creationId xmlns:a16="http://schemas.microsoft.com/office/drawing/2014/main" id="{BEF8F3EE-F8EF-AFAD-BF36-8586577FBE9B}"/>
              </a:ext>
            </a:extLst>
          </p:cNvPr>
          <p:cNvPicPr>
            <a:picLocks noChangeAspect="1"/>
          </p:cNvPicPr>
          <p:nvPr/>
        </p:nvPicPr>
        <p:blipFill>
          <a:blip r:embed="rId2"/>
          <a:stretch>
            <a:fillRect/>
          </a:stretch>
        </p:blipFill>
        <p:spPr>
          <a:xfrm>
            <a:off x="601636" y="493732"/>
            <a:ext cx="6580255" cy="6008668"/>
          </a:xfrm>
          <a:prstGeom prst="rect">
            <a:avLst/>
          </a:prstGeom>
        </p:spPr>
      </p:pic>
      <p:pic>
        <p:nvPicPr>
          <p:cNvPr id="119" name="Picture 118">
            <a:extLst>
              <a:ext uri="{FF2B5EF4-FFF2-40B4-BE49-F238E27FC236}">
                <a16:creationId xmlns:a16="http://schemas.microsoft.com/office/drawing/2014/main" id="{90AC9F13-E5A6-3247-98B9-A45E7DBD5E5E}"/>
              </a:ext>
            </a:extLst>
          </p:cNvPr>
          <p:cNvPicPr>
            <a:picLocks noChangeAspect="1"/>
          </p:cNvPicPr>
          <p:nvPr/>
        </p:nvPicPr>
        <p:blipFill>
          <a:blip r:embed="rId3"/>
          <a:stretch>
            <a:fillRect/>
          </a:stretch>
        </p:blipFill>
        <p:spPr>
          <a:xfrm>
            <a:off x="4765649" y="1526359"/>
            <a:ext cx="1739989" cy="571529"/>
          </a:xfrm>
          <a:prstGeom prst="rect">
            <a:avLst/>
          </a:prstGeom>
        </p:spPr>
      </p:pic>
      <p:pic>
        <p:nvPicPr>
          <p:cNvPr id="3" name="Picture 2">
            <a:extLst>
              <a:ext uri="{FF2B5EF4-FFF2-40B4-BE49-F238E27FC236}">
                <a16:creationId xmlns:a16="http://schemas.microsoft.com/office/drawing/2014/main" id="{1E9DAE0D-3FFB-6BB0-D08E-A252EF1BFDA0}"/>
              </a:ext>
            </a:extLst>
          </p:cNvPr>
          <p:cNvPicPr>
            <a:picLocks noChangeAspect="1"/>
          </p:cNvPicPr>
          <p:nvPr/>
        </p:nvPicPr>
        <p:blipFill>
          <a:blip r:embed="rId4"/>
          <a:stretch>
            <a:fillRect/>
          </a:stretch>
        </p:blipFill>
        <p:spPr>
          <a:xfrm>
            <a:off x="7453037" y="493732"/>
            <a:ext cx="3216614" cy="5849992"/>
          </a:xfrm>
          <a:prstGeom prst="rect">
            <a:avLst/>
          </a:prstGeom>
        </p:spPr>
      </p:pic>
    </p:spTree>
    <p:extLst>
      <p:ext uri="{BB962C8B-B14F-4D97-AF65-F5344CB8AC3E}">
        <p14:creationId xmlns:p14="http://schemas.microsoft.com/office/powerpoint/2010/main" val="162755701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836716" y="614464"/>
            <a:ext cx="2210990" cy="1200329"/>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Q[B]</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323439"/>
          </a:xfrm>
          <a:prstGeom prst="rect">
            <a:avLst/>
          </a:prstGeom>
          <a:noFill/>
        </p:spPr>
        <p:txBody>
          <a:bodyPr wrap="square" rtlCol="0">
            <a:spAutoFit/>
          </a:bodyPr>
          <a:lstStyle/>
          <a:p>
            <a:r>
              <a:rPr lang="en-US" sz="4000" dirty="0">
                <a:solidFill>
                  <a:srgbClr val="03EDF9"/>
                </a:solidFill>
                <a:latin typeface="Tw Cen MT" panose="020B0602020104020603" pitchFamily="34" charset="0"/>
              </a:rPr>
              <a:t>Q[B] Point out the errors, if any, in the following C programs: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7" name="TextBox 6">
            <a:extLst>
              <a:ext uri="{FF2B5EF4-FFF2-40B4-BE49-F238E27FC236}">
                <a16:creationId xmlns:a16="http://schemas.microsoft.com/office/drawing/2014/main" id="{C6F34AD0-F5B5-B791-ACB9-2A22456BAF49}"/>
              </a:ext>
            </a:extLst>
          </p:cNvPr>
          <p:cNvSpPr txBox="1"/>
          <p:nvPr/>
        </p:nvSpPr>
        <p:spPr>
          <a:xfrm>
            <a:off x="944429" y="2999841"/>
            <a:ext cx="6586671" cy="3046988"/>
          </a:xfrm>
          <a:prstGeom prst="rect">
            <a:avLst/>
          </a:prstGeom>
          <a:solidFill>
            <a:srgbClr val="262335"/>
          </a:solidFill>
        </p:spPr>
        <p:txBody>
          <a:bodyPr wrap="square">
            <a:spAutoFit/>
          </a:bodyPr>
          <a:lstStyle/>
          <a:p>
            <a:r>
              <a:rPr lang="en-US" sz="2400" dirty="0">
                <a:solidFill>
                  <a:srgbClr val="72F1B8"/>
                </a:solidFill>
                <a:latin typeface="Consolas" panose="020B0609020204030204" pitchFamily="49" charset="0"/>
              </a:rPr>
              <a:t>#include</a:t>
            </a:r>
            <a:r>
              <a:rPr lang="en-US" sz="2400" dirty="0">
                <a:solidFill>
                  <a:srgbClr val="BBBBBB"/>
                </a:solidFill>
                <a:latin typeface="Consolas" panose="020B0609020204030204" pitchFamily="49" charset="0"/>
              </a:rPr>
              <a:t> </a:t>
            </a:r>
            <a:r>
              <a:rPr lang="en-US" sz="2400" dirty="0">
                <a:solidFill>
                  <a:srgbClr val="FF8B39"/>
                </a:solidFill>
                <a:latin typeface="Consolas" panose="020B0609020204030204" pitchFamily="49" charset="0"/>
              </a:rPr>
              <a:t>&lt;</a:t>
            </a:r>
            <a:r>
              <a:rPr lang="en-US" sz="2400" dirty="0" err="1">
                <a:solidFill>
                  <a:srgbClr val="FF8B39"/>
                </a:solidFill>
                <a:latin typeface="Consolas" panose="020B0609020204030204" pitchFamily="49" charset="0"/>
              </a:rPr>
              <a:t>stdio.h</a:t>
            </a:r>
            <a:r>
              <a:rPr lang="en-US" sz="2400" dirty="0">
                <a:solidFill>
                  <a:srgbClr val="FF8B39"/>
                </a:solidFill>
                <a:latin typeface="Consolas" panose="020B0609020204030204" pitchFamily="49" charset="0"/>
              </a:rPr>
              <a:t>&gt;</a:t>
            </a:r>
            <a:endParaRPr lang="en-US" sz="2400" dirty="0">
              <a:solidFill>
                <a:srgbClr val="BBBBBB"/>
              </a:solidFill>
              <a:latin typeface="Consolas" panose="020B0609020204030204" pitchFamily="49" charset="0"/>
            </a:endParaRPr>
          </a:p>
          <a:p>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a:solidFill>
                  <a:srgbClr val="36F9F6"/>
                </a:solidFill>
                <a:latin typeface="Consolas" panose="020B0609020204030204" pitchFamily="49" charset="0"/>
              </a:rPr>
              <a:t>main</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float</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a</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12.214</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b</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12.142</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if</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a</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b</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err="1">
                <a:solidFill>
                  <a:srgbClr val="36F9F6"/>
                </a:solidFill>
                <a:latin typeface="Consolas" panose="020B0609020204030204" pitchFamily="49" charset="0"/>
              </a:rPr>
              <a:t>printf</a:t>
            </a:r>
            <a:r>
              <a:rPr lang="en-US" sz="2400" dirty="0">
                <a:solidFill>
                  <a:srgbClr val="BBBBBB"/>
                </a:solidFill>
                <a:latin typeface="Consolas" panose="020B0609020204030204" pitchFamily="49" charset="0"/>
              </a:rPr>
              <a:t>(</a:t>
            </a:r>
            <a:r>
              <a:rPr lang="en-US" sz="2400" dirty="0">
                <a:solidFill>
                  <a:srgbClr val="FF8B39"/>
                </a:solidFill>
                <a:latin typeface="Consolas" panose="020B0609020204030204" pitchFamily="49" charset="0"/>
              </a:rPr>
              <a:t>"a and b are equal</a:t>
            </a:r>
            <a:r>
              <a:rPr lang="en-US" sz="2400" dirty="0">
                <a:solidFill>
                  <a:srgbClr val="36F9F6"/>
                </a:solidFill>
                <a:latin typeface="Consolas" panose="020B0609020204030204" pitchFamily="49" charset="0"/>
              </a:rPr>
              <a:t>\n</a:t>
            </a:r>
            <a:r>
              <a:rPr lang="en-US" sz="2400" dirty="0">
                <a:solidFill>
                  <a:srgbClr val="FF8B39"/>
                </a:solidFill>
                <a:latin typeface="Consolas" panose="020B0609020204030204" pitchFamily="49" charset="0"/>
              </a:rPr>
              <a:t>"</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return</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0</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E1B10BBB-C0BC-A93E-841A-A6BC119ACE4F}"/>
              </a:ext>
            </a:extLst>
          </p:cNvPr>
          <p:cNvSpPr txBox="1"/>
          <p:nvPr/>
        </p:nvSpPr>
        <p:spPr>
          <a:xfrm>
            <a:off x="7853518" y="2349081"/>
            <a:ext cx="3199629" cy="3693319"/>
          </a:xfrm>
          <a:prstGeom prst="rect">
            <a:avLst/>
          </a:prstGeom>
          <a:solidFill>
            <a:srgbClr val="262335"/>
          </a:solidFill>
        </p:spPr>
        <p:txBody>
          <a:bodyPr wrap="square">
            <a:spAutoFit/>
          </a:bodyPr>
          <a:lstStyle/>
          <a:p>
            <a:r>
              <a:rPr lang="en-US" dirty="0">
                <a:solidFill>
                  <a:srgbClr val="72F1B8"/>
                </a:solidFill>
                <a:latin typeface="Consolas" panose="020B0609020204030204" pitchFamily="49" charset="0"/>
              </a:rPr>
              <a:t>#include</a:t>
            </a:r>
            <a:r>
              <a:rPr lang="en-US" dirty="0">
                <a:solidFill>
                  <a:srgbClr val="BBBBBB"/>
                </a:solidFill>
                <a:latin typeface="Consolas" panose="020B0609020204030204" pitchFamily="49" charset="0"/>
              </a:rPr>
              <a:t> </a:t>
            </a:r>
            <a:r>
              <a:rPr lang="en-US" dirty="0">
                <a:solidFill>
                  <a:srgbClr val="FF8B39"/>
                </a:solidFill>
                <a:latin typeface="Consolas" panose="020B0609020204030204" pitchFamily="49" charset="0"/>
              </a:rPr>
              <a:t>&lt;</a:t>
            </a:r>
            <a:r>
              <a:rPr lang="en-US" dirty="0" err="1">
                <a:solidFill>
                  <a:srgbClr val="FF8B39"/>
                </a:solidFill>
                <a:latin typeface="Consolas" panose="020B0609020204030204" pitchFamily="49" charset="0"/>
              </a:rPr>
              <a:t>stdio.h</a:t>
            </a:r>
            <a:r>
              <a:rPr lang="en-US" dirty="0">
                <a:solidFill>
                  <a:srgbClr val="FF8B39"/>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36F9F6"/>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97E72"/>
                </a:solidFill>
                <a:latin typeface="Consolas" panose="020B0609020204030204" pitchFamily="49" charset="0"/>
              </a:rPr>
              <a:t>10</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k</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97E72"/>
                </a:solidFill>
                <a:latin typeface="Consolas" panose="020B0609020204030204" pitchFamily="49" charset="0"/>
              </a:rPr>
              <a:t>12</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if</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k</a:t>
            </a:r>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&gt;=</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k</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k</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97E72"/>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
        <p:nvSpPr>
          <p:cNvPr id="12" name="TextBox 11">
            <a:extLst>
              <a:ext uri="{FF2B5EF4-FFF2-40B4-BE49-F238E27FC236}">
                <a16:creationId xmlns:a16="http://schemas.microsoft.com/office/drawing/2014/main" id="{3284116E-7304-335A-5FBA-51EBD80D0120}"/>
              </a:ext>
            </a:extLst>
          </p:cNvPr>
          <p:cNvSpPr txBox="1"/>
          <p:nvPr/>
        </p:nvSpPr>
        <p:spPr>
          <a:xfrm>
            <a:off x="944429" y="2088320"/>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14" name="TextBox 13">
            <a:extLst>
              <a:ext uri="{FF2B5EF4-FFF2-40B4-BE49-F238E27FC236}">
                <a16:creationId xmlns:a16="http://schemas.microsoft.com/office/drawing/2014/main" id="{1CF2D1DD-51F9-1116-BDAD-875430674625}"/>
              </a:ext>
            </a:extLst>
          </p:cNvPr>
          <p:cNvSpPr txBox="1"/>
          <p:nvPr/>
        </p:nvSpPr>
        <p:spPr>
          <a:xfrm>
            <a:off x="7853518" y="1440436"/>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15" name="TextBox 14">
            <a:extLst>
              <a:ext uri="{FF2B5EF4-FFF2-40B4-BE49-F238E27FC236}">
                <a16:creationId xmlns:a16="http://schemas.microsoft.com/office/drawing/2014/main" id="{A2F78DCE-D140-8CE1-1157-1ABD52F3BAF9}"/>
              </a:ext>
            </a:extLst>
          </p:cNvPr>
          <p:cNvSpPr txBox="1"/>
          <p:nvPr/>
        </p:nvSpPr>
        <p:spPr>
          <a:xfrm>
            <a:off x="11223382" y="1810633"/>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(c)</a:t>
            </a:r>
          </a:p>
        </p:txBody>
      </p:sp>
      <p:sp>
        <p:nvSpPr>
          <p:cNvPr id="16" name="TextBox 15">
            <a:extLst>
              <a:ext uri="{FF2B5EF4-FFF2-40B4-BE49-F238E27FC236}">
                <a16:creationId xmlns:a16="http://schemas.microsoft.com/office/drawing/2014/main" id="{F70009C7-EE32-9463-073B-F8F8BFF12D2B}"/>
              </a:ext>
            </a:extLst>
          </p:cNvPr>
          <p:cNvSpPr txBox="1"/>
          <p:nvPr/>
        </p:nvSpPr>
        <p:spPr>
          <a:xfrm>
            <a:off x="11223382" y="2714867"/>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(d)</a:t>
            </a:r>
          </a:p>
        </p:txBody>
      </p:sp>
      <p:sp>
        <p:nvSpPr>
          <p:cNvPr id="17" name="TextBox 16">
            <a:extLst>
              <a:ext uri="{FF2B5EF4-FFF2-40B4-BE49-F238E27FC236}">
                <a16:creationId xmlns:a16="http://schemas.microsoft.com/office/drawing/2014/main" id="{5766BA34-2F3F-CA60-66E6-CD4279C81687}"/>
              </a:ext>
            </a:extLst>
          </p:cNvPr>
          <p:cNvSpPr txBox="1"/>
          <p:nvPr/>
        </p:nvSpPr>
        <p:spPr>
          <a:xfrm>
            <a:off x="11223382" y="3619101"/>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(e)</a:t>
            </a:r>
          </a:p>
        </p:txBody>
      </p:sp>
      <p:sp>
        <p:nvSpPr>
          <p:cNvPr id="18" name="TextBox 17">
            <a:extLst>
              <a:ext uri="{FF2B5EF4-FFF2-40B4-BE49-F238E27FC236}">
                <a16:creationId xmlns:a16="http://schemas.microsoft.com/office/drawing/2014/main" id="{6138A645-91DB-FBB3-4C04-98340EA577E9}"/>
              </a:ext>
            </a:extLst>
          </p:cNvPr>
          <p:cNvSpPr txBox="1"/>
          <p:nvPr/>
        </p:nvSpPr>
        <p:spPr>
          <a:xfrm>
            <a:off x="11223382" y="4523335"/>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(f)</a:t>
            </a:r>
          </a:p>
        </p:txBody>
      </p:sp>
      <p:sp>
        <p:nvSpPr>
          <p:cNvPr id="19" name="TextBox 18">
            <a:extLst>
              <a:ext uri="{FF2B5EF4-FFF2-40B4-BE49-F238E27FC236}">
                <a16:creationId xmlns:a16="http://schemas.microsoft.com/office/drawing/2014/main" id="{0B11758D-13DD-8965-9FA7-48F21882A4AC}"/>
              </a:ext>
            </a:extLst>
          </p:cNvPr>
          <p:cNvSpPr txBox="1"/>
          <p:nvPr/>
        </p:nvSpPr>
        <p:spPr>
          <a:xfrm>
            <a:off x="11223382" y="5427569"/>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(g)</a:t>
            </a:r>
          </a:p>
        </p:txBody>
      </p:sp>
    </p:spTree>
    <p:extLst>
      <p:ext uri="{BB962C8B-B14F-4D97-AF65-F5344CB8AC3E}">
        <p14:creationId xmlns:p14="http://schemas.microsoft.com/office/powerpoint/2010/main" val="158773275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wipe(up)">
                                      <p:cBhvr>
                                        <p:cTn id="11" dur="500"/>
                                        <p:tgtEl>
                                          <p:spTgt spid="12">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wipe(up)">
                                      <p:cBhvr>
                                        <p:cTn id="19" dur="500"/>
                                        <p:tgtEl>
                                          <p:spTgt spid="14">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wipe(up)">
                                      <p:cBhvr>
                                        <p:cTn id="31" dur="500"/>
                                        <p:tgtEl>
                                          <p:spTgt spid="16">
                                            <p:txEl>
                                              <p:pRg st="0" end="0"/>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up)">
                                      <p:cBhvr>
                                        <p:cTn id="35" dur="500"/>
                                        <p:tgtEl>
                                          <p:spTgt spid="17">
                                            <p:txEl>
                                              <p:pRg st="0" end="0"/>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wipe(up)">
                                      <p:cBhvr>
                                        <p:cTn id="39" dur="500"/>
                                        <p:tgtEl>
                                          <p:spTgt spid="18">
                                            <p:txEl>
                                              <p:pRg st="0" end="0"/>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wipe(up)">
                                      <p:cBhvr>
                                        <p:cTn id="43"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P spid="11" grpId="0" animBg="1"/>
      <p:bldP spid="12" grpId="0" uiExpand="1" build="p"/>
      <p:bldP spid="14" grpId="0" uiExpand="1" build="p"/>
      <p:bldP spid="15" grpId="0" uiExpand="1" build="p"/>
      <p:bldP spid="16" grpId="0" uiExpand="1" build="p"/>
      <p:bldP spid="17" grpId="0" uiExpand="1" build="p"/>
      <p:bldP spid="18" grpId="0" uiExpand="1" build="p"/>
      <p:bldP spid="19"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6616174" cy="3046988"/>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float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12.214</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12.142</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if</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 and b are equal</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693613" y="1024936"/>
            <a:ext cx="2921255"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No error!</a:t>
            </a:r>
          </a:p>
        </p:txBody>
      </p:sp>
      <p:sp>
        <p:nvSpPr>
          <p:cNvPr id="21" name="TextBox 20">
            <a:extLst>
              <a:ext uri="{FF2B5EF4-FFF2-40B4-BE49-F238E27FC236}">
                <a16:creationId xmlns:a16="http://schemas.microsoft.com/office/drawing/2014/main" id="{9EC4836E-4842-A46D-E067-687D966CE170}"/>
              </a:ext>
            </a:extLst>
          </p:cNvPr>
          <p:cNvSpPr txBox="1"/>
          <p:nvPr/>
        </p:nvSpPr>
        <p:spPr>
          <a:xfrm>
            <a:off x="1230026" y="4039301"/>
            <a:ext cx="10291273" cy="2554545"/>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 12.142 gets assigned to a so the if is now reduced to </a:t>
            </a:r>
            <a:r>
              <a:rPr lang="en-US" sz="4000" b="1" dirty="0">
                <a:solidFill>
                  <a:srgbClr val="03EDF9"/>
                </a:solidFill>
                <a:effectLst>
                  <a:outerShdw blurRad="38100" dist="38100" dir="2700000" algn="tl">
                    <a:srgbClr val="000000">
                      <a:alpha val="43137"/>
                    </a:srgbClr>
                  </a:outerShdw>
                </a:effectLst>
                <a:latin typeface="Tw Cen MT" panose="020B0602020104020603" pitchFamily="34" charset="0"/>
              </a:rPr>
              <a:t>if ( a )</a:t>
            </a:r>
            <a:r>
              <a:rPr lang="en-US" sz="4000" dirty="0">
                <a:solidFill>
                  <a:srgbClr val="03EDF9"/>
                </a:solidFill>
                <a:latin typeface="Tw Cen MT" panose="020B0602020104020603" pitchFamily="34" charset="0"/>
              </a:rPr>
              <a:t> or </a:t>
            </a:r>
            <a:r>
              <a:rPr lang="en-US" sz="4000" b="1" dirty="0">
                <a:solidFill>
                  <a:srgbClr val="03EDF9"/>
                </a:solidFill>
                <a:effectLst>
                  <a:outerShdw blurRad="38100" dist="38100" dir="2700000" algn="tl">
                    <a:srgbClr val="000000">
                      <a:alpha val="43137"/>
                    </a:srgbClr>
                  </a:outerShdw>
                </a:effectLst>
                <a:latin typeface="Tw Cen MT" panose="020B0602020104020603" pitchFamily="34" charset="0"/>
              </a:rPr>
              <a:t>if ( 12.142 )</a:t>
            </a:r>
            <a:r>
              <a:rPr lang="en-US" sz="4000" dirty="0">
                <a:solidFill>
                  <a:srgbClr val="03EDF9"/>
                </a:solidFill>
                <a:latin typeface="Tw Cen MT" panose="020B0602020104020603" pitchFamily="34" charset="0"/>
              </a:rPr>
              <a:t>. Since 12.142 isn’t </a:t>
            </a:r>
            <a:r>
              <a:rPr lang="en-US" sz="4000" b="1" dirty="0">
                <a:solidFill>
                  <a:srgbClr val="03EDF9"/>
                </a:solidFill>
                <a:effectLst>
                  <a:outerShdw blurRad="38100" dist="38100" dir="2700000" algn="tl">
                    <a:srgbClr val="000000">
                      <a:alpha val="43137"/>
                    </a:srgbClr>
                  </a:outerShdw>
                </a:effectLst>
                <a:latin typeface="Tw Cen MT" panose="020B0602020104020603" pitchFamily="34" charset="0"/>
              </a:rPr>
              <a:t>non zero</a:t>
            </a:r>
            <a:r>
              <a:rPr lang="en-US" sz="4000" dirty="0">
                <a:solidFill>
                  <a:srgbClr val="03EDF9"/>
                </a:solidFill>
                <a:latin typeface="Tw Cen MT" panose="020B0602020104020603" pitchFamily="34" charset="0"/>
              </a:rPr>
              <a:t>, it is </a:t>
            </a:r>
            <a:r>
              <a:rPr lang="en-US" sz="4000" b="1" dirty="0">
                <a:solidFill>
                  <a:srgbClr val="03EDF9"/>
                </a:solidFill>
                <a:effectLst>
                  <a:outerShdw blurRad="38100" dist="38100" dir="2700000" algn="tl">
                    <a:srgbClr val="000000">
                      <a:alpha val="43137"/>
                    </a:srgbClr>
                  </a:outerShdw>
                </a:effectLst>
                <a:latin typeface="Tw Cen MT" panose="020B0602020104020603" pitchFamily="34" charset="0"/>
              </a:rPr>
              <a:t>true</a:t>
            </a:r>
            <a:r>
              <a:rPr lang="en-US" sz="4000" dirty="0">
                <a:solidFill>
                  <a:srgbClr val="03EDF9"/>
                </a:solidFill>
                <a:latin typeface="Tw Cen MT" panose="020B0602020104020603" pitchFamily="34" charset="0"/>
              </a:rPr>
              <a:t> hence </a:t>
            </a:r>
            <a:r>
              <a:rPr lang="en-US" sz="4000" b="1" dirty="0" err="1">
                <a:solidFill>
                  <a:srgbClr val="03EDF9"/>
                </a:solidFill>
                <a:effectLst>
                  <a:outerShdw blurRad="38100" dist="38100" dir="2700000" algn="tl">
                    <a:srgbClr val="000000">
                      <a:alpha val="43137"/>
                    </a:srgbClr>
                  </a:outerShdw>
                </a:effectLst>
                <a:latin typeface="Tw Cen MT" panose="020B0602020104020603" pitchFamily="34" charset="0"/>
              </a:rPr>
              <a:t>printf</a:t>
            </a:r>
            <a:r>
              <a:rPr lang="en-US" sz="4000" b="1" dirty="0">
                <a:solidFill>
                  <a:srgbClr val="03EDF9"/>
                </a:solidFill>
                <a:effectLst>
                  <a:outerShdw blurRad="38100" dist="38100" dir="2700000" algn="tl">
                    <a:srgbClr val="000000">
                      <a:alpha val="43137"/>
                    </a:srgbClr>
                  </a:outerShdw>
                </a:effectLst>
                <a:latin typeface="Tw Cen MT" panose="020B0602020104020603" pitchFamily="34" charset="0"/>
              </a:rPr>
              <a:t>() gets executed</a:t>
            </a:r>
            <a:r>
              <a:rPr lang="en-US" sz="4000" dirty="0">
                <a:solidFill>
                  <a:srgbClr val="03EDF9"/>
                </a:solidFill>
                <a:latin typeface="Tw Cen MT" panose="020B0602020104020603" pitchFamily="34" charset="0"/>
              </a:rPr>
              <a:t>.</a:t>
            </a:r>
          </a:p>
        </p:txBody>
      </p:sp>
      <p:sp>
        <p:nvSpPr>
          <p:cNvPr id="7" name="TextBox 6">
            <a:extLst>
              <a:ext uri="{FF2B5EF4-FFF2-40B4-BE49-F238E27FC236}">
                <a16:creationId xmlns:a16="http://schemas.microsoft.com/office/drawing/2014/main" id="{5BC989DE-DB6D-5CC1-F671-F1BB0B41AD4F}"/>
              </a:ext>
            </a:extLst>
          </p:cNvPr>
          <p:cNvSpPr txBox="1"/>
          <p:nvPr/>
        </p:nvSpPr>
        <p:spPr>
          <a:xfrm>
            <a:off x="8693613" y="2165486"/>
            <a:ext cx="2921255"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Output:</a:t>
            </a:r>
          </a:p>
        </p:txBody>
      </p:sp>
      <p:pic>
        <p:nvPicPr>
          <p:cNvPr id="12" name="Picture 11">
            <a:extLst>
              <a:ext uri="{FF2B5EF4-FFF2-40B4-BE49-F238E27FC236}">
                <a16:creationId xmlns:a16="http://schemas.microsoft.com/office/drawing/2014/main" id="{FA5E78C8-9C53-1618-1F1E-26ACB231EEA5}"/>
              </a:ext>
            </a:extLst>
          </p:cNvPr>
          <p:cNvPicPr>
            <a:picLocks noChangeAspect="1"/>
          </p:cNvPicPr>
          <p:nvPr/>
        </p:nvPicPr>
        <p:blipFill>
          <a:blip r:embed="rId3"/>
          <a:stretch>
            <a:fillRect/>
          </a:stretch>
        </p:blipFill>
        <p:spPr>
          <a:xfrm rot="21413483">
            <a:off x="8291985" y="3117286"/>
            <a:ext cx="3724508" cy="428258"/>
          </a:xfrm>
          <a:prstGeom prst="rect">
            <a:avLst/>
          </a:prstGeom>
        </p:spPr>
      </p:pic>
      <p:sp>
        <p:nvSpPr>
          <p:cNvPr id="16" name="TextBox 15">
            <a:extLst>
              <a:ext uri="{FF2B5EF4-FFF2-40B4-BE49-F238E27FC236}">
                <a16:creationId xmlns:a16="http://schemas.microsoft.com/office/drawing/2014/main" id="{46845F04-E9E9-A4A8-8D6A-B967A371800B}"/>
              </a:ext>
            </a:extLst>
          </p:cNvPr>
          <p:cNvSpPr txBox="1"/>
          <p:nvPr/>
        </p:nvSpPr>
        <p:spPr>
          <a:xfrm rot="16200000">
            <a:off x="-1128061" y="910095"/>
            <a:ext cx="2802254" cy="1200329"/>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Q[B](a)</a:t>
            </a:r>
          </a:p>
        </p:txBody>
      </p:sp>
      <p:sp>
        <p:nvSpPr>
          <p:cNvPr id="5" name="TextBox 4">
            <a:extLst>
              <a:ext uri="{FF2B5EF4-FFF2-40B4-BE49-F238E27FC236}">
                <a16:creationId xmlns:a16="http://schemas.microsoft.com/office/drawing/2014/main" id="{9715A29D-9D0F-D3DA-AE92-D22FF41F7ABB}"/>
              </a:ext>
            </a:extLst>
          </p:cNvPr>
          <p:cNvSpPr txBox="1"/>
          <p:nvPr/>
        </p:nvSpPr>
        <p:spPr>
          <a:xfrm>
            <a:off x="5684933" y="879706"/>
            <a:ext cx="172274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 == b</a:t>
            </a:r>
          </a:p>
        </p:txBody>
      </p:sp>
    </p:spTree>
    <p:extLst>
      <p:ext uri="{BB962C8B-B14F-4D97-AF65-F5344CB8AC3E}">
        <p14:creationId xmlns:p14="http://schemas.microsoft.com/office/powerpoint/2010/main" val="359753424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7" grpId="0"/>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6162757" cy="4031873"/>
          </a:xfrm>
          <a:prstGeom prst="rect">
            <a:avLst/>
          </a:prstGeom>
          <a:solidFill>
            <a:srgbClr val="262335"/>
          </a:solidFill>
        </p:spPr>
        <p:txBody>
          <a:bodyPr wrap="square">
            <a:spAutoFit/>
          </a:bodyPr>
          <a:lstStyle/>
          <a:p>
            <a:r>
              <a:rPr lang="en-US" sz="3200" b="0" dirty="0">
                <a:solidFill>
                  <a:srgbClr val="72F1B8"/>
                </a:solidFill>
                <a:effectLst/>
                <a:latin typeface="Consolas" panose="020B0609020204030204" pitchFamily="49" charset="0"/>
              </a:rPr>
              <a:t>#include</a:t>
            </a:r>
            <a:r>
              <a:rPr lang="en-US" sz="3200" b="0" dirty="0">
                <a:solidFill>
                  <a:srgbClr val="BBBBBB"/>
                </a:solidFill>
                <a:effectLst/>
                <a:latin typeface="Consolas" panose="020B0609020204030204" pitchFamily="49" charset="0"/>
              </a:rPr>
              <a:t> </a:t>
            </a:r>
            <a:r>
              <a:rPr lang="en-US" sz="3200" b="0" dirty="0">
                <a:solidFill>
                  <a:srgbClr val="FF8B39"/>
                </a:solidFill>
                <a:effectLst/>
                <a:latin typeface="Consolas" panose="020B0609020204030204" pitchFamily="49" charset="0"/>
              </a:rPr>
              <a:t>&lt;</a:t>
            </a:r>
            <a:r>
              <a:rPr lang="en-US" sz="3200" b="0" dirty="0" err="1">
                <a:solidFill>
                  <a:srgbClr val="FF8B39"/>
                </a:solidFill>
                <a:effectLst/>
                <a:latin typeface="Consolas" panose="020B0609020204030204" pitchFamily="49" charset="0"/>
              </a:rPr>
              <a:t>stdio.h</a:t>
            </a:r>
            <a:r>
              <a:rPr lang="en-US" sz="3200" b="0" dirty="0">
                <a:solidFill>
                  <a:srgbClr val="FF8B39"/>
                </a:solidFill>
                <a:effectLst/>
                <a:latin typeface="Consolas" panose="020B0609020204030204" pitchFamily="49" charset="0"/>
              </a:rPr>
              <a:t>&gt;</a:t>
            </a:r>
            <a:endParaRPr lang="en-US" sz="3200" b="0" dirty="0">
              <a:solidFill>
                <a:srgbClr val="BBBBBB"/>
              </a:solidFill>
              <a:effectLst/>
              <a:latin typeface="Consolas" panose="020B0609020204030204" pitchFamily="49" charset="0"/>
            </a:endParaRPr>
          </a:p>
          <a:p>
            <a:r>
              <a:rPr lang="en-US" sz="3200" b="0" dirty="0">
                <a:solidFill>
                  <a:srgbClr val="FEDE5D"/>
                </a:solidFill>
                <a:effectLst/>
                <a:latin typeface="Consolas" panose="020B0609020204030204" pitchFamily="49" charset="0"/>
              </a:rPr>
              <a:t>int</a:t>
            </a:r>
            <a:r>
              <a:rPr lang="en-US" sz="3200" b="0" dirty="0">
                <a:solidFill>
                  <a:srgbClr val="BBBBBB"/>
                </a:solidFill>
                <a:effectLst/>
                <a:latin typeface="Consolas" panose="020B0609020204030204" pitchFamily="49" charset="0"/>
              </a:rPr>
              <a:t> </a:t>
            </a:r>
            <a:r>
              <a:rPr lang="en-US" sz="3200" b="0" dirty="0">
                <a:solidFill>
                  <a:srgbClr val="36F9F6"/>
                </a:solidFill>
                <a:effectLst/>
                <a:latin typeface="Consolas" panose="020B0609020204030204" pitchFamily="49" charset="0"/>
              </a:rPr>
              <a:t>main</a:t>
            </a:r>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int</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FFFFF"/>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10</a:t>
            </a:r>
            <a:r>
              <a:rPr lang="en-US" sz="3200" b="0" dirty="0">
                <a:solidFill>
                  <a:srgbClr val="BBBBBB"/>
                </a:solidFill>
                <a:effectLst/>
                <a:latin typeface="Consolas" panose="020B0609020204030204" pitchFamily="49" charset="0"/>
              </a:rPr>
              <a:t>; </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if</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&gt;=</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2</a:t>
            </a:r>
            <a:r>
              <a:rPr lang="en-US" sz="3200" b="0" dirty="0">
                <a:solidFill>
                  <a:srgbClr val="BBBBBB"/>
                </a:solidFill>
                <a:effectLst/>
                <a:latin typeface="Consolas" panose="020B0609020204030204" pitchFamily="49" charset="0"/>
              </a:rPr>
              <a:t>) then</a:t>
            </a:r>
          </a:p>
          <a:p>
            <a:r>
              <a:rPr lang="en-US" sz="3200" b="0" dirty="0">
                <a:solidFill>
                  <a:srgbClr val="BBBBBB"/>
                </a:solidFill>
                <a:effectLst/>
                <a:latin typeface="Consolas" panose="020B0609020204030204" pitchFamily="49" charset="0"/>
              </a:rPr>
              <a:t>        </a:t>
            </a:r>
            <a:r>
              <a:rPr lang="en-US" sz="3200" b="0" dirty="0" err="1">
                <a:solidFill>
                  <a:srgbClr val="36F9F6"/>
                </a:solidFill>
                <a:effectLst/>
                <a:latin typeface="Consolas" panose="020B0609020204030204" pitchFamily="49" charset="0"/>
              </a:rPr>
              <a:t>printf</a:t>
            </a:r>
            <a:r>
              <a:rPr lang="en-US" sz="3200" b="0" dirty="0">
                <a:solidFill>
                  <a:srgbClr val="BBBBBB"/>
                </a:solidFill>
                <a:effectLst/>
                <a:latin typeface="Consolas" panose="020B0609020204030204" pitchFamily="49" charset="0"/>
              </a:rPr>
              <a:t>(</a:t>
            </a:r>
            <a:r>
              <a:rPr lang="en-US" sz="3200" b="0" dirty="0">
                <a:solidFill>
                  <a:srgbClr val="FF8B39"/>
                </a:solidFill>
                <a:effectLst/>
                <a:latin typeface="Consolas" panose="020B0609020204030204" pitchFamily="49" charset="0"/>
              </a:rPr>
              <a:t>"</a:t>
            </a:r>
            <a:r>
              <a:rPr lang="en-US" sz="3200" b="0" i="1" dirty="0">
                <a:solidFill>
                  <a:srgbClr val="72F1B8"/>
                </a:solidFill>
                <a:effectLst/>
                <a:latin typeface="Consolas" panose="020B0609020204030204" pitchFamily="49" charset="0"/>
              </a:rPr>
              <a:t>%d</a:t>
            </a:r>
            <a:r>
              <a:rPr lang="en-US" sz="3200" b="0" dirty="0">
                <a:solidFill>
                  <a:srgbClr val="36F9F6"/>
                </a:solidFill>
                <a:effectLst/>
                <a:latin typeface="Consolas" panose="020B0609020204030204" pitchFamily="49" charset="0"/>
              </a:rPr>
              <a:t>\n</a:t>
            </a:r>
            <a:r>
              <a:rPr lang="en-US" sz="3200" b="0" dirty="0">
                <a:solidFill>
                  <a:srgbClr val="FF8B39"/>
                </a:solidFill>
                <a:effectLst/>
                <a:latin typeface="Consolas" panose="020B0609020204030204" pitchFamily="49" charset="0"/>
              </a:rPr>
              <a:t>"</a:t>
            </a:r>
            <a:r>
              <a:rPr lang="en-US" sz="3200" b="0" dirty="0">
                <a:solidFill>
                  <a:srgbClr val="BBBBBB"/>
                </a:solidFill>
                <a:effectLst/>
                <a:latin typeface="Consolas" panose="020B0609020204030204" pitchFamily="49" charset="0"/>
              </a:rPr>
              <a:t>, </a:t>
            </a:r>
            <a:r>
              <a:rPr lang="en-US" sz="3200" b="0" dirty="0">
                <a:solidFill>
                  <a:srgbClr val="FF7EDB"/>
                </a:solidFill>
                <a:effectLst/>
                <a:latin typeface="Consolas" panose="020B0609020204030204" pitchFamily="49" charset="0"/>
              </a:rPr>
              <a:t>x</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    </a:t>
            </a:r>
            <a:r>
              <a:rPr lang="en-US" sz="3200" b="0" dirty="0">
                <a:solidFill>
                  <a:srgbClr val="FEDE5D"/>
                </a:solidFill>
                <a:effectLst/>
                <a:latin typeface="Consolas" panose="020B0609020204030204" pitchFamily="49" charset="0"/>
              </a:rPr>
              <a:t>return</a:t>
            </a:r>
            <a:r>
              <a:rPr lang="en-US" sz="3200" b="0" dirty="0">
                <a:solidFill>
                  <a:srgbClr val="BBBBBB"/>
                </a:solidFill>
                <a:effectLst/>
                <a:latin typeface="Consolas" panose="020B0609020204030204" pitchFamily="49" charset="0"/>
              </a:rPr>
              <a:t> </a:t>
            </a:r>
            <a:r>
              <a:rPr lang="en-US" sz="3200" b="0" dirty="0">
                <a:solidFill>
                  <a:srgbClr val="F97E72"/>
                </a:solidFill>
                <a:effectLst/>
                <a:latin typeface="Consolas" panose="020B0609020204030204" pitchFamily="49" charset="0"/>
              </a:rPr>
              <a:t>0</a:t>
            </a:r>
            <a:r>
              <a:rPr lang="en-US" sz="3200" b="0" dirty="0">
                <a:solidFill>
                  <a:srgbClr val="BBBBBB"/>
                </a:solidFill>
                <a:effectLst/>
                <a:latin typeface="Consolas" panose="020B0609020204030204" pitchFamily="49" charset="0"/>
              </a:rPr>
              <a:t>;</a:t>
            </a:r>
          </a:p>
          <a:p>
            <a:r>
              <a:rPr lang="en-US" sz="32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2495532" y="4839520"/>
            <a:ext cx="8827861" cy="1323439"/>
          </a:xfrm>
          <a:prstGeom prst="rect">
            <a:avLst/>
          </a:prstGeom>
          <a:noFill/>
        </p:spPr>
        <p:txBody>
          <a:bodyPr wrap="square" rtlCol="0">
            <a:spAutoFit/>
          </a:bodyPr>
          <a:lstStyle/>
          <a:p>
            <a:r>
              <a:rPr lang="en-US" sz="4000" dirty="0">
                <a:solidFill>
                  <a:srgbClr val="03EDF9"/>
                </a:solidFill>
                <a:latin typeface="Tw Cen MT" panose="020B0602020104020603" pitchFamily="34" charset="0"/>
              </a:rPr>
              <a:t>✍️ There is </a:t>
            </a:r>
            <a:r>
              <a:rPr lang="en-US" sz="4000" b="1" dirty="0">
                <a:solidFill>
                  <a:srgbClr val="03EDF9"/>
                </a:solidFill>
                <a:effectLst>
                  <a:outerShdw blurRad="38100" dist="38100" dir="2700000" algn="tl">
                    <a:srgbClr val="000000">
                      <a:alpha val="43137"/>
                    </a:srgbClr>
                  </a:outerShdw>
                </a:effectLst>
                <a:latin typeface="Tw Cen MT" panose="020B0602020104020603" pitchFamily="34" charset="0"/>
              </a:rPr>
              <a:t>no keyword</a:t>
            </a:r>
            <a:r>
              <a:rPr lang="en-US" sz="4000" dirty="0">
                <a:solidFill>
                  <a:srgbClr val="03EDF9"/>
                </a:solidFill>
                <a:latin typeface="Tw Cen MT" panose="020B0602020104020603" pitchFamily="34" charset="0"/>
              </a:rPr>
              <a:t> "</a:t>
            </a:r>
            <a:r>
              <a:rPr lang="en-US" sz="4000" b="1" dirty="0">
                <a:solidFill>
                  <a:srgbClr val="03EDF9"/>
                </a:solidFill>
                <a:effectLst>
                  <a:outerShdw blurRad="38100" dist="38100" dir="2700000" algn="tl">
                    <a:srgbClr val="000000">
                      <a:alpha val="43137"/>
                    </a:srgbClr>
                  </a:outerShdw>
                </a:effectLst>
                <a:latin typeface="Tw Cen MT" panose="020B0602020104020603" pitchFamily="34" charset="0"/>
              </a:rPr>
              <a:t>then</a:t>
            </a:r>
            <a:r>
              <a:rPr lang="en-US" sz="4000" dirty="0">
                <a:solidFill>
                  <a:srgbClr val="03EDF9"/>
                </a:solidFill>
                <a:latin typeface="Tw Cen MT" panose="020B0602020104020603" pitchFamily="34" charset="0"/>
              </a:rPr>
              <a:t>“ </a:t>
            </a:r>
            <a:r>
              <a:rPr lang="en-US" sz="4000" b="1" dirty="0">
                <a:solidFill>
                  <a:srgbClr val="03EDF9"/>
                </a:solidFill>
                <a:effectLst>
                  <a:outerShdw blurRad="38100" dist="38100" dir="2700000" algn="tl">
                    <a:srgbClr val="000000">
                      <a:alpha val="43137"/>
                    </a:srgbClr>
                  </a:outerShdw>
                </a:effectLst>
                <a:latin typeface="Tw Cen MT" panose="020B0602020104020603" pitchFamily="34" charset="0"/>
              </a:rPr>
              <a:t>in C</a:t>
            </a:r>
            <a:r>
              <a:rPr lang="en-US" sz="4000" dirty="0">
                <a:solidFill>
                  <a:srgbClr val="03EDF9"/>
                </a:solidFill>
                <a:latin typeface="Tw Cen MT" panose="020B0602020104020603" pitchFamily="34" charset="0"/>
              </a:rPr>
              <a:t> &amp; no variable defined here in program as well.</a:t>
            </a:r>
          </a:p>
        </p:txBody>
      </p:sp>
      <p:sp>
        <p:nvSpPr>
          <p:cNvPr id="7" name="TextBox 6">
            <a:extLst>
              <a:ext uri="{FF2B5EF4-FFF2-40B4-BE49-F238E27FC236}">
                <a16:creationId xmlns:a16="http://schemas.microsoft.com/office/drawing/2014/main" id="{7AED370E-78FC-3818-6A53-BB825E07AF47}"/>
              </a:ext>
            </a:extLst>
          </p:cNvPr>
          <p:cNvSpPr txBox="1"/>
          <p:nvPr/>
        </p:nvSpPr>
        <p:spPr>
          <a:xfrm>
            <a:off x="8708082" y="1510260"/>
            <a:ext cx="2477090" cy="1938992"/>
          </a:xfrm>
          <a:prstGeom prst="rect">
            <a:avLst/>
          </a:prstGeom>
          <a:noFill/>
        </p:spPr>
        <p:txBody>
          <a:bodyPr wrap="square" rtlCol="0">
            <a:spAutoFit/>
          </a:bodyPr>
          <a:lstStyle/>
          <a:p>
            <a:pPr algn="ctr"/>
            <a:r>
              <a:rPr lang="en-US" sz="6000" dirty="0">
                <a:solidFill>
                  <a:srgbClr val="FF5862"/>
                </a:solidFill>
                <a:latin typeface="Tw Cen MT" panose="020B0602020104020603" pitchFamily="34" charset="0"/>
              </a:rPr>
              <a:t>❌ </a:t>
            </a:r>
          </a:p>
          <a:p>
            <a:pPr algn="ctr"/>
            <a:r>
              <a:rPr lang="en-US" sz="6000" dirty="0">
                <a:solidFill>
                  <a:srgbClr val="FF5862"/>
                </a:solidFill>
                <a:latin typeface="Tw Cen MT" panose="020B0602020104020603" pitchFamily="34" charset="0"/>
              </a:rPr>
              <a:t>ERROR!</a:t>
            </a:r>
          </a:p>
        </p:txBody>
      </p:sp>
      <p:sp>
        <p:nvSpPr>
          <p:cNvPr id="11" name="TextBox 10">
            <a:extLst>
              <a:ext uri="{FF2B5EF4-FFF2-40B4-BE49-F238E27FC236}">
                <a16:creationId xmlns:a16="http://schemas.microsoft.com/office/drawing/2014/main" id="{61A7D275-B9BF-B89C-288C-7D1A8A0B5CE7}"/>
              </a:ext>
            </a:extLst>
          </p:cNvPr>
          <p:cNvSpPr txBox="1"/>
          <p:nvPr/>
        </p:nvSpPr>
        <p:spPr>
          <a:xfrm rot="16200000">
            <a:off x="-1128061" y="910095"/>
            <a:ext cx="2802254" cy="1200329"/>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Q[B](d)</a:t>
            </a:r>
          </a:p>
        </p:txBody>
      </p:sp>
    </p:spTree>
    <p:extLst>
      <p:ext uri="{BB962C8B-B14F-4D97-AF65-F5344CB8AC3E}">
        <p14:creationId xmlns:p14="http://schemas.microsoft.com/office/powerpoint/2010/main" val="149733139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7568969" cy="5016758"/>
          </a:xfrm>
          <a:prstGeom prst="rect">
            <a:avLst/>
          </a:prstGeom>
          <a:solidFill>
            <a:srgbClr val="262335"/>
          </a:solidFill>
        </p:spPr>
        <p:txBody>
          <a:bodyPr wrap="square">
            <a:spAutoFit/>
          </a:bodyPr>
          <a:lstStyle/>
          <a:p>
            <a:r>
              <a:rPr lang="en-US" sz="4000" b="0" dirty="0">
                <a:solidFill>
                  <a:srgbClr val="72F1B8"/>
                </a:solidFill>
                <a:effectLst/>
                <a:latin typeface="Consolas" panose="020B0609020204030204" pitchFamily="49" charset="0"/>
              </a:rPr>
              <a:t>#include</a:t>
            </a:r>
            <a:r>
              <a:rPr lang="en-US" sz="4000" b="0" dirty="0">
                <a:solidFill>
                  <a:srgbClr val="BBBBBB"/>
                </a:solidFill>
                <a:effectLst/>
                <a:latin typeface="Consolas" panose="020B0609020204030204" pitchFamily="49" charset="0"/>
              </a:rPr>
              <a:t> </a:t>
            </a:r>
            <a:r>
              <a:rPr lang="en-US" sz="4000" b="0" dirty="0">
                <a:solidFill>
                  <a:srgbClr val="FF8B39"/>
                </a:solidFill>
                <a:effectLst/>
                <a:latin typeface="Consolas" panose="020B0609020204030204" pitchFamily="49" charset="0"/>
              </a:rPr>
              <a:t>&lt;</a:t>
            </a:r>
            <a:r>
              <a:rPr lang="en-US" sz="4000" b="0" dirty="0" err="1">
                <a:solidFill>
                  <a:srgbClr val="FF8B39"/>
                </a:solidFill>
                <a:effectLst/>
                <a:latin typeface="Consolas" panose="020B0609020204030204" pitchFamily="49" charset="0"/>
              </a:rPr>
              <a:t>stdio.h</a:t>
            </a:r>
            <a:r>
              <a:rPr lang="en-US" sz="4000" b="0" dirty="0">
                <a:solidFill>
                  <a:srgbClr val="FF8B39"/>
                </a:solidFill>
                <a:effectLst/>
                <a:latin typeface="Consolas" panose="020B0609020204030204" pitchFamily="49" charset="0"/>
              </a:rPr>
              <a:t>&gt;</a:t>
            </a:r>
            <a:endParaRPr lang="en-US" sz="4000" b="0" dirty="0">
              <a:solidFill>
                <a:srgbClr val="BBBBBB"/>
              </a:solidFill>
              <a:effectLst/>
              <a:latin typeface="Consolas" panose="020B0609020204030204" pitchFamily="49" charset="0"/>
            </a:endParaRPr>
          </a:p>
          <a:p>
            <a:r>
              <a:rPr lang="en-US" sz="4000" b="0" dirty="0">
                <a:solidFill>
                  <a:srgbClr val="FEDE5D"/>
                </a:solidFill>
                <a:effectLst/>
                <a:latin typeface="Consolas" panose="020B0609020204030204" pitchFamily="49" charset="0"/>
              </a:rPr>
              <a:t>int</a:t>
            </a:r>
            <a:r>
              <a:rPr lang="en-US" sz="4000" b="0" dirty="0">
                <a:solidFill>
                  <a:srgbClr val="BBBBBB"/>
                </a:solidFill>
                <a:effectLst/>
                <a:latin typeface="Consolas" panose="020B0609020204030204" pitchFamily="49" charset="0"/>
              </a:rPr>
              <a:t> </a:t>
            </a:r>
            <a:r>
              <a:rPr lang="en-US" sz="4000" b="0" dirty="0">
                <a:solidFill>
                  <a:srgbClr val="36F9F6"/>
                </a:solidFill>
                <a:effectLst/>
                <a:latin typeface="Consolas" panose="020B0609020204030204" pitchFamily="49" charset="0"/>
              </a:rPr>
              <a:t>main</a:t>
            </a:r>
            <a:r>
              <a:rPr lang="en-US" sz="4000" b="0" dirty="0">
                <a:solidFill>
                  <a:srgbClr val="BBBBBB"/>
                </a:solidFill>
                <a:effectLst/>
                <a:latin typeface="Consolas" panose="020B0609020204030204" pitchFamily="49" charset="0"/>
              </a:rPr>
              <a:t>() </a:t>
            </a:r>
          </a:p>
          <a:p>
            <a:r>
              <a:rPr lang="en-US" sz="4000" b="0" dirty="0">
                <a:solidFill>
                  <a:srgbClr val="BBBBBB"/>
                </a:solidFill>
                <a:effectLst/>
                <a:latin typeface="Consolas" panose="020B0609020204030204" pitchFamily="49" charset="0"/>
              </a:rPr>
              <a:t>{</a:t>
            </a:r>
          </a:p>
          <a:p>
            <a:r>
              <a:rPr lang="en-US" sz="4000" b="0" dirty="0">
                <a:solidFill>
                  <a:srgbClr val="BBBBBB"/>
                </a:solidFill>
                <a:effectLst/>
                <a:latin typeface="Consolas" panose="020B0609020204030204" pitchFamily="49" charset="0"/>
              </a:rPr>
              <a:t>    </a:t>
            </a:r>
            <a:r>
              <a:rPr lang="en-US" sz="4000" b="0" dirty="0">
                <a:solidFill>
                  <a:srgbClr val="FEDE5D"/>
                </a:solidFill>
                <a:effectLst/>
                <a:latin typeface="Consolas" panose="020B0609020204030204" pitchFamily="49" charset="0"/>
              </a:rPr>
              <a:t>int</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x</a:t>
            </a:r>
            <a:r>
              <a:rPr lang="en-US" sz="4000" b="0" dirty="0">
                <a:solidFill>
                  <a:srgbClr val="BBBBBB"/>
                </a:solidFill>
                <a:effectLst/>
                <a:latin typeface="Consolas" panose="020B0609020204030204" pitchFamily="49" charset="0"/>
              </a:rPr>
              <a:t> </a:t>
            </a:r>
            <a:r>
              <a:rPr lang="en-US" sz="4000" b="0" dirty="0">
                <a:solidFill>
                  <a:srgbClr val="FFFFFF"/>
                </a:solidFill>
                <a:effectLst/>
                <a:latin typeface="Consolas" panose="020B0609020204030204" pitchFamily="49" charset="0"/>
              </a:rPr>
              <a:t>=</a:t>
            </a:r>
            <a:r>
              <a:rPr lang="en-US" sz="4000" b="0" dirty="0">
                <a:solidFill>
                  <a:srgbClr val="BBBBBB"/>
                </a:solidFill>
                <a:effectLst/>
                <a:latin typeface="Consolas" panose="020B0609020204030204" pitchFamily="49" charset="0"/>
              </a:rPr>
              <a:t> </a:t>
            </a:r>
            <a:r>
              <a:rPr lang="en-US" sz="4000" b="0" dirty="0">
                <a:solidFill>
                  <a:srgbClr val="F97E72"/>
                </a:solidFill>
                <a:effectLst/>
                <a:latin typeface="Consolas" panose="020B0609020204030204" pitchFamily="49" charset="0"/>
              </a:rPr>
              <a:t>10</a:t>
            </a:r>
            <a:r>
              <a:rPr lang="en-US" sz="4000" b="0" dirty="0">
                <a:solidFill>
                  <a:srgbClr val="BBBBBB"/>
                </a:solidFill>
                <a:effectLst/>
                <a:latin typeface="Consolas" panose="020B0609020204030204" pitchFamily="49" charset="0"/>
              </a:rPr>
              <a:t>; </a:t>
            </a:r>
          </a:p>
          <a:p>
            <a:r>
              <a:rPr lang="en-US" sz="4000" b="0" dirty="0">
                <a:solidFill>
                  <a:srgbClr val="BBBBBB"/>
                </a:solidFill>
                <a:effectLst/>
                <a:latin typeface="Consolas" panose="020B0609020204030204" pitchFamily="49" charset="0"/>
              </a:rPr>
              <a:t>    </a:t>
            </a:r>
            <a:r>
              <a:rPr lang="en-US" sz="4000" b="0" dirty="0">
                <a:solidFill>
                  <a:srgbClr val="FEDE5D"/>
                </a:solidFill>
                <a:effectLst/>
                <a:latin typeface="Consolas" panose="020B0609020204030204" pitchFamily="49" charset="0"/>
              </a:rPr>
              <a:t>if</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x</a:t>
            </a:r>
            <a:r>
              <a:rPr lang="en-US" sz="4000" b="0" dirty="0">
                <a:solidFill>
                  <a:srgbClr val="BBBBBB"/>
                </a:solidFill>
                <a:effectLst/>
                <a:latin typeface="Consolas" panose="020B0609020204030204" pitchFamily="49" charset="0"/>
              </a:rPr>
              <a:t> </a:t>
            </a:r>
            <a:r>
              <a:rPr lang="en-US" sz="4000" b="0" dirty="0">
                <a:solidFill>
                  <a:srgbClr val="FEDE5D"/>
                </a:solidFill>
                <a:effectLst/>
                <a:latin typeface="Consolas" panose="020B0609020204030204" pitchFamily="49" charset="0"/>
              </a:rPr>
              <a:t>&gt;=</a:t>
            </a:r>
            <a:r>
              <a:rPr lang="en-US" sz="4000" b="0" dirty="0">
                <a:solidFill>
                  <a:srgbClr val="BBBBBB"/>
                </a:solidFill>
                <a:effectLst/>
                <a:latin typeface="Consolas" panose="020B0609020204030204" pitchFamily="49" charset="0"/>
              </a:rPr>
              <a:t> </a:t>
            </a:r>
            <a:r>
              <a:rPr lang="en-US" sz="4000" b="0" dirty="0">
                <a:solidFill>
                  <a:srgbClr val="F97E72"/>
                </a:solidFill>
                <a:effectLst/>
                <a:latin typeface="Consolas" panose="020B0609020204030204" pitchFamily="49" charset="0"/>
              </a:rPr>
              <a:t>2</a:t>
            </a:r>
            <a:r>
              <a:rPr lang="en-US" sz="4000" b="0" dirty="0">
                <a:solidFill>
                  <a:srgbClr val="BBBBBB"/>
                </a:solidFill>
                <a:effectLst/>
                <a:latin typeface="Consolas" panose="020B0609020204030204" pitchFamily="49" charset="0"/>
              </a:rPr>
              <a:t>)</a:t>
            </a:r>
          </a:p>
          <a:p>
            <a:r>
              <a:rPr lang="en-US" sz="4000" b="0" dirty="0">
                <a:solidFill>
                  <a:srgbClr val="BBBBBB"/>
                </a:solidFill>
                <a:effectLst/>
                <a:latin typeface="Consolas" panose="020B0609020204030204" pitchFamily="49" charset="0"/>
              </a:rPr>
              <a:t>        </a:t>
            </a:r>
            <a:r>
              <a:rPr lang="en-US" sz="4000" b="0" dirty="0" err="1">
                <a:solidFill>
                  <a:srgbClr val="36F9F6"/>
                </a:solidFill>
                <a:effectLst/>
                <a:latin typeface="Consolas" panose="020B0609020204030204" pitchFamily="49" charset="0"/>
              </a:rPr>
              <a:t>printf</a:t>
            </a:r>
            <a:r>
              <a:rPr lang="en-US" sz="4000" b="0" dirty="0">
                <a:solidFill>
                  <a:srgbClr val="BBBBBB"/>
                </a:solidFill>
                <a:effectLst/>
                <a:latin typeface="Consolas" panose="020B0609020204030204" pitchFamily="49" charset="0"/>
              </a:rPr>
              <a:t>(</a:t>
            </a:r>
            <a:r>
              <a:rPr lang="en-US" sz="4000" b="0" dirty="0">
                <a:solidFill>
                  <a:srgbClr val="FF8B39"/>
                </a:solidFill>
                <a:effectLst/>
                <a:latin typeface="Consolas" panose="020B0609020204030204" pitchFamily="49" charset="0"/>
              </a:rPr>
              <a:t>"</a:t>
            </a:r>
            <a:r>
              <a:rPr lang="en-US" sz="4000" b="0" i="1" dirty="0">
                <a:solidFill>
                  <a:srgbClr val="72F1B8"/>
                </a:solidFill>
                <a:effectLst/>
                <a:latin typeface="Consolas" panose="020B0609020204030204" pitchFamily="49" charset="0"/>
              </a:rPr>
              <a:t>%d</a:t>
            </a:r>
            <a:r>
              <a:rPr lang="en-US" sz="4000" b="0" dirty="0">
                <a:solidFill>
                  <a:srgbClr val="36F9F6"/>
                </a:solidFill>
                <a:effectLst/>
                <a:latin typeface="Consolas" panose="020B0609020204030204" pitchFamily="49" charset="0"/>
              </a:rPr>
              <a:t>\n</a:t>
            </a:r>
            <a:r>
              <a:rPr lang="en-US" sz="4000" b="0" dirty="0">
                <a:solidFill>
                  <a:srgbClr val="FF8B39"/>
                </a:solidFill>
                <a:effectLst/>
                <a:latin typeface="Consolas" panose="020B0609020204030204" pitchFamily="49" charset="0"/>
              </a:rPr>
              <a:t>"</a:t>
            </a:r>
            <a:r>
              <a:rPr lang="en-US" sz="4000" b="0" dirty="0">
                <a:solidFill>
                  <a:srgbClr val="BBBBBB"/>
                </a:solidFill>
                <a:effectLst/>
                <a:latin typeface="Consolas" panose="020B0609020204030204" pitchFamily="49" charset="0"/>
              </a:rPr>
              <a:t>, </a:t>
            </a:r>
            <a:r>
              <a:rPr lang="en-US" sz="4000" b="0" dirty="0">
                <a:solidFill>
                  <a:srgbClr val="FF7EDB"/>
                </a:solidFill>
                <a:effectLst/>
                <a:latin typeface="Consolas" panose="020B0609020204030204" pitchFamily="49" charset="0"/>
              </a:rPr>
              <a:t>x</a:t>
            </a:r>
            <a:r>
              <a:rPr lang="en-US" sz="4000" b="0" dirty="0">
                <a:solidFill>
                  <a:srgbClr val="BBBBBB"/>
                </a:solidFill>
                <a:effectLst/>
                <a:latin typeface="Consolas" panose="020B0609020204030204" pitchFamily="49" charset="0"/>
              </a:rPr>
              <a:t>);</a:t>
            </a:r>
          </a:p>
          <a:p>
            <a:r>
              <a:rPr lang="en-US" sz="4000" b="0" dirty="0">
                <a:solidFill>
                  <a:srgbClr val="BBBBBB"/>
                </a:solidFill>
                <a:effectLst/>
                <a:latin typeface="Consolas" panose="020B0609020204030204" pitchFamily="49" charset="0"/>
              </a:rPr>
              <a:t>    </a:t>
            </a:r>
            <a:r>
              <a:rPr lang="en-US" sz="4000" b="0" dirty="0">
                <a:solidFill>
                  <a:srgbClr val="FEDE5D"/>
                </a:solidFill>
                <a:effectLst/>
                <a:latin typeface="Consolas" panose="020B0609020204030204" pitchFamily="49" charset="0"/>
              </a:rPr>
              <a:t>return</a:t>
            </a:r>
            <a:r>
              <a:rPr lang="en-US" sz="4000" b="0" dirty="0">
                <a:solidFill>
                  <a:srgbClr val="BBBBBB"/>
                </a:solidFill>
                <a:effectLst/>
                <a:latin typeface="Consolas" panose="020B0609020204030204" pitchFamily="49" charset="0"/>
              </a:rPr>
              <a:t> </a:t>
            </a:r>
            <a:r>
              <a:rPr lang="en-US" sz="4000" b="0" dirty="0">
                <a:solidFill>
                  <a:srgbClr val="F97E72"/>
                </a:solidFill>
                <a:effectLst/>
                <a:latin typeface="Consolas" panose="020B0609020204030204" pitchFamily="49" charset="0"/>
              </a:rPr>
              <a:t>0</a:t>
            </a:r>
            <a:r>
              <a:rPr lang="en-US" sz="4000" b="0" dirty="0">
                <a:solidFill>
                  <a:srgbClr val="BBBBBB"/>
                </a:solidFill>
                <a:effectLst/>
                <a:latin typeface="Consolas" panose="020B0609020204030204" pitchFamily="49" charset="0"/>
              </a:rPr>
              <a:t>;</a:t>
            </a:r>
          </a:p>
          <a:p>
            <a:r>
              <a:rPr lang="en-US" sz="40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1A7D275-B9BF-B89C-288C-7D1A8A0B5CE7}"/>
              </a:ext>
            </a:extLst>
          </p:cNvPr>
          <p:cNvSpPr txBox="1"/>
          <p:nvPr/>
        </p:nvSpPr>
        <p:spPr>
          <a:xfrm rot="16200000">
            <a:off x="-1128061" y="910095"/>
            <a:ext cx="2802254" cy="1200329"/>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Q[B](d)</a:t>
            </a:r>
          </a:p>
        </p:txBody>
      </p:sp>
      <p:pic>
        <p:nvPicPr>
          <p:cNvPr id="5" name="Graphic 4" descr="Badge Tick with solid fill">
            <a:extLst>
              <a:ext uri="{FF2B5EF4-FFF2-40B4-BE49-F238E27FC236}">
                <a16:creationId xmlns:a16="http://schemas.microsoft.com/office/drawing/2014/main" id="{0CD1AACB-3AD9-7239-878E-736BF094C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55679" y="699521"/>
            <a:ext cx="914400" cy="914400"/>
          </a:xfrm>
          <a:prstGeom prst="rect">
            <a:avLst/>
          </a:prstGeom>
        </p:spPr>
      </p:pic>
    </p:spTree>
    <p:extLst>
      <p:ext uri="{BB962C8B-B14F-4D97-AF65-F5344CB8AC3E}">
        <p14:creationId xmlns:p14="http://schemas.microsoft.com/office/powerpoint/2010/main" val="331620845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(e)</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6463774" cy="3539430"/>
          </a:xfrm>
          <a:prstGeom prst="rect">
            <a:avLst/>
          </a:prstGeom>
          <a:solidFill>
            <a:srgbClr val="262335"/>
          </a:solidFill>
        </p:spPr>
        <p:txBody>
          <a:bodyPr wrap="square">
            <a:spAutoFit/>
          </a:bodyPr>
          <a:lstStyle/>
          <a:p>
            <a:r>
              <a:rPr lang="en-US" sz="2800" b="0" dirty="0">
                <a:solidFill>
                  <a:srgbClr val="72F1B8"/>
                </a:solidFill>
                <a:effectLst/>
                <a:latin typeface="Consolas" panose="020B0609020204030204" pitchFamily="49" charset="0"/>
              </a:rPr>
              <a:t>#include</a:t>
            </a:r>
            <a:r>
              <a:rPr lang="en-US" sz="2800" b="0" dirty="0">
                <a:solidFill>
                  <a:srgbClr val="BBBBBB"/>
                </a:solidFill>
                <a:effectLst/>
                <a:latin typeface="Consolas" panose="020B0609020204030204" pitchFamily="49" charset="0"/>
              </a:rPr>
              <a:t> </a:t>
            </a:r>
            <a:r>
              <a:rPr lang="en-US" sz="2800" b="0" dirty="0">
                <a:solidFill>
                  <a:srgbClr val="FF8B39"/>
                </a:solidFill>
                <a:effectLst/>
                <a:latin typeface="Consolas" panose="020B0609020204030204" pitchFamily="49" charset="0"/>
              </a:rPr>
              <a:t>&lt;</a:t>
            </a:r>
            <a:r>
              <a:rPr lang="en-US" sz="2800" b="0" dirty="0" err="1">
                <a:solidFill>
                  <a:srgbClr val="FF8B39"/>
                </a:solidFill>
                <a:effectLst/>
                <a:latin typeface="Consolas" panose="020B0609020204030204" pitchFamily="49" charset="0"/>
              </a:rPr>
              <a:t>stdio.h</a:t>
            </a:r>
            <a:r>
              <a:rPr lang="en-US" sz="2800" b="0" dirty="0">
                <a:solidFill>
                  <a:srgbClr val="FF8B39"/>
                </a:solidFill>
                <a:effectLst/>
                <a:latin typeface="Consolas" panose="020B0609020204030204" pitchFamily="49" charset="0"/>
              </a:rPr>
              <a:t>&gt;</a:t>
            </a:r>
            <a:endParaRPr lang="en-US" sz="2800" b="0" dirty="0">
              <a:solidFill>
                <a:srgbClr val="BBBBBB"/>
              </a:solidFill>
              <a:effectLst/>
              <a:latin typeface="Consolas" panose="020B0609020204030204" pitchFamily="49" charset="0"/>
            </a:endParaRPr>
          </a:p>
          <a:p>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36F9F6"/>
                </a:solidFill>
                <a:effectLst/>
                <a:latin typeface="Consolas" panose="020B0609020204030204" pitchFamily="49" charset="0"/>
              </a:rPr>
              <a:t>main</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int</a:t>
            </a:r>
            <a:r>
              <a:rPr lang="en-US" sz="2800" b="0" dirty="0">
                <a:solidFill>
                  <a:srgbClr val="BBBBBB"/>
                </a:solidFill>
                <a:effectLst/>
                <a:latin typeface="Consolas" panose="020B0609020204030204" pitchFamily="49" charset="0"/>
              </a:rPr>
              <a:t> </a:t>
            </a:r>
            <a:r>
              <a:rPr lang="en-US" sz="2800" b="0" dirty="0">
                <a:solidFill>
                  <a:srgbClr val="FF7EDB"/>
                </a:solidFill>
                <a:effectLst/>
                <a:latin typeface="Consolas" panose="020B0609020204030204" pitchFamily="49" charset="0"/>
              </a:rPr>
              <a:t>x</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10</a:t>
            </a:r>
            <a:r>
              <a:rPr lang="en-US" sz="2800" b="0" dirty="0">
                <a:solidFill>
                  <a:srgbClr val="BBBBBB"/>
                </a:solidFill>
                <a:effectLst/>
                <a:latin typeface="Consolas" panose="020B0609020204030204" pitchFamily="49" charset="0"/>
              </a:rPr>
              <a:t>, </a:t>
            </a:r>
            <a:r>
              <a:rPr lang="en-US" sz="2800" b="0" dirty="0">
                <a:solidFill>
                  <a:srgbClr val="FF7EDB"/>
                </a:solidFill>
                <a:effectLst/>
                <a:latin typeface="Consolas" panose="020B0609020204030204" pitchFamily="49" charset="0"/>
              </a:rPr>
              <a:t>y</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114</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if</a:t>
            </a:r>
            <a:r>
              <a:rPr lang="en-US" sz="2800" b="0" dirty="0">
                <a:solidFill>
                  <a:srgbClr val="BBBBBB"/>
                </a:solidFill>
                <a:effectLst/>
                <a:latin typeface="Consolas" panose="020B0609020204030204" pitchFamily="49" charset="0"/>
              </a:rPr>
              <a:t> ( </a:t>
            </a:r>
            <a:r>
              <a:rPr lang="en-US" sz="2800" b="0" dirty="0">
                <a:solidFill>
                  <a:srgbClr val="FF7EDB"/>
                </a:solidFill>
                <a:effectLst/>
                <a:latin typeface="Consolas" panose="020B0609020204030204" pitchFamily="49" charset="0"/>
              </a:rPr>
              <a:t>x</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2</a:t>
            </a:r>
            <a:r>
              <a:rPr lang="en-US" sz="2800" b="0" dirty="0">
                <a:solidFill>
                  <a:srgbClr val="BBBBBB"/>
                </a:solidFill>
                <a:effectLst/>
                <a:latin typeface="Consolas" panose="020B0609020204030204" pitchFamily="49" charset="0"/>
              </a:rPr>
              <a:t> </a:t>
            </a:r>
            <a:r>
              <a:rPr lang="en-US" sz="2800" b="0" dirty="0">
                <a:solidFill>
                  <a:srgbClr val="FFFFFF"/>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F7EDB"/>
                </a:solidFill>
                <a:effectLst/>
                <a:latin typeface="Consolas" panose="020B0609020204030204" pitchFamily="49" charset="0"/>
              </a:rPr>
              <a:t>y</a:t>
            </a:r>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3</a:t>
            </a:r>
            <a:r>
              <a:rPr lang="en-US" sz="2800" b="0" dirty="0">
                <a:solidFill>
                  <a:srgbClr val="BBBBBB"/>
                </a:solidFill>
                <a:effectLst/>
                <a:latin typeface="Consolas" panose="020B0609020204030204" pitchFamily="49" charset="0"/>
              </a:rPr>
              <a:t>) </a:t>
            </a:r>
          </a:p>
          <a:p>
            <a:r>
              <a:rPr lang="en-US" sz="2800" b="0" dirty="0">
                <a:solidFill>
                  <a:srgbClr val="BBBBBB"/>
                </a:solidFill>
                <a:effectLst/>
                <a:latin typeface="Consolas" panose="020B0609020204030204" pitchFamily="49" charset="0"/>
              </a:rPr>
              <a:t>        </a:t>
            </a:r>
            <a:r>
              <a:rPr lang="en-US" sz="2800" b="0" dirty="0" err="1">
                <a:solidFill>
                  <a:srgbClr val="36F9F6"/>
                </a:solidFill>
                <a:effectLst/>
                <a:latin typeface="Consolas" panose="020B0609020204030204" pitchFamily="49" charset="0"/>
              </a:rPr>
              <a:t>printf</a:t>
            </a:r>
            <a:r>
              <a:rPr lang="en-US" sz="2800" b="0" dirty="0">
                <a:solidFill>
                  <a:srgbClr val="BBBBBB"/>
                </a:solidFill>
                <a:effectLst/>
                <a:latin typeface="Consolas" panose="020B0609020204030204" pitchFamily="49" charset="0"/>
              </a:rPr>
              <a:t>(</a:t>
            </a:r>
            <a:r>
              <a:rPr lang="en-US" sz="2800" b="0" dirty="0">
                <a:solidFill>
                  <a:srgbClr val="FF8B39"/>
                </a:solidFill>
                <a:effectLst/>
                <a:latin typeface="Consolas" panose="020B0609020204030204" pitchFamily="49" charset="0"/>
              </a:rPr>
              <a:t>"Carpathians</a:t>
            </a:r>
            <a:r>
              <a:rPr lang="en-US" sz="2800" b="0" dirty="0">
                <a:solidFill>
                  <a:srgbClr val="36F9F6"/>
                </a:solidFill>
                <a:effectLst/>
                <a:latin typeface="Consolas" panose="020B0609020204030204" pitchFamily="49" charset="0"/>
              </a:rPr>
              <a:t>\n</a:t>
            </a:r>
            <a:r>
              <a:rPr lang="en-US" sz="2800" b="0" dirty="0">
                <a:solidFill>
                  <a:srgbClr val="FF8B39"/>
                </a:solidFill>
                <a:effectLst/>
                <a:latin typeface="Consolas" panose="020B0609020204030204" pitchFamily="49" charset="0"/>
              </a:rPr>
              <a:t>"</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    </a:t>
            </a:r>
            <a:r>
              <a:rPr lang="en-US" sz="2800" b="0" dirty="0">
                <a:solidFill>
                  <a:srgbClr val="FEDE5D"/>
                </a:solidFill>
                <a:effectLst/>
                <a:latin typeface="Consolas" panose="020B0609020204030204" pitchFamily="49" charset="0"/>
              </a:rPr>
              <a:t>return</a:t>
            </a:r>
            <a:r>
              <a:rPr lang="en-US" sz="2800" b="0" dirty="0">
                <a:solidFill>
                  <a:srgbClr val="BBBBBB"/>
                </a:solidFill>
                <a:effectLst/>
                <a:latin typeface="Consolas" panose="020B0609020204030204" pitchFamily="49" charset="0"/>
              </a:rPr>
              <a:t> </a:t>
            </a:r>
            <a:r>
              <a:rPr lang="en-US" sz="2800" b="0" dirty="0">
                <a:solidFill>
                  <a:srgbClr val="F97E72"/>
                </a:solidFill>
                <a:effectLst/>
                <a:latin typeface="Consolas" panose="020B0609020204030204" pitchFamily="49" charset="0"/>
              </a:rPr>
              <a:t>0</a:t>
            </a:r>
            <a:r>
              <a:rPr lang="en-US" sz="2800" b="0" dirty="0">
                <a:solidFill>
                  <a:srgbClr val="BBBBBB"/>
                </a:solidFill>
                <a:effectLst/>
                <a:latin typeface="Consolas" panose="020B0609020204030204" pitchFamily="49" charset="0"/>
              </a:rPr>
              <a:t>;</a:t>
            </a:r>
          </a:p>
          <a:p>
            <a:r>
              <a:rPr lang="en-US" sz="28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120454" y="2142159"/>
            <a:ext cx="3860800" cy="3170099"/>
          </a:xfrm>
          <a:prstGeom prst="rect">
            <a:avLst/>
          </a:prstGeom>
          <a:noFill/>
        </p:spPr>
        <p:txBody>
          <a:bodyPr wrap="square" rtlCol="0">
            <a:spAutoFit/>
          </a:bodyPr>
          <a:lstStyle/>
          <a:p>
            <a:pPr algn="r"/>
            <a:r>
              <a:rPr lang="en-US" sz="4000" dirty="0">
                <a:solidFill>
                  <a:srgbClr val="03EDF9"/>
                </a:solidFill>
                <a:latin typeface="Tw Cen MT" panose="020B0602020104020603" pitchFamily="34" charset="0"/>
              </a:rPr>
              <a:t>✍️ C allows </a:t>
            </a:r>
            <a:r>
              <a:rPr lang="en-US" sz="4000" b="1" dirty="0">
                <a:solidFill>
                  <a:srgbClr val="03EDF9"/>
                </a:solidFill>
                <a:latin typeface="Tw Cen MT" panose="020B0602020104020603" pitchFamily="34" charset="0"/>
              </a:rPr>
              <a:t>only one variable on left hand side of </a:t>
            </a:r>
            <a:r>
              <a:rPr lang="en-US" sz="4000" b="1" dirty="0">
                <a:solidFill>
                  <a:srgbClr val="03EDF9"/>
                </a:solidFill>
                <a:effectLst>
                  <a:outerShdw blurRad="38100" dist="38100" dir="2700000" algn="tl">
                    <a:srgbClr val="000000">
                      <a:alpha val="43137"/>
                    </a:srgbClr>
                  </a:outerShdw>
                </a:effectLst>
                <a:latin typeface="Tw Cen MT" panose="020B0602020104020603" pitchFamily="34" charset="0"/>
              </a:rPr>
              <a:t>“=“ </a:t>
            </a:r>
            <a:r>
              <a:rPr lang="en-US" sz="4000" dirty="0">
                <a:solidFill>
                  <a:srgbClr val="03EDF9"/>
                </a:solidFill>
                <a:latin typeface="Tw Cen MT" panose="020B0602020104020603" pitchFamily="34" charset="0"/>
              </a:rPr>
              <a:t>assignment operator.</a:t>
            </a:r>
          </a:p>
        </p:txBody>
      </p:sp>
      <p:sp>
        <p:nvSpPr>
          <p:cNvPr id="7" name="TextBox 6">
            <a:extLst>
              <a:ext uri="{FF2B5EF4-FFF2-40B4-BE49-F238E27FC236}">
                <a16:creationId xmlns:a16="http://schemas.microsoft.com/office/drawing/2014/main" id="{7AED370E-78FC-3818-6A53-BB825E07AF47}"/>
              </a:ext>
            </a:extLst>
          </p:cNvPr>
          <p:cNvSpPr txBox="1"/>
          <p:nvPr/>
        </p:nvSpPr>
        <p:spPr>
          <a:xfrm>
            <a:off x="8120454" y="944147"/>
            <a:ext cx="2920878" cy="830997"/>
          </a:xfrm>
          <a:prstGeom prst="rect">
            <a:avLst/>
          </a:prstGeom>
          <a:noFill/>
        </p:spPr>
        <p:txBody>
          <a:bodyPr wrap="square" rtlCol="0">
            <a:spAutoFit/>
          </a:bodyPr>
          <a:lstStyle/>
          <a:p>
            <a:pPr algn="ctr"/>
            <a:r>
              <a:rPr lang="en-US" sz="4000" dirty="0">
                <a:solidFill>
                  <a:srgbClr val="FF5862"/>
                </a:solidFill>
                <a:latin typeface="Tw Cen MT" panose="020B0602020104020603" pitchFamily="34" charset="0"/>
              </a:rPr>
              <a:t>❌ </a:t>
            </a:r>
            <a:r>
              <a:rPr lang="en-US" sz="4800" dirty="0">
                <a:solidFill>
                  <a:srgbClr val="FF5862"/>
                </a:solidFill>
                <a:latin typeface="Tw Cen MT" panose="020B0602020104020603" pitchFamily="34" charset="0"/>
              </a:rPr>
              <a:t>ERROR!</a:t>
            </a:r>
          </a:p>
        </p:txBody>
      </p:sp>
      <p:pic>
        <p:nvPicPr>
          <p:cNvPr id="12" name="Picture 11">
            <a:extLst>
              <a:ext uri="{FF2B5EF4-FFF2-40B4-BE49-F238E27FC236}">
                <a16:creationId xmlns:a16="http://schemas.microsoft.com/office/drawing/2014/main" id="{643A42F5-8A8A-BA44-C151-4ADE9E636AE0}"/>
              </a:ext>
            </a:extLst>
          </p:cNvPr>
          <p:cNvPicPr>
            <a:picLocks noChangeAspect="1"/>
          </p:cNvPicPr>
          <p:nvPr/>
        </p:nvPicPr>
        <p:blipFill>
          <a:blip r:embed="rId4"/>
          <a:stretch>
            <a:fillRect/>
          </a:stretch>
        </p:blipFill>
        <p:spPr>
          <a:xfrm>
            <a:off x="1638826" y="5721609"/>
            <a:ext cx="10182000" cy="476890"/>
          </a:xfrm>
          <a:prstGeom prst="rect">
            <a:avLst/>
          </a:prstGeom>
        </p:spPr>
      </p:pic>
      <p:pic>
        <p:nvPicPr>
          <p:cNvPr id="15" name="Picture 14">
            <a:extLst>
              <a:ext uri="{FF2B5EF4-FFF2-40B4-BE49-F238E27FC236}">
                <a16:creationId xmlns:a16="http://schemas.microsoft.com/office/drawing/2014/main" id="{7BC7F57E-F456-908C-A02A-10B588E29FAA}"/>
              </a:ext>
            </a:extLst>
          </p:cNvPr>
          <p:cNvPicPr>
            <a:picLocks noChangeAspect="1"/>
          </p:cNvPicPr>
          <p:nvPr/>
        </p:nvPicPr>
        <p:blipFill>
          <a:blip r:embed="rId5"/>
          <a:stretch>
            <a:fillRect/>
          </a:stretch>
        </p:blipFill>
        <p:spPr>
          <a:xfrm>
            <a:off x="1638826" y="4512470"/>
            <a:ext cx="4684305" cy="1110820"/>
          </a:xfrm>
          <a:prstGeom prst="rect">
            <a:avLst/>
          </a:prstGeom>
        </p:spPr>
      </p:pic>
      <p:sp>
        <p:nvSpPr>
          <p:cNvPr id="16" name="TextBox 15">
            <a:extLst>
              <a:ext uri="{FF2B5EF4-FFF2-40B4-BE49-F238E27FC236}">
                <a16:creationId xmlns:a16="http://schemas.microsoft.com/office/drawing/2014/main" id="{01019376-B30D-BE90-85D5-650684C81BDF}"/>
              </a:ext>
            </a:extLst>
          </p:cNvPr>
          <p:cNvSpPr txBox="1"/>
          <p:nvPr/>
        </p:nvSpPr>
        <p:spPr>
          <a:xfrm rot="16200000">
            <a:off x="-1128061" y="910095"/>
            <a:ext cx="2802254" cy="1200329"/>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Q[B](e)</a:t>
            </a:r>
          </a:p>
        </p:txBody>
      </p:sp>
    </p:spTree>
    <p:extLst>
      <p:ext uri="{BB962C8B-B14F-4D97-AF65-F5344CB8AC3E}">
        <p14:creationId xmlns:p14="http://schemas.microsoft.com/office/powerpoint/2010/main" val="342986157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006195" y="1060942"/>
            <a:ext cx="2549949"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Q[B]</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323439"/>
          </a:xfrm>
          <a:prstGeom prst="rect">
            <a:avLst/>
          </a:prstGeom>
          <a:noFill/>
        </p:spPr>
        <p:txBody>
          <a:bodyPr wrap="square" rtlCol="0">
            <a:spAutoFit/>
          </a:bodyPr>
          <a:lstStyle/>
          <a:p>
            <a:r>
              <a:rPr lang="en-US" sz="4000" dirty="0">
                <a:solidFill>
                  <a:srgbClr val="03EDF9"/>
                </a:solidFill>
                <a:latin typeface="Tw Cen MT" panose="020B0602020104020603" pitchFamily="34" charset="0"/>
              </a:rPr>
              <a:t>Q[B] What will be the output of the following programs: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944429" y="2404805"/>
            <a:ext cx="4949905" cy="3785652"/>
          </a:xfrm>
          <a:prstGeom prst="rect">
            <a:avLst/>
          </a:prstGeom>
          <a:solidFill>
            <a:srgbClr val="262335"/>
          </a:solidFill>
        </p:spPr>
        <p:txBody>
          <a:bodyPr wrap="square">
            <a:spAutoFit/>
          </a:bodyPr>
          <a:lstStyle/>
          <a:p>
            <a:r>
              <a:rPr lang="en-US" sz="2400" dirty="0">
                <a:solidFill>
                  <a:srgbClr val="72F1B8"/>
                </a:solidFill>
                <a:latin typeface="Consolas" panose="020B0609020204030204" pitchFamily="49" charset="0"/>
              </a:rPr>
              <a:t>#include</a:t>
            </a:r>
            <a:r>
              <a:rPr lang="en-US" sz="2400" dirty="0">
                <a:solidFill>
                  <a:srgbClr val="BBBBBB"/>
                </a:solidFill>
                <a:latin typeface="Consolas" panose="020B0609020204030204" pitchFamily="49" charset="0"/>
              </a:rPr>
              <a:t> </a:t>
            </a:r>
            <a:r>
              <a:rPr lang="en-US" sz="2400" dirty="0">
                <a:solidFill>
                  <a:srgbClr val="FF8B39"/>
                </a:solidFill>
                <a:latin typeface="Consolas" panose="020B0609020204030204" pitchFamily="49" charset="0"/>
              </a:rPr>
              <a:t>&lt;</a:t>
            </a:r>
            <a:r>
              <a:rPr lang="en-US" sz="2400" dirty="0" err="1">
                <a:solidFill>
                  <a:srgbClr val="FF8B39"/>
                </a:solidFill>
                <a:latin typeface="Consolas" panose="020B0609020204030204" pitchFamily="49" charset="0"/>
              </a:rPr>
              <a:t>stdio.h</a:t>
            </a:r>
            <a:r>
              <a:rPr lang="en-US" sz="2400" dirty="0">
                <a:solidFill>
                  <a:srgbClr val="FF8B39"/>
                </a:solidFill>
                <a:latin typeface="Consolas" panose="020B0609020204030204" pitchFamily="49" charset="0"/>
              </a:rPr>
              <a:t>&gt;</a:t>
            </a:r>
            <a:r>
              <a:rPr lang="en-US" sz="2400" dirty="0">
                <a:solidFill>
                  <a:srgbClr val="BBBBBB"/>
                </a:solidFill>
                <a:latin typeface="Consolas" panose="020B0609020204030204" pitchFamily="49" charset="0"/>
              </a:rPr>
              <a:t> </a:t>
            </a:r>
          </a:p>
          <a:p>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a:solidFill>
                  <a:srgbClr val="36F9F6"/>
                </a:solidFill>
                <a:latin typeface="Consolas" panose="020B0609020204030204" pitchFamily="49" charset="0"/>
              </a:rPr>
              <a:t>main</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err="1">
                <a:solidFill>
                  <a:srgbClr val="FF7EDB"/>
                </a:solidFill>
                <a:latin typeface="Consolas" panose="020B0609020204030204" pitchFamily="49" charset="0"/>
              </a:rPr>
              <a:t>twod</a:t>
            </a:r>
            <a:r>
              <a:rPr lang="en-US" sz="2400" dirty="0">
                <a:solidFill>
                  <a:srgbClr val="FEDE5D"/>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2</a:t>
            </a:r>
            <a:r>
              <a:rPr lang="en-US" sz="2400" dirty="0">
                <a:solidFill>
                  <a:srgbClr val="BBBBBB"/>
                </a:solidFill>
                <a:latin typeface="Consolas" panose="020B0609020204030204" pitchFamily="49" charset="0"/>
              </a:rPr>
              <a:t>,</a:t>
            </a:r>
            <a:r>
              <a:rPr lang="en-US" sz="2400" dirty="0">
                <a:solidFill>
                  <a:srgbClr val="F97E72"/>
                </a:solidFill>
                <a:latin typeface="Consolas" panose="020B0609020204030204" pitchFamily="49" charset="0"/>
              </a:rPr>
              <a:t>4</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6</a:t>
            </a:r>
            <a:r>
              <a:rPr lang="en-US" sz="2400" dirty="0">
                <a:solidFill>
                  <a:srgbClr val="BBBBBB"/>
                </a:solidFill>
                <a:latin typeface="Consolas" panose="020B0609020204030204" pitchFamily="49" charset="0"/>
              </a:rPr>
              <a:t>,</a:t>
            </a:r>
            <a:r>
              <a:rPr lang="en-US" sz="2400" dirty="0">
                <a:solidFill>
                  <a:srgbClr val="F97E72"/>
                </a:solidFill>
                <a:latin typeface="Consolas" panose="020B0609020204030204" pitchFamily="49" charset="0"/>
              </a:rPr>
              <a:t>8</a:t>
            </a:r>
            <a:endParaRPr lang="en-US" sz="2400" dirty="0">
              <a:solidFill>
                <a:srgbClr val="BBBBBB"/>
              </a:solidFill>
              <a:latin typeface="Consolas" panose="020B0609020204030204" pitchFamily="49" charset="0"/>
            </a:endParaRPr>
          </a:p>
          <a:p>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err="1">
                <a:solidFill>
                  <a:srgbClr val="36F9F6"/>
                </a:solidFill>
                <a:latin typeface="Consolas" panose="020B0609020204030204" pitchFamily="49" charset="0"/>
              </a:rPr>
              <a:t>printf</a:t>
            </a:r>
            <a:r>
              <a:rPr lang="en-US" sz="2400" dirty="0">
                <a:solidFill>
                  <a:srgbClr val="BBBBBB"/>
                </a:solidFill>
                <a:latin typeface="Consolas" panose="020B0609020204030204" pitchFamily="49" charset="0"/>
              </a:rPr>
              <a:t>(</a:t>
            </a:r>
            <a:r>
              <a:rPr lang="en-US" sz="2400" dirty="0">
                <a:solidFill>
                  <a:srgbClr val="FF8B39"/>
                </a:solidFill>
                <a:latin typeface="Consolas" panose="020B0609020204030204" pitchFamily="49" charset="0"/>
              </a:rPr>
              <a:t>"</a:t>
            </a:r>
            <a:r>
              <a:rPr lang="en-US" sz="2400" i="1" dirty="0">
                <a:solidFill>
                  <a:srgbClr val="72F1B8"/>
                </a:solidFill>
                <a:latin typeface="Consolas" panose="020B0609020204030204" pitchFamily="49" charset="0"/>
              </a:rPr>
              <a:t>%d</a:t>
            </a:r>
            <a:r>
              <a:rPr lang="en-US" sz="2400" dirty="0">
                <a:solidFill>
                  <a:srgbClr val="36F9F6"/>
                </a:solidFill>
                <a:latin typeface="Consolas" panose="020B0609020204030204" pitchFamily="49" charset="0"/>
              </a:rPr>
              <a:t>\n</a:t>
            </a:r>
            <a:r>
              <a:rPr lang="en-US" sz="2400" dirty="0">
                <a:solidFill>
                  <a:srgbClr val="FF8B39"/>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err="1">
                <a:solidFill>
                  <a:srgbClr val="FF7EDB"/>
                </a:solidFill>
                <a:latin typeface="Consolas" panose="020B0609020204030204" pitchFamily="49" charset="0"/>
              </a:rPr>
              <a:t>twod</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return</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0</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a:t>
            </a:r>
          </a:p>
        </p:txBody>
      </p:sp>
      <p:sp>
        <p:nvSpPr>
          <p:cNvPr id="7" name="TextBox 6">
            <a:extLst>
              <a:ext uri="{FF2B5EF4-FFF2-40B4-BE49-F238E27FC236}">
                <a16:creationId xmlns:a16="http://schemas.microsoft.com/office/drawing/2014/main" id="{1926CC5F-486D-C368-B790-61983883880A}"/>
              </a:ext>
            </a:extLst>
          </p:cNvPr>
          <p:cNvSpPr txBox="1"/>
          <p:nvPr/>
        </p:nvSpPr>
        <p:spPr>
          <a:xfrm>
            <a:off x="6123616" y="2035473"/>
            <a:ext cx="5721054" cy="4154984"/>
          </a:xfrm>
          <a:prstGeom prst="rect">
            <a:avLst/>
          </a:prstGeom>
          <a:solidFill>
            <a:srgbClr val="262335"/>
          </a:solidFill>
        </p:spPr>
        <p:txBody>
          <a:bodyPr wrap="square">
            <a:spAutoFit/>
          </a:bodyPr>
          <a:lstStyle/>
          <a:p>
            <a:r>
              <a:rPr lang="en-US" sz="2400" dirty="0">
                <a:solidFill>
                  <a:srgbClr val="72F1B8"/>
                </a:solidFill>
                <a:latin typeface="Consolas" panose="020B0609020204030204" pitchFamily="49" charset="0"/>
              </a:rPr>
              <a:t>#include</a:t>
            </a:r>
            <a:r>
              <a:rPr lang="en-US" sz="2400" dirty="0">
                <a:solidFill>
                  <a:srgbClr val="BBBBBB"/>
                </a:solidFill>
                <a:latin typeface="Consolas" panose="020B0609020204030204" pitchFamily="49" charset="0"/>
              </a:rPr>
              <a:t> </a:t>
            </a:r>
            <a:r>
              <a:rPr lang="en-US" sz="2400" dirty="0">
                <a:solidFill>
                  <a:srgbClr val="FF8B39"/>
                </a:solidFill>
                <a:latin typeface="Consolas" panose="020B0609020204030204" pitchFamily="49" charset="0"/>
              </a:rPr>
              <a:t>&lt;</a:t>
            </a:r>
            <a:r>
              <a:rPr lang="en-US" sz="2400" dirty="0" err="1">
                <a:solidFill>
                  <a:srgbClr val="FF8B39"/>
                </a:solidFill>
                <a:latin typeface="Consolas" panose="020B0609020204030204" pitchFamily="49" charset="0"/>
              </a:rPr>
              <a:t>stdio.h</a:t>
            </a:r>
            <a:r>
              <a:rPr lang="en-US" sz="2400" dirty="0">
                <a:solidFill>
                  <a:srgbClr val="FF8B39"/>
                </a:solidFill>
                <a:latin typeface="Consolas" panose="020B0609020204030204" pitchFamily="49" charset="0"/>
              </a:rPr>
              <a:t>&gt;</a:t>
            </a:r>
            <a:r>
              <a:rPr lang="en-US" sz="2400" dirty="0">
                <a:solidFill>
                  <a:srgbClr val="BBBBBB"/>
                </a:solidFill>
                <a:latin typeface="Consolas" panose="020B0609020204030204" pitchFamily="49" charset="0"/>
              </a:rPr>
              <a:t> </a:t>
            </a:r>
          </a:p>
          <a:p>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a:solidFill>
                  <a:srgbClr val="36F9F6"/>
                </a:solidFill>
                <a:latin typeface="Consolas" panose="020B0609020204030204" pitchFamily="49" charset="0"/>
              </a:rPr>
              <a:t>main</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three</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3</a:t>
            </a:r>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2</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4</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3</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6</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8</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2</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2</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3</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1</a:t>
            </a:r>
            <a:endParaRPr lang="en-US" sz="2400" dirty="0">
              <a:solidFill>
                <a:srgbClr val="BBBBBB"/>
              </a:solidFill>
              <a:latin typeface="Consolas" panose="020B0609020204030204" pitchFamily="49" charset="0"/>
            </a:endParaRPr>
          </a:p>
          <a:p>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err="1">
                <a:solidFill>
                  <a:srgbClr val="36F9F6"/>
                </a:solidFill>
                <a:latin typeface="Consolas" panose="020B0609020204030204" pitchFamily="49" charset="0"/>
              </a:rPr>
              <a:t>printf</a:t>
            </a:r>
            <a:r>
              <a:rPr lang="en-US" sz="2400" dirty="0">
                <a:solidFill>
                  <a:srgbClr val="BBBBBB"/>
                </a:solidFill>
                <a:latin typeface="Consolas" panose="020B0609020204030204" pitchFamily="49" charset="0"/>
              </a:rPr>
              <a:t>(</a:t>
            </a:r>
            <a:r>
              <a:rPr lang="en-US" sz="2400" dirty="0">
                <a:solidFill>
                  <a:srgbClr val="FF8B39"/>
                </a:solidFill>
                <a:latin typeface="Consolas" panose="020B0609020204030204" pitchFamily="49" charset="0"/>
              </a:rPr>
              <a:t>"</a:t>
            </a:r>
            <a:r>
              <a:rPr lang="en-US" sz="2400" i="1" dirty="0">
                <a:solidFill>
                  <a:srgbClr val="72F1B8"/>
                </a:solidFill>
                <a:latin typeface="Consolas" panose="020B0609020204030204" pitchFamily="49" charset="0"/>
              </a:rPr>
              <a:t>%d</a:t>
            </a:r>
            <a:r>
              <a:rPr lang="en-US" sz="2400" dirty="0">
                <a:solidFill>
                  <a:srgbClr val="36F9F6"/>
                </a:solidFill>
                <a:latin typeface="Consolas" panose="020B0609020204030204" pitchFamily="49" charset="0"/>
              </a:rPr>
              <a:t>\n</a:t>
            </a:r>
            <a:r>
              <a:rPr lang="en-US" sz="2400" dirty="0">
                <a:solidFill>
                  <a:srgbClr val="FF8B39"/>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three</a:t>
            </a:r>
            <a:r>
              <a:rPr lang="en-US" sz="2400" dirty="0">
                <a:solidFill>
                  <a:srgbClr val="BBBBBB"/>
                </a:solidFill>
                <a:latin typeface="Consolas" panose="020B0609020204030204" pitchFamily="49" charset="0"/>
              </a:rPr>
              <a:t>[</a:t>
            </a:r>
            <a:r>
              <a:rPr lang="en-US" sz="2400" dirty="0">
                <a:solidFill>
                  <a:srgbClr val="F97E72"/>
                </a:solidFill>
                <a:latin typeface="Consolas" panose="020B0609020204030204" pitchFamily="49" charset="0"/>
              </a:rPr>
              <a:t>1</a:t>
            </a:r>
            <a:r>
              <a:rPr lang="en-US" sz="2400" dirty="0">
                <a:solidFill>
                  <a:srgbClr val="BBBBBB"/>
                </a:solidFill>
                <a:latin typeface="Consolas" panose="020B0609020204030204" pitchFamily="49" charset="0"/>
              </a:rPr>
              <a:t>][</a:t>
            </a:r>
            <a:r>
              <a:rPr lang="en-US" sz="2400" dirty="0">
                <a:solidFill>
                  <a:srgbClr val="F97E72"/>
                </a:solidFill>
                <a:latin typeface="Consolas" panose="020B0609020204030204" pitchFamily="49" charset="0"/>
              </a:rPr>
              <a:t>1</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return</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0</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CC6BBF12-E778-BDB9-9122-763D328E2B9E}"/>
              </a:ext>
            </a:extLst>
          </p:cNvPr>
          <p:cNvSpPr txBox="1"/>
          <p:nvPr/>
        </p:nvSpPr>
        <p:spPr>
          <a:xfrm>
            <a:off x="5111362" y="1493284"/>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12" name="TextBox 11">
            <a:extLst>
              <a:ext uri="{FF2B5EF4-FFF2-40B4-BE49-F238E27FC236}">
                <a16:creationId xmlns:a16="http://schemas.microsoft.com/office/drawing/2014/main" id="{94CCE6B8-D9BE-A585-6D12-3B4C1425015D}"/>
              </a:ext>
            </a:extLst>
          </p:cNvPr>
          <p:cNvSpPr txBox="1"/>
          <p:nvPr/>
        </p:nvSpPr>
        <p:spPr>
          <a:xfrm>
            <a:off x="11061698" y="1090570"/>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Tree>
    <p:extLst>
      <p:ext uri="{BB962C8B-B14F-4D97-AF65-F5344CB8AC3E}">
        <p14:creationId xmlns:p14="http://schemas.microsoft.com/office/powerpoint/2010/main" val="242492938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wipe(up)">
                                      <p:cBhvr>
                                        <p:cTn id="11" dur="500"/>
                                        <p:tgtEl>
                                          <p:spTgt spid="11">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up)">
                                      <p:cBhvr>
                                        <p:cTn id="19" dur="500"/>
                                        <p:tgtEl>
                                          <p:spTgt spid="12">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7" grpId="0" animBg="1"/>
      <p:bldP spid="11" grpId="0" uiExpand="1" build="p"/>
      <p:bldP spid="1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415498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Q[C] Attempt the following:</a:t>
            </a:r>
          </a:p>
          <a:p>
            <a:pPr algn="just"/>
            <a:endParaRPr lang="en-US" sz="24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(a) If cost price and selling price of an item are input through the keyboard, write a program to determine whether the seller has made profit or incurred loss. Also determine how much profit he made or loss he incurred.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910096"/>
            <a:ext cx="2802254" cy="1200329"/>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Q[C](a)</a:t>
            </a:r>
          </a:p>
        </p:txBody>
      </p:sp>
    </p:spTree>
    <p:extLst>
      <p:ext uri="{BB962C8B-B14F-4D97-AF65-F5344CB8AC3E}">
        <p14:creationId xmlns:p14="http://schemas.microsoft.com/office/powerpoint/2010/main" val="429205424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Q[B](a)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10342428" cy="3785652"/>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r>
              <a:rPr lang="en-US" sz="2400" b="0" dirty="0">
                <a:solidFill>
                  <a:srgbClr val="BBBBBB"/>
                </a:solidFill>
                <a:effectLst/>
                <a:latin typeface="Consolas" panose="020B0609020204030204" pitchFamily="49" charset="0"/>
              </a:rPr>
              <a:t> </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twod</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8</a:t>
            </a:r>
            <a:endParaRPr lang="en-US" sz="2400" b="0" dirty="0">
              <a:solidFill>
                <a:srgbClr val="BBBBBB"/>
              </a:solidFill>
              <a:effectLst/>
              <a:latin typeface="Consolas" panose="020B0609020204030204" pitchFamily="49" charset="0"/>
            </a:endParaRPr>
          </a:p>
          <a:p>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%d</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twod</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6762307" y="1062002"/>
            <a:ext cx="5141127" cy="3046988"/>
          </a:xfrm>
          <a:prstGeom prst="rect">
            <a:avLst/>
          </a:prstGeom>
          <a:noFill/>
        </p:spPr>
        <p:txBody>
          <a:bodyPr wrap="square" rtlCol="0">
            <a:spAutoFit/>
          </a:bodyPr>
          <a:lstStyle/>
          <a:p>
            <a:r>
              <a:rPr lang="en-US" sz="3200" dirty="0">
                <a:solidFill>
                  <a:srgbClr val="03EDF9"/>
                </a:solidFill>
                <a:latin typeface="Tw Cen MT" panose="020B0602020104020603" pitchFamily="34" charset="0"/>
              </a:rPr>
              <a:t>✍️ The code snippet attempts to declare and initialize a 2D array </a:t>
            </a:r>
            <a:r>
              <a:rPr lang="en-US" sz="3200" dirty="0" err="1">
                <a:solidFill>
                  <a:srgbClr val="03EDF9"/>
                </a:solidFill>
                <a:latin typeface="Tw Cen MT" panose="020B0602020104020603" pitchFamily="34" charset="0"/>
              </a:rPr>
              <a:t>twod</a:t>
            </a:r>
            <a:r>
              <a:rPr lang="en-US" sz="3200" dirty="0">
                <a:solidFill>
                  <a:srgbClr val="03EDF9"/>
                </a:solidFill>
                <a:latin typeface="Tw Cen MT" panose="020B0602020104020603" pitchFamily="34" charset="0"/>
              </a:rPr>
              <a:t> without specifying the size for the second dimension. However, this is not allowed in C.</a:t>
            </a:r>
          </a:p>
        </p:txBody>
      </p:sp>
      <p:pic>
        <p:nvPicPr>
          <p:cNvPr id="11" name="Picture 10">
            <a:extLst>
              <a:ext uri="{FF2B5EF4-FFF2-40B4-BE49-F238E27FC236}">
                <a16:creationId xmlns:a16="http://schemas.microsoft.com/office/drawing/2014/main" id="{0FA56250-D43D-F7B7-2FBD-40CCE7BCCB3E}"/>
              </a:ext>
            </a:extLst>
          </p:cNvPr>
          <p:cNvPicPr>
            <a:picLocks noChangeAspect="1"/>
          </p:cNvPicPr>
          <p:nvPr/>
        </p:nvPicPr>
        <p:blipFill>
          <a:blip r:embed="rId3"/>
          <a:stretch>
            <a:fillRect/>
          </a:stretch>
        </p:blipFill>
        <p:spPr>
          <a:xfrm>
            <a:off x="955955" y="4801068"/>
            <a:ext cx="10794722" cy="1215788"/>
          </a:xfrm>
          <a:prstGeom prst="rect">
            <a:avLst/>
          </a:prstGeom>
        </p:spPr>
      </p:pic>
    </p:spTree>
    <p:extLst>
      <p:ext uri="{BB962C8B-B14F-4D97-AF65-F5344CB8AC3E}">
        <p14:creationId xmlns:p14="http://schemas.microsoft.com/office/powerpoint/2010/main" val="6472253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274362" y="1333396"/>
            <a:ext cx="3094858"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14 Q[B](b)</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14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MULTIDIMENSIONAL ARRAYS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10342428" cy="4154984"/>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r>
              <a:rPr lang="en-US" sz="2400" b="0" dirty="0">
                <a:solidFill>
                  <a:srgbClr val="BBBBBB"/>
                </a:solidFill>
                <a:effectLst/>
                <a:latin typeface="Consolas" panose="020B0609020204030204" pitchFamily="49" charset="0"/>
              </a:rPr>
              <a:t> </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three</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4</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6</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8</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3</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a:t>
            </a:r>
            <a:endParaRPr lang="en-US" sz="2400" b="0" dirty="0">
              <a:solidFill>
                <a:srgbClr val="BBBBBB"/>
              </a:solidFill>
              <a:effectLst/>
              <a:latin typeface="Consolas" panose="020B0609020204030204" pitchFamily="49" charset="0"/>
            </a:endParaRPr>
          </a:p>
          <a:p>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%d</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three</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a:t>
            </a:r>
            <a:r>
              <a:rPr lang="en-US" sz="2400" b="0" dirty="0">
                <a:solidFill>
                  <a:srgbClr val="F97E72"/>
                </a:solidFill>
                <a:effectLst/>
                <a:latin typeface="Consolas" panose="020B0609020204030204" pitchFamily="49" charset="0"/>
              </a:rPr>
              <a:t>1</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pic>
        <p:nvPicPr>
          <p:cNvPr id="11" name="Picture 10">
            <a:extLst>
              <a:ext uri="{FF2B5EF4-FFF2-40B4-BE49-F238E27FC236}">
                <a16:creationId xmlns:a16="http://schemas.microsoft.com/office/drawing/2014/main" id="{0AD024BF-AACF-CEDF-27F1-08A0160F0401}"/>
              </a:ext>
            </a:extLst>
          </p:cNvPr>
          <p:cNvPicPr>
            <a:picLocks noChangeAspect="1"/>
          </p:cNvPicPr>
          <p:nvPr/>
        </p:nvPicPr>
        <p:blipFill>
          <a:blip r:embed="rId3"/>
          <a:stretch>
            <a:fillRect/>
          </a:stretch>
        </p:blipFill>
        <p:spPr>
          <a:xfrm>
            <a:off x="2080246" y="5032772"/>
            <a:ext cx="9290527" cy="1238314"/>
          </a:xfrm>
          <a:prstGeom prst="rect">
            <a:avLst/>
          </a:prstGeom>
        </p:spPr>
      </p:pic>
      <p:sp>
        <p:nvSpPr>
          <p:cNvPr id="12" name="TextBox 11">
            <a:extLst>
              <a:ext uri="{FF2B5EF4-FFF2-40B4-BE49-F238E27FC236}">
                <a16:creationId xmlns:a16="http://schemas.microsoft.com/office/drawing/2014/main" id="{EAEC6D47-CEBB-8E6F-1967-9AB809ADD4DE}"/>
              </a:ext>
            </a:extLst>
          </p:cNvPr>
          <p:cNvSpPr txBox="1"/>
          <p:nvPr/>
        </p:nvSpPr>
        <p:spPr>
          <a:xfrm>
            <a:off x="6183698" y="879519"/>
            <a:ext cx="5797556" cy="1077218"/>
          </a:xfrm>
          <a:prstGeom prst="rect">
            <a:avLst/>
          </a:prstGeom>
          <a:noFill/>
        </p:spPr>
        <p:txBody>
          <a:bodyPr wrap="square" rtlCol="0">
            <a:spAutoFit/>
          </a:bodyPr>
          <a:lstStyle/>
          <a:p>
            <a:r>
              <a:rPr lang="en-US" sz="3200" dirty="0">
                <a:solidFill>
                  <a:srgbClr val="03EDF9"/>
                </a:solidFill>
                <a:latin typeface="Tw Cen MT" panose="020B0602020104020603" pitchFamily="34" charset="0"/>
              </a:rPr>
              <a:t>✍️ In C, a[3][2] and a[ ][2] are perfectly valid. </a:t>
            </a:r>
          </a:p>
        </p:txBody>
      </p:sp>
      <p:sp>
        <p:nvSpPr>
          <p:cNvPr id="14" name="TextBox 13">
            <a:extLst>
              <a:ext uri="{FF2B5EF4-FFF2-40B4-BE49-F238E27FC236}">
                <a16:creationId xmlns:a16="http://schemas.microsoft.com/office/drawing/2014/main" id="{2DD0E6A3-D24E-29B9-33A9-C3390CFAE145}"/>
              </a:ext>
            </a:extLst>
          </p:cNvPr>
          <p:cNvSpPr txBox="1"/>
          <p:nvPr/>
        </p:nvSpPr>
        <p:spPr>
          <a:xfrm>
            <a:off x="7965342" y="2243955"/>
            <a:ext cx="3676489" cy="1077218"/>
          </a:xfrm>
          <a:prstGeom prst="rect">
            <a:avLst/>
          </a:prstGeom>
          <a:noFill/>
        </p:spPr>
        <p:txBody>
          <a:bodyPr wrap="square" rtlCol="0">
            <a:spAutoFit/>
          </a:bodyPr>
          <a:lstStyle/>
          <a:p>
            <a:r>
              <a:rPr lang="en-US" sz="3200" dirty="0">
                <a:solidFill>
                  <a:srgbClr val="03EDF9"/>
                </a:solidFill>
                <a:latin typeface="Tw Cen MT" panose="020B0602020104020603" pitchFamily="34" charset="0"/>
              </a:rPr>
              <a:t>✍️ a[3][ ] and a[ ][ ] are invalid. </a:t>
            </a:r>
          </a:p>
        </p:txBody>
      </p:sp>
    </p:spTree>
    <p:extLst>
      <p:ext uri="{BB962C8B-B14F-4D97-AF65-F5344CB8AC3E}">
        <p14:creationId xmlns:p14="http://schemas.microsoft.com/office/powerpoint/2010/main" val="358957816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7729</TotalTime>
  <Words>5919</Words>
  <Application>Microsoft Office PowerPoint</Application>
  <PresentationFormat>Widescreen</PresentationFormat>
  <Paragraphs>945</Paragraphs>
  <Slides>70</Slides>
  <Notes>3</Notes>
  <HiddenSlides>19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Calibri Light</vt:lpstr>
      <vt:lpstr>Cambria Math</vt:lpstr>
      <vt:lpstr>Consolas</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My Name</cp:lastModifiedBy>
  <cp:revision>165</cp:revision>
  <dcterms:created xsi:type="dcterms:W3CDTF">2017-01-05T13:17:27Z</dcterms:created>
  <dcterms:modified xsi:type="dcterms:W3CDTF">2023-06-08T15:51:21Z</dcterms:modified>
</cp:coreProperties>
</file>