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64" r:id="rId2"/>
    <p:sldId id="268" r:id="rId3"/>
    <p:sldId id="285" r:id="rId4"/>
    <p:sldId id="286" r:id="rId5"/>
    <p:sldId id="288" r:id="rId6"/>
    <p:sldId id="289" r:id="rId7"/>
    <p:sldId id="291" r:id="rId8"/>
    <p:sldId id="290" r:id="rId9"/>
    <p:sldId id="292" r:id="rId10"/>
    <p:sldId id="293" r:id="rId11"/>
    <p:sldId id="294" r:id="rId12"/>
    <p:sldId id="269" r:id="rId13"/>
    <p:sldId id="297" r:id="rId14"/>
    <p:sldId id="299" r:id="rId15"/>
    <p:sldId id="295" r:id="rId16"/>
    <p:sldId id="296" r:id="rId17"/>
    <p:sldId id="298" r:id="rId18"/>
    <p:sldId id="300" r:id="rId19"/>
    <p:sldId id="301" r:id="rId20"/>
    <p:sldId id="303" r:id="rId21"/>
    <p:sldId id="270" r:id="rId22"/>
    <p:sldId id="304" r:id="rId23"/>
    <p:sldId id="271" r:id="rId24"/>
    <p:sldId id="305" r:id="rId25"/>
    <p:sldId id="329" r:id="rId26"/>
    <p:sldId id="306" r:id="rId27"/>
    <p:sldId id="272" r:id="rId28"/>
    <p:sldId id="307" r:id="rId29"/>
    <p:sldId id="309" r:id="rId30"/>
    <p:sldId id="310" r:id="rId31"/>
    <p:sldId id="311" r:id="rId32"/>
    <p:sldId id="312" r:id="rId33"/>
    <p:sldId id="274" r:id="rId34"/>
    <p:sldId id="313" r:id="rId35"/>
    <p:sldId id="314" r:id="rId36"/>
    <p:sldId id="315" r:id="rId37"/>
    <p:sldId id="323" r:id="rId38"/>
    <p:sldId id="316" r:id="rId39"/>
    <p:sldId id="317" r:id="rId40"/>
    <p:sldId id="276" r:id="rId41"/>
    <p:sldId id="330" r:id="rId42"/>
    <p:sldId id="331" r:id="rId43"/>
    <p:sldId id="332" r:id="rId44"/>
    <p:sldId id="333" r:id="rId45"/>
    <p:sldId id="334" r:id="rId46"/>
    <p:sldId id="275" r:id="rId47"/>
    <p:sldId id="277" r:id="rId48"/>
    <p:sldId id="325" r:id="rId49"/>
    <p:sldId id="326" r:id="rId50"/>
    <p:sldId id="279" r:id="rId51"/>
    <p:sldId id="328" r:id="rId52"/>
    <p:sldId id="327" r:id="rId53"/>
    <p:sldId id="280" r:id="rId54"/>
    <p:sldId id="281" r:id="rId55"/>
    <p:sldId id="282" r:id="rId56"/>
    <p:sldId id="283" r:id="rId57"/>
    <p:sldId id="284" r:id="rId58"/>
    <p:sldId id="335"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C32"/>
    <a:srgbClr val="262335"/>
    <a:srgbClr val="00FF00"/>
    <a:srgbClr val="92D050"/>
    <a:srgbClr val="E4E7EC"/>
    <a:srgbClr val="5D7373"/>
    <a:srgbClr val="F0EEF0"/>
    <a:srgbClr val="00A0A8"/>
    <a:srgbClr val="FEC63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5016" autoAdjust="0"/>
  </p:normalViewPr>
  <p:slideViewPr>
    <p:cSldViewPr snapToGrid="0">
      <p:cViewPr varScale="1">
        <p:scale>
          <a:sx n="73" d="100"/>
          <a:sy n="73" d="100"/>
        </p:scale>
        <p:origin x="45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967E1-C2F4-41A4-B5F4-E3FBBBBCA2E9}"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16A4C-3D4E-4DF1-87EB-ABFB45528B0D}" type="slidenum">
              <a:rPr lang="en-US" smtClean="0"/>
              <a:t>‹#›</a:t>
            </a:fld>
            <a:endParaRPr lang="en-US"/>
          </a:p>
        </p:txBody>
      </p:sp>
    </p:spTree>
    <p:extLst>
      <p:ext uri="{BB962C8B-B14F-4D97-AF65-F5344CB8AC3E}">
        <p14:creationId xmlns:p14="http://schemas.microsoft.com/office/powerpoint/2010/main" val="10095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FFFF"/>
                </a:solidFill>
                <a:effectLst/>
                <a:latin typeface="Consolas" panose="020B0609020204030204" pitchFamily="49" charset="0"/>
              </a:rPr>
              <a:t>a3 doesn't specify any operation.</a:t>
            </a:r>
            <a:endParaRPr lang="en-US" b="0" dirty="0">
              <a:solidFill>
                <a:srgbClr val="BBBBBB"/>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5316A4C-3D4E-4DF1-87EB-ABFB45528B0D}" type="slidenum">
              <a:rPr lang="en-US" smtClean="0"/>
              <a:t>6</a:t>
            </a:fld>
            <a:endParaRPr lang="en-US"/>
          </a:p>
        </p:txBody>
      </p:sp>
    </p:spTree>
    <p:extLst>
      <p:ext uri="{BB962C8B-B14F-4D97-AF65-F5344CB8AC3E}">
        <p14:creationId xmlns:p14="http://schemas.microsoft.com/office/powerpoint/2010/main" val="274081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FFFF"/>
                </a:solidFill>
                <a:effectLst/>
                <a:latin typeface="Consolas" panose="020B0609020204030204" pitchFamily="49" charset="0"/>
              </a:rPr>
              <a:t>a3 doesn't specify any operation.</a:t>
            </a:r>
            <a:endParaRPr lang="en-US" b="0" dirty="0">
              <a:solidFill>
                <a:srgbClr val="BBBBBB"/>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5316A4C-3D4E-4DF1-87EB-ABFB45528B0D}" type="slidenum">
              <a:rPr lang="en-US" smtClean="0"/>
              <a:t>8</a:t>
            </a:fld>
            <a:endParaRPr lang="en-US"/>
          </a:p>
        </p:txBody>
      </p:sp>
    </p:spTree>
    <p:extLst>
      <p:ext uri="{BB962C8B-B14F-4D97-AF65-F5344CB8AC3E}">
        <p14:creationId xmlns:p14="http://schemas.microsoft.com/office/powerpoint/2010/main" val="274332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FFFF"/>
                </a:solidFill>
                <a:effectLst/>
                <a:latin typeface="Consolas" panose="020B0609020204030204" pitchFamily="49" charset="0"/>
              </a:rPr>
              <a:t>a3 doesn't specify any operation.</a:t>
            </a:r>
            <a:endParaRPr lang="en-US" b="0" dirty="0">
              <a:solidFill>
                <a:srgbClr val="BBBBBB"/>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5316A4C-3D4E-4DF1-87EB-ABFB45528B0D}" type="slidenum">
              <a:rPr lang="en-US" smtClean="0"/>
              <a:t>9</a:t>
            </a:fld>
            <a:endParaRPr lang="en-US"/>
          </a:p>
        </p:txBody>
      </p:sp>
    </p:spTree>
    <p:extLst>
      <p:ext uri="{BB962C8B-B14F-4D97-AF65-F5344CB8AC3E}">
        <p14:creationId xmlns:p14="http://schemas.microsoft.com/office/powerpoint/2010/main" val="13473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FFFF"/>
                </a:solidFill>
                <a:effectLst/>
                <a:latin typeface="Consolas" panose="020B0609020204030204" pitchFamily="49" charset="0"/>
              </a:rPr>
              <a:t>a3 doesn't specify any operation.</a:t>
            </a:r>
            <a:endParaRPr lang="en-US" b="0" dirty="0">
              <a:solidFill>
                <a:srgbClr val="BBBBBB"/>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5316A4C-3D4E-4DF1-87EB-ABFB45528B0D}" type="slidenum">
              <a:rPr lang="en-US" smtClean="0"/>
              <a:t>10</a:t>
            </a:fld>
            <a:endParaRPr lang="en-US"/>
          </a:p>
        </p:txBody>
      </p:sp>
    </p:spTree>
    <p:extLst>
      <p:ext uri="{BB962C8B-B14F-4D97-AF65-F5344CB8AC3E}">
        <p14:creationId xmlns:p14="http://schemas.microsoft.com/office/powerpoint/2010/main" val="13113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FFFF"/>
                </a:solidFill>
                <a:effectLst/>
                <a:latin typeface="Consolas" panose="020B0609020204030204" pitchFamily="49" charset="0"/>
              </a:rPr>
              <a:t>a3 doesn't specify any operation.</a:t>
            </a:r>
            <a:endParaRPr lang="en-US" b="0" dirty="0">
              <a:solidFill>
                <a:srgbClr val="BBBBBB"/>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5316A4C-3D4E-4DF1-87EB-ABFB45528B0D}" type="slidenum">
              <a:rPr lang="en-US" smtClean="0"/>
              <a:t>11</a:t>
            </a:fld>
            <a:endParaRPr lang="en-US"/>
          </a:p>
        </p:txBody>
      </p:sp>
    </p:spTree>
    <p:extLst>
      <p:ext uri="{BB962C8B-B14F-4D97-AF65-F5344CB8AC3E}">
        <p14:creationId xmlns:p14="http://schemas.microsoft.com/office/powerpoint/2010/main" val="91110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10.01.2023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10.01.2023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10.01.2023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10.01.2023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10.01.2023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D3C7AB-BF3F-527D-3482-75FEB883CA24}"/>
              </a:ext>
            </a:extLst>
          </p:cNvPr>
          <p:cNvGrpSpPr/>
          <p:nvPr/>
        </p:nvGrpSpPr>
        <p:grpSpPr>
          <a:xfrm>
            <a:off x="-8252212" y="0"/>
            <a:ext cx="12497164" cy="6858000"/>
            <a:chOff x="-290920" y="0"/>
            <a:chExt cx="12497164" cy="6858000"/>
          </a:xfrm>
        </p:grpSpPr>
        <p:sp>
          <p:nvSpPr>
            <p:cNvPr id="3" name="Rectangle 2">
              <a:extLst>
                <a:ext uri="{FF2B5EF4-FFF2-40B4-BE49-F238E27FC236}">
                  <a16:creationId xmlns:a16="http://schemas.microsoft.com/office/drawing/2014/main" id="{9D6FADE3-3BD7-B084-D6BF-37572A4BCA2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DE4D2C6F-870C-E2D3-C504-17868DF215F2}"/>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0887036" y="3194735"/>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8" name="Picture 7">
              <a:extLst>
                <a:ext uri="{FF2B5EF4-FFF2-40B4-BE49-F238E27FC236}">
                  <a16:creationId xmlns:a16="http://schemas.microsoft.com/office/drawing/2014/main" id="{EADB17A5-F37E-B3A5-51D6-6B2954EFD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9" name="Group 8">
            <a:extLst>
              <a:ext uri="{FF2B5EF4-FFF2-40B4-BE49-F238E27FC236}">
                <a16:creationId xmlns:a16="http://schemas.microsoft.com/office/drawing/2014/main" id="{A2E9E214-9513-491C-4933-7E39DF01DD4A}"/>
              </a:ext>
            </a:extLst>
          </p:cNvPr>
          <p:cNvGrpSpPr/>
          <p:nvPr/>
        </p:nvGrpSpPr>
        <p:grpSpPr>
          <a:xfrm>
            <a:off x="-7749345" y="0"/>
            <a:ext cx="11447503" cy="6858000"/>
            <a:chOff x="213096" y="0"/>
            <a:chExt cx="11447503" cy="6858000"/>
          </a:xfrm>
        </p:grpSpPr>
        <p:sp>
          <p:nvSpPr>
            <p:cNvPr id="10" name="Rectangle 9">
              <a:extLst>
                <a:ext uri="{FF2B5EF4-FFF2-40B4-BE49-F238E27FC236}">
                  <a16:creationId xmlns:a16="http://schemas.microsoft.com/office/drawing/2014/main" id="{0C81033C-54BD-528C-9FB6-EC3868CD16C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299D10DC-4374-3C7E-32FD-6622F200C0D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548A10C-2888-6EEF-BFAD-29BC3585B84D}"/>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13" name="Picture 12">
              <a:extLst>
                <a:ext uri="{FF2B5EF4-FFF2-40B4-BE49-F238E27FC236}">
                  <a16:creationId xmlns:a16="http://schemas.microsoft.com/office/drawing/2014/main" id="{F2D6E3EB-ABEB-B5FA-23C7-46953451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0" name="TextBox 49">
            <a:extLst>
              <a:ext uri="{FF2B5EF4-FFF2-40B4-BE49-F238E27FC236}">
                <a16:creationId xmlns:a16="http://schemas.microsoft.com/office/drawing/2014/main" id="{9EB0FD16-689C-476C-8309-C7173C257513}"/>
              </a:ext>
            </a:extLst>
          </p:cNvPr>
          <p:cNvSpPr txBox="1"/>
          <p:nvPr/>
        </p:nvSpPr>
        <p:spPr>
          <a:xfrm>
            <a:off x="4525337" y="888329"/>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4569423" y="2647850"/>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4569423" y="3240647"/>
            <a:ext cx="7278915" cy="723275"/>
          </a:xfrm>
          <a:prstGeom prst="rect">
            <a:avLst/>
          </a:prstGeom>
          <a:noFill/>
        </p:spPr>
        <p:txBody>
          <a:bodyPr wrap="square" rtlCol="0">
            <a:spAutoFit/>
          </a:bodyPr>
          <a:lstStyle/>
          <a:p>
            <a:pPr algn="ctr"/>
            <a:r>
              <a:rPr lang="en-US" sz="4100" dirty="0">
                <a:solidFill>
                  <a:srgbClr val="00A0A8"/>
                </a:solidFill>
                <a:latin typeface="Tw Cen MT" panose="020B0602020104020603" pitchFamily="34" charset="0"/>
              </a:rPr>
              <a:t>CHAPTER 2 SOLUTIONS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97164" cy="6858000"/>
            <a:chOff x="-290920" y="0"/>
            <a:chExt cx="12497164"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87036" y="3194735"/>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802469"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4"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41619"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 name="TextBox 5">
            <a:extLst>
              <a:ext uri="{FF2B5EF4-FFF2-40B4-BE49-F238E27FC236}">
                <a16:creationId xmlns:a16="http://schemas.microsoft.com/office/drawing/2014/main" id="{A51490E4-B70D-534F-9DE0-CC655FA733A7}"/>
              </a:ext>
            </a:extLst>
          </p:cNvPr>
          <p:cNvSpPr txBox="1"/>
          <p:nvPr/>
        </p:nvSpPr>
        <p:spPr>
          <a:xfrm>
            <a:off x="4562723" y="3975081"/>
            <a:ext cx="7278915" cy="723275"/>
          </a:xfrm>
          <a:prstGeom prst="rect">
            <a:avLst/>
          </a:prstGeom>
          <a:noFill/>
        </p:spPr>
        <p:txBody>
          <a:bodyPr wrap="square" rtlCol="0">
            <a:spAutoFit/>
          </a:bodyPr>
          <a:lstStyle/>
          <a:p>
            <a:pPr algn="ctr"/>
            <a:r>
              <a:rPr lang="en-US" sz="4100" dirty="0">
                <a:solidFill>
                  <a:srgbClr val="FEC630"/>
                </a:solidFill>
                <a:latin typeface="Tw Cen MT" panose="020B0602020104020603" pitchFamily="34" charset="0"/>
              </a:rPr>
              <a:t>C INSTRUCTIONS</a:t>
            </a:r>
          </a:p>
        </p:txBody>
      </p:sp>
      <p:pic>
        <p:nvPicPr>
          <p:cNvPr id="7" name="Picture 6" descr="Logo&#10;&#10;Description automatically generated">
            <a:extLst>
              <a:ext uri="{FF2B5EF4-FFF2-40B4-BE49-F238E27FC236}">
                <a16:creationId xmlns:a16="http://schemas.microsoft.com/office/drawing/2014/main" id="{0413BDEC-4411-83A5-B84E-0927F7292BE6}"/>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grpSp>
        <p:nvGrpSpPr>
          <p:cNvPr id="18" name="Group 17">
            <a:extLst>
              <a:ext uri="{FF2B5EF4-FFF2-40B4-BE49-F238E27FC236}">
                <a16:creationId xmlns:a16="http://schemas.microsoft.com/office/drawing/2014/main" id="{10D13664-3F10-3C50-9560-3313ACE69EB2}"/>
              </a:ext>
            </a:extLst>
          </p:cNvPr>
          <p:cNvGrpSpPr/>
          <p:nvPr/>
        </p:nvGrpSpPr>
        <p:grpSpPr>
          <a:xfrm>
            <a:off x="5373546" y="4983375"/>
            <a:ext cx="5654983" cy="451824"/>
            <a:chOff x="5373546" y="4983375"/>
            <a:chExt cx="5654983" cy="451824"/>
          </a:xfrm>
        </p:grpSpPr>
        <p:sp>
          <p:nvSpPr>
            <p:cNvPr id="52" name="Oval 51">
              <a:extLst>
                <a:ext uri="{FF2B5EF4-FFF2-40B4-BE49-F238E27FC236}">
                  <a16:creationId xmlns:a16="http://schemas.microsoft.com/office/drawing/2014/main" id="{A88C5CD2-8D88-4E1A-968C-C3E256B4316C}"/>
                </a:ext>
              </a:extLst>
            </p:cNvPr>
            <p:cNvSpPr/>
            <p:nvPr/>
          </p:nvSpPr>
          <p:spPr>
            <a:xfrm>
              <a:off x="5373546" y="4983375"/>
              <a:ext cx="451824" cy="4518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6111526" y="4983375"/>
              <a:ext cx="451824" cy="451824"/>
            </a:xfrm>
            <a:prstGeom prst="ellipse">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8365357" y="4983375"/>
              <a:ext cx="451824" cy="45182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9102473" y="4983375"/>
              <a:ext cx="451824" cy="451824"/>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9839589" y="4983375"/>
              <a:ext cx="451824" cy="451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10576705" y="4983375"/>
              <a:ext cx="451824" cy="4518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F302D3-CD70-6BF3-AF07-226D96FB756F}"/>
                </a:ext>
              </a:extLst>
            </p:cNvPr>
            <p:cNvSpPr/>
            <p:nvPr/>
          </p:nvSpPr>
          <p:spPr>
            <a:xfrm>
              <a:off x="6889397" y="4983375"/>
              <a:ext cx="451824" cy="451824"/>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AC4023-FD2E-324C-A48D-FA7B060EB1D7}"/>
                </a:ext>
              </a:extLst>
            </p:cNvPr>
            <p:cNvSpPr/>
            <p:nvPr/>
          </p:nvSpPr>
          <p:spPr>
            <a:xfrm>
              <a:off x="7627097" y="4983375"/>
              <a:ext cx="451824" cy="451824"/>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8" name="TextBox 7">
            <a:extLst>
              <a:ext uri="{FF2B5EF4-FFF2-40B4-BE49-F238E27FC236}">
                <a16:creationId xmlns:a16="http://schemas.microsoft.com/office/drawing/2014/main" id="{B68D9214-B9FB-D0F5-4427-1DAEFB54A3A3}"/>
              </a:ext>
            </a:extLst>
          </p:cNvPr>
          <p:cNvSpPr txBox="1"/>
          <p:nvPr/>
        </p:nvSpPr>
        <p:spPr>
          <a:xfrm>
            <a:off x="3167007" y="797510"/>
            <a:ext cx="8087559" cy="5078313"/>
          </a:xfrm>
          <a:prstGeom prst="rect">
            <a:avLst/>
          </a:prstGeom>
          <a:noFill/>
        </p:spPr>
        <p:txBody>
          <a:bodyPr wrap="square" rtlCol="0">
            <a:spAutoFit/>
          </a:bodyPr>
          <a:lstStyle/>
          <a:p>
            <a:r>
              <a:rPr lang="en-US" sz="4200" dirty="0">
                <a:solidFill>
                  <a:srgbClr val="FF5969"/>
                </a:solidFill>
                <a:latin typeface="Tw Cen MT" panose="020B0602020104020603" pitchFamily="34" charset="0"/>
              </a:rPr>
              <a:t>(k) 3=b=4=a;</a:t>
            </a:r>
          </a:p>
          <a:p>
            <a:endParaRPr lang="en-US" sz="42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a:t>
            </a:r>
            <a:r>
              <a:rPr lang="en-US" sz="4200" b="1" dirty="0" err="1">
                <a:solidFill>
                  <a:srgbClr val="00FF00"/>
                </a:solidFill>
                <a:effectLst>
                  <a:outerShdw blurRad="38100" dist="38100" dir="2700000" algn="tl">
                    <a:srgbClr val="000000">
                      <a:alpha val="43137"/>
                    </a:srgbClr>
                  </a:outerShdw>
                </a:effectLst>
                <a:latin typeface="Consolas" panose="020B0609020204030204" pitchFamily="49" charset="0"/>
              </a:rPr>
              <a:t>lvalue</a:t>
            </a:r>
            <a:r>
              <a:rPr lang="en-US" sz="4200" b="1" dirty="0">
                <a:solidFill>
                  <a:srgbClr val="00FF00"/>
                </a:solidFill>
                <a:effectLst>
                  <a:outerShdw blurRad="38100" dist="38100" dir="2700000" algn="tl">
                    <a:srgbClr val="000000">
                      <a:alpha val="43137"/>
                    </a:srgbClr>
                  </a:outerShdw>
                </a:effectLst>
                <a:latin typeface="Consolas" panose="020B0609020204030204" pitchFamily="49" charset="0"/>
              </a:rPr>
              <a:t> required as left operand of assignment</a:t>
            </a:r>
            <a:endParaRPr lang="en-US" sz="4200" b="1" dirty="0">
              <a:solidFill>
                <a:srgbClr val="FF5969"/>
              </a:solidFill>
              <a:effectLst>
                <a:outerShdw blurRad="38100" dist="38100" dir="2700000" algn="tl">
                  <a:srgbClr val="000000">
                    <a:alpha val="43137"/>
                  </a:srgbClr>
                </a:outerShdw>
              </a:effectLst>
              <a:latin typeface="Tw Cen MT" panose="020B0602020104020603" pitchFamily="34" charset="0"/>
            </a:endParaRPr>
          </a:p>
          <a:p>
            <a:endParaRPr lang="en-US" sz="30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 variable name must be present on the left hand side of “=” operator.</a:t>
            </a:r>
          </a:p>
        </p:txBody>
      </p:sp>
      <p:sp>
        <p:nvSpPr>
          <p:cNvPr id="2" name="TextBox 1">
            <a:extLst>
              <a:ext uri="{FF2B5EF4-FFF2-40B4-BE49-F238E27FC236}">
                <a16:creationId xmlns:a16="http://schemas.microsoft.com/office/drawing/2014/main" id="{BE660428-0633-726F-1B5B-F27128C4C79C}"/>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2984A133-BBFE-4C6C-C9E5-2A418D3BEABB}"/>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6D742A07-C658-35EA-CD8F-CF9D1982A274}"/>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BEF3652C-4F7C-7A13-1D29-4F1C16F69F7D}"/>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04248011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8" name="TextBox 7">
            <a:extLst>
              <a:ext uri="{FF2B5EF4-FFF2-40B4-BE49-F238E27FC236}">
                <a16:creationId xmlns:a16="http://schemas.microsoft.com/office/drawing/2014/main" id="{B68D9214-B9FB-D0F5-4427-1DAEFB54A3A3}"/>
              </a:ext>
            </a:extLst>
          </p:cNvPr>
          <p:cNvSpPr txBox="1"/>
          <p:nvPr/>
        </p:nvSpPr>
        <p:spPr>
          <a:xfrm>
            <a:off x="3167007" y="1162196"/>
            <a:ext cx="8087559" cy="1692771"/>
          </a:xfrm>
          <a:prstGeom prst="rect">
            <a:avLst/>
          </a:prstGeom>
          <a:noFill/>
        </p:spPr>
        <p:txBody>
          <a:bodyPr wrap="square" rtlCol="0">
            <a:spAutoFit/>
          </a:bodyPr>
          <a:lstStyle/>
          <a:p>
            <a:r>
              <a:rPr lang="en-US" sz="4200" dirty="0">
                <a:solidFill>
                  <a:srgbClr val="FF5969"/>
                </a:solidFill>
                <a:latin typeface="Tw Cen MT" panose="020B0602020104020603" pitchFamily="34" charset="0"/>
              </a:rPr>
              <a:t>(l) count = count + 1;</a:t>
            </a:r>
          </a:p>
          <a:p>
            <a:endParaRPr lang="en-US" sz="20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No error.</a:t>
            </a:r>
          </a:p>
        </p:txBody>
      </p:sp>
      <p:sp>
        <p:nvSpPr>
          <p:cNvPr id="2" name="TextBox 1">
            <a:extLst>
              <a:ext uri="{FF2B5EF4-FFF2-40B4-BE49-F238E27FC236}">
                <a16:creationId xmlns:a16="http://schemas.microsoft.com/office/drawing/2014/main" id="{BE660428-0633-726F-1B5B-F27128C4C79C}"/>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2984A133-BBFE-4C6C-C9E5-2A418D3BEABB}"/>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6D742A07-C658-35EA-CD8F-CF9D1982A274}"/>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BEF3652C-4F7C-7A13-1D29-4F1C16F69F7D}"/>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4" name="TextBox 3">
            <a:extLst>
              <a:ext uri="{FF2B5EF4-FFF2-40B4-BE49-F238E27FC236}">
                <a16:creationId xmlns:a16="http://schemas.microsoft.com/office/drawing/2014/main" id="{4A80E743-BFBC-142F-4177-A14FA597129E}"/>
              </a:ext>
            </a:extLst>
          </p:cNvPr>
          <p:cNvSpPr txBox="1"/>
          <p:nvPr/>
        </p:nvSpPr>
        <p:spPr>
          <a:xfrm>
            <a:off x="3167007" y="3284601"/>
            <a:ext cx="8087559" cy="2339102"/>
          </a:xfrm>
          <a:prstGeom prst="rect">
            <a:avLst/>
          </a:prstGeom>
          <a:noFill/>
        </p:spPr>
        <p:txBody>
          <a:bodyPr wrap="square" rtlCol="0">
            <a:spAutoFit/>
          </a:bodyPr>
          <a:lstStyle/>
          <a:p>
            <a:r>
              <a:rPr lang="en-US" sz="4200" dirty="0">
                <a:solidFill>
                  <a:srgbClr val="FF5969"/>
                </a:solidFill>
                <a:latin typeface="Tw Cen MT" panose="020B0602020104020603" pitchFamily="34" charset="0"/>
              </a:rPr>
              <a:t>(m) char </a:t>
            </a:r>
            <a:r>
              <a:rPr lang="en-US" sz="4200" dirty="0" err="1">
                <a:solidFill>
                  <a:srgbClr val="FF5969"/>
                </a:solidFill>
                <a:latin typeface="Tw Cen MT" panose="020B0602020104020603" pitchFamily="34" charset="0"/>
              </a:rPr>
              <a:t>ch</a:t>
            </a:r>
            <a:r>
              <a:rPr lang="en-US" sz="4200" dirty="0">
                <a:solidFill>
                  <a:srgbClr val="FF5969"/>
                </a:solidFill>
                <a:latin typeface="Tw Cen MT" panose="020B0602020104020603" pitchFamily="34" charset="0"/>
              </a:rPr>
              <a:t>=’25 Apr 12’;</a:t>
            </a:r>
          </a:p>
          <a:p>
            <a:endParaRPr lang="en-US" sz="20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A character constant cannot have multiple characters.</a:t>
            </a:r>
          </a:p>
        </p:txBody>
      </p:sp>
    </p:spTree>
    <p:extLst>
      <p:ext uri="{BB962C8B-B14F-4D97-AF65-F5344CB8AC3E}">
        <p14:creationId xmlns:p14="http://schemas.microsoft.com/office/powerpoint/2010/main" val="124775849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3" name="TextBox 72">
            <a:extLst>
              <a:ext uri="{FF2B5EF4-FFF2-40B4-BE49-F238E27FC236}">
                <a16:creationId xmlns:a16="http://schemas.microsoft.com/office/drawing/2014/main" id="{D99408D8-CF17-CE2D-0AE2-4B891E4B66E4}"/>
              </a:ext>
            </a:extLst>
          </p:cNvPr>
          <p:cNvSpPr txBox="1"/>
          <p:nvPr/>
        </p:nvSpPr>
        <p:spPr>
          <a:xfrm>
            <a:off x="2537487" y="911075"/>
            <a:ext cx="8420847" cy="4816703"/>
          </a:xfrm>
          <a:prstGeom prst="rect">
            <a:avLst/>
          </a:prstGeom>
          <a:noFill/>
        </p:spPr>
        <p:txBody>
          <a:bodyPr wrap="square" rtlCol="0">
            <a:spAutoFit/>
          </a:bodyPr>
          <a:lstStyle/>
          <a:p>
            <a:r>
              <a:rPr lang="en-US" sz="4100" dirty="0">
                <a:solidFill>
                  <a:srgbClr val="00B0F0"/>
                </a:solidFill>
                <a:latin typeface="Tw Cen MT" panose="020B0602020104020603" pitchFamily="34" charset="0"/>
              </a:rPr>
              <a:t>Q[B] Evaluate the following expressions and show their hierarchy.</a:t>
            </a:r>
          </a:p>
          <a:p>
            <a:endParaRPr lang="en-US" sz="1000" dirty="0">
              <a:solidFill>
                <a:srgbClr val="00B0F0"/>
              </a:solidFill>
              <a:latin typeface="Tw Cen MT" panose="020B0602020104020603" pitchFamily="34" charset="0"/>
            </a:endParaRPr>
          </a:p>
          <a:p>
            <a:pPr marL="742950" indent="-742950">
              <a:buAutoNum type="alphaLcParenBoth"/>
            </a:pPr>
            <a:r>
              <a:rPr lang="en-US" sz="4100" dirty="0" err="1">
                <a:solidFill>
                  <a:srgbClr val="00B0F0"/>
                </a:solidFill>
                <a:latin typeface="Tw Cen MT" panose="020B0602020104020603" pitchFamily="34" charset="0"/>
              </a:rPr>
              <a:t>ans</a:t>
            </a:r>
            <a:r>
              <a:rPr lang="en-US" sz="4100" dirty="0">
                <a:solidFill>
                  <a:srgbClr val="00B0F0"/>
                </a:solidFill>
                <a:latin typeface="Tw Cen MT" panose="020B0602020104020603" pitchFamily="34" charset="0"/>
              </a:rPr>
              <a:t> = 5*b*b*x-3*a*y*y-8*b*b*x+10*a*y;</a:t>
            </a:r>
          </a:p>
          <a:p>
            <a:pPr lvl="1"/>
            <a:r>
              <a:rPr lang="en-US" sz="4100" dirty="0">
                <a:solidFill>
                  <a:srgbClr val="00B0F0"/>
                </a:solidFill>
                <a:latin typeface="Tw Cen MT" panose="020B0602020104020603" pitchFamily="34" charset="0"/>
              </a:rPr>
              <a:t>  (a=3, b=2, x=5, y=4 assume </a:t>
            </a:r>
            <a:r>
              <a:rPr lang="en-US" sz="4100" dirty="0" err="1">
                <a:solidFill>
                  <a:srgbClr val="00B0F0"/>
                </a:solidFill>
                <a:latin typeface="Tw Cen MT" panose="020B0602020104020603" pitchFamily="34" charset="0"/>
              </a:rPr>
              <a:t>ans</a:t>
            </a:r>
            <a:endParaRPr lang="en-US" sz="4100" dirty="0">
              <a:solidFill>
                <a:srgbClr val="00B0F0"/>
              </a:solidFill>
              <a:latin typeface="Tw Cen MT" panose="020B0602020104020603" pitchFamily="34" charset="0"/>
            </a:endParaRPr>
          </a:p>
          <a:p>
            <a:pPr lvl="1"/>
            <a:r>
              <a:rPr lang="en-US" sz="4100" dirty="0">
                <a:solidFill>
                  <a:srgbClr val="00B0F0"/>
                </a:solidFill>
                <a:latin typeface="Tw Cen MT" panose="020B0602020104020603" pitchFamily="34" charset="0"/>
              </a:rPr>
              <a:t>  to be an int)</a:t>
            </a:r>
          </a:p>
          <a:p>
            <a:pPr lvl="1"/>
            <a:endParaRPr lang="en-US" sz="1000" dirty="0">
              <a:solidFill>
                <a:srgbClr val="00B0F0"/>
              </a:solidFill>
              <a:latin typeface="Tw Cen MT" panose="020B0602020104020603" pitchFamily="34" charset="0"/>
            </a:endParaRPr>
          </a:p>
          <a:p>
            <a:pPr lvl="1"/>
            <a:r>
              <a:rPr lang="en-US" sz="4100" dirty="0">
                <a:solidFill>
                  <a:srgbClr val="00B0F0"/>
                </a:solidFill>
                <a:latin typeface="Tw Cen MT" panose="020B0602020104020603" pitchFamily="34" charset="0"/>
              </a:rPr>
              <a:t>…(b), (c), (d)</a:t>
            </a:r>
          </a:p>
        </p:txBody>
      </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wipe(left)">
                                      <p:cBhvr>
                                        <p:cTn id="7" dur="500"/>
                                        <p:tgtEl>
                                          <p:spTgt spid="7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3">
                                            <p:txEl>
                                              <p:pRg st="2" end="2"/>
                                            </p:txEl>
                                          </p:spTgt>
                                        </p:tgtEl>
                                        <p:attrNameLst>
                                          <p:attrName>style.visibility</p:attrName>
                                        </p:attrNameLst>
                                      </p:cBhvr>
                                      <p:to>
                                        <p:strVal val="visible"/>
                                      </p:to>
                                    </p:set>
                                    <p:animEffect transition="in" filter="wipe(left)">
                                      <p:cBhvr>
                                        <p:cTn id="11" dur="500"/>
                                        <p:tgtEl>
                                          <p:spTgt spid="7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3">
                                            <p:txEl>
                                              <p:pRg st="3" end="3"/>
                                            </p:txEl>
                                          </p:spTgt>
                                        </p:tgtEl>
                                        <p:attrNameLst>
                                          <p:attrName>style.visibility</p:attrName>
                                        </p:attrNameLst>
                                      </p:cBhvr>
                                      <p:to>
                                        <p:strVal val="visible"/>
                                      </p:to>
                                    </p:set>
                                    <p:animEffect transition="in" filter="wipe(left)">
                                      <p:cBhvr>
                                        <p:cTn id="15" dur="500"/>
                                        <p:tgtEl>
                                          <p:spTgt spid="73">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3">
                                            <p:txEl>
                                              <p:pRg st="4" end="4"/>
                                            </p:txEl>
                                          </p:spTgt>
                                        </p:tgtEl>
                                        <p:attrNameLst>
                                          <p:attrName>style.visibility</p:attrName>
                                        </p:attrNameLst>
                                      </p:cBhvr>
                                      <p:to>
                                        <p:strVal val="visible"/>
                                      </p:to>
                                    </p:set>
                                    <p:animEffect transition="in" filter="wipe(left)">
                                      <p:cBhvr>
                                        <p:cTn id="19" dur="500"/>
                                        <p:tgtEl>
                                          <p:spTgt spid="73">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3">
                                            <p:txEl>
                                              <p:pRg st="6" end="6"/>
                                            </p:txEl>
                                          </p:spTgt>
                                        </p:tgtEl>
                                        <p:attrNameLst>
                                          <p:attrName>style.visibility</p:attrName>
                                        </p:attrNameLst>
                                      </p:cBhvr>
                                      <p:to>
                                        <p:strVal val="visible"/>
                                      </p:to>
                                    </p:set>
                                    <p:animEffect transition="in" filter="wipe(left)">
                                      <p:cBhvr>
                                        <p:cTn id="23" dur="500"/>
                                        <p:tgtEl>
                                          <p:spTgt spid="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3" name="TextBox 72">
            <a:extLst>
              <a:ext uri="{FF2B5EF4-FFF2-40B4-BE49-F238E27FC236}">
                <a16:creationId xmlns:a16="http://schemas.microsoft.com/office/drawing/2014/main" id="{D99408D8-CF17-CE2D-0AE2-4B891E4B66E4}"/>
              </a:ext>
            </a:extLst>
          </p:cNvPr>
          <p:cNvSpPr txBox="1"/>
          <p:nvPr/>
        </p:nvSpPr>
        <p:spPr>
          <a:xfrm>
            <a:off x="2537487" y="650449"/>
            <a:ext cx="8074801" cy="2862322"/>
          </a:xfrm>
          <a:prstGeom prst="rect">
            <a:avLst/>
          </a:prstGeom>
          <a:noFill/>
        </p:spPr>
        <p:txBody>
          <a:bodyPr wrap="square" rtlCol="0">
            <a:spAutoFit/>
          </a:bodyPr>
          <a:lstStyle/>
          <a:p>
            <a:r>
              <a:rPr lang="en-US" sz="3600" dirty="0">
                <a:solidFill>
                  <a:srgbClr val="00B0F0"/>
                </a:solidFill>
                <a:latin typeface="Tw Cen MT" panose="020B0602020104020603" pitchFamily="34" charset="0"/>
              </a:rPr>
              <a:t>✍️ The </a:t>
            </a:r>
            <a:r>
              <a:rPr lang="en-US" sz="3600" b="1" dirty="0">
                <a:solidFill>
                  <a:srgbClr val="00B0F0"/>
                </a:solidFill>
                <a:latin typeface="Tw Cen MT" panose="020B0602020104020603" pitchFamily="34" charset="0"/>
              </a:rPr>
              <a:t>priority</a:t>
            </a:r>
            <a:r>
              <a:rPr lang="en-US" sz="3600" dirty="0">
                <a:solidFill>
                  <a:srgbClr val="00B0F0"/>
                </a:solidFill>
                <a:latin typeface="Tw Cen MT" panose="020B0602020104020603" pitchFamily="34" charset="0"/>
              </a:rPr>
              <a:t> or </a:t>
            </a:r>
            <a:r>
              <a:rPr lang="en-US" sz="3600" b="1" dirty="0">
                <a:solidFill>
                  <a:srgbClr val="00B0F0"/>
                </a:solidFill>
                <a:latin typeface="Tw Cen MT" panose="020B0602020104020603" pitchFamily="34" charset="0"/>
              </a:rPr>
              <a:t>precedence</a:t>
            </a:r>
            <a:r>
              <a:rPr lang="en-US" sz="3600" dirty="0">
                <a:solidFill>
                  <a:srgbClr val="00B0F0"/>
                </a:solidFill>
                <a:latin typeface="Tw Cen MT" panose="020B0602020104020603" pitchFamily="34" charset="0"/>
              </a:rPr>
              <a:t> in which the operations in an arithmetic statement are performed is called the </a:t>
            </a:r>
            <a:r>
              <a:rPr lang="en-US" sz="3600" b="1" dirty="0">
                <a:solidFill>
                  <a:srgbClr val="00B0F0"/>
                </a:solidFill>
                <a:latin typeface="Tw Cen MT" panose="020B0602020104020603" pitchFamily="34" charset="0"/>
              </a:rPr>
              <a:t>hierarchy of operations</a:t>
            </a:r>
            <a:r>
              <a:rPr lang="en-US" sz="3600" dirty="0">
                <a:solidFill>
                  <a:srgbClr val="00B0F0"/>
                </a:solidFill>
                <a:latin typeface="Tw Cen MT" panose="020B0602020104020603" pitchFamily="34" charset="0"/>
              </a:rPr>
              <a:t>. The hierarchy of commonly used operators is shown below:</a:t>
            </a:r>
          </a:p>
        </p:txBody>
      </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pic>
        <p:nvPicPr>
          <p:cNvPr id="37" name="Picture 36" descr="Text, letter&#10;&#10;Description automatically generated">
            <a:extLst>
              <a:ext uri="{FF2B5EF4-FFF2-40B4-BE49-F238E27FC236}">
                <a16:creationId xmlns:a16="http://schemas.microsoft.com/office/drawing/2014/main" id="{56265BA4-2524-4DF3-AD9F-8D4D6942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150" y="3765371"/>
            <a:ext cx="7675131" cy="2122654"/>
          </a:xfrm>
          <a:prstGeom prst="rect">
            <a:avLst/>
          </a:prstGeom>
        </p:spPr>
      </p:pic>
    </p:spTree>
    <p:extLst>
      <p:ext uri="{BB962C8B-B14F-4D97-AF65-F5344CB8AC3E}">
        <p14:creationId xmlns:p14="http://schemas.microsoft.com/office/powerpoint/2010/main" val="227216674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3" name="TextBox 72">
            <a:extLst>
              <a:ext uri="{FF2B5EF4-FFF2-40B4-BE49-F238E27FC236}">
                <a16:creationId xmlns:a16="http://schemas.microsoft.com/office/drawing/2014/main" id="{D99408D8-CF17-CE2D-0AE2-4B891E4B66E4}"/>
              </a:ext>
            </a:extLst>
          </p:cNvPr>
          <p:cNvSpPr txBox="1"/>
          <p:nvPr/>
        </p:nvSpPr>
        <p:spPr>
          <a:xfrm>
            <a:off x="2537487" y="649085"/>
            <a:ext cx="8353230" cy="5539978"/>
          </a:xfrm>
          <a:prstGeom prst="rect">
            <a:avLst/>
          </a:prstGeom>
          <a:noFill/>
        </p:spPr>
        <p:txBody>
          <a:bodyPr wrap="square" rtlCol="0">
            <a:spAutoFit/>
          </a:bodyPr>
          <a:lstStyle/>
          <a:p>
            <a:r>
              <a:rPr lang="en-US" sz="3600" dirty="0">
                <a:solidFill>
                  <a:srgbClr val="00B0F0"/>
                </a:solidFill>
                <a:latin typeface="Tw Cen MT" panose="020B0602020104020603" pitchFamily="34" charset="0"/>
              </a:rPr>
              <a:t>✍️ Operators having </a:t>
            </a:r>
            <a:r>
              <a:rPr lang="en-US" sz="3600" b="1" dirty="0">
                <a:solidFill>
                  <a:srgbClr val="00B0F0"/>
                </a:solidFill>
                <a:latin typeface="Tw Cen MT" panose="020B0602020104020603" pitchFamily="34" charset="0"/>
              </a:rPr>
              <a:t>equal precedence</a:t>
            </a:r>
            <a:r>
              <a:rPr lang="en-US" sz="3600" dirty="0">
                <a:solidFill>
                  <a:srgbClr val="00B0F0"/>
                </a:solidFill>
                <a:latin typeface="Tw Cen MT" panose="020B0602020104020603" pitchFamily="34" charset="0"/>
              </a:rPr>
              <a:t> are evaluated using </a:t>
            </a:r>
            <a:r>
              <a:rPr lang="en-US" sz="3600" b="1" dirty="0">
                <a:solidFill>
                  <a:srgbClr val="00B0F0"/>
                </a:solidFill>
                <a:latin typeface="Tw Cen MT" panose="020B0602020104020603" pitchFamily="34" charset="0"/>
              </a:rPr>
              <a:t>associativity of operators</a:t>
            </a:r>
            <a:r>
              <a:rPr lang="en-US" sz="3600" dirty="0">
                <a:solidFill>
                  <a:srgbClr val="00B0F0"/>
                </a:solidFill>
                <a:latin typeface="Tw Cen MT" panose="020B0602020104020603" pitchFamily="34" charset="0"/>
              </a:rPr>
              <a:t>.</a:t>
            </a:r>
          </a:p>
          <a:p>
            <a:r>
              <a:rPr lang="en-US" sz="3600" dirty="0">
                <a:solidFill>
                  <a:srgbClr val="00B0F0"/>
                </a:solidFill>
                <a:latin typeface="Tw Cen MT" panose="020B0602020104020603" pitchFamily="34" charset="0"/>
              </a:rPr>
              <a:t>✍️ Associativity of all operators is either </a:t>
            </a:r>
            <a:r>
              <a:rPr lang="en-US" sz="3600" b="1" dirty="0">
                <a:solidFill>
                  <a:srgbClr val="00B0F0"/>
                </a:solidFill>
                <a:latin typeface="Tw Cen MT" panose="020B0602020104020603" pitchFamily="34" charset="0"/>
              </a:rPr>
              <a:t>left to right</a:t>
            </a:r>
            <a:r>
              <a:rPr lang="en-US" sz="3600" dirty="0">
                <a:solidFill>
                  <a:srgbClr val="00B0F0"/>
                </a:solidFill>
                <a:latin typeface="Tw Cen MT" panose="020B0602020104020603" pitchFamily="34" charset="0"/>
              </a:rPr>
              <a:t> or </a:t>
            </a:r>
            <a:r>
              <a:rPr lang="en-US" sz="3600" b="1" dirty="0">
                <a:solidFill>
                  <a:srgbClr val="00B0F0"/>
                </a:solidFill>
                <a:latin typeface="Tw Cen MT" panose="020B0602020104020603" pitchFamily="34" charset="0"/>
              </a:rPr>
              <a:t>right to left</a:t>
            </a:r>
            <a:r>
              <a:rPr lang="en-US" sz="3600" dirty="0">
                <a:solidFill>
                  <a:srgbClr val="00B0F0"/>
                </a:solidFill>
                <a:latin typeface="Tw Cen MT" panose="020B0602020104020603" pitchFamily="34" charset="0"/>
              </a:rPr>
              <a:t>.</a:t>
            </a:r>
          </a:p>
          <a:p>
            <a:endParaRPr lang="en-US" sz="1000" dirty="0">
              <a:solidFill>
                <a:srgbClr val="00B0F0"/>
              </a:solidFill>
              <a:latin typeface="Tw Cen MT" panose="020B0602020104020603" pitchFamily="34" charset="0"/>
            </a:endParaRPr>
          </a:p>
          <a:p>
            <a:r>
              <a:rPr lang="en-US" sz="3600" dirty="0">
                <a:solidFill>
                  <a:srgbClr val="00B0F0"/>
                </a:solidFill>
                <a:latin typeface="Tw Cen MT" panose="020B0602020104020603" pitchFamily="34" charset="0"/>
              </a:rPr>
              <a:t>👉 </a:t>
            </a:r>
            <a:r>
              <a:rPr lang="en-US" sz="3600" b="1" dirty="0">
                <a:solidFill>
                  <a:srgbClr val="00B0F0"/>
                </a:solidFill>
                <a:latin typeface="Tw Cen MT" panose="020B0602020104020603" pitchFamily="34" charset="0"/>
              </a:rPr>
              <a:t>+</a:t>
            </a:r>
            <a:r>
              <a:rPr lang="en-US" sz="3600" dirty="0">
                <a:solidFill>
                  <a:srgbClr val="00B0F0"/>
                </a:solidFill>
                <a:latin typeface="Tw Cen MT" panose="020B0602020104020603" pitchFamily="34" charset="0"/>
              </a:rPr>
              <a:t>, </a:t>
            </a:r>
            <a:r>
              <a:rPr lang="en-US" sz="3600" b="1" dirty="0">
                <a:solidFill>
                  <a:srgbClr val="00B0F0"/>
                </a:solidFill>
                <a:latin typeface="Tw Cen MT" panose="020B0602020104020603" pitchFamily="34" charset="0"/>
              </a:rPr>
              <a:t>-</a:t>
            </a:r>
            <a:r>
              <a:rPr lang="en-US" sz="3600" dirty="0">
                <a:solidFill>
                  <a:srgbClr val="00B0F0"/>
                </a:solidFill>
                <a:latin typeface="Tw Cen MT" panose="020B0602020104020603" pitchFamily="34" charset="0"/>
              </a:rPr>
              <a:t> has </a:t>
            </a:r>
            <a:r>
              <a:rPr lang="en-US" sz="3600" b="1" dirty="0">
                <a:solidFill>
                  <a:srgbClr val="00B0F0"/>
                </a:solidFill>
                <a:latin typeface="Tw Cen MT" panose="020B0602020104020603" pitchFamily="34" charset="0"/>
              </a:rPr>
              <a:t>same priority</a:t>
            </a:r>
            <a:r>
              <a:rPr lang="en-US" sz="3600" dirty="0">
                <a:solidFill>
                  <a:srgbClr val="00B0F0"/>
                </a:solidFill>
                <a:latin typeface="Tw Cen MT" panose="020B0602020104020603" pitchFamily="34" charset="0"/>
              </a:rPr>
              <a:t> and </a:t>
            </a:r>
            <a:r>
              <a:rPr lang="en-US" sz="3600" b="1" dirty="0">
                <a:solidFill>
                  <a:srgbClr val="00B0F0"/>
                </a:solidFill>
                <a:latin typeface="Tw Cen MT" panose="020B0602020104020603" pitchFamily="34" charset="0"/>
              </a:rPr>
              <a:t>left to right</a:t>
            </a:r>
            <a:r>
              <a:rPr lang="en-US" sz="3600" dirty="0">
                <a:solidFill>
                  <a:srgbClr val="00B0F0"/>
                </a:solidFill>
                <a:latin typeface="Tw Cen MT" panose="020B0602020104020603" pitchFamily="34" charset="0"/>
              </a:rPr>
              <a:t> associativity. 👉</a:t>
            </a:r>
          </a:p>
          <a:p>
            <a:endParaRPr lang="en-US" sz="1000" dirty="0">
              <a:solidFill>
                <a:srgbClr val="00B0F0"/>
              </a:solidFill>
              <a:latin typeface="Tw Cen MT" panose="020B0602020104020603" pitchFamily="34" charset="0"/>
            </a:endParaRPr>
          </a:p>
          <a:p>
            <a:r>
              <a:rPr lang="en-US" sz="3600" dirty="0">
                <a:solidFill>
                  <a:srgbClr val="00B0F0"/>
                </a:solidFill>
                <a:latin typeface="Tw Cen MT" panose="020B0602020104020603" pitchFamily="34" charset="0"/>
              </a:rPr>
              <a:t>👉 </a:t>
            </a:r>
            <a:r>
              <a:rPr lang="en-US" sz="3600" b="1" dirty="0">
                <a:solidFill>
                  <a:srgbClr val="00B0F0"/>
                </a:solidFill>
                <a:latin typeface="Tw Cen MT" panose="020B0602020104020603" pitchFamily="34" charset="0"/>
              </a:rPr>
              <a:t>*</a:t>
            </a:r>
            <a:r>
              <a:rPr lang="en-US" sz="3600" dirty="0">
                <a:solidFill>
                  <a:srgbClr val="00B0F0"/>
                </a:solidFill>
                <a:latin typeface="Tw Cen MT" panose="020B0602020104020603" pitchFamily="34" charset="0"/>
              </a:rPr>
              <a:t>, </a:t>
            </a:r>
            <a:r>
              <a:rPr lang="en-US" sz="3600" b="1" dirty="0">
                <a:solidFill>
                  <a:srgbClr val="00B0F0"/>
                </a:solidFill>
                <a:latin typeface="Tw Cen MT" panose="020B0602020104020603" pitchFamily="34" charset="0"/>
              </a:rPr>
              <a:t>/</a:t>
            </a:r>
            <a:r>
              <a:rPr lang="en-US" sz="3600" dirty="0">
                <a:solidFill>
                  <a:srgbClr val="00B0F0"/>
                </a:solidFill>
                <a:latin typeface="Tw Cen MT" panose="020B0602020104020603" pitchFamily="34" charset="0"/>
              </a:rPr>
              <a:t>, </a:t>
            </a:r>
            <a:r>
              <a:rPr lang="en-US" sz="3600" b="1" dirty="0">
                <a:solidFill>
                  <a:srgbClr val="00B0F0"/>
                </a:solidFill>
                <a:latin typeface="Tw Cen MT" panose="020B0602020104020603" pitchFamily="34" charset="0"/>
              </a:rPr>
              <a:t>%</a:t>
            </a:r>
            <a:r>
              <a:rPr lang="en-US" sz="3600" dirty="0">
                <a:solidFill>
                  <a:srgbClr val="00B0F0"/>
                </a:solidFill>
                <a:latin typeface="Tw Cen MT" panose="020B0602020104020603" pitchFamily="34" charset="0"/>
              </a:rPr>
              <a:t> has </a:t>
            </a:r>
            <a:r>
              <a:rPr lang="en-US" sz="3600" b="1" dirty="0">
                <a:solidFill>
                  <a:srgbClr val="00B0F0"/>
                </a:solidFill>
                <a:latin typeface="Tw Cen MT" panose="020B0602020104020603" pitchFamily="34" charset="0"/>
              </a:rPr>
              <a:t>same priority</a:t>
            </a:r>
            <a:r>
              <a:rPr lang="en-US" sz="3600" dirty="0">
                <a:solidFill>
                  <a:srgbClr val="00B0F0"/>
                </a:solidFill>
                <a:latin typeface="Tw Cen MT" panose="020B0602020104020603" pitchFamily="34" charset="0"/>
              </a:rPr>
              <a:t> and </a:t>
            </a:r>
            <a:r>
              <a:rPr lang="en-US" sz="3600" b="1" dirty="0">
                <a:solidFill>
                  <a:srgbClr val="00B0F0"/>
                </a:solidFill>
                <a:latin typeface="Tw Cen MT" panose="020B0602020104020603" pitchFamily="34" charset="0"/>
              </a:rPr>
              <a:t>left to right</a:t>
            </a:r>
            <a:r>
              <a:rPr lang="en-US" sz="3600" dirty="0">
                <a:solidFill>
                  <a:srgbClr val="00B0F0"/>
                </a:solidFill>
                <a:latin typeface="Tw Cen MT" panose="020B0602020104020603" pitchFamily="34" charset="0"/>
              </a:rPr>
              <a:t> associativity. 👉</a:t>
            </a:r>
          </a:p>
          <a:p>
            <a:endParaRPr lang="en-US" sz="1000" dirty="0">
              <a:solidFill>
                <a:srgbClr val="00B0F0"/>
              </a:solidFill>
              <a:latin typeface="Tw Cen MT" panose="020B0602020104020603" pitchFamily="34" charset="0"/>
            </a:endParaRPr>
          </a:p>
          <a:p>
            <a:r>
              <a:rPr lang="en-US" sz="3600" dirty="0">
                <a:solidFill>
                  <a:srgbClr val="00B0F0"/>
                </a:solidFill>
                <a:latin typeface="Tw Cen MT" panose="020B0602020104020603" pitchFamily="34" charset="0"/>
              </a:rPr>
              <a:t>👈 </a:t>
            </a:r>
            <a:r>
              <a:rPr lang="en-US" sz="3600" b="1" dirty="0">
                <a:solidFill>
                  <a:srgbClr val="00B0F0"/>
                </a:solidFill>
                <a:latin typeface="Tw Cen MT" panose="020B0602020104020603" pitchFamily="34" charset="0"/>
              </a:rPr>
              <a:t>=</a:t>
            </a:r>
            <a:r>
              <a:rPr lang="en-US" sz="3600" dirty="0">
                <a:solidFill>
                  <a:srgbClr val="00B0F0"/>
                </a:solidFill>
                <a:latin typeface="Tw Cen MT" panose="020B0602020104020603" pitchFamily="34" charset="0"/>
              </a:rPr>
              <a:t> has </a:t>
            </a:r>
            <a:r>
              <a:rPr lang="en-US" sz="3600" b="1" dirty="0">
                <a:solidFill>
                  <a:srgbClr val="00B0F0"/>
                </a:solidFill>
                <a:latin typeface="Tw Cen MT" panose="020B0602020104020603" pitchFamily="34" charset="0"/>
              </a:rPr>
              <a:t>right to left</a:t>
            </a:r>
            <a:r>
              <a:rPr lang="en-US" sz="3600" dirty="0">
                <a:solidFill>
                  <a:srgbClr val="00B0F0"/>
                </a:solidFill>
                <a:latin typeface="Tw Cen MT" panose="020B0602020104020603" pitchFamily="34" charset="0"/>
              </a:rPr>
              <a:t> associativity. 👈</a:t>
            </a:r>
          </a:p>
        </p:txBody>
      </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04375002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
                                            <p:txEl>
                                              <p:pRg st="3" end="3"/>
                                            </p:txEl>
                                          </p:spTgt>
                                        </p:tgtEl>
                                        <p:attrNameLst>
                                          <p:attrName>style.visibility</p:attrName>
                                        </p:attrNameLst>
                                      </p:cBhvr>
                                      <p:to>
                                        <p:strVal val="visible"/>
                                      </p:to>
                                    </p:set>
                                    <p:animEffect transition="in" filter="wipe(left)">
                                      <p:cBhvr>
                                        <p:cTn id="7" dur="500"/>
                                        <p:tgtEl>
                                          <p:spTgt spid="73">
                                            <p:txEl>
                                              <p:pRg st="3" end="3"/>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3">
                                            <p:txEl>
                                              <p:pRg st="5" end="5"/>
                                            </p:txEl>
                                          </p:spTgt>
                                        </p:tgtEl>
                                        <p:attrNameLst>
                                          <p:attrName>style.visibility</p:attrName>
                                        </p:attrNameLst>
                                      </p:cBhvr>
                                      <p:to>
                                        <p:strVal val="visible"/>
                                      </p:to>
                                    </p:set>
                                    <p:animEffect transition="in" filter="wipe(left)">
                                      <p:cBhvr>
                                        <p:cTn id="10" dur="500"/>
                                        <p:tgtEl>
                                          <p:spTgt spid="7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3">
                                            <p:txEl>
                                              <p:pRg st="7" end="7"/>
                                            </p:txEl>
                                          </p:spTgt>
                                        </p:tgtEl>
                                        <p:attrNameLst>
                                          <p:attrName>style.visibility</p:attrName>
                                        </p:attrNameLst>
                                      </p:cBhvr>
                                      <p:to>
                                        <p:strVal val="visible"/>
                                      </p:to>
                                    </p:set>
                                    <p:animEffect transition="in" filter="wipe(left)">
                                      <p:cBhvr>
                                        <p:cTn id="15" dur="500"/>
                                        <p:tgtEl>
                                          <p:spTgt spid="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35" name="TextBox 34">
            <a:extLst>
              <a:ext uri="{FF2B5EF4-FFF2-40B4-BE49-F238E27FC236}">
                <a16:creationId xmlns:a16="http://schemas.microsoft.com/office/drawing/2014/main" id="{C837907F-F279-1609-0FB3-D0CA5855E71E}"/>
              </a:ext>
            </a:extLst>
          </p:cNvPr>
          <p:cNvSpPr txBox="1"/>
          <p:nvPr/>
        </p:nvSpPr>
        <p:spPr>
          <a:xfrm>
            <a:off x="2482427" y="632352"/>
            <a:ext cx="8822888" cy="6186309"/>
          </a:xfrm>
          <a:prstGeom prst="rect">
            <a:avLst/>
          </a:prstGeom>
          <a:noFill/>
        </p:spPr>
        <p:txBody>
          <a:bodyPr wrap="square" rtlCol="0">
            <a:spAutoFit/>
          </a:bodyPr>
          <a:lstStyle/>
          <a:p>
            <a:r>
              <a:rPr lang="en-US" sz="3600" dirty="0">
                <a:solidFill>
                  <a:srgbClr val="00B0F0"/>
                </a:solidFill>
                <a:latin typeface="Tw Cen MT" panose="020B0602020104020603" pitchFamily="34" charset="0"/>
              </a:rPr>
              <a:t>(a) </a:t>
            </a:r>
            <a:r>
              <a:rPr lang="en-US" sz="3600" dirty="0" err="1">
                <a:solidFill>
                  <a:srgbClr val="00B0F0"/>
                </a:solidFill>
                <a:latin typeface="Tw Cen MT" panose="020B0602020104020603" pitchFamily="34" charset="0"/>
              </a:rPr>
              <a:t>ans</a:t>
            </a:r>
            <a:r>
              <a:rPr lang="en-US" sz="3600" dirty="0">
                <a:solidFill>
                  <a:srgbClr val="00B0F0"/>
                </a:solidFill>
                <a:latin typeface="Tw Cen MT" panose="020B0602020104020603" pitchFamily="34" charset="0"/>
              </a:rPr>
              <a:t> = 5*b*b*x-3*a*y*y-8*b*b*x+10*a*y;</a:t>
            </a:r>
          </a:p>
          <a:p>
            <a:r>
              <a:rPr lang="en-US" sz="3600" dirty="0">
                <a:solidFill>
                  <a:srgbClr val="00B0F0"/>
                </a:solidFill>
                <a:latin typeface="Tw Cen MT" panose="020B0602020104020603" pitchFamily="34" charset="0"/>
              </a:rPr>
              <a:t>(a=3, b=2, x=5, y=4 assume </a:t>
            </a:r>
            <a:r>
              <a:rPr lang="en-US" sz="3600" dirty="0" err="1">
                <a:solidFill>
                  <a:srgbClr val="00B0F0"/>
                </a:solidFill>
                <a:latin typeface="Tw Cen MT" panose="020B0602020104020603" pitchFamily="34" charset="0"/>
              </a:rPr>
              <a:t>ans</a:t>
            </a:r>
            <a:r>
              <a:rPr lang="en-US" sz="3600" dirty="0">
                <a:solidFill>
                  <a:srgbClr val="00B0F0"/>
                </a:solidFill>
                <a:latin typeface="Tw Cen MT" panose="020B0602020104020603" pitchFamily="34" charset="0"/>
              </a:rPr>
              <a:t> to be an int)</a:t>
            </a:r>
          </a:p>
          <a:p>
            <a:r>
              <a:rPr lang="en-IN" sz="3600" b="1" dirty="0">
                <a:solidFill>
                  <a:srgbClr val="00B0F0"/>
                </a:solidFill>
                <a:effectLst>
                  <a:outerShdw blurRad="38100" dist="38100" dir="2700000" algn="tl">
                    <a:srgbClr val="000000">
                      <a:alpha val="43137"/>
                    </a:srgbClr>
                  </a:outerShdw>
                </a:effectLst>
                <a:latin typeface="Tw Cen MT" panose="020B0602020104020603" pitchFamily="34" charset="0"/>
              </a:rPr>
              <a:t>Ans:</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5*2</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*2*5-3*3*4*4-8*2*2*5+10*3*4;</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10*2</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*5-3*3*4*4-8*2*2*5+10*3*4;</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20*5</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-3*3*4*4-8*2*2*5+10*3*4;</a:t>
            </a:r>
            <a:endParaRPr lang="en-IN" sz="3600"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a:t>
            </a:r>
            <a:r>
              <a:rPr lang="es-ES" sz="3600" dirty="0">
                <a:effectLst>
                  <a:outerShdw blurRad="38100" dist="38100" dir="2700000" algn="tl">
                    <a:srgbClr val="000000">
                      <a:alpha val="43137"/>
                    </a:srgbClr>
                  </a:outerShdw>
                </a:effectLst>
                <a:latin typeface="Tw Cen MT" panose="020B0602020104020603" pitchFamily="34" charset="0"/>
              </a:rPr>
              <a:t>3*3</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*4*4-8*2*2*5+10*3*4;</a:t>
            </a:r>
            <a:endParaRPr lang="en-IN" sz="3600"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a:t>
            </a:r>
            <a:r>
              <a:rPr lang="es-ES" sz="3600" dirty="0">
                <a:effectLst>
                  <a:outerShdw blurRad="38100" dist="38100" dir="2700000" algn="tl">
                    <a:srgbClr val="000000">
                      <a:alpha val="43137"/>
                    </a:srgbClr>
                  </a:outerShdw>
                </a:effectLst>
                <a:latin typeface="Tw Cen MT" panose="020B0602020104020603" pitchFamily="34" charset="0"/>
              </a:rPr>
              <a:t>9*4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*4-8*2*2*5+10*3*4;</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a:t>
            </a:r>
            <a:r>
              <a:rPr lang="es-ES" sz="3600" dirty="0">
                <a:effectLst>
                  <a:outerShdw blurRad="38100" dist="38100" dir="2700000" algn="tl">
                    <a:srgbClr val="000000">
                      <a:alpha val="43137"/>
                    </a:srgbClr>
                  </a:outerShdw>
                </a:effectLst>
                <a:latin typeface="Tw Cen MT" panose="020B0602020104020603" pitchFamily="34" charset="0"/>
              </a:rPr>
              <a:t>36*4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-8*2*2*5+10*3*4;</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3600" dirty="0">
                <a:effectLst>
                  <a:outerShdw blurRad="38100" dist="38100" dir="2700000" algn="tl">
                    <a:srgbClr val="000000">
                      <a:alpha val="43137"/>
                    </a:srgbClr>
                  </a:outerShdw>
                </a:effectLst>
                <a:latin typeface="Tw Cen MT" panose="020B0602020104020603" pitchFamily="34" charset="0"/>
              </a:rPr>
              <a:t>8*2</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*2*5+10*3*4;</a:t>
            </a:r>
          </a:p>
          <a:p>
            <a:endParaRPr lang="en-IN" sz="36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54723959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35" name="TextBox 34">
            <a:extLst>
              <a:ext uri="{FF2B5EF4-FFF2-40B4-BE49-F238E27FC236}">
                <a16:creationId xmlns:a16="http://schemas.microsoft.com/office/drawing/2014/main" id="{C837907F-F279-1609-0FB3-D0CA5855E71E}"/>
              </a:ext>
            </a:extLst>
          </p:cNvPr>
          <p:cNvSpPr txBox="1"/>
          <p:nvPr/>
        </p:nvSpPr>
        <p:spPr>
          <a:xfrm>
            <a:off x="2455230" y="632352"/>
            <a:ext cx="8822888" cy="5078313"/>
          </a:xfrm>
          <a:prstGeom prst="rect">
            <a:avLst/>
          </a:prstGeom>
          <a:noFill/>
        </p:spPr>
        <p:txBody>
          <a:bodyPr wrap="square" rtlCol="0">
            <a:spAutoFit/>
          </a:bodyPr>
          <a:lstStyle/>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3600" dirty="0">
                <a:effectLst>
                  <a:outerShdw blurRad="38100" dist="38100" dir="2700000" algn="tl">
                    <a:srgbClr val="000000">
                      <a:alpha val="43137"/>
                    </a:srgbClr>
                  </a:outerShdw>
                </a:effectLst>
                <a:latin typeface="Tw Cen MT" panose="020B0602020104020603" pitchFamily="34" charset="0"/>
              </a:rPr>
              <a:t>8*2</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*2*5+10*3*4;</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3600" dirty="0">
                <a:effectLst>
                  <a:outerShdw blurRad="38100" dist="38100" dir="2700000" algn="tl">
                    <a:srgbClr val="000000">
                      <a:alpha val="43137"/>
                    </a:srgbClr>
                  </a:outerShdw>
                </a:effectLst>
                <a:latin typeface="Tw Cen MT" panose="020B0602020104020603" pitchFamily="34" charset="0"/>
              </a:rPr>
              <a:t>16*2</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*5+10*3*4;</a:t>
            </a:r>
            <a:endParaRPr lang="en-IN" sz="3600" b="1"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3600" dirty="0">
                <a:effectLst>
                  <a:outerShdw blurRad="38100" dist="38100" dir="2700000" algn="tl">
                    <a:srgbClr val="000000">
                      <a:alpha val="43137"/>
                    </a:srgbClr>
                  </a:outerShdw>
                </a:effectLst>
                <a:latin typeface="Tw Cen MT" panose="020B0602020104020603" pitchFamily="34" charset="0"/>
              </a:rPr>
              <a:t>32*5</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+10*3*4;</a:t>
            </a:r>
            <a:endParaRPr lang="en-IN" sz="3600" b="1"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=100-144-160+</a:t>
            </a:r>
            <a:r>
              <a:rPr lang="es-ES" sz="3600" dirty="0">
                <a:effectLst>
                  <a:outerShdw blurRad="38100" dist="38100" dir="2700000" algn="tl">
                    <a:srgbClr val="000000">
                      <a:alpha val="43137"/>
                    </a:srgbClr>
                  </a:outerShdw>
                </a:effectLst>
                <a:latin typeface="Tw Cen MT" panose="020B0602020104020603" pitchFamily="34" charset="0"/>
              </a:rPr>
              <a:t>10*3</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*4;</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=100-144-160+</a:t>
            </a:r>
            <a:r>
              <a:rPr lang="es-ES" sz="3600" dirty="0">
                <a:effectLst>
                  <a:outerShdw blurRad="38100" dist="38100" dir="2700000" algn="tl">
                    <a:srgbClr val="000000">
                      <a:alpha val="43137"/>
                    </a:srgbClr>
                  </a:outerShdw>
                </a:effectLst>
                <a:latin typeface="Tw Cen MT" panose="020B0602020104020603" pitchFamily="34" charset="0"/>
              </a:rPr>
              <a:t>30*4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100-144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-160+120;</a:t>
            </a:r>
            <a:endParaRPr lang="en-IN" sz="3600" b="1"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-44-160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+120;</a:t>
            </a:r>
            <a:endParaRPr lang="en-IN" sz="3600" b="1"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-204+120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endParaRPr lang="en-IN" sz="3600" b="1" dirty="0">
              <a:solidFill>
                <a:srgbClr val="00B0F0"/>
              </a:solidFill>
              <a:effectLst>
                <a:outerShdw blurRad="38100" dist="38100" dir="2700000" algn="tl">
                  <a:srgbClr val="000000">
                    <a:alpha val="43137"/>
                  </a:srgbClr>
                </a:outerShdw>
              </a:effectLst>
              <a:latin typeface="Tw Cen MT" panose="020B0602020104020603" pitchFamily="34" charset="0"/>
            </a:endParaRPr>
          </a:p>
          <a:p>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3600" dirty="0">
                <a:effectLst>
                  <a:outerShdw blurRad="38100" dist="38100" dir="2700000" algn="tl">
                    <a:srgbClr val="000000">
                      <a:alpha val="43137"/>
                    </a:srgbClr>
                  </a:outerShdw>
                </a:effectLst>
                <a:latin typeface="Tw Cen MT" panose="020B0602020104020603" pitchFamily="34" charset="0"/>
              </a:rPr>
              <a:t>-84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a:t>
            </a:r>
          </a:p>
        </p:txBody>
      </p:sp>
    </p:spTree>
    <p:extLst>
      <p:ext uri="{BB962C8B-B14F-4D97-AF65-F5344CB8AC3E}">
        <p14:creationId xmlns:p14="http://schemas.microsoft.com/office/powerpoint/2010/main" val="29634384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35" name="TextBox 34">
            <a:extLst>
              <a:ext uri="{FF2B5EF4-FFF2-40B4-BE49-F238E27FC236}">
                <a16:creationId xmlns:a16="http://schemas.microsoft.com/office/drawing/2014/main" id="{C837907F-F279-1609-0FB3-D0CA5855E71E}"/>
              </a:ext>
            </a:extLst>
          </p:cNvPr>
          <p:cNvSpPr txBox="1"/>
          <p:nvPr/>
        </p:nvSpPr>
        <p:spPr>
          <a:xfrm>
            <a:off x="2447433" y="612845"/>
            <a:ext cx="8822888" cy="5632311"/>
          </a:xfrm>
          <a:prstGeom prst="rect">
            <a:avLst/>
          </a:prstGeom>
          <a:noFill/>
        </p:spPr>
        <p:txBody>
          <a:bodyPr wrap="square" rtlCol="0">
            <a:spAutoFit/>
          </a:bodyPr>
          <a:lstStyle/>
          <a:p>
            <a:r>
              <a:rPr lang="en-US" sz="2000" dirty="0">
                <a:solidFill>
                  <a:srgbClr val="00B0F0"/>
                </a:solidFill>
                <a:latin typeface="Tw Cen MT" panose="020B0602020104020603" pitchFamily="34" charset="0"/>
              </a:rPr>
              <a:t>(a) </a:t>
            </a:r>
            <a:r>
              <a:rPr lang="en-US" sz="2000" dirty="0" err="1">
                <a:solidFill>
                  <a:srgbClr val="00B0F0"/>
                </a:solidFill>
                <a:latin typeface="Tw Cen MT" panose="020B0602020104020603" pitchFamily="34" charset="0"/>
              </a:rPr>
              <a:t>ans</a:t>
            </a:r>
            <a:r>
              <a:rPr lang="en-US" sz="2000" dirty="0">
                <a:solidFill>
                  <a:srgbClr val="00B0F0"/>
                </a:solidFill>
                <a:latin typeface="Tw Cen MT" panose="020B0602020104020603" pitchFamily="34" charset="0"/>
              </a:rPr>
              <a:t> = 5*b*b*x-3*a*y*y-8*b*b*x+10*a*y;</a:t>
            </a:r>
          </a:p>
          <a:p>
            <a:r>
              <a:rPr lang="en-US" sz="2000" dirty="0">
                <a:solidFill>
                  <a:srgbClr val="00B0F0"/>
                </a:solidFill>
                <a:latin typeface="Tw Cen MT" panose="020B0602020104020603" pitchFamily="34" charset="0"/>
              </a:rPr>
              <a:t>(a=3, b=2, x=5, y=4 assume </a:t>
            </a:r>
            <a:r>
              <a:rPr lang="en-US" sz="2000" dirty="0" err="1">
                <a:solidFill>
                  <a:srgbClr val="00B0F0"/>
                </a:solidFill>
                <a:latin typeface="Tw Cen MT" panose="020B0602020104020603" pitchFamily="34" charset="0"/>
              </a:rPr>
              <a:t>ans</a:t>
            </a:r>
            <a:r>
              <a:rPr lang="en-US" sz="2000" dirty="0">
                <a:solidFill>
                  <a:srgbClr val="00B0F0"/>
                </a:solidFill>
                <a:latin typeface="Tw Cen MT" panose="020B0602020104020603" pitchFamily="34" charset="0"/>
              </a:rPr>
              <a:t> to be an int)</a:t>
            </a:r>
          </a:p>
          <a:p>
            <a:r>
              <a:rPr lang="en-IN" sz="2000" b="1" dirty="0">
                <a:solidFill>
                  <a:srgbClr val="00B0F0"/>
                </a:solidFill>
                <a:effectLst>
                  <a:outerShdw blurRad="38100" dist="38100" dir="2700000" algn="tl">
                    <a:srgbClr val="000000">
                      <a:alpha val="43137"/>
                    </a:srgbClr>
                  </a:outerShdw>
                </a:effectLst>
                <a:latin typeface="Tw Cen MT" panose="020B0602020104020603" pitchFamily="34" charset="0"/>
              </a:rPr>
              <a:t>Ans: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5*2</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*2*5-3*3*4*4-8*2*2*5+10*3*4;</a:t>
            </a:r>
            <a:endParaRPr lang="es-ES" sz="2000" dirty="0">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10*2</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*5-3*3*4*4-8*2*2*5+10*3*4;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20*5</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-3*3*4*4-8*2*2*5+10*3*4;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a:t>
            </a:r>
            <a:r>
              <a:rPr lang="es-ES" sz="2000" dirty="0">
                <a:effectLst>
                  <a:outerShdw blurRad="38100" dist="38100" dir="2700000" algn="tl">
                    <a:srgbClr val="000000">
                      <a:alpha val="43137"/>
                    </a:srgbClr>
                  </a:outerShdw>
                </a:effectLst>
                <a:latin typeface="Tw Cen MT" panose="020B0602020104020603" pitchFamily="34" charset="0"/>
              </a:rPr>
              <a:t>3*3</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*4*4-8*2*2*5+10*3*4;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a:t>
            </a:r>
            <a:r>
              <a:rPr lang="es-ES" sz="2000" dirty="0">
                <a:effectLst>
                  <a:outerShdw blurRad="38100" dist="38100" dir="2700000" algn="tl">
                    <a:srgbClr val="000000">
                      <a:alpha val="43137"/>
                    </a:srgbClr>
                  </a:outerShdw>
                </a:effectLst>
                <a:latin typeface="Tw Cen MT" panose="020B0602020104020603" pitchFamily="34" charset="0"/>
              </a:rPr>
              <a:t>9*4</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*4-8*2*2*5+10*3*4;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a:t>
            </a:r>
            <a:r>
              <a:rPr lang="es-ES" sz="2000" dirty="0">
                <a:effectLst>
                  <a:outerShdw blurRad="38100" dist="38100" dir="2700000" algn="tl">
                    <a:srgbClr val="000000">
                      <a:alpha val="43137"/>
                    </a:srgbClr>
                  </a:outerShdw>
                </a:effectLst>
                <a:latin typeface="Tw Cen MT" panose="020B0602020104020603" pitchFamily="34" charset="0"/>
              </a:rPr>
              <a:t>36*4</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-8*2*2*5+10*3*4;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2000" dirty="0">
                <a:effectLst>
                  <a:outerShdw blurRad="38100" dist="38100" dir="2700000" algn="tl">
                    <a:srgbClr val="000000">
                      <a:alpha val="43137"/>
                    </a:srgbClr>
                  </a:outerShdw>
                </a:effectLst>
                <a:latin typeface="Tw Cen MT" panose="020B0602020104020603" pitchFamily="34" charset="0"/>
              </a:rPr>
              <a:t>8*2</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2000" dirty="0">
                <a:effectLst>
                  <a:outerShdw blurRad="38100" dist="38100" dir="2700000" algn="tl">
                    <a:srgbClr val="000000">
                      <a:alpha val="43137"/>
                    </a:srgbClr>
                  </a:outerShdw>
                </a:effectLst>
                <a:latin typeface="Tw Cen MT" panose="020B0602020104020603" pitchFamily="34" charset="0"/>
              </a:rPr>
              <a:t>8*2</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*2*5+10*3*4;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2000" dirty="0">
                <a:effectLst>
                  <a:outerShdw blurRad="38100" dist="38100" dir="2700000" algn="tl">
                    <a:srgbClr val="000000">
                      <a:alpha val="43137"/>
                    </a:srgbClr>
                  </a:outerShdw>
                </a:effectLst>
                <a:latin typeface="Tw Cen MT" panose="020B0602020104020603" pitchFamily="34" charset="0"/>
              </a:rPr>
              <a:t>16*2</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*5+10*3*4;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b="1"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=100-144-</a:t>
            </a:r>
            <a:r>
              <a:rPr lang="es-ES" sz="2000" dirty="0">
                <a:effectLst>
                  <a:outerShdw blurRad="38100" dist="38100" dir="2700000" algn="tl">
                    <a:srgbClr val="000000">
                      <a:alpha val="43137"/>
                    </a:srgbClr>
                  </a:outerShdw>
                </a:effectLst>
                <a:latin typeface="Tw Cen MT" panose="020B0602020104020603" pitchFamily="34" charset="0"/>
              </a:rPr>
              <a:t>32*5</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+10*3*4;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b="1"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=100-144-160+</a:t>
            </a:r>
            <a:r>
              <a:rPr lang="es-ES" sz="2000" dirty="0">
                <a:effectLst>
                  <a:outerShdw blurRad="38100" dist="38100" dir="2700000" algn="tl">
                    <a:srgbClr val="000000">
                      <a:alpha val="43137"/>
                    </a:srgbClr>
                  </a:outerShdw>
                </a:effectLst>
                <a:latin typeface="Tw Cen MT" panose="020B0602020104020603" pitchFamily="34" charset="0"/>
              </a:rPr>
              <a:t>10*3</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*4;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=100-144-160+</a:t>
            </a:r>
            <a:r>
              <a:rPr lang="es-ES" sz="2000" dirty="0">
                <a:effectLst>
                  <a:outerShdw blurRad="38100" dist="38100" dir="2700000" algn="tl">
                    <a:srgbClr val="000000">
                      <a:alpha val="43137"/>
                    </a:srgbClr>
                  </a:outerShdw>
                </a:effectLst>
                <a:latin typeface="Tw Cen MT" panose="020B0602020104020603" pitchFamily="34" charset="0"/>
              </a:rPr>
              <a:t>30*4</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s-ES" sz="20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100-144</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-160+120;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b="1"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-44-160</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+120;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b="1"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-204+120</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endParaRPr lang="en-IN" sz="2000" b="1"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ans</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a:t>
            </a:r>
            <a:r>
              <a:rPr lang="es-ES" sz="2000" dirty="0">
                <a:effectLst>
                  <a:outerShdw blurRad="38100" dist="38100" dir="2700000" algn="tl">
                    <a:srgbClr val="000000">
                      <a:alpha val="43137"/>
                    </a:srgbClr>
                  </a:outerShdw>
                </a:effectLst>
                <a:latin typeface="Tw Cen MT" panose="020B0602020104020603" pitchFamily="34" charset="0"/>
              </a:rPr>
              <a:t>-84</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0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000" dirty="0">
                <a:effectLst>
                  <a:outerShdw blurRad="38100" dist="38100" dir="2700000" algn="tl">
                    <a:srgbClr val="000000">
                      <a:alpha val="43137"/>
                    </a:srgbClr>
                  </a:outerShdw>
                </a:effectLst>
                <a:latin typeface="Tw Cen MT" panose="020B0602020104020603" pitchFamily="34" charset="0"/>
              </a:rPr>
              <a:t>+</a:t>
            </a:r>
          </a:p>
        </p:txBody>
      </p:sp>
    </p:spTree>
    <p:extLst>
      <p:ext uri="{BB962C8B-B14F-4D97-AF65-F5344CB8AC3E}">
        <p14:creationId xmlns:p14="http://schemas.microsoft.com/office/powerpoint/2010/main" val="103831500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35" name="TextBox 34">
            <a:extLst>
              <a:ext uri="{FF2B5EF4-FFF2-40B4-BE49-F238E27FC236}">
                <a16:creationId xmlns:a16="http://schemas.microsoft.com/office/drawing/2014/main" id="{C837907F-F279-1609-0FB3-D0CA5855E71E}"/>
              </a:ext>
            </a:extLst>
          </p:cNvPr>
          <p:cNvSpPr txBox="1"/>
          <p:nvPr/>
        </p:nvSpPr>
        <p:spPr>
          <a:xfrm>
            <a:off x="2447433" y="612845"/>
            <a:ext cx="8822888" cy="5632311"/>
          </a:xfrm>
          <a:prstGeom prst="rect">
            <a:avLst/>
          </a:prstGeom>
          <a:noFill/>
        </p:spPr>
        <p:txBody>
          <a:bodyPr wrap="square" rtlCol="0">
            <a:spAutoFit/>
          </a:bodyPr>
          <a:lstStyle/>
          <a:p>
            <a:r>
              <a:rPr lang="en-US" sz="3600" dirty="0">
                <a:solidFill>
                  <a:srgbClr val="00B0F0"/>
                </a:solidFill>
                <a:latin typeface="Tw Cen MT" panose="020B0602020104020603" pitchFamily="34" charset="0"/>
              </a:rPr>
              <a:t>(b) res = 4*a*y/c-a*y/c;</a:t>
            </a:r>
          </a:p>
          <a:p>
            <a:r>
              <a:rPr lang="en-US" sz="3600" dirty="0">
                <a:solidFill>
                  <a:srgbClr val="00B0F0"/>
                </a:solidFill>
                <a:latin typeface="Tw Cen MT" panose="020B0602020104020603" pitchFamily="34" charset="0"/>
              </a:rPr>
              <a:t>(a=4, y=1, c=3, assume res to be an int)</a:t>
            </a:r>
            <a:endParaRPr lang="en-US" sz="2000" dirty="0">
              <a:solidFill>
                <a:srgbClr val="00B0F0"/>
              </a:solidFill>
              <a:latin typeface="Tw Cen MT" panose="020B0602020104020603" pitchFamily="34" charset="0"/>
            </a:endParaRPr>
          </a:p>
          <a:p>
            <a:r>
              <a:rPr lang="en-IN" sz="3600" b="1" dirty="0">
                <a:solidFill>
                  <a:srgbClr val="00B0F0"/>
                </a:solidFill>
                <a:effectLst>
                  <a:outerShdw blurRad="38100" dist="38100" dir="2700000" algn="tl">
                    <a:srgbClr val="000000">
                      <a:alpha val="43137"/>
                    </a:srgbClr>
                  </a:outerShdw>
                </a:effectLst>
                <a:latin typeface="Tw Cen MT" panose="020B0602020104020603" pitchFamily="34" charset="0"/>
              </a:rPr>
              <a:t>Ans:</a:t>
            </a:r>
          </a:p>
          <a:p>
            <a:r>
              <a:rPr lang="en-IN" sz="3600" b="1"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a:t>
            </a:r>
            <a:r>
              <a:rPr lang="es-ES" sz="3600" dirty="0">
                <a:effectLst>
                  <a:outerShdw blurRad="38100" dist="38100" dir="2700000" algn="tl">
                    <a:srgbClr val="000000">
                      <a:alpha val="43137"/>
                    </a:srgbClr>
                  </a:outerShdw>
                </a:effectLst>
                <a:latin typeface="Tw Cen MT" panose="020B0602020104020603" pitchFamily="34" charset="0"/>
              </a:rPr>
              <a:t>4*4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*1/3-4*1/3;</a:t>
            </a:r>
            <a:endParaRPr lang="es-ES" sz="3600" dirty="0">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a:t>
            </a:r>
            <a:r>
              <a:rPr lang="es-ES" sz="3600" dirty="0">
                <a:effectLst>
                  <a:outerShdw blurRad="38100" dist="38100" dir="2700000" algn="tl">
                    <a:srgbClr val="000000">
                      <a:alpha val="43137"/>
                    </a:srgbClr>
                  </a:outerShdw>
                </a:effectLst>
                <a:latin typeface="Tw Cen MT" panose="020B0602020104020603" pitchFamily="34" charset="0"/>
              </a:rPr>
              <a:t>16*1</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/3-4*1/3;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s-ES"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a:t>
            </a:r>
            <a:r>
              <a:rPr lang="es-ES" sz="3600" dirty="0">
                <a:effectLst>
                  <a:outerShdw blurRad="38100" dist="38100" dir="2700000" algn="tl">
                    <a:srgbClr val="000000">
                      <a:alpha val="43137"/>
                    </a:srgbClr>
                  </a:outerShdw>
                </a:effectLst>
                <a:latin typeface="Tw Cen MT" panose="020B0602020104020603" pitchFamily="34" charset="0"/>
              </a:rPr>
              <a:t>16/3</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-4*1/3;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n-IN"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res=5-</a:t>
            </a:r>
            <a:r>
              <a:rPr lang="es-ES" sz="3600" dirty="0">
                <a:effectLst>
                  <a:outerShdw blurRad="38100" dist="38100" dir="2700000" algn="tl">
                    <a:srgbClr val="000000">
                      <a:alpha val="43137"/>
                    </a:srgbClr>
                  </a:outerShdw>
                </a:effectLst>
                <a:latin typeface="Tw Cen MT" panose="020B0602020104020603" pitchFamily="34" charset="0"/>
              </a:rPr>
              <a:t>4*1</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/3;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n-IN"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res=5-</a:t>
            </a:r>
            <a:r>
              <a:rPr lang="es-ES" sz="3600" dirty="0">
                <a:effectLst>
                  <a:outerShdw blurRad="38100" dist="38100" dir="2700000" algn="tl">
                    <a:srgbClr val="000000">
                      <a:alpha val="43137"/>
                    </a:srgbClr>
                  </a:outerShdw>
                </a:effectLst>
                <a:latin typeface="Tw Cen MT" panose="020B0602020104020603" pitchFamily="34" charset="0"/>
              </a:rPr>
              <a:t>4/3</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s-ES"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a:t>
            </a:r>
            <a:r>
              <a:rPr lang="es-ES" sz="3600" dirty="0">
                <a:effectLst>
                  <a:outerShdw blurRad="38100" dist="38100" dir="2700000" algn="tl">
                    <a:srgbClr val="000000">
                      <a:alpha val="43137"/>
                    </a:srgbClr>
                  </a:outerShdw>
                </a:effectLst>
                <a:latin typeface="Tw Cen MT" panose="020B0602020104020603" pitchFamily="34" charset="0"/>
              </a:rPr>
              <a:t>5-1</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s-ES"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res=</a:t>
            </a:r>
            <a:r>
              <a:rPr lang="es-ES" sz="3600" dirty="0">
                <a:effectLst>
                  <a:outerShdw blurRad="38100" dist="38100" dir="2700000" algn="tl">
                    <a:srgbClr val="000000">
                      <a:alpha val="43137"/>
                    </a:srgbClr>
                  </a:outerShdw>
                </a:effectLst>
                <a:latin typeface="Tw Cen MT" panose="020B0602020104020603" pitchFamily="34" charset="0"/>
              </a:rPr>
              <a:t>4</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p>
        </p:txBody>
      </p:sp>
    </p:spTree>
    <p:extLst>
      <p:ext uri="{BB962C8B-B14F-4D97-AF65-F5344CB8AC3E}">
        <p14:creationId xmlns:p14="http://schemas.microsoft.com/office/powerpoint/2010/main" val="154021896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35" name="TextBox 34">
            <a:extLst>
              <a:ext uri="{FF2B5EF4-FFF2-40B4-BE49-F238E27FC236}">
                <a16:creationId xmlns:a16="http://schemas.microsoft.com/office/drawing/2014/main" id="{C837907F-F279-1609-0FB3-D0CA5855E71E}"/>
              </a:ext>
            </a:extLst>
          </p:cNvPr>
          <p:cNvSpPr txBox="1"/>
          <p:nvPr/>
        </p:nvSpPr>
        <p:spPr>
          <a:xfrm>
            <a:off x="2447433" y="612845"/>
            <a:ext cx="8822888" cy="5386090"/>
          </a:xfrm>
          <a:prstGeom prst="rect">
            <a:avLst/>
          </a:prstGeom>
          <a:noFill/>
        </p:spPr>
        <p:txBody>
          <a:bodyPr wrap="square" rtlCol="0">
            <a:spAutoFit/>
          </a:bodyPr>
          <a:lstStyle/>
          <a:p>
            <a:r>
              <a:rPr lang="en-US" sz="3600" dirty="0">
                <a:solidFill>
                  <a:srgbClr val="00B0F0"/>
                </a:solidFill>
                <a:latin typeface="Tw Cen MT" panose="020B0602020104020603" pitchFamily="34" charset="0"/>
              </a:rPr>
              <a:t>(c) s = </a:t>
            </a:r>
            <a:r>
              <a:rPr lang="en-US" sz="3600" dirty="0" err="1">
                <a:solidFill>
                  <a:srgbClr val="00B0F0"/>
                </a:solidFill>
                <a:latin typeface="Tw Cen MT" panose="020B0602020104020603" pitchFamily="34" charset="0"/>
              </a:rPr>
              <a:t>c+a</a:t>
            </a:r>
            <a:r>
              <a:rPr lang="en-US" sz="3600" dirty="0">
                <a:solidFill>
                  <a:srgbClr val="00B0F0"/>
                </a:solidFill>
                <a:latin typeface="Tw Cen MT" panose="020B0602020104020603" pitchFamily="34" charset="0"/>
              </a:rPr>
              <a:t>*y*y/b;</a:t>
            </a:r>
          </a:p>
          <a:p>
            <a:r>
              <a:rPr lang="en-US" sz="3600" dirty="0">
                <a:solidFill>
                  <a:srgbClr val="00B0F0"/>
                </a:solidFill>
                <a:latin typeface="Tw Cen MT" panose="020B0602020104020603" pitchFamily="34" charset="0"/>
              </a:rPr>
              <a:t>(a=2.2, b=0.0, c=4.1, y=3.0, assume s to be a float)</a:t>
            </a:r>
          </a:p>
          <a:p>
            <a:endParaRPr lang="en-US" sz="2000" dirty="0">
              <a:solidFill>
                <a:srgbClr val="00B0F0"/>
              </a:solidFill>
              <a:latin typeface="Tw Cen MT" panose="020B0602020104020603" pitchFamily="34" charset="0"/>
            </a:endParaRPr>
          </a:p>
          <a:p>
            <a:r>
              <a:rPr lang="en-IN" sz="3600" b="1" dirty="0">
                <a:solidFill>
                  <a:srgbClr val="00B0F0"/>
                </a:solidFill>
                <a:effectLst>
                  <a:outerShdw blurRad="38100" dist="38100" dir="2700000" algn="tl">
                    <a:srgbClr val="000000">
                      <a:alpha val="43137"/>
                    </a:srgbClr>
                  </a:outerShdw>
                </a:effectLst>
                <a:latin typeface="Tw Cen MT" panose="020B0602020104020603" pitchFamily="34" charset="0"/>
              </a:rPr>
              <a:t>Ans:</a:t>
            </a:r>
          </a:p>
          <a:p>
            <a:r>
              <a:rPr lang="en-IN" sz="3600" b="1"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s=4.1+</a:t>
            </a:r>
            <a:r>
              <a:rPr lang="es-ES" sz="3600" dirty="0">
                <a:effectLst>
                  <a:outerShdw blurRad="38100" dist="38100" dir="2700000" algn="tl">
                    <a:srgbClr val="000000">
                      <a:alpha val="43137"/>
                    </a:srgbClr>
                  </a:outerShdw>
                </a:effectLst>
                <a:latin typeface="Tw Cen MT" panose="020B0602020104020603" pitchFamily="34" charset="0"/>
              </a:rPr>
              <a:t>2.2*3.0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*3.0/0.0;</a:t>
            </a:r>
            <a:endParaRPr lang="es-ES" sz="3600" dirty="0">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s=4.1+</a:t>
            </a:r>
            <a:r>
              <a:rPr lang="es-ES" sz="3600" dirty="0">
                <a:effectLst>
                  <a:outerShdw blurRad="38100" dist="38100" dir="2700000" algn="tl">
                    <a:srgbClr val="000000">
                      <a:alpha val="43137"/>
                    </a:srgbClr>
                  </a:outerShdw>
                </a:effectLst>
                <a:latin typeface="Tw Cen MT" panose="020B0602020104020603" pitchFamily="34" charset="0"/>
              </a:rPr>
              <a:t>6.6*3.0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/0.0;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s-ES"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s=4.1+</a:t>
            </a:r>
            <a:r>
              <a:rPr lang="es-ES" sz="3600" dirty="0">
                <a:effectLst>
                  <a:outerShdw blurRad="38100" dist="38100" dir="2700000" algn="tl">
                    <a:srgbClr val="000000">
                      <a:alpha val="43137"/>
                    </a:srgbClr>
                  </a:outerShdw>
                </a:effectLst>
                <a:latin typeface="Tw Cen MT" panose="020B0602020104020603" pitchFamily="34" charset="0"/>
              </a:rPr>
              <a:t>19.8/0.0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n-IN"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s=</a:t>
            </a:r>
            <a:r>
              <a:rPr lang="es-ES" sz="3600" dirty="0">
                <a:effectLst>
                  <a:outerShdw blurRad="38100" dist="38100" dir="2700000" algn="tl">
                    <a:srgbClr val="000000">
                      <a:alpha val="43137"/>
                    </a:srgbClr>
                  </a:outerShdw>
                </a:effectLst>
                <a:latin typeface="Tw Cen MT" panose="020B0602020104020603" pitchFamily="34" charset="0"/>
              </a:rPr>
              <a:t>4.1+1.#INF00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endParaRPr lang="en-IN" sz="36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s=</a:t>
            </a:r>
            <a:r>
              <a:rPr lang="es-ES" sz="3600" dirty="0">
                <a:effectLst>
                  <a:outerShdw blurRad="38100" dist="38100" dir="2700000" algn="tl">
                    <a:srgbClr val="000000">
                      <a:alpha val="43137"/>
                    </a:srgbClr>
                  </a:outerShdw>
                </a:effectLst>
                <a:latin typeface="Tw Cen MT" panose="020B0602020104020603" pitchFamily="34" charset="0"/>
              </a:rPr>
              <a:t>1.#INF00</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36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3600" dirty="0">
                <a:effectLst>
                  <a:outerShdw blurRad="38100" dist="38100" dir="2700000" algn="tl">
                    <a:srgbClr val="000000">
                      <a:alpha val="43137"/>
                    </a:srgbClr>
                  </a:outerShdw>
                </a:effectLst>
                <a:latin typeface="Tw Cen MT" panose="020B0602020104020603" pitchFamily="34" charset="0"/>
              </a:rPr>
              <a:t>+</a:t>
            </a:r>
          </a:p>
        </p:txBody>
      </p:sp>
    </p:spTree>
    <p:extLst>
      <p:ext uri="{BB962C8B-B14F-4D97-AF65-F5344CB8AC3E}">
        <p14:creationId xmlns:p14="http://schemas.microsoft.com/office/powerpoint/2010/main" val="136989440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3" name="TextBox 2">
            <a:extLst>
              <a:ext uri="{FF2B5EF4-FFF2-40B4-BE49-F238E27FC236}">
                <a16:creationId xmlns:a16="http://schemas.microsoft.com/office/drawing/2014/main" id="{0E464A2E-94B9-6943-8A8D-7FDF89718DF0}"/>
              </a:ext>
            </a:extLst>
          </p:cNvPr>
          <p:cNvSpPr txBox="1"/>
          <p:nvPr/>
        </p:nvSpPr>
        <p:spPr>
          <a:xfrm>
            <a:off x="3167007" y="859064"/>
            <a:ext cx="7670583" cy="5139869"/>
          </a:xfrm>
          <a:prstGeom prst="rect">
            <a:avLst/>
          </a:prstGeom>
          <a:noFill/>
        </p:spPr>
        <p:txBody>
          <a:bodyPr wrap="square" rtlCol="0">
            <a:spAutoFit/>
          </a:bodyPr>
          <a:lstStyle/>
          <a:p>
            <a:r>
              <a:rPr lang="en-US" sz="4100" dirty="0">
                <a:solidFill>
                  <a:srgbClr val="FF5969"/>
                </a:solidFill>
                <a:latin typeface="Tw Cen MT" panose="020B0602020104020603" pitchFamily="34" charset="0"/>
              </a:rPr>
              <a:t>Q[A] Point out the errors, if any, in the following C statements:</a:t>
            </a:r>
          </a:p>
          <a:p>
            <a:pPr marL="742950" indent="-742950">
              <a:buAutoNum type="alphaLcParenBoth"/>
            </a:pPr>
            <a:r>
              <a:rPr lang="en-US" sz="4100" dirty="0">
                <a:solidFill>
                  <a:srgbClr val="FF5969"/>
                </a:solidFill>
                <a:latin typeface="Tw Cen MT" panose="020B0602020104020603" pitchFamily="34" charset="0"/>
              </a:rPr>
              <a:t>x=(y+3);</a:t>
            </a:r>
          </a:p>
          <a:p>
            <a:pPr marL="742950" indent="-742950">
              <a:buAutoNum type="alphaLcParenBoth"/>
            </a:pPr>
            <a:r>
              <a:rPr lang="en-US" sz="4100" dirty="0" err="1">
                <a:solidFill>
                  <a:srgbClr val="FF5969"/>
                </a:solidFill>
                <a:latin typeface="Tw Cen MT" panose="020B0602020104020603" pitchFamily="34" charset="0"/>
              </a:rPr>
              <a:t>cir</a:t>
            </a:r>
            <a:r>
              <a:rPr lang="en-US" sz="4100" dirty="0">
                <a:solidFill>
                  <a:srgbClr val="FF5969"/>
                </a:solidFill>
                <a:latin typeface="Tw Cen MT" panose="020B0602020104020603" pitchFamily="34" charset="0"/>
              </a:rPr>
              <a:t>=2*3.141593*r;</a:t>
            </a:r>
          </a:p>
          <a:p>
            <a:pPr marL="742950" indent="-742950">
              <a:buAutoNum type="alphaLcParenBoth"/>
            </a:pPr>
            <a:r>
              <a:rPr lang="en-US" sz="4100" dirty="0">
                <a:solidFill>
                  <a:srgbClr val="FF5969"/>
                </a:solidFill>
                <a:latin typeface="Tw Cen MT" panose="020B0602020104020603" pitchFamily="34" charset="0"/>
              </a:rPr>
              <a:t>char=‘3’;</a:t>
            </a:r>
          </a:p>
          <a:p>
            <a:pPr marL="742950" indent="-742950">
              <a:buAutoNum type="alphaLcParenBoth"/>
            </a:pPr>
            <a:r>
              <a:rPr lang="en-US" sz="4100" dirty="0">
                <a:solidFill>
                  <a:srgbClr val="FF5969"/>
                </a:solidFill>
                <a:latin typeface="Tw Cen MT" panose="020B0602020104020603" pitchFamily="34" charset="0"/>
              </a:rPr>
              <a:t>4/3*3.14*r*r*r=</a:t>
            </a:r>
            <a:r>
              <a:rPr lang="en-US" sz="4100" dirty="0" err="1">
                <a:solidFill>
                  <a:srgbClr val="FF5969"/>
                </a:solidFill>
                <a:latin typeface="Tw Cen MT" panose="020B0602020104020603" pitchFamily="34" charset="0"/>
              </a:rPr>
              <a:t>vol_of_sphere</a:t>
            </a:r>
            <a:r>
              <a:rPr lang="en-US" sz="4100" dirty="0">
                <a:solidFill>
                  <a:srgbClr val="FF5969"/>
                </a:solidFill>
                <a:latin typeface="Tw Cen MT" panose="020B0602020104020603" pitchFamily="34" charset="0"/>
              </a:rPr>
              <a:t>;</a:t>
            </a:r>
          </a:p>
          <a:p>
            <a:pPr marL="742950" indent="-742950">
              <a:buAutoNum type="alphaLcParenBoth"/>
            </a:pPr>
            <a:r>
              <a:rPr lang="en-US" sz="4100" dirty="0">
                <a:solidFill>
                  <a:srgbClr val="FF5969"/>
                </a:solidFill>
                <a:latin typeface="Tw Cen MT" panose="020B0602020104020603" pitchFamily="34" charset="0"/>
              </a:rPr>
              <a:t>volume=a</a:t>
            </a:r>
            <a:r>
              <a:rPr lang="en-US" sz="4100" baseline="30000" dirty="0">
                <a:solidFill>
                  <a:srgbClr val="FF5969"/>
                </a:solidFill>
                <a:latin typeface="Tw Cen MT" panose="020B0602020104020603" pitchFamily="34" charset="0"/>
              </a:rPr>
              <a:t>3</a:t>
            </a:r>
            <a:r>
              <a:rPr lang="en-US" sz="4100" dirty="0">
                <a:solidFill>
                  <a:srgbClr val="FF5969"/>
                </a:solidFill>
                <a:latin typeface="Tw Cen MT" panose="020B0602020104020603" pitchFamily="34" charset="0"/>
              </a:rPr>
              <a:t>;</a:t>
            </a:r>
          </a:p>
          <a:p>
            <a:r>
              <a:rPr lang="en-US" sz="4100" dirty="0">
                <a:solidFill>
                  <a:srgbClr val="FF5969"/>
                </a:solidFill>
                <a:latin typeface="Tw Cen MT" panose="020B0602020104020603" pitchFamily="34" charset="0"/>
              </a:rPr>
              <a:t>…(l), (m)</a:t>
            </a:r>
          </a:p>
        </p:txBody>
      </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2" name="TextBox 1">
            <a:extLst>
              <a:ext uri="{FF2B5EF4-FFF2-40B4-BE49-F238E27FC236}">
                <a16:creationId xmlns:a16="http://schemas.microsoft.com/office/drawing/2014/main" id="{C0F6704B-5770-BDB9-6C9F-AF134A4287F1}"/>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8" name="TextBox 7">
            <a:extLst>
              <a:ext uri="{FF2B5EF4-FFF2-40B4-BE49-F238E27FC236}">
                <a16:creationId xmlns:a16="http://schemas.microsoft.com/office/drawing/2014/main" id="{BB7D92AC-E31D-A191-F623-823EDC5AEFE5}"/>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488252C9-620F-7E7E-3F42-FF633E6A40DD}"/>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4A212240-0BF1-E44A-6120-539A20E05BD9}"/>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5AF6FD80-573F-4291-6973-F702B6A37E99}"/>
              </a:ext>
            </a:extLst>
          </p:cNvPr>
          <p:cNvGrpSpPr/>
          <p:nvPr/>
        </p:nvGrpSpPr>
        <p:grpSpPr>
          <a:xfrm>
            <a:off x="-290920" y="0"/>
            <a:ext cx="12482920" cy="6858000"/>
            <a:chOff x="-290920" y="0"/>
            <a:chExt cx="12482920" cy="6858000"/>
          </a:xfrm>
        </p:grpSpPr>
        <p:sp>
          <p:nvSpPr>
            <p:cNvPr id="54" name="Rectangle 53">
              <a:extLst>
                <a:ext uri="{FF2B5EF4-FFF2-40B4-BE49-F238E27FC236}">
                  <a16:creationId xmlns:a16="http://schemas.microsoft.com/office/drawing/2014/main" id="{4AEB4C10-7938-C32B-F6F6-D6067DC71D9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2FCC8171-3287-3C94-61F4-6B92C369BB1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291E7D-5F53-8729-14C8-82C7DB3C887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7" name="Picture 56">
              <a:extLst>
                <a:ext uri="{FF2B5EF4-FFF2-40B4-BE49-F238E27FC236}">
                  <a16:creationId xmlns:a16="http://schemas.microsoft.com/office/drawing/2014/main" id="{74685A89-0AA6-5C1A-D750-B2CDD26C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8" name="Group 57">
            <a:extLst>
              <a:ext uri="{FF2B5EF4-FFF2-40B4-BE49-F238E27FC236}">
                <a16:creationId xmlns:a16="http://schemas.microsoft.com/office/drawing/2014/main" id="{7826EFFA-DA5C-70F3-C3B9-DDB1CF6FB84E}"/>
              </a:ext>
            </a:extLst>
          </p:cNvPr>
          <p:cNvGrpSpPr/>
          <p:nvPr/>
        </p:nvGrpSpPr>
        <p:grpSpPr>
          <a:xfrm>
            <a:off x="226788" y="-2"/>
            <a:ext cx="11447503" cy="6858000"/>
            <a:chOff x="213096" y="0"/>
            <a:chExt cx="11447503" cy="6858000"/>
          </a:xfrm>
        </p:grpSpPr>
        <p:sp>
          <p:nvSpPr>
            <p:cNvPr id="59" name="Rectangle 58">
              <a:extLst>
                <a:ext uri="{FF2B5EF4-FFF2-40B4-BE49-F238E27FC236}">
                  <a16:creationId xmlns:a16="http://schemas.microsoft.com/office/drawing/2014/main" id="{9AD7A45D-19DB-0AD4-D8E6-4AE4E20AC49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B05F4078-742F-70EF-36C5-CEB099664A1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F2C406A9-68A6-C84F-A7C0-3A6FD56D2A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62" name="Picture 61">
              <a:extLst>
                <a:ext uri="{FF2B5EF4-FFF2-40B4-BE49-F238E27FC236}">
                  <a16:creationId xmlns:a16="http://schemas.microsoft.com/office/drawing/2014/main" id="{08334B9B-8D9C-DED9-2FD2-7DF3BEFA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 name="Group 14">
            <a:extLst>
              <a:ext uri="{FF2B5EF4-FFF2-40B4-BE49-F238E27FC236}">
                <a16:creationId xmlns:a16="http://schemas.microsoft.com/office/drawing/2014/main" id="{C6B3BFA8-92CE-7B60-D62C-34AE8BE84E87}"/>
              </a:ext>
            </a:extLst>
          </p:cNvPr>
          <p:cNvGrpSpPr/>
          <p:nvPr/>
        </p:nvGrpSpPr>
        <p:grpSpPr>
          <a:xfrm>
            <a:off x="-7847639" y="0"/>
            <a:ext cx="9961092" cy="6858000"/>
            <a:chOff x="491575" y="0"/>
            <a:chExt cx="9961092" cy="6858000"/>
          </a:xfrm>
        </p:grpSpPr>
        <p:sp>
          <p:nvSpPr>
            <p:cNvPr id="16" name="Rectangle 15">
              <a:extLst>
                <a:ext uri="{FF2B5EF4-FFF2-40B4-BE49-F238E27FC236}">
                  <a16:creationId xmlns:a16="http://schemas.microsoft.com/office/drawing/2014/main" id="{A74A233C-2ECD-A9EE-52EB-10C521350CAD}"/>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3C48F0-7129-6D1A-F66A-21CB39A3EF8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55E85F3-8ECD-2638-D00D-92C116F9E5B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19" name="Picture 18">
              <a:extLst>
                <a:ext uri="{FF2B5EF4-FFF2-40B4-BE49-F238E27FC236}">
                  <a16:creationId xmlns:a16="http://schemas.microsoft.com/office/drawing/2014/main" id="{603A0A19-54B7-2EFB-C66C-EC2A38A4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7696B0AC-CAD5-7B77-DA69-5E8C653C257C}"/>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39E06086-09BA-AF12-CE9D-CB3D51D252D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68DC29-521E-E72C-3036-CA2DE67F700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4D3207-F755-B2B7-D219-41B6371AD9E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2D2F710F-F9AE-96E5-844F-9FBF91D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4B0CD5B-BD64-9A76-2AA3-A32D188F91EA}"/>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13D656E5-1761-F382-8ABE-7FF6C5A094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5F97DBC-A44F-9EE6-0E1F-B8C095055D77}"/>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6A85E50-F8A6-1E4E-D0DC-3A6FD85B6EE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64FB0EE7-25DF-4EB4-4FC8-E26927D1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B3545C51-B75B-01AD-AC4E-B672CCE77A60}"/>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395AB5B9-0EF0-32AE-CC92-5ADEB56D833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EE0526A-6C1C-247F-7617-D1E16A2A4D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1285B6E2-50D7-6B7F-2922-4E043F5DADC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52" name="Picture 51">
              <a:extLst>
                <a:ext uri="{FF2B5EF4-FFF2-40B4-BE49-F238E27FC236}">
                  <a16:creationId xmlns:a16="http://schemas.microsoft.com/office/drawing/2014/main" id="{D1664CC8-A66E-20F8-CE26-4A5EF987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9" name="Picture 78" descr="Logo&#10;&#10;Description automatically generated">
            <a:extLst>
              <a:ext uri="{FF2B5EF4-FFF2-40B4-BE49-F238E27FC236}">
                <a16:creationId xmlns:a16="http://schemas.microsoft.com/office/drawing/2014/main" id="{C464706D-86F4-D9CB-784F-672E522B94D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1413A0D4-0E13-2ECE-A412-5A70246ED554}"/>
              </a:ext>
            </a:extLst>
          </p:cNvPr>
          <p:cNvSpPr/>
          <p:nvPr/>
        </p:nvSpPr>
        <p:spPr>
          <a:xfrm>
            <a:off x="-901893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F0A779-DF88-554C-6622-753F6C2235F2}"/>
              </a:ext>
            </a:extLst>
          </p:cNvPr>
          <p:cNvGrpSpPr/>
          <p:nvPr/>
        </p:nvGrpSpPr>
        <p:grpSpPr>
          <a:xfrm>
            <a:off x="-8698375" y="0"/>
            <a:ext cx="8692332" cy="6858000"/>
            <a:chOff x="718505" y="-1"/>
            <a:chExt cx="8692332" cy="6858000"/>
          </a:xfrm>
        </p:grpSpPr>
        <p:sp>
          <p:nvSpPr>
            <p:cNvPr id="4" name="Rectangle 3">
              <a:extLst>
                <a:ext uri="{FF2B5EF4-FFF2-40B4-BE49-F238E27FC236}">
                  <a16:creationId xmlns:a16="http://schemas.microsoft.com/office/drawing/2014/main" id="{0A638158-BAA1-B6CC-6F39-89A2E6E5E86F}"/>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4D83C9-E6B6-F42E-752E-CEDD4649DB8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104F94-0EA7-8C53-8E80-88CAA0041313}"/>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7DBB1554-43FB-0D1D-4E7B-D2E0624C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25BE8980-EED7-ABDC-8324-05EE62103824}"/>
              </a:ext>
            </a:extLst>
          </p:cNvPr>
          <p:cNvGrpSpPr/>
          <p:nvPr/>
        </p:nvGrpSpPr>
        <p:grpSpPr>
          <a:xfrm>
            <a:off x="-10452307" y="71953"/>
            <a:ext cx="9927504" cy="6858000"/>
            <a:chOff x="-9337032" y="-1"/>
            <a:chExt cx="9927504" cy="6858000"/>
          </a:xfrm>
        </p:grpSpPr>
        <p:sp>
          <p:nvSpPr>
            <p:cNvPr id="9" name="Rectangle 8">
              <a:extLst>
                <a:ext uri="{FF2B5EF4-FFF2-40B4-BE49-F238E27FC236}">
                  <a16:creationId xmlns:a16="http://schemas.microsoft.com/office/drawing/2014/main" id="{AB21C980-C3C4-CD3E-9E8A-1CD888CD71A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25D833-2726-BDA1-237E-2FB939D1DE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4B08848-3DE2-D2B9-CE62-8462D4C26707}"/>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DCF3A232-8D77-393A-7049-7C908D6F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EF9FDBCB-EC49-5E33-1377-4202FFA02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937" y="71953"/>
            <a:ext cx="577132" cy="577132"/>
          </a:xfrm>
          <a:prstGeom prst="rect">
            <a:avLst/>
          </a:prstGeom>
        </p:spPr>
      </p:pic>
      <p:sp>
        <p:nvSpPr>
          <p:cNvPr id="14" name="TextBox 13">
            <a:extLst>
              <a:ext uri="{FF2B5EF4-FFF2-40B4-BE49-F238E27FC236}">
                <a16:creationId xmlns:a16="http://schemas.microsoft.com/office/drawing/2014/main" id="{6FB8DFCB-758A-EC8A-58BD-854CEF25B6A1}"/>
              </a:ext>
            </a:extLst>
          </p:cNvPr>
          <p:cNvSpPr txBox="1"/>
          <p:nvPr/>
        </p:nvSpPr>
        <p:spPr>
          <a:xfrm>
            <a:off x="245523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25" name="TextBox 24">
            <a:extLst>
              <a:ext uri="{FF2B5EF4-FFF2-40B4-BE49-F238E27FC236}">
                <a16:creationId xmlns:a16="http://schemas.microsoft.com/office/drawing/2014/main" id="{4D8D66E8-2AAF-5B03-7D30-2C951A6E54B9}"/>
              </a:ext>
            </a:extLst>
          </p:cNvPr>
          <p:cNvSpPr txBox="1"/>
          <p:nvPr/>
        </p:nvSpPr>
        <p:spPr>
          <a:xfrm>
            <a:off x="720729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33" name="TextBox 32">
            <a:extLst>
              <a:ext uri="{FF2B5EF4-FFF2-40B4-BE49-F238E27FC236}">
                <a16:creationId xmlns:a16="http://schemas.microsoft.com/office/drawing/2014/main" id="{DD27A6E5-25E8-7EF5-EC96-F5C0157D8FA2}"/>
              </a:ext>
            </a:extLst>
          </p:cNvPr>
          <p:cNvSpPr txBox="1"/>
          <p:nvPr/>
        </p:nvSpPr>
        <p:spPr>
          <a:xfrm>
            <a:off x="245523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34" name="TextBox 33">
            <a:extLst>
              <a:ext uri="{FF2B5EF4-FFF2-40B4-BE49-F238E27FC236}">
                <a16:creationId xmlns:a16="http://schemas.microsoft.com/office/drawing/2014/main" id="{D7C820CA-6FF3-DA43-1604-100185973466}"/>
              </a:ext>
            </a:extLst>
          </p:cNvPr>
          <p:cNvSpPr txBox="1"/>
          <p:nvPr/>
        </p:nvSpPr>
        <p:spPr>
          <a:xfrm>
            <a:off x="684113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35" name="TextBox 34">
            <a:extLst>
              <a:ext uri="{FF2B5EF4-FFF2-40B4-BE49-F238E27FC236}">
                <a16:creationId xmlns:a16="http://schemas.microsoft.com/office/drawing/2014/main" id="{C837907F-F279-1609-0FB3-D0CA5855E71E}"/>
              </a:ext>
            </a:extLst>
          </p:cNvPr>
          <p:cNvSpPr txBox="1"/>
          <p:nvPr/>
        </p:nvSpPr>
        <p:spPr>
          <a:xfrm>
            <a:off x="2459615" y="632352"/>
            <a:ext cx="8822888" cy="5262979"/>
          </a:xfrm>
          <a:prstGeom prst="rect">
            <a:avLst/>
          </a:prstGeom>
          <a:noFill/>
        </p:spPr>
        <p:txBody>
          <a:bodyPr wrap="square" rtlCol="0">
            <a:spAutoFit/>
          </a:bodyPr>
          <a:lstStyle/>
          <a:p>
            <a:r>
              <a:rPr lang="en-US" sz="2400" dirty="0">
                <a:solidFill>
                  <a:srgbClr val="00B0F0"/>
                </a:solidFill>
                <a:latin typeface="Tw Cen MT" panose="020B0602020104020603" pitchFamily="34" charset="0"/>
              </a:rPr>
              <a:t>(d) R = x*x+2*x+1/2*x*x+x+1;</a:t>
            </a:r>
          </a:p>
          <a:p>
            <a:r>
              <a:rPr lang="en-US" sz="2400" dirty="0">
                <a:solidFill>
                  <a:srgbClr val="00B0F0"/>
                </a:solidFill>
                <a:latin typeface="Tw Cen MT" panose="020B0602020104020603" pitchFamily="34" charset="0"/>
              </a:rPr>
              <a:t>(a=3.5, assume R to be a float)</a:t>
            </a:r>
          </a:p>
          <a:p>
            <a:endParaRPr lang="en-US" sz="2400" dirty="0">
              <a:solidFill>
                <a:srgbClr val="00B0F0"/>
              </a:solidFill>
              <a:latin typeface="Tw Cen MT" panose="020B0602020104020603" pitchFamily="34" charset="0"/>
            </a:endParaRPr>
          </a:p>
          <a:p>
            <a:r>
              <a:rPr lang="en-IN" sz="2400" b="1" dirty="0">
                <a:solidFill>
                  <a:srgbClr val="00B0F0"/>
                </a:solidFill>
                <a:effectLst>
                  <a:outerShdw blurRad="38100" dist="38100" dir="2700000" algn="tl">
                    <a:srgbClr val="000000">
                      <a:alpha val="43137"/>
                    </a:srgbClr>
                  </a:outerShdw>
                </a:effectLst>
                <a:latin typeface="Tw Cen MT" panose="020B0602020104020603" pitchFamily="34" charset="0"/>
              </a:rPr>
              <a:t>Ans:</a:t>
            </a:r>
          </a:p>
          <a:p>
            <a:r>
              <a:rPr lang="en-IN" sz="2400" b="1"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a:t>
            </a:r>
            <a:r>
              <a:rPr lang="es-ES" sz="2400" dirty="0">
                <a:effectLst>
                  <a:outerShdw blurRad="38100" dist="38100" dir="2700000" algn="tl">
                    <a:srgbClr val="000000">
                      <a:alpha val="43137"/>
                    </a:srgbClr>
                  </a:outerShdw>
                </a:effectLst>
                <a:latin typeface="Tw Cen MT" panose="020B0602020104020603" pitchFamily="34" charset="0"/>
              </a:rPr>
              <a:t>3.5*3.5</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+2*3.5+1/2*3.5*3.5+3.5+1;</a:t>
            </a:r>
            <a:endParaRPr lang="es-ES" sz="2400" dirty="0">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R=12.25+</a:t>
            </a:r>
            <a:r>
              <a:rPr lang="es-ES" sz="2400" dirty="0">
                <a:effectLst>
                  <a:outerShdw blurRad="38100" dist="38100" dir="2700000" algn="tl">
                    <a:srgbClr val="000000">
                      <a:alpha val="43137"/>
                    </a:srgbClr>
                  </a:outerShdw>
                </a:effectLst>
                <a:latin typeface="Tw Cen MT" panose="020B0602020104020603" pitchFamily="34" charset="0"/>
              </a:rPr>
              <a:t>2*3.5</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+1/2*3.5*3.5+3.5+1;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s-ES"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R=12.25+7.0+</a:t>
            </a:r>
            <a:r>
              <a:rPr lang="es-ES" sz="2400" dirty="0">
                <a:effectLst>
                  <a:outerShdw blurRad="38100" dist="38100" dir="2700000" algn="tl">
                    <a:srgbClr val="000000">
                      <a:alpha val="43137"/>
                    </a:srgbClr>
                  </a:outerShdw>
                </a:effectLst>
                <a:latin typeface="Tw Cen MT" panose="020B0602020104020603" pitchFamily="34" charset="0"/>
              </a:rPr>
              <a:t>1/2</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*3.5*3.5+3.5+1;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n-IN"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R=12.25+7.0+</a:t>
            </a:r>
            <a:r>
              <a:rPr lang="es-ES" sz="2400" dirty="0">
                <a:effectLst>
                  <a:outerShdw blurRad="38100" dist="38100" dir="2700000" algn="tl">
                    <a:srgbClr val="000000">
                      <a:alpha val="43137"/>
                    </a:srgbClr>
                  </a:outerShdw>
                </a:effectLst>
                <a:latin typeface="Tw Cen MT" panose="020B0602020104020603" pitchFamily="34" charset="0"/>
              </a:rPr>
              <a:t>0*3.5</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*3.5+3.5+1;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n-IN"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R=12.25+7.0+</a:t>
            </a:r>
            <a:r>
              <a:rPr lang="es-ES" sz="2400" dirty="0">
                <a:effectLst>
                  <a:outerShdw blurRad="38100" dist="38100" dir="2700000" algn="tl">
                    <a:srgbClr val="000000">
                      <a:alpha val="43137"/>
                    </a:srgbClr>
                  </a:outerShdw>
                </a:effectLst>
                <a:latin typeface="Tw Cen MT" panose="020B0602020104020603" pitchFamily="34" charset="0"/>
              </a:rPr>
              <a:t>0*3.5</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+3.5+1;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s-ES"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a:t>
            </a:r>
            <a:r>
              <a:rPr lang="es-ES" sz="2400" dirty="0">
                <a:effectLst>
                  <a:outerShdw blurRad="38100" dist="38100" dir="2700000" algn="tl">
                    <a:srgbClr val="000000">
                      <a:alpha val="43137"/>
                    </a:srgbClr>
                  </a:outerShdw>
                </a:effectLst>
                <a:latin typeface="Tw Cen MT" panose="020B0602020104020603" pitchFamily="34" charset="0"/>
              </a:rPr>
              <a:t>12.25+7.0</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+0+3.5+1;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s-ES"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a:t>
            </a:r>
            <a:r>
              <a:rPr lang="es-ES" sz="2400" dirty="0">
                <a:effectLst>
                  <a:outerShdw blurRad="38100" dist="38100" dir="2700000" algn="tl">
                    <a:srgbClr val="000000">
                      <a:alpha val="43137"/>
                    </a:srgbClr>
                  </a:outerShdw>
                </a:effectLst>
                <a:latin typeface="Tw Cen MT" panose="020B0602020104020603" pitchFamily="34" charset="0"/>
              </a:rPr>
              <a:t>19.25+0</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+3.5+1;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s-ES"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a:t>
            </a:r>
            <a:r>
              <a:rPr lang="es-ES" sz="2400" dirty="0">
                <a:effectLst>
                  <a:outerShdw blurRad="38100" dist="38100" dir="2700000" algn="tl">
                    <a:srgbClr val="000000">
                      <a:alpha val="43137"/>
                    </a:srgbClr>
                  </a:outerShdw>
                </a:effectLst>
                <a:latin typeface="Tw Cen MT" panose="020B0602020104020603" pitchFamily="34" charset="0"/>
              </a:rPr>
              <a:t>19.25+3.5</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+1;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s-ES" sz="2400"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a:t>
            </a:r>
            <a:r>
              <a:rPr lang="es-ES" sz="2400" dirty="0">
                <a:effectLst>
                  <a:outerShdw blurRad="38100" dist="38100" dir="2700000" algn="tl">
                    <a:srgbClr val="000000">
                      <a:alpha val="43137"/>
                    </a:srgbClr>
                  </a:outerShdw>
                </a:effectLst>
                <a:latin typeface="Tw Cen MT" panose="020B0602020104020603" pitchFamily="34" charset="0"/>
              </a:rPr>
              <a:t>22.75+1</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n-IN" sz="2400" b="1" dirty="0">
              <a:solidFill>
                <a:srgbClr val="00B0F0"/>
              </a:solidFill>
              <a:effectLst>
                <a:outerShdw blurRad="38100" dist="38100" dir="2700000" algn="tl">
                  <a:srgbClr val="000000">
                    <a:alpha val="43137"/>
                  </a:srgbClr>
                </a:outerShdw>
              </a:effectLst>
              <a:latin typeface="Tw Cen MT" panose="020B0602020104020603" pitchFamily="34" charset="0"/>
            </a:endParaRPr>
          </a:p>
          <a:p>
            <a:pPr lvl="2"/>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R=</a:t>
            </a:r>
            <a:r>
              <a:rPr lang="es-ES" sz="2400" dirty="0">
                <a:effectLst>
                  <a:outerShdw blurRad="38100" dist="38100" dir="2700000" algn="tl">
                    <a:srgbClr val="000000">
                      <a:alpha val="43137"/>
                    </a:srgbClr>
                  </a:outerShdw>
                </a:effectLst>
                <a:latin typeface="Tw Cen MT" panose="020B0602020104020603" pitchFamily="34" charset="0"/>
              </a:rPr>
              <a:t>23.75</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err="1">
                <a:solidFill>
                  <a:srgbClr val="00B0F0"/>
                </a:solidFill>
                <a:effectLst>
                  <a:outerShdw blurRad="38100" dist="38100" dir="2700000" algn="tl">
                    <a:srgbClr val="000000">
                      <a:alpha val="43137"/>
                    </a:srgbClr>
                  </a:outerShdw>
                </a:effectLst>
                <a:latin typeface="Tw Cen MT" panose="020B0602020104020603" pitchFamily="34" charset="0"/>
              </a:rPr>
              <a:t>Operation</a:t>
            </a:r>
            <a:r>
              <a:rPr lang="es-ES" sz="2400" dirty="0">
                <a:solidFill>
                  <a:srgbClr val="00B0F0"/>
                </a:solidFill>
                <a:effectLst>
                  <a:outerShdw blurRad="38100" dist="38100" dir="2700000" algn="tl">
                    <a:srgbClr val="000000">
                      <a:alpha val="43137"/>
                    </a:srgbClr>
                  </a:outerShdw>
                </a:effectLst>
                <a:latin typeface="Tw Cen MT" panose="020B0602020104020603" pitchFamily="34" charset="0"/>
              </a:rPr>
              <a:t>: </a:t>
            </a:r>
            <a:r>
              <a:rPr lang="es-ES" sz="2400" dirty="0">
                <a:effectLst>
                  <a:outerShdw blurRad="38100" dist="38100" dir="2700000" algn="tl">
                    <a:srgbClr val="000000">
                      <a:alpha val="43137"/>
                    </a:srgbClr>
                  </a:outerShdw>
                </a:effectLst>
                <a:latin typeface="Tw Cen MT" panose="020B0602020104020603" pitchFamily="34" charset="0"/>
              </a:rPr>
              <a:t>+</a:t>
            </a:r>
            <a:endParaRPr lang="en-IN" sz="24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43982769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7EC4F6F-8055-B89C-103E-F46A46168550}"/>
              </a:ext>
            </a:extLst>
          </p:cNvPr>
          <p:cNvGrpSpPr/>
          <p:nvPr/>
        </p:nvGrpSpPr>
        <p:grpSpPr>
          <a:xfrm>
            <a:off x="-290920" y="0"/>
            <a:ext cx="12482920" cy="6858000"/>
            <a:chOff x="-290920" y="0"/>
            <a:chExt cx="12482920" cy="6858000"/>
          </a:xfrm>
        </p:grpSpPr>
        <p:sp>
          <p:nvSpPr>
            <p:cNvPr id="37" name="Rectangle 36">
              <a:extLst>
                <a:ext uri="{FF2B5EF4-FFF2-40B4-BE49-F238E27FC236}">
                  <a16:creationId xmlns:a16="http://schemas.microsoft.com/office/drawing/2014/main" id="{A9BB07C5-D0E1-8FB7-D65C-A3F5A3D1B6C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C55CA39-02DE-D1C3-5E60-7070009053E1}"/>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676AA3D-C137-F9F8-70B9-910C00BD0C19}"/>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40" name="Picture 39">
              <a:extLst>
                <a:ext uri="{FF2B5EF4-FFF2-40B4-BE49-F238E27FC236}">
                  <a16:creationId xmlns:a16="http://schemas.microsoft.com/office/drawing/2014/main" id="{7B193C99-84CF-34CA-FF82-DE03B8920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1" name="Group 40">
            <a:extLst>
              <a:ext uri="{FF2B5EF4-FFF2-40B4-BE49-F238E27FC236}">
                <a16:creationId xmlns:a16="http://schemas.microsoft.com/office/drawing/2014/main" id="{81F3756B-E515-6C21-2EBB-8B32BA4BCA27}"/>
              </a:ext>
            </a:extLst>
          </p:cNvPr>
          <p:cNvGrpSpPr/>
          <p:nvPr/>
        </p:nvGrpSpPr>
        <p:grpSpPr>
          <a:xfrm>
            <a:off x="226788" y="-2"/>
            <a:ext cx="11447503" cy="6858000"/>
            <a:chOff x="213096" y="0"/>
            <a:chExt cx="11447503" cy="6858000"/>
          </a:xfrm>
        </p:grpSpPr>
        <p:sp>
          <p:nvSpPr>
            <p:cNvPr id="42" name="Rectangle 41">
              <a:extLst>
                <a:ext uri="{FF2B5EF4-FFF2-40B4-BE49-F238E27FC236}">
                  <a16:creationId xmlns:a16="http://schemas.microsoft.com/office/drawing/2014/main" id="{CF1896F1-8614-493B-5237-D45D0D1CE1F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2A931146-E65E-9672-06F5-DFFA1DC79AC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DE954CB8-2F8F-81DB-569A-7A0347CAC48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45" name="Picture 44">
              <a:extLst>
                <a:ext uri="{FF2B5EF4-FFF2-40B4-BE49-F238E27FC236}">
                  <a16:creationId xmlns:a16="http://schemas.microsoft.com/office/drawing/2014/main" id="{BBCB831B-CFD2-22B5-95B9-63B704CC5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6" name="Group 45">
            <a:extLst>
              <a:ext uri="{FF2B5EF4-FFF2-40B4-BE49-F238E27FC236}">
                <a16:creationId xmlns:a16="http://schemas.microsoft.com/office/drawing/2014/main" id="{251D54EE-F8CD-150E-1BD8-AD878FA34CCD}"/>
              </a:ext>
            </a:extLst>
          </p:cNvPr>
          <p:cNvGrpSpPr/>
          <p:nvPr/>
        </p:nvGrpSpPr>
        <p:grpSpPr>
          <a:xfrm>
            <a:off x="1184133" y="0"/>
            <a:ext cx="9961092" cy="6858000"/>
            <a:chOff x="491575" y="0"/>
            <a:chExt cx="9961092" cy="6858000"/>
          </a:xfrm>
        </p:grpSpPr>
        <p:sp>
          <p:nvSpPr>
            <p:cNvPr id="47" name="Rectangle 46">
              <a:extLst>
                <a:ext uri="{FF2B5EF4-FFF2-40B4-BE49-F238E27FC236}">
                  <a16:creationId xmlns:a16="http://schemas.microsoft.com/office/drawing/2014/main" id="{C1D7403A-6606-840C-5210-2899E6E48ED3}"/>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B3099FDF-16EE-0983-EA0A-B88BC45BF01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9BE4FF0D-EF97-E695-6387-04D0C0B1DB00}"/>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81" name="Picture 80">
              <a:extLst>
                <a:ext uri="{FF2B5EF4-FFF2-40B4-BE49-F238E27FC236}">
                  <a16:creationId xmlns:a16="http://schemas.microsoft.com/office/drawing/2014/main" id="{4E9093CB-F290-C32E-18E0-4A8EC92AD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07B983E2-9A5E-4ADD-6851-7EFB9E3005F1}"/>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F29231AD-D920-EDCD-2C0B-AD7F0E04DF9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FB39AED-A2F9-05FE-C0F5-E485297D8DC0}"/>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C34B8D5-646A-E8F5-0F5D-461C234AA590}"/>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68C7D5A1-9878-7D53-BAE8-B5FC5F700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0E64E938-C8C7-4A67-3609-15C4D909E8BD}"/>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D46363AD-7C0F-9F34-1583-EF8C8F83318E}"/>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5B7BF56-9E1F-7B5B-7236-9AD28053BEE1}"/>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B9F0D2B-7B88-7C57-F541-5E09272C7794}"/>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A3109964-DABC-3438-6A91-C7ACB826F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CE1DA3DD-276A-B9B6-E656-9344BE6CDED7}"/>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CA898AB1-CEC6-1CB4-683F-8FCE5711698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A45CB570-1F01-3598-8B68-A0B84FB5B3B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727516F1-389B-00EA-D2F2-09A01CF9581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5" name="Picture 34">
              <a:extLst>
                <a:ext uri="{FF2B5EF4-FFF2-40B4-BE49-F238E27FC236}">
                  <a16:creationId xmlns:a16="http://schemas.microsoft.com/office/drawing/2014/main" id="{66B4DA09-6A31-987F-2A13-FB14A14BD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8" name="TextBox 87">
            <a:extLst>
              <a:ext uri="{FF2B5EF4-FFF2-40B4-BE49-F238E27FC236}">
                <a16:creationId xmlns:a16="http://schemas.microsoft.com/office/drawing/2014/main" id="{497C617C-3DFE-44E7-7A62-CBC6C76EC53D}"/>
              </a:ext>
            </a:extLst>
          </p:cNvPr>
          <p:cNvSpPr txBox="1"/>
          <p:nvPr/>
        </p:nvSpPr>
        <p:spPr>
          <a:xfrm>
            <a:off x="1999624" y="758217"/>
            <a:ext cx="8991155" cy="5139869"/>
          </a:xfrm>
          <a:prstGeom prst="rect">
            <a:avLst/>
          </a:prstGeom>
          <a:noFill/>
        </p:spPr>
        <p:txBody>
          <a:bodyPr wrap="square" rtlCol="0">
            <a:spAutoFit/>
          </a:bodyPr>
          <a:lstStyle/>
          <a:p>
            <a:r>
              <a:rPr lang="en-US" sz="4100" dirty="0">
                <a:solidFill>
                  <a:srgbClr val="FFC000"/>
                </a:solidFill>
                <a:latin typeface="Tw Cen MT" panose="020B0602020104020603" pitchFamily="34" charset="0"/>
              </a:rPr>
              <a:t>Q[C] Indicate the order in which the following expressions would be evaluated:</a:t>
            </a:r>
          </a:p>
          <a:p>
            <a:pPr marL="742950" indent="-742950">
              <a:buAutoNum type="alphaLcParenBoth"/>
            </a:pPr>
            <a:r>
              <a:rPr lang="en-US" sz="4100" dirty="0">
                <a:solidFill>
                  <a:srgbClr val="FFC000"/>
                </a:solidFill>
                <a:latin typeface="Tw Cen MT" panose="020B0602020104020603" pitchFamily="34" charset="0"/>
              </a:rPr>
              <a:t>g=10/5/2/1;</a:t>
            </a:r>
          </a:p>
          <a:p>
            <a:pPr marL="742950" indent="-742950">
              <a:buAutoNum type="alphaLcParenBoth"/>
            </a:pPr>
            <a:r>
              <a:rPr lang="en-US" sz="4100" dirty="0">
                <a:solidFill>
                  <a:srgbClr val="FFC000"/>
                </a:solidFill>
                <a:latin typeface="Tw Cen MT" panose="020B0602020104020603" pitchFamily="34" charset="0"/>
              </a:rPr>
              <a:t>b=3/2+5*4/3; </a:t>
            </a:r>
          </a:p>
          <a:p>
            <a:pPr marL="742950" indent="-742950">
              <a:buAutoNum type="alphaLcParenBoth"/>
            </a:pPr>
            <a:r>
              <a:rPr lang="en-US" sz="4100" dirty="0">
                <a:solidFill>
                  <a:srgbClr val="FFC000"/>
                </a:solidFill>
                <a:latin typeface="Tw Cen MT" panose="020B0602020104020603" pitchFamily="34" charset="0"/>
              </a:rPr>
              <a:t>a=b=c=3+4;	</a:t>
            </a:r>
          </a:p>
          <a:p>
            <a:pPr marL="742950" indent="-742950">
              <a:buFontTx/>
              <a:buAutoNum type="alphaLcParenBoth"/>
            </a:pPr>
            <a:r>
              <a:rPr lang="en-US" sz="4100" dirty="0">
                <a:solidFill>
                  <a:srgbClr val="FFC000"/>
                </a:solidFill>
                <a:latin typeface="Tw Cen MT" panose="020B0602020104020603" pitchFamily="34" charset="0"/>
              </a:rPr>
              <a:t>x=2-3+5*2/8%3;</a:t>
            </a:r>
          </a:p>
          <a:p>
            <a:pPr marL="742950" indent="-742950">
              <a:buAutoNum type="alphaLcParenBoth"/>
            </a:pPr>
            <a:r>
              <a:rPr lang="en-US" sz="4100" dirty="0">
                <a:solidFill>
                  <a:srgbClr val="FFC000"/>
                </a:solidFill>
                <a:latin typeface="Tw Cen MT" panose="020B0602020104020603" pitchFamily="34" charset="0"/>
              </a:rPr>
              <a:t>z=5%3/8*3+4;</a:t>
            </a:r>
          </a:p>
          <a:p>
            <a:pPr marL="742950" indent="-742950">
              <a:buAutoNum type="alphaLcParenBoth"/>
            </a:pPr>
            <a:r>
              <a:rPr lang="en-US" sz="4100" dirty="0">
                <a:solidFill>
                  <a:srgbClr val="FFC000"/>
                </a:solidFill>
                <a:latin typeface="Tw Cen MT" panose="020B0602020104020603" pitchFamily="34" charset="0"/>
              </a:rPr>
              <a:t>y=z=-3%-8/2+7;</a:t>
            </a:r>
          </a:p>
        </p:txBody>
      </p:sp>
      <p:pic>
        <p:nvPicPr>
          <p:cNvPr id="93" name="Picture 92" descr="Logo&#10;&#10;Description automatically generated">
            <a:extLst>
              <a:ext uri="{FF2B5EF4-FFF2-40B4-BE49-F238E27FC236}">
                <a16:creationId xmlns:a16="http://schemas.microsoft.com/office/drawing/2014/main" id="{850161D6-8EE1-A8A2-BBB6-E605B78DD9BA}"/>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D052E361-D77F-F5E8-C4C8-48519B3B38E8}"/>
              </a:ext>
            </a:extLst>
          </p:cNvPr>
          <p:cNvSpPr/>
          <p:nvPr/>
        </p:nvSpPr>
        <p:spPr>
          <a:xfrm>
            <a:off x="-9016724"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DCB9684-1286-1DF2-7685-88A5861A3B3B}"/>
              </a:ext>
            </a:extLst>
          </p:cNvPr>
          <p:cNvGrpSpPr/>
          <p:nvPr/>
        </p:nvGrpSpPr>
        <p:grpSpPr>
          <a:xfrm>
            <a:off x="-8696166" y="0"/>
            <a:ext cx="8692332" cy="6858000"/>
            <a:chOff x="718505" y="-1"/>
            <a:chExt cx="8692332" cy="6858000"/>
          </a:xfrm>
        </p:grpSpPr>
        <p:sp>
          <p:nvSpPr>
            <p:cNvPr id="4" name="Rectangle 3">
              <a:extLst>
                <a:ext uri="{FF2B5EF4-FFF2-40B4-BE49-F238E27FC236}">
                  <a16:creationId xmlns:a16="http://schemas.microsoft.com/office/drawing/2014/main" id="{E95D1161-FFB6-8DD4-F934-3BC449B39F86}"/>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077740D7-F41E-4CA0-164D-27E10E85EC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AB347B6-0BFC-CAD3-A773-81F062302017}"/>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034AE9CC-8162-2C3F-16E4-27640F36D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6AC27272-E8D0-753A-45AF-8D2C933BE92C}"/>
              </a:ext>
            </a:extLst>
          </p:cNvPr>
          <p:cNvGrpSpPr/>
          <p:nvPr/>
        </p:nvGrpSpPr>
        <p:grpSpPr>
          <a:xfrm>
            <a:off x="-10449629" y="0"/>
            <a:ext cx="9927504" cy="6858000"/>
            <a:chOff x="-9337032" y="-1"/>
            <a:chExt cx="9927504" cy="6858000"/>
          </a:xfrm>
        </p:grpSpPr>
        <p:sp>
          <p:nvSpPr>
            <p:cNvPr id="9" name="Rectangle 8">
              <a:extLst>
                <a:ext uri="{FF2B5EF4-FFF2-40B4-BE49-F238E27FC236}">
                  <a16:creationId xmlns:a16="http://schemas.microsoft.com/office/drawing/2014/main" id="{284767DC-8F66-081D-41FE-6A5AB656FF3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5300297-1227-253E-ED84-429A41A53FE2}"/>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6BF371-D4AE-27A1-7AAC-5DBEA602867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256C6E27-A2C1-35B6-9DBD-DF42657A5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F265BF66-D248-719C-A122-CE1705A0D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868" y="71953"/>
            <a:ext cx="577132" cy="577132"/>
          </a:xfrm>
          <a:prstGeom prst="rect">
            <a:avLst/>
          </a:prstGeom>
        </p:spPr>
      </p:pic>
      <p:sp>
        <p:nvSpPr>
          <p:cNvPr id="14" name="TextBox 13">
            <a:extLst>
              <a:ext uri="{FF2B5EF4-FFF2-40B4-BE49-F238E27FC236}">
                <a16:creationId xmlns:a16="http://schemas.microsoft.com/office/drawing/2014/main" id="{5656212A-3BD7-DD8D-703B-ACA55BB9F1B9}"/>
              </a:ext>
            </a:extLst>
          </p:cNvPr>
          <p:cNvSpPr txBox="1"/>
          <p:nvPr/>
        </p:nvSpPr>
        <p:spPr>
          <a:xfrm>
            <a:off x="191798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14E7FC7E-180A-DB7E-C4B7-1BB1F154BA17}"/>
              </a:ext>
            </a:extLst>
          </p:cNvPr>
          <p:cNvSpPr txBox="1"/>
          <p:nvPr/>
        </p:nvSpPr>
        <p:spPr>
          <a:xfrm>
            <a:off x="667004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9FE39F3A-7206-D79E-E2E4-AD7ED1D72183}"/>
              </a:ext>
            </a:extLst>
          </p:cNvPr>
          <p:cNvSpPr txBox="1"/>
          <p:nvPr/>
        </p:nvSpPr>
        <p:spPr>
          <a:xfrm>
            <a:off x="191798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177CBE1E-407D-EFF5-1E65-0E3A63238C20}"/>
              </a:ext>
            </a:extLst>
          </p:cNvPr>
          <p:cNvSpPr txBox="1"/>
          <p:nvPr/>
        </p:nvSpPr>
        <p:spPr>
          <a:xfrm>
            <a:off x="630388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wipe(left)">
                                      <p:cBhvr>
                                        <p:cTn id="7" dur="500"/>
                                        <p:tgtEl>
                                          <p:spTgt spid="8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animEffect transition="in" filter="wipe(left)">
                                      <p:cBhvr>
                                        <p:cTn id="11" dur="500"/>
                                        <p:tgtEl>
                                          <p:spTgt spid="8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animEffect transition="in" filter="wipe(left)">
                                      <p:cBhvr>
                                        <p:cTn id="15" dur="500"/>
                                        <p:tgtEl>
                                          <p:spTgt spid="8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animEffect transition="in" filter="wipe(left)">
                                      <p:cBhvr>
                                        <p:cTn id="19" dur="500"/>
                                        <p:tgtEl>
                                          <p:spTgt spid="88">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animEffect transition="in" filter="wipe(left)">
                                      <p:cBhvr>
                                        <p:cTn id="23" dur="500"/>
                                        <p:tgtEl>
                                          <p:spTgt spid="88">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animEffect transition="in" filter="wipe(left)">
                                      <p:cBhvr>
                                        <p:cTn id="27" dur="500"/>
                                        <p:tgtEl>
                                          <p:spTgt spid="88">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8">
                                            <p:txEl>
                                              <p:pRg st="6" end="6"/>
                                            </p:txEl>
                                          </p:spTgt>
                                        </p:tgtEl>
                                        <p:attrNameLst>
                                          <p:attrName>style.visibility</p:attrName>
                                        </p:attrNameLst>
                                      </p:cBhvr>
                                      <p:to>
                                        <p:strVal val="visible"/>
                                      </p:to>
                                    </p:set>
                                    <p:animEffect transition="in" filter="wipe(left)">
                                      <p:cBhvr>
                                        <p:cTn id="31"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7EC4F6F-8055-B89C-103E-F46A46168550}"/>
              </a:ext>
            </a:extLst>
          </p:cNvPr>
          <p:cNvGrpSpPr/>
          <p:nvPr/>
        </p:nvGrpSpPr>
        <p:grpSpPr>
          <a:xfrm>
            <a:off x="-290920" y="0"/>
            <a:ext cx="12482920" cy="6858000"/>
            <a:chOff x="-290920" y="0"/>
            <a:chExt cx="12482920" cy="6858000"/>
          </a:xfrm>
        </p:grpSpPr>
        <p:sp>
          <p:nvSpPr>
            <p:cNvPr id="37" name="Rectangle 36">
              <a:extLst>
                <a:ext uri="{FF2B5EF4-FFF2-40B4-BE49-F238E27FC236}">
                  <a16:creationId xmlns:a16="http://schemas.microsoft.com/office/drawing/2014/main" id="{A9BB07C5-D0E1-8FB7-D65C-A3F5A3D1B6C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C55CA39-02DE-D1C3-5E60-7070009053E1}"/>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676AA3D-C137-F9F8-70B9-910C00BD0C19}"/>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40" name="Picture 39">
              <a:extLst>
                <a:ext uri="{FF2B5EF4-FFF2-40B4-BE49-F238E27FC236}">
                  <a16:creationId xmlns:a16="http://schemas.microsoft.com/office/drawing/2014/main" id="{7B193C99-84CF-34CA-FF82-DE03B8920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1" name="Group 40">
            <a:extLst>
              <a:ext uri="{FF2B5EF4-FFF2-40B4-BE49-F238E27FC236}">
                <a16:creationId xmlns:a16="http://schemas.microsoft.com/office/drawing/2014/main" id="{81F3756B-E515-6C21-2EBB-8B32BA4BCA27}"/>
              </a:ext>
            </a:extLst>
          </p:cNvPr>
          <p:cNvGrpSpPr/>
          <p:nvPr/>
        </p:nvGrpSpPr>
        <p:grpSpPr>
          <a:xfrm>
            <a:off x="226788" y="-2"/>
            <a:ext cx="11447503" cy="6858000"/>
            <a:chOff x="213096" y="0"/>
            <a:chExt cx="11447503" cy="6858000"/>
          </a:xfrm>
        </p:grpSpPr>
        <p:sp>
          <p:nvSpPr>
            <p:cNvPr id="42" name="Rectangle 41">
              <a:extLst>
                <a:ext uri="{FF2B5EF4-FFF2-40B4-BE49-F238E27FC236}">
                  <a16:creationId xmlns:a16="http://schemas.microsoft.com/office/drawing/2014/main" id="{CF1896F1-8614-493B-5237-D45D0D1CE1F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2A931146-E65E-9672-06F5-DFFA1DC79AC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DE954CB8-2F8F-81DB-569A-7A0347CAC48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45" name="Picture 44">
              <a:extLst>
                <a:ext uri="{FF2B5EF4-FFF2-40B4-BE49-F238E27FC236}">
                  <a16:creationId xmlns:a16="http://schemas.microsoft.com/office/drawing/2014/main" id="{BBCB831B-CFD2-22B5-95B9-63B704CC5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6" name="Group 45">
            <a:extLst>
              <a:ext uri="{FF2B5EF4-FFF2-40B4-BE49-F238E27FC236}">
                <a16:creationId xmlns:a16="http://schemas.microsoft.com/office/drawing/2014/main" id="{251D54EE-F8CD-150E-1BD8-AD878FA34CCD}"/>
              </a:ext>
            </a:extLst>
          </p:cNvPr>
          <p:cNvGrpSpPr/>
          <p:nvPr/>
        </p:nvGrpSpPr>
        <p:grpSpPr>
          <a:xfrm>
            <a:off x="1184133" y="0"/>
            <a:ext cx="9961092" cy="6858000"/>
            <a:chOff x="491575" y="0"/>
            <a:chExt cx="9961092" cy="6858000"/>
          </a:xfrm>
        </p:grpSpPr>
        <p:sp>
          <p:nvSpPr>
            <p:cNvPr id="47" name="Rectangle 46">
              <a:extLst>
                <a:ext uri="{FF2B5EF4-FFF2-40B4-BE49-F238E27FC236}">
                  <a16:creationId xmlns:a16="http://schemas.microsoft.com/office/drawing/2014/main" id="{C1D7403A-6606-840C-5210-2899E6E48ED3}"/>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B3099FDF-16EE-0983-EA0A-B88BC45BF01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9BE4FF0D-EF97-E695-6387-04D0C0B1DB00}"/>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81" name="Picture 80">
              <a:extLst>
                <a:ext uri="{FF2B5EF4-FFF2-40B4-BE49-F238E27FC236}">
                  <a16:creationId xmlns:a16="http://schemas.microsoft.com/office/drawing/2014/main" id="{4E9093CB-F290-C32E-18E0-4A8EC92AD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20" name="Group 19">
            <a:extLst>
              <a:ext uri="{FF2B5EF4-FFF2-40B4-BE49-F238E27FC236}">
                <a16:creationId xmlns:a16="http://schemas.microsoft.com/office/drawing/2014/main" id="{07B983E2-9A5E-4ADD-6851-7EFB9E3005F1}"/>
              </a:ext>
            </a:extLst>
          </p:cNvPr>
          <p:cNvGrpSpPr/>
          <p:nvPr/>
        </p:nvGrpSpPr>
        <p:grpSpPr>
          <a:xfrm>
            <a:off x="-7985197" y="0"/>
            <a:ext cx="9574094" cy="6858000"/>
            <a:chOff x="491575" y="0"/>
            <a:chExt cx="9574094" cy="6858000"/>
          </a:xfrm>
        </p:grpSpPr>
        <p:sp>
          <p:nvSpPr>
            <p:cNvPr id="21" name="Rectangle 20">
              <a:extLst>
                <a:ext uri="{FF2B5EF4-FFF2-40B4-BE49-F238E27FC236}">
                  <a16:creationId xmlns:a16="http://schemas.microsoft.com/office/drawing/2014/main" id="{F29231AD-D920-EDCD-2C0B-AD7F0E04DF9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FB39AED-A2F9-05FE-C0F5-E485297D8DC0}"/>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C34B8D5-646A-E8F5-0F5D-461C234AA590}"/>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24" name="Picture 23">
              <a:extLst>
                <a:ext uri="{FF2B5EF4-FFF2-40B4-BE49-F238E27FC236}">
                  <a16:creationId xmlns:a16="http://schemas.microsoft.com/office/drawing/2014/main" id="{68C7D5A1-9878-7D53-BAE8-B5FC5F700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0E64E938-C8C7-4A67-3609-15C4D909E8BD}"/>
              </a:ext>
            </a:extLst>
          </p:cNvPr>
          <p:cNvGrpSpPr/>
          <p:nvPr/>
        </p:nvGrpSpPr>
        <p:grpSpPr>
          <a:xfrm>
            <a:off x="-7638543" y="-1"/>
            <a:ext cx="8692332" cy="6858000"/>
            <a:chOff x="718505" y="-1"/>
            <a:chExt cx="8692332" cy="6858000"/>
          </a:xfrm>
        </p:grpSpPr>
        <p:sp>
          <p:nvSpPr>
            <p:cNvPr id="27" name="Rectangle 26">
              <a:extLst>
                <a:ext uri="{FF2B5EF4-FFF2-40B4-BE49-F238E27FC236}">
                  <a16:creationId xmlns:a16="http://schemas.microsoft.com/office/drawing/2014/main" id="{D46363AD-7C0F-9F34-1583-EF8C8F83318E}"/>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5B7BF56-9E1F-7B5B-7236-9AD28053BEE1}"/>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B9F0D2B-7B88-7C57-F541-5E09272C7794}"/>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30" name="Picture 29">
              <a:extLst>
                <a:ext uri="{FF2B5EF4-FFF2-40B4-BE49-F238E27FC236}">
                  <a16:creationId xmlns:a16="http://schemas.microsoft.com/office/drawing/2014/main" id="{A3109964-DABC-3438-6A91-C7ACB826F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CE1DA3DD-276A-B9B6-E656-9344BE6CDED7}"/>
              </a:ext>
            </a:extLst>
          </p:cNvPr>
          <p:cNvGrpSpPr/>
          <p:nvPr/>
        </p:nvGrpSpPr>
        <p:grpSpPr>
          <a:xfrm>
            <a:off x="-9395082" y="-1"/>
            <a:ext cx="9927504" cy="6858000"/>
            <a:chOff x="-9337032" y="-1"/>
            <a:chExt cx="9927504" cy="6858000"/>
          </a:xfrm>
        </p:grpSpPr>
        <p:sp>
          <p:nvSpPr>
            <p:cNvPr id="32" name="Rectangle 31">
              <a:extLst>
                <a:ext uri="{FF2B5EF4-FFF2-40B4-BE49-F238E27FC236}">
                  <a16:creationId xmlns:a16="http://schemas.microsoft.com/office/drawing/2014/main" id="{CA898AB1-CEC6-1CB4-683F-8FCE5711698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A45CB570-1F01-3598-8B68-A0B84FB5B3B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727516F1-389B-00EA-D2F2-09A01CF9581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5" name="Picture 34">
              <a:extLst>
                <a:ext uri="{FF2B5EF4-FFF2-40B4-BE49-F238E27FC236}">
                  <a16:creationId xmlns:a16="http://schemas.microsoft.com/office/drawing/2014/main" id="{66B4DA09-6A31-987F-2A13-FB14A14BD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8" name="TextBox 87">
            <a:extLst>
              <a:ext uri="{FF2B5EF4-FFF2-40B4-BE49-F238E27FC236}">
                <a16:creationId xmlns:a16="http://schemas.microsoft.com/office/drawing/2014/main" id="{497C617C-3DFE-44E7-7A62-CBC6C76EC53D}"/>
              </a:ext>
            </a:extLst>
          </p:cNvPr>
          <p:cNvSpPr txBox="1"/>
          <p:nvPr/>
        </p:nvSpPr>
        <p:spPr>
          <a:xfrm>
            <a:off x="1999624" y="758217"/>
            <a:ext cx="9145601" cy="5139869"/>
          </a:xfrm>
          <a:prstGeom prst="rect">
            <a:avLst/>
          </a:prstGeom>
          <a:noFill/>
        </p:spPr>
        <p:txBody>
          <a:bodyPr wrap="square" rtlCol="0">
            <a:spAutoFit/>
          </a:bodyPr>
          <a:lstStyle/>
          <a:p>
            <a:r>
              <a:rPr lang="en-US" sz="4100" dirty="0">
                <a:solidFill>
                  <a:srgbClr val="FFC000"/>
                </a:solidFill>
                <a:latin typeface="Tw Cen MT" panose="020B0602020104020603" pitchFamily="34" charset="0"/>
              </a:rPr>
              <a:t>Q[C] Indicate the order in which the following expressions would be evaluated:</a:t>
            </a:r>
          </a:p>
          <a:p>
            <a:pPr marL="742950" indent="-742950">
              <a:buAutoNum type="alphaLcParenBoth"/>
            </a:pPr>
            <a:r>
              <a:rPr lang="en-US" sz="4100" dirty="0">
                <a:solidFill>
                  <a:srgbClr val="FFC000"/>
                </a:solidFill>
                <a:latin typeface="Tw Cen MT" panose="020B0602020104020603" pitchFamily="34" charset="0"/>
              </a:rPr>
              <a:t>g=10/5/2/1;    🔰</a:t>
            </a:r>
            <a:r>
              <a:rPr lang="en-US" sz="4100" b="1" dirty="0">
                <a:solidFill>
                  <a:srgbClr val="FFC000"/>
                </a:solidFill>
                <a:effectLst>
                  <a:outerShdw blurRad="38100" dist="38100" dir="2700000" algn="tl">
                    <a:srgbClr val="000000">
                      <a:alpha val="43137"/>
                    </a:srgbClr>
                  </a:outerShdw>
                </a:effectLst>
                <a:latin typeface="Tw Cen MT" panose="020B0602020104020603" pitchFamily="34" charset="0"/>
              </a:rPr>
              <a:t>/5 /2 /1 =</a:t>
            </a:r>
          </a:p>
          <a:p>
            <a:pPr marL="742950" indent="-742950">
              <a:buAutoNum type="alphaLcParenBoth"/>
            </a:pPr>
            <a:r>
              <a:rPr lang="en-US" sz="4100" dirty="0">
                <a:solidFill>
                  <a:srgbClr val="FFC000"/>
                </a:solidFill>
                <a:latin typeface="Tw Cen MT" panose="020B0602020104020603" pitchFamily="34" charset="0"/>
              </a:rPr>
              <a:t>b=3/2+5*4/3;  🔰</a:t>
            </a:r>
            <a:r>
              <a:rPr lang="en-US" sz="4100" b="1" dirty="0">
                <a:solidFill>
                  <a:srgbClr val="FFC000"/>
                </a:solidFill>
                <a:effectLst>
                  <a:outerShdw blurRad="38100" dist="38100" dir="2700000" algn="tl">
                    <a:srgbClr val="000000">
                      <a:alpha val="43137"/>
                    </a:srgbClr>
                  </a:outerShdw>
                </a:effectLst>
                <a:latin typeface="Tw Cen MT" panose="020B0602020104020603" pitchFamily="34" charset="0"/>
              </a:rPr>
              <a:t>/2 * /3 + =</a:t>
            </a:r>
          </a:p>
          <a:p>
            <a:pPr marL="742950" indent="-742950">
              <a:buAutoNum type="alphaLcParenBoth"/>
            </a:pPr>
            <a:r>
              <a:rPr lang="en-US" sz="4100" dirty="0">
                <a:solidFill>
                  <a:srgbClr val="FFC000"/>
                </a:solidFill>
                <a:latin typeface="Tw Cen MT" panose="020B0602020104020603" pitchFamily="34" charset="0"/>
              </a:rPr>
              <a:t>a=b=c=3+4;	     🔰</a:t>
            </a:r>
            <a:r>
              <a:rPr lang="en-US" sz="4100" b="1" dirty="0">
                <a:solidFill>
                  <a:srgbClr val="FFC000"/>
                </a:solidFill>
                <a:effectLst>
                  <a:outerShdw blurRad="38100" dist="38100" dir="2700000" algn="tl">
                    <a:srgbClr val="000000">
                      <a:alpha val="43137"/>
                    </a:srgbClr>
                  </a:outerShdw>
                </a:effectLst>
                <a:latin typeface="Tw Cen MT" panose="020B0602020104020603" pitchFamily="34" charset="0"/>
              </a:rPr>
              <a:t>+ c= b= a=</a:t>
            </a:r>
          </a:p>
          <a:p>
            <a:pPr marL="742950" indent="-742950">
              <a:buFontTx/>
              <a:buAutoNum type="alphaLcParenBoth"/>
            </a:pPr>
            <a:r>
              <a:rPr lang="en-US" sz="4100" dirty="0">
                <a:solidFill>
                  <a:srgbClr val="FFC000"/>
                </a:solidFill>
                <a:latin typeface="Tw Cen MT" panose="020B0602020104020603" pitchFamily="34" charset="0"/>
              </a:rPr>
              <a:t>x=2-3+5*2/8%3; 🔰</a:t>
            </a:r>
            <a:r>
              <a:rPr lang="en-US" sz="4100" b="1" dirty="0">
                <a:solidFill>
                  <a:srgbClr val="FFC000"/>
                </a:solidFill>
                <a:effectLst>
                  <a:outerShdw blurRad="38100" dist="38100" dir="2700000" algn="tl">
                    <a:srgbClr val="000000">
                      <a:alpha val="43137"/>
                    </a:srgbClr>
                  </a:outerShdw>
                </a:effectLst>
                <a:latin typeface="Tw Cen MT" panose="020B0602020104020603" pitchFamily="34" charset="0"/>
              </a:rPr>
              <a:t>* / % - + =</a:t>
            </a:r>
          </a:p>
          <a:p>
            <a:pPr marL="742950" indent="-742950">
              <a:buAutoNum type="alphaLcParenBoth"/>
            </a:pPr>
            <a:r>
              <a:rPr lang="en-US" sz="4100" dirty="0">
                <a:solidFill>
                  <a:srgbClr val="FFC000"/>
                </a:solidFill>
                <a:latin typeface="Tw Cen MT" panose="020B0602020104020603" pitchFamily="34" charset="0"/>
              </a:rPr>
              <a:t>z=5%3/8*3+4;     🔰</a:t>
            </a:r>
            <a:r>
              <a:rPr lang="en-US" sz="4100" b="1" dirty="0">
                <a:solidFill>
                  <a:srgbClr val="FFC000"/>
                </a:solidFill>
                <a:effectLst>
                  <a:outerShdw blurRad="38100" dist="38100" dir="2700000" algn="tl">
                    <a:srgbClr val="000000">
                      <a:alpha val="43137"/>
                    </a:srgbClr>
                  </a:outerShdw>
                </a:effectLst>
                <a:latin typeface="Tw Cen MT" panose="020B0602020104020603" pitchFamily="34" charset="0"/>
              </a:rPr>
              <a:t>% / * + =</a:t>
            </a:r>
          </a:p>
          <a:p>
            <a:pPr marL="742950" indent="-742950">
              <a:buFontTx/>
              <a:buAutoNum type="alphaLcParenBoth"/>
            </a:pPr>
            <a:r>
              <a:rPr lang="en-US" sz="4100" dirty="0">
                <a:solidFill>
                  <a:srgbClr val="FFC000"/>
                </a:solidFill>
                <a:latin typeface="Tw Cen MT" panose="020B0602020104020603" pitchFamily="34" charset="0"/>
              </a:rPr>
              <a:t>y=z=-3%-8/2+7;  🔰</a:t>
            </a:r>
            <a:r>
              <a:rPr lang="en-US" sz="4100" b="1" dirty="0">
                <a:solidFill>
                  <a:srgbClr val="FFC000"/>
                </a:solidFill>
                <a:effectLst>
                  <a:outerShdw blurRad="38100" dist="38100" dir="2700000" algn="tl">
                    <a:srgbClr val="000000">
                      <a:alpha val="43137"/>
                    </a:srgbClr>
                  </a:outerShdw>
                </a:effectLst>
                <a:latin typeface="Tw Cen MT" panose="020B0602020104020603" pitchFamily="34" charset="0"/>
              </a:rPr>
              <a:t>% / + =</a:t>
            </a:r>
          </a:p>
        </p:txBody>
      </p:sp>
      <p:pic>
        <p:nvPicPr>
          <p:cNvPr id="93" name="Picture 92" descr="Logo&#10;&#10;Description automatically generated">
            <a:extLst>
              <a:ext uri="{FF2B5EF4-FFF2-40B4-BE49-F238E27FC236}">
                <a16:creationId xmlns:a16="http://schemas.microsoft.com/office/drawing/2014/main" id="{850161D6-8EE1-A8A2-BBB6-E605B78DD9BA}"/>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D052E361-D77F-F5E8-C4C8-48519B3B38E8}"/>
              </a:ext>
            </a:extLst>
          </p:cNvPr>
          <p:cNvSpPr/>
          <p:nvPr/>
        </p:nvSpPr>
        <p:spPr>
          <a:xfrm>
            <a:off x="-9016724"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DCB9684-1286-1DF2-7685-88A5861A3B3B}"/>
              </a:ext>
            </a:extLst>
          </p:cNvPr>
          <p:cNvGrpSpPr/>
          <p:nvPr/>
        </p:nvGrpSpPr>
        <p:grpSpPr>
          <a:xfrm>
            <a:off x="-8696166" y="0"/>
            <a:ext cx="8692332" cy="6858000"/>
            <a:chOff x="718505" y="-1"/>
            <a:chExt cx="8692332" cy="6858000"/>
          </a:xfrm>
        </p:grpSpPr>
        <p:sp>
          <p:nvSpPr>
            <p:cNvPr id="4" name="Rectangle 3">
              <a:extLst>
                <a:ext uri="{FF2B5EF4-FFF2-40B4-BE49-F238E27FC236}">
                  <a16:creationId xmlns:a16="http://schemas.microsoft.com/office/drawing/2014/main" id="{E95D1161-FFB6-8DD4-F934-3BC449B39F86}"/>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077740D7-F41E-4CA0-164D-27E10E85EC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AB347B6-0BFC-CAD3-A773-81F062302017}"/>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034AE9CC-8162-2C3F-16E4-27640F36D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6AC27272-E8D0-753A-45AF-8D2C933BE92C}"/>
              </a:ext>
            </a:extLst>
          </p:cNvPr>
          <p:cNvGrpSpPr/>
          <p:nvPr/>
        </p:nvGrpSpPr>
        <p:grpSpPr>
          <a:xfrm>
            <a:off x="-10449629" y="0"/>
            <a:ext cx="9927504" cy="6858000"/>
            <a:chOff x="-9337032" y="-1"/>
            <a:chExt cx="9927504" cy="6858000"/>
          </a:xfrm>
        </p:grpSpPr>
        <p:sp>
          <p:nvSpPr>
            <p:cNvPr id="9" name="Rectangle 8">
              <a:extLst>
                <a:ext uri="{FF2B5EF4-FFF2-40B4-BE49-F238E27FC236}">
                  <a16:creationId xmlns:a16="http://schemas.microsoft.com/office/drawing/2014/main" id="{284767DC-8F66-081D-41FE-6A5AB656FF3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5300297-1227-253E-ED84-429A41A53FE2}"/>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6BF371-D4AE-27A1-7AAC-5DBEA602867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256C6E27-A2C1-35B6-9DBD-DF42657A5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F265BF66-D248-719C-A122-CE1705A0D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868" y="71953"/>
            <a:ext cx="577132" cy="577132"/>
          </a:xfrm>
          <a:prstGeom prst="rect">
            <a:avLst/>
          </a:prstGeom>
        </p:spPr>
      </p:pic>
      <p:sp>
        <p:nvSpPr>
          <p:cNvPr id="14" name="TextBox 13">
            <a:extLst>
              <a:ext uri="{FF2B5EF4-FFF2-40B4-BE49-F238E27FC236}">
                <a16:creationId xmlns:a16="http://schemas.microsoft.com/office/drawing/2014/main" id="{5656212A-3BD7-DD8D-703B-ACA55BB9F1B9}"/>
              </a:ext>
            </a:extLst>
          </p:cNvPr>
          <p:cNvSpPr txBox="1"/>
          <p:nvPr/>
        </p:nvSpPr>
        <p:spPr>
          <a:xfrm>
            <a:off x="1917980"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14E7FC7E-180A-DB7E-C4B7-1BB1F154BA17}"/>
              </a:ext>
            </a:extLst>
          </p:cNvPr>
          <p:cNvSpPr txBox="1"/>
          <p:nvPr/>
        </p:nvSpPr>
        <p:spPr>
          <a:xfrm>
            <a:off x="6670045"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9FE39F3A-7206-D79E-E2E4-AD7ED1D72183}"/>
              </a:ext>
            </a:extLst>
          </p:cNvPr>
          <p:cNvSpPr txBox="1"/>
          <p:nvPr/>
        </p:nvSpPr>
        <p:spPr>
          <a:xfrm>
            <a:off x="1917980"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177CBE1E-407D-EFF5-1E65-0E3A63238C20}"/>
              </a:ext>
            </a:extLst>
          </p:cNvPr>
          <p:cNvSpPr txBox="1"/>
          <p:nvPr/>
        </p:nvSpPr>
        <p:spPr>
          <a:xfrm>
            <a:off x="6303884"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83731957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FF335CB-6C68-F778-9229-CCC193B33780}"/>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3BB3BC93-D6FD-23DB-D5C2-E83A13FE066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11B068F-F036-3459-CBCF-30A80B559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450A56-FCC0-9836-9050-21FD9FBBE2A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37" name="Picture 36">
              <a:extLst>
                <a:ext uri="{FF2B5EF4-FFF2-40B4-BE49-F238E27FC236}">
                  <a16:creationId xmlns:a16="http://schemas.microsoft.com/office/drawing/2014/main" id="{92970582-C36F-F147-31C1-52D879A6B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036B659B-AE3C-37EB-92A2-5EE1C6B6E8DF}"/>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E0B53FD0-0D60-DAE7-F68C-8E48A8D76F2E}"/>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D0A9579B-636C-FD2D-15BB-09B7C33771D0}"/>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4202A39A-442D-053E-B140-A37B301F944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42" name="Picture 41">
              <a:extLst>
                <a:ext uri="{FF2B5EF4-FFF2-40B4-BE49-F238E27FC236}">
                  <a16:creationId xmlns:a16="http://schemas.microsoft.com/office/drawing/2014/main" id="{1E1993C2-7068-C7AE-7079-8919C66BB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C7D04664-6C3E-DEF6-53BE-3209F4D67A0C}"/>
              </a:ext>
            </a:extLst>
          </p:cNvPr>
          <p:cNvGrpSpPr/>
          <p:nvPr/>
        </p:nvGrpSpPr>
        <p:grpSpPr>
          <a:xfrm>
            <a:off x="1184133" y="0"/>
            <a:ext cx="9961092" cy="6858000"/>
            <a:chOff x="491575" y="0"/>
            <a:chExt cx="9961092" cy="6858000"/>
          </a:xfrm>
        </p:grpSpPr>
        <p:sp>
          <p:nvSpPr>
            <p:cNvPr id="44" name="Rectangle 43">
              <a:extLst>
                <a:ext uri="{FF2B5EF4-FFF2-40B4-BE49-F238E27FC236}">
                  <a16:creationId xmlns:a16="http://schemas.microsoft.com/office/drawing/2014/main" id="{A129767A-713E-5F7C-3C15-DFAF15AD5E7B}"/>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8B75DCC-49B5-A1C0-01A7-827E5D4ECBE1}"/>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9FB80A3-18A2-118E-A26D-F877EF77B7A0}"/>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47" name="Picture 46">
              <a:extLst>
                <a:ext uri="{FF2B5EF4-FFF2-40B4-BE49-F238E27FC236}">
                  <a16:creationId xmlns:a16="http://schemas.microsoft.com/office/drawing/2014/main" id="{82E4FB6C-88A1-8AE5-16FC-32B0AAADE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388C4595-626A-7CE5-A5CE-47922165910B}"/>
              </a:ext>
            </a:extLst>
          </p:cNvPr>
          <p:cNvGrpSpPr/>
          <p:nvPr/>
        </p:nvGrpSpPr>
        <p:grpSpPr>
          <a:xfrm>
            <a:off x="1049062" y="0"/>
            <a:ext cx="9574094" cy="6858000"/>
            <a:chOff x="491575" y="0"/>
            <a:chExt cx="9574094" cy="6858000"/>
          </a:xfrm>
        </p:grpSpPr>
        <p:sp>
          <p:nvSpPr>
            <p:cNvPr id="49" name="Rectangle 48">
              <a:extLst>
                <a:ext uri="{FF2B5EF4-FFF2-40B4-BE49-F238E27FC236}">
                  <a16:creationId xmlns:a16="http://schemas.microsoft.com/office/drawing/2014/main" id="{47C52572-87F2-F059-BEA2-9A1F00378661}"/>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66F185F-00A3-ED07-48F2-4C740C20178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6244CE0B-C874-344A-44AE-9C2AB6CF6F29}"/>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67" name="Picture 66">
              <a:extLst>
                <a:ext uri="{FF2B5EF4-FFF2-40B4-BE49-F238E27FC236}">
                  <a16:creationId xmlns:a16="http://schemas.microsoft.com/office/drawing/2014/main" id="{4CE55374-2FA6-3C54-9E7A-D4A4AFB88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3" name="Group 22">
            <a:extLst>
              <a:ext uri="{FF2B5EF4-FFF2-40B4-BE49-F238E27FC236}">
                <a16:creationId xmlns:a16="http://schemas.microsoft.com/office/drawing/2014/main" id="{C2FDB829-76BC-43A7-262E-9011681D63B0}"/>
              </a:ext>
            </a:extLst>
          </p:cNvPr>
          <p:cNvGrpSpPr/>
          <p:nvPr/>
        </p:nvGrpSpPr>
        <p:grpSpPr>
          <a:xfrm>
            <a:off x="-7638543" y="-1"/>
            <a:ext cx="8692332" cy="6858000"/>
            <a:chOff x="718505" y="-1"/>
            <a:chExt cx="8692332" cy="6858000"/>
          </a:xfrm>
        </p:grpSpPr>
        <p:sp>
          <p:nvSpPr>
            <p:cNvPr id="24" name="Rectangle 23">
              <a:extLst>
                <a:ext uri="{FF2B5EF4-FFF2-40B4-BE49-F238E27FC236}">
                  <a16:creationId xmlns:a16="http://schemas.microsoft.com/office/drawing/2014/main" id="{056FD750-35F2-8C1C-04DC-DF8FFC931F6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BA7CFB4-54CA-FC16-5B12-DB2E65D2CB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37ECEF53-818F-26F0-A16E-AF63FD146C0C}"/>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27" name="Picture 26">
              <a:extLst>
                <a:ext uri="{FF2B5EF4-FFF2-40B4-BE49-F238E27FC236}">
                  <a16:creationId xmlns:a16="http://schemas.microsoft.com/office/drawing/2014/main" id="{AEE9B547-0EFB-3501-E3CF-CA2FD04B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6CFB882-9AAC-DC65-4EEF-11DF9C0BF38B}"/>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BFD5CD92-584A-A2BF-C158-0927686820CC}"/>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3F6322A-02CF-7718-9121-E4FF1BA8E642}"/>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57EBF5C-2AD5-B549-D718-7898F4345450}"/>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A5CF7567-AF85-8AD2-8604-F2C3CC8C6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0E01836-2549-5737-9C14-89BB733EB313}"/>
                  </a:ext>
                </a:extLst>
              </p:cNvPr>
              <p:cNvSpPr txBox="1"/>
              <p:nvPr/>
            </p:nvSpPr>
            <p:spPr>
              <a:xfrm>
                <a:off x="1425478" y="661785"/>
                <a:ext cx="8349069" cy="5381088"/>
              </a:xfrm>
              <a:prstGeom prst="rect">
                <a:avLst/>
              </a:prstGeom>
              <a:noFill/>
            </p:spPr>
            <p:txBody>
              <a:bodyPr wrap="square" rtlCol="0">
                <a:spAutoFit/>
              </a:bodyPr>
              <a:lstStyle/>
              <a:p>
                <a:r>
                  <a:rPr lang="en-US" sz="4100" dirty="0">
                    <a:solidFill>
                      <a:srgbClr val="5D7373"/>
                    </a:solidFill>
                    <a:latin typeface="Tw Cen MT" panose="020B0602020104020603" pitchFamily="34" charset="0"/>
                  </a:rPr>
                  <a:t>Q[D] Convert the following algebraic expressions into equivalent C statements:</a:t>
                </a:r>
              </a:p>
              <a:p>
                <a:r>
                  <a:rPr lang="en-US" sz="4100" dirty="0">
                    <a:solidFill>
                      <a:srgbClr val="5D7373"/>
                    </a:solidFill>
                    <a:latin typeface="Tw Cen MT" panose="020B0602020104020603" pitchFamily="34" charset="0"/>
                  </a:rPr>
                  <a:t>(a) </a:t>
                </a:r>
                <a14:m>
                  <m:oMath xmlns:m="http://schemas.openxmlformats.org/officeDocument/2006/math">
                    <m:r>
                      <a:rPr lang="en-US" sz="4100" b="0" i="1" smtClean="0">
                        <a:solidFill>
                          <a:srgbClr val="5D7373"/>
                        </a:solidFill>
                        <a:latin typeface="Cambria Math" panose="02040503050406030204" pitchFamily="18" charset="0"/>
                      </a:rPr>
                      <m:t>𝑍</m:t>
                    </m:r>
                    <m:r>
                      <a:rPr lang="en-US" sz="4100" b="0" i="1" smtClean="0">
                        <a:solidFill>
                          <a:srgbClr val="5D7373"/>
                        </a:solidFill>
                        <a:latin typeface="Cambria Math" panose="02040503050406030204" pitchFamily="18" charset="0"/>
                      </a:rPr>
                      <m:t>=</m:t>
                    </m:r>
                    <m:f>
                      <m:fPr>
                        <m:ctrlPr>
                          <a:rPr lang="en-US" sz="4100" b="0" i="1" smtClean="0">
                            <a:solidFill>
                              <a:srgbClr val="5D7373"/>
                            </a:solidFill>
                            <a:latin typeface="Cambria Math" panose="02040503050406030204" pitchFamily="18" charset="0"/>
                          </a:rPr>
                        </m:ctrlPr>
                      </m:fPr>
                      <m:num>
                        <m:d>
                          <m:dPr>
                            <m:ctrlPr>
                              <a:rPr lang="en-US" sz="4100" b="0" i="1" smtClean="0">
                                <a:solidFill>
                                  <a:srgbClr val="5D7373"/>
                                </a:solidFill>
                                <a:latin typeface="Cambria Math" panose="02040503050406030204" pitchFamily="18" charset="0"/>
                              </a:rPr>
                            </m:ctrlPr>
                          </m:dPr>
                          <m:e>
                            <m:r>
                              <a:rPr lang="en-US" sz="4100" b="0" i="1" smtClean="0">
                                <a:solidFill>
                                  <a:srgbClr val="5D7373"/>
                                </a:solidFill>
                                <a:latin typeface="Cambria Math" panose="02040503050406030204" pitchFamily="18" charset="0"/>
                              </a:rPr>
                              <m:t>𝑥</m:t>
                            </m:r>
                            <m:r>
                              <a:rPr lang="en-US" sz="4100" b="0" i="1" smtClean="0">
                                <a:solidFill>
                                  <a:srgbClr val="5D7373"/>
                                </a:solidFill>
                                <a:latin typeface="Cambria Math" panose="02040503050406030204" pitchFamily="18" charset="0"/>
                              </a:rPr>
                              <m:t>+3</m:t>
                            </m:r>
                          </m:e>
                        </m:d>
                        <m:sSup>
                          <m:sSupPr>
                            <m:ctrlPr>
                              <a:rPr lang="en-US" sz="4100" b="0" i="1" smtClean="0">
                                <a:solidFill>
                                  <a:srgbClr val="5D7373"/>
                                </a:solidFill>
                                <a:latin typeface="Cambria Math" panose="02040503050406030204" pitchFamily="18" charset="0"/>
                              </a:rPr>
                            </m:ctrlPr>
                          </m:sSupPr>
                          <m:e>
                            <m:r>
                              <a:rPr lang="en-US" sz="4100" b="0" i="1" smtClean="0">
                                <a:solidFill>
                                  <a:srgbClr val="5D7373"/>
                                </a:solidFill>
                                <a:latin typeface="Cambria Math" panose="02040503050406030204" pitchFamily="18" charset="0"/>
                              </a:rPr>
                              <m:t>𝑥</m:t>
                            </m:r>
                          </m:e>
                          <m:sup>
                            <m:r>
                              <a:rPr lang="en-US" sz="4100" b="0" i="1" smtClean="0">
                                <a:solidFill>
                                  <a:srgbClr val="5D7373"/>
                                </a:solidFill>
                                <a:latin typeface="Cambria Math" panose="02040503050406030204" pitchFamily="18" charset="0"/>
                              </a:rPr>
                              <m:t>3</m:t>
                            </m:r>
                          </m:sup>
                        </m:sSup>
                      </m:num>
                      <m:den>
                        <m:d>
                          <m:dPr>
                            <m:ctrlPr>
                              <a:rPr lang="en-US" sz="4100" b="0" i="1" smtClean="0">
                                <a:solidFill>
                                  <a:srgbClr val="5D7373"/>
                                </a:solidFill>
                                <a:latin typeface="Cambria Math" panose="02040503050406030204" pitchFamily="18" charset="0"/>
                              </a:rPr>
                            </m:ctrlPr>
                          </m:dPr>
                          <m:e>
                            <m:r>
                              <a:rPr lang="en-US" sz="4100" b="0" i="1" smtClean="0">
                                <a:solidFill>
                                  <a:srgbClr val="5D7373"/>
                                </a:solidFill>
                                <a:latin typeface="Cambria Math" panose="02040503050406030204" pitchFamily="18" charset="0"/>
                              </a:rPr>
                              <m:t>𝑦</m:t>
                            </m:r>
                            <m:r>
                              <a:rPr lang="en-US" sz="4100" b="0" i="1" smtClean="0">
                                <a:solidFill>
                                  <a:srgbClr val="5D7373"/>
                                </a:solidFill>
                                <a:latin typeface="Cambria Math" panose="02040503050406030204" pitchFamily="18" charset="0"/>
                              </a:rPr>
                              <m:t>−4</m:t>
                            </m:r>
                          </m:e>
                        </m:d>
                        <m:d>
                          <m:dPr>
                            <m:ctrlPr>
                              <a:rPr lang="en-US" sz="4100" b="0" i="1" smtClean="0">
                                <a:solidFill>
                                  <a:srgbClr val="5D7373"/>
                                </a:solidFill>
                                <a:latin typeface="Cambria Math" panose="02040503050406030204" pitchFamily="18" charset="0"/>
                              </a:rPr>
                            </m:ctrlPr>
                          </m:dPr>
                          <m:e>
                            <m:r>
                              <a:rPr lang="en-US" sz="4100" b="0" i="1" smtClean="0">
                                <a:solidFill>
                                  <a:srgbClr val="5D7373"/>
                                </a:solidFill>
                                <a:latin typeface="Cambria Math" panose="02040503050406030204" pitchFamily="18" charset="0"/>
                              </a:rPr>
                              <m:t>𝑦</m:t>
                            </m:r>
                            <m:r>
                              <a:rPr lang="en-US" sz="4100" b="0" i="1" smtClean="0">
                                <a:solidFill>
                                  <a:srgbClr val="5D7373"/>
                                </a:solidFill>
                                <a:latin typeface="Cambria Math" panose="02040503050406030204" pitchFamily="18" charset="0"/>
                              </a:rPr>
                              <m:t>+5</m:t>
                            </m:r>
                          </m:e>
                        </m:d>
                      </m:den>
                    </m:f>
                  </m:oMath>
                </a14:m>
                <a:endParaRPr lang="en-US" sz="4100" dirty="0">
                  <a:solidFill>
                    <a:srgbClr val="5D7373"/>
                  </a:solidFill>
                  <a:latin typeface="Tw Cen MT" panose="020B0602020104020603" pitchFamily="34" charset="0"/>
                </a:endParaRPr>
              </a:p>
              <a:p>
                <a:endParaRPr lang="en-US" sz="1000" dirty="0">
                  <a:solidFill>
                    <a:srgbClr val="5D7373"/>
                  </a:solidFill>
                  <a:latin typeface="Tw Cen MT" panose="020B0602020104020603" pitchFamily="34" charset="0"/>
                </a:endParaRPr>
              </a:p>
              <a:p>
                <a:r>
                  <a:rPr lang="en-US" sz="4100" dirty="0">
                    <a:solidFill>
                      <a:srgbClr val="5D7373"/>
                    </a:solidFill>
                    <a:latin typeface="Tw Cen MT" panose="020B0602020104020603" pitchFamily="34" charset="0"/>
                  </a:rPr>
                  <a:t>(b) </a:t>
                </a:r>
                <a14:m>
                  <m:oMath xmlns:m="http://schemas.openxmlformats.org/officeDocument/2006/math">
                    <m:r>
                      <a:rPr lang="en-US" sz="4100" b="0" i="1" smtClean="0">
                        <a:solidFill>
                          <a:srgbClr val="5D7373"/>
                        </a:solidFill>
                        <a:latin typeface="Cambria Math" panose="02040503050406030204" pitchFamily="18" charset="0"/>
                      </a:rPr>
                      <m:t>𝑅</m:t>
                    </m:r>
                    <m:r>
                      <a:rPr lang="en-US" sz="4100" b="0" i="1" smtClean="0">
                        <a:solidFill>
                          <a:srgbClr val="5D7373"/>
                        </a:solidFill>
                        <a:latin typeface="Cambria Math" panose="02040503050406030204" pitchFamily="18" charset="0"/>
                      </a:rPr>
                      <m:t>=</m:t>
                    </m:r>
                    <m:f>
                      <m:fPr>
                        <m:ctrlPr>
                          <a:rPr lang="en-US" sz="4100" b="0" i="1" smtClean="0">
                            <a:solidFill>
                              <a:srgbClr val="5D7373"/>
                            </a:solidFill>
                            <a:latin typeface="Cambria Math" panose="02040503050406030204" pitchFamily="18" charset="0"/>
                          </a:rPr>
                        </m:ctrlPr>
                      </m:fPr>
                      <m:num>
                        <m:r>
                          <a:rPr lang="en-US" sz="4100" b="0" i="1" smtClean="0">
                            <a:solidFill>
                              <a:srgbClr val="5D7373"/>
                            </a:solidFill>
                            <a:latin typeface="Cambria Math" panose="02040503050406030204" pitchFamily="18" charset="0"/>
                          </a:rPr>
                          <m:t>2</m:t>
                        </m:r>
                        <m:r>
                          <a:rPr lang="en-US" sz="4100" b="0" i="1" smtClean="0">
                            <a:solidFill>
                              <a:srgbClr val="5D7373"/>
                            </a:solidFill>
                            <a:latin typeface="Cambria Math" panose="02040503050406030204" pitchFamily="18" charset="0"/>
                          </a:rPr>
                          <m:t>𝑣</m:t>
                        </m:r>
                        <m:r>
                          <a:rPr lang="en-US" sz="4100" b="0" i="1" smtClean="0">
                            <a:solidFill>
                              <a:srgbClr val="5D7373"/>
                            </a:solidFill>
                            <a:latin typeface="Cambria Math" panose="02040503050406030204" pitchFamily="18" charset="0"/>
                          </a:rPr>
                          <m:t>+6.22</m:t>
                        </m:r>
                        <m:d>
                          <m:dPr>
                            <m:ctrlPr>
                              <a:rPr lang="en-US" sz="4100" b="0" i="1" smtClean="0">
                                <a:solidFill>
                                  <a:srgbClr val="5D7373"/>
                                </a:solidFill>
                                <a:latin typeface="Cambria Math" panose="02040503050406030204" pitchFamily="18" charset="0"/>
                              </a:rPr>
                            </m:ctrlPr>
                          </m:dPr>
                          <m:e>
                            <m:r>
                              <a:rPr lang="en-US" sz="4100" b="0" i="1" smtClean="0">
                                <a:solidFill>
                                  <a:srgbClr val="5D7373"/>
                                </a:solidFill>
                                <a:latin typeface="Cambria Math" panose="02040503050406030204" pitchFamily="18" charset="0"/>
                              </a:rPr>
                              <m:t>𝑐</m:t>
                            </m:r>
                            <m:r>
                              <a:rPr lang="en-US" sz="4100" b="0" i="1" smtClean="0">
                                <a:solidFill>
                                  <a:srgbClr val="5D7373"/>
                                </a:solidFill>
                                <a:latin typeface="Cambria Math" panose="02040503050406030204" pitchFamily="18" charset="0"/>
                              </a:rPr>
                              <m:t>+</m:t>
                            </m:r>
                            <m:r>
                              <a:rPr lang="en-US" sz="4100" b="0" i="1" smtClean="0">
                                <a:solidFill>
                                  <a:srgbClr val="5D7373"/>
                                </a:solidFill>
                                <a:latin typeface="Cambria Math" panose="02040503050406030204" pitchFamily="18" charset="0"/>
                              </a:rPr>
                              <m:t>𝑑</m:t>
                            </m:r>
                          </m:e>
                        </m:d>
                      </m:num>
                      <m:den>
                        <m:r>
                          <a:rPr lang="en-US" sz="4100" b="0" i="1" smtClean="0">
                            <a:solidFill>
                              <a:srgbClr val="5D7373"/>
                            </a:solidFill>
                            <a:latin typeface="Cambria Math" panose="02040503050406030204" pitchFamily="18" charset="0"/>
                          </a:rPr>
                          <m:t>𝑔</m:t>
                        </m:r>
                        <m:r>
                          <a:rPr lang="en-US" sz="4100" b="0" i="1" smtClean="0">
                            <a:solidFill>
                              <a:srgbClr val="5D7373"/>
                            </a:solidFill>
                            <a:latin typeface="Cambria Math" panose="02040503050406030204" pitchFamily="18" charset="0"/>
                          </a:rPr>
                          <m:t>+</m:t>
                        </m:r>
                        <m:r>
                          <a:rPr lang="en-US" sz="4100" b="0" i="1" smtClean="0">
                            <a:solidFill>
                              <a:srgbClr val="5D7373"/>
                            </a:solidFill>
                            <a:latin typeface="Cambria Math" panose="02040503050406030204" pitchFamily="18" charset="0"/>
                          </a:rPr>
                          <m:t>𝑣</m:t>
                        </m:r>
                      </m:den>
                    </m:f>
                  </m:oMath>
                </a14:m>
                <a:endParaRPr lang="en-US" sz="4100" dirty="0">
                  <a:solidFill>
                    <a:srgbClr val="5D7373"/>
                  </a:solidFill>
                  <a:latin typeface="Tw Cen MT" panose="020B0602020104020603" pitchFamily="34" charset="0"/>
                </a:endParaRPr>
              </a:p>
              <a:p>
                <a:endParaRPr lang="en-US" sz="1000" dirty="0">
                  <a:solidFill>
                    <a:srgbClr val="5D7373"/>
                  </a:solidFill>
                  <a:latin typeface="Tw Cen MT" panose="020B0602020104020603" pitchFamily="34" charset="0"/>
                </a:endParaRPr>
              </a:p>
              <a:p>
                <a:r>
                  <a:rPr lang="en-US" sz="4100" dirty="0">
                    <a:solidFill>
                      <a:srgbClr val="5D7373"/>
                    </a:solidFill>
                    <a:latin typeface="Tw Cen MT" panose="020B0602020104020603" pitchFamily="34" charset="0"/>
                  </a:rPr>
                  <a:t>(c) </a:t>
                </a:r>
                <a14:m>
                  <m:oMath xmlns:m="http://schemas.openxmlformats.org/officeDocument/2006/math">
                    <m:r>
                      <a:rPr lang="en-US" sz="4100" b="0" i="1" smtClean="0">
                        <a:solidFill>
                          <a:srgbClr val="5D7373"/>
                        </a:solidFill>
                        <a:latin typeface="Cambria Math" panose="02040503050406030204" pitchFamily="18" charset="0"/>
                      </a:rPr>
                      <m:t>𝐴</m:t>
                    </m:r>
                    <m:r>
                      <a:rPr lang="en-US" sz="4100" b="0" i="1" smtClean="0">
                        <a:solidFill>
                          <a:srgbClr val="5D7373"/>
                        </a:solidFill>
                        <a:latin typeface="Cambria Math" panose="02040503050406030204" pitchFamily="18" charset="0"/>
                      </a:rPr>
                      <m:t>=</m:t>
                    </m:r>
                    <m:f>
                      <m:fPr>
                        <m:ctrlPr>
                          <a:rPr lang="en-US" sz="4100" b="0" i="1" smtClean="0">
                            <a:solidFill>
                              <a:srgbClr val="5D7373"/>
                            </a:solidFill>
                            <a:latin typeface="Cambria Math" panose="02040503050406030204" pitchFamily="18" charset="0"/>
                          </a:rPr>
                        </m:ctrlPr>
                      </m:fPr>
                      <m:num>
                        <m:f>
                          <m:fPr>
                            <m:type m:val="lin"/>
                            <m:ctrlPr>
                              <a:rPr lang="en-US" sz="4100" b="0" i="1" smtClean="0">
                                <a:solidFill>
                                  <a:srgbClr val="5D7373"/>
                                </a:solidFill>
                                <a:latin typeface="Cambria Math" panose="02040503050406030204" pitchFamily="18" charset="0"/>
                              </a:rPr>
                            </m:ctrlPr>
                          </m:fPr>
                          <m:num>
                            <m:r>
                              <a:rPr lang="en-US" sz="4100" i="1">
                                <a:solidFill>
                                  <a:srgbClr val="5D7373"/>
                                </a:solidFill>
                                <a:latin typeface="Cambria Math" panose="02040503050406030204" pitchFamily="18" charset="0"/>
                              </a:rPr>
                              <m:t>7.7</m:t>
                            </m:r>
                            <m:r>
                              <a:rPr lang="en-US" sz="4100" i="1">
                                <a:solidFill>
                                  <a:srgbClr val="5D7373"/>
                                </a:solidFill>
                                <a:latin typeface="Cambria Math" panose="02040503050406030204" pitchFamily="18" charset="0"/>
                              </a:rPr>
                              <m:t>𝑏</m:t>
                            </m:r>
                            <m:d>
                              <m:dPr>
                                <m:ctrlPr>
                                  <a:rPr lang="en-US" sz="4100" i="1">
                                    <a:solidFill>
                                      <a:srgbClr val="5D7373"/>
                                    </a:solidFill>
                                    <a:latin typeface="Cambria Math" panose="02040503050406030204" pitchFamily="18" charset="0"/>
                                  </a:rPr>
                                </m:ctrlPr>
                              </m:dPr>
                              <m:e>
                                <m:r>
                                  <a:rPr lang="en-US" sz="4100" i="1">
                                    <a:solidFill>
                                      <a:srgbClr val="5D7373"/>
                                    </a:solidFill>
                                    <a:latin typeface="Cambria Math" panose="02040503050406030204" pitchFamily="18" charset="0"/>
                                  </a:rPr>
                                  <m:t>𝑥𝑦</m:t>
                                </m:r>
                                <m:r>
                                  <a:rPr lang="en-US" sz="4100" i="1">
                                    <a:solidFill>
                                      <a:srgbClr val="5D7373"/>
                                    </a:solidFill>
                                    <a:latin typeface="Cambria Math" panose="02040503050406030204" pitchFamily="18" charset="0"/>
                                  </a:rPr>
                                  <m:t>+</m:t>
                                </m:r>
                                <m:r>
                                  <a:rPr lang="en-US" sz="4100" i="1">
                                    <a:solidFill>
                                      <a:srgbClr val="5D7373"/>
                                    </a:solidFill>
                                    <a:latin typeface="Cambria Math" panose="02040503050406030204" pitchFamily="18" charset="0"/>
                                  </a:rPr>
                                  <m:t>𝑎</m:t>
                                </m:r>
                              </m:e>
                            </m:d>
                          </m:num>
                          <m:den>
                            <m:r>
                              <a:rPr lang="en-US" sz="4100" b="0" i="1" smtClean="0">
                                <a:solidFill>
                                  <a:srgbClr val="5D7373"/>
                                </a:solidFill>
                                <a:latin typeface="Cambria Math" panose="02040503050406030204" pitchFamily="18" charset="0"/>
                              </a:rPr>
                              <m:t>𝑐</m:t>
                            </m:r>
                            <m:r>
                              <a:rPr lang="en-US" sz="4100" b="0" i="1" smtClean="0">
                                <a:solidFill>
                                  <a:srgbClr val="5D7373"/>
                                </a:solidFill>
                                <a:latin typeface="Cambria Math" panose="02040503050406030204" pitchFamily="18" charset="0"/>
                              </a:rPr>
                              <m:t>−0.8+2</m:t>
                            </m:r>
                            <m:r>
                              <a:rPr lang="en-US" sz="4100" b="0" i="1" smtClean="0">
                                <a:solidFill>
                                  <a:srgbClr val="5D7373"/>
                                </a:solidFill>
                                <a:latin typeface="Cambria Math" panose="02040503050406030204" pitchFamily="18" charset="0"/>
                              </a:rPr>
                              <m:t>𝑏</m:t>
                            </m:r>
                          </m:den>
                        </m:f>
                      </m:num>
                      <m:den>
                        <m:r>
                          <a:rPr lang="en-US" sz="4100" b="0" i="1" smtClean="0">
                            <a:solidFill>
                              <a:srgbClr val="5D7373"/>
                            </a:solidFill>
                            <a:latin typeface="Cambria Math" panose="02040503050406030204" pitchFamily="18" charset="0"/>
                          </a:rPr>
                          <m:t>(</m:t>
                        </m:r>
                        <m:r>
                          <a:rPr lang="en-US" sz="4100" b="0" i="1" smtClean="0">
                            <a:solidFill>
                              <a:srgbClr val="5D7373"/>
                            </a:solidFill>
                            <a:latin typeface="Cambria Math" panose="02040503050406030204" pitchFamily="18" charset="0"/>
                          </a:rPr>
                          <m:t>𝑥</m:t>
                        </m:r>
                        <m:r>
                          <a:rPr lang="en-US" sz="4100" b="0" i="1" smtClean="0">
                            <a:solidFill>
                              <a:srgbClr val="5D7373"/>
                            </a:solidFill>
                            <a:latin typeface="Cambria Math" panose="02040503050406030204" pitchFamily="18" charset="0"/>
                          </a:rPr>
                          <m:t>+</m:t>
                        </m:r>
                        <m:r>
                          <a:rPr lang="en-US" sz="4100" b="0" i="1" smtClean="0">
                            <a:solidFill>
                              <a:srgbClr val="5D7373"/>
                            </a:solidFill>
                            <a:latin typeface="Cambria Math" panose="02040503050406030204" pitchFamily="18" charset="0"/>
                          </a:rPr>
                          <m:t>𝑎</m:t>
                        </m:r>
                        <m:r>
                          <a:rPr lang="en-US" sz="4100" b="0" i="1" smtClean="0">
                            <a:solidFill>
                              <a:srgbClr val="5D7373"/>
                            </a:solidFill>
                            <a:latin typeface="Cambria Math" panose="02040503050406030204" pitchFamily="18" charset="0"/>
                          </a:rPr>
                          <m:t>)(1/</m:t>
                        </m:r>
                        <m:r>
                          <a:rPr lang="en-US" sz="4100" b="0" i="1" smtClean="0">
                            <a:solidFill>
                              <a:srgbClr val="5D7373"/>
                            </a:solidFill>
                            <a:latin typeface="Cambria Math" panose="02040503050406030204" pitchFamily="18" charset="0"/>
                          </a:rPr>
                          <m:t>𝑦</m:t>
                        </m:r>
                        <m:r>
                          <a:rPr lang="en-US" sz="4100" b="0" i="1" smtClean="0">
                            <a:solidFill>
                              <a:srgbClr val="5D7373"/>
                            </a:solidFill>
                            <a:latin typeface="Cambria Math" panose="02040503050406030204" pitchFamily="18" charset="0"/>
                          </a:rPr>
                          <m:t>)</m:t>
                        </m:r>
                      </m:den>
                    </m:f>
                  </m:oMath>
                </a14:m>
                <a:r>
                  <a:rPr lang="en-US" sz="4100" dirty="0">
                    <a:solidFill>
                      <a:srgbClr val="5D7373"/>
                    </a:solidFill>
                    <a:latin typeface="Tw Cen MT" panose="020B0602020104020603" pitchFamily="34" charset="0"/>
                  </a:rPr>
                  <a:t>     …(d)</a:t>
                </a:r>
              </a:p>
            </p:txBody>
          </p:sp>
        </mc:Choice>
        <mc:Fallback xmlns="">
          <p:sp>
            <p:nvSpPr>
              <p:cNvPr id="68" name="TextBox 67">
                <a:extLst>
                  <a:ext uri="{FF2B5EF4-FFF2-40B4-BE49-F238E27FC236}">
                    <a16:creationId xmlns:a16="http://schemas.microsoft.com/office/drawing/2014/main" id="{60E01836-2549-5737-9C14-89BB733EB313}"/>
                  </a:ext>
                </a:extLst>
              </p:cNvPr>
              <p:cNvSpPr txBox="1">
                <a:spLocks noRot="1" noChangeAspect="1" noMove="1" noResize="1" noEditPoints="1" noAdjustHandles="1" noChangeArrowheads="1" noChangeShapeType="1" noTextEdit="1"/>
              </p:cNvSpPr>
              <p:nvPr/>
            </p:nvSpPr>
            <p:spPr>
              <a:xfrm>
                <a:off x="1425478" y="661785"/>
                <a:ext cx="8349069" cy="5381088"/>
              </a:xfrm>
              <a:prstGeom prst="rect">
                <a:avLst/>
              </a:prstGeom>
              <a:blipFill>
                <a:blip r:embed="rId3"/>
                <a:stretch>
                  <a:fillRect l="-2703" t="-2041" b="-113"/>
                </a:stretch>
              </a:blipFill>
            </p:spPr>
            <p:txBody>
              <a:bodyPr/>
              <a:lstStyle/>
              <a:p>
                <a:r>
                  <a:rPr lang="en-US">
                    <a:noFill/>
                  </a:rPr>
                  <a:t> </a:t>
                </a:r>
              </a:p>
            </p:txBody>
          </p:sp>
        </mc:Fallback>
      </mc:AlternateContent>
      <p:pic>
        <p:nvPicPr>
          <p:cNvPr id="84" name="Picture 83" descr="Logo&#10;&#10;Description automatically generated">
            <a:extLst>
              <a:ext uri="{FF2B5EF4-FFF2-40B4-BE49-F238E27FC236}">
                <a16:creationId xmlns:a16="http://schemas.microsoft.com/office/drawing/2014/main" id="{BDCC1937-C469-1634-3B2D-DF41FD6F2B11}"/>
              </a:ext>
            </a:extLst>
          </p:cNvPr>
          <p:cNvPicPr>
            <a:picLocks noGrp="1" noRo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15052EA-0637-E43D-8E88-88EA56227375}"/>
              </a:ext>
            </a:extLst>
          </p:cNvPr>
          <p:cNvSpPr/>
          <p:nvPr/>
        </p:nvSpPr>
        <p:spPr>
          <a:xfrm>
            <a:off x="-9014091"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1D03980-77EB-9955-6CAB-4782AEF8C76C}"/>
              </a:ext>
            </a:extLst>
          </p:cNvPr>
          <p:cNvGrpSpPr/>
          <p:nvPr/>
        </p:nvGrpSpPr>
        <p:grpSpPr>
          <a:xfrm>
            <a:off x="-8693533" y="0"/>
            <a:ext cx="8692332" cy="6858000"/>
            <a:chOff x="718505" y="-1"/>
            <a:chExt cx="8692332" cy="6858000"/>
          </a:xfrm>
        </p:grpSpPr>
        <p:sp>
          <p:nvSpPr>
            <p:cNvPr id="4" name="Rectangle 3">
              <a:extLst>
                <a:ext uri="{FF2B5EF4-FFF2-40B4-BE49-F238E27FC236}">
                  <a16:creationId xmlns:a16="http://schemas.microsoft.com/office/drawing/2014/main" id="{14FE262F-EAB1-3FEA-7C77-F7C9C30D56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586B39A-F60E-A9D3-EE58-5AEFC35ACB5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CF5E79B-74E6-29E5-AD31-C6DCFA17EA0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1B28EA34-7719-3B15-0F2A-106719CF8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430D0F24-BF5E-CA83-15BE-80E10AE9271B}"/>
              </a:ext>
            </a:extLst>
          </p:cNvPr>
          <p:cNvGrpSpPr/>
          <p:nvPr/>
        </p:nvGrpSpPr>
        <p:grpSpPr>
          <a:xfrm>
            <a:off x="-10446996" y="0"/>
            <a:ext cx="9927504" cy="6858000"/>
            <a:chOff x="-9337032" y="-1"/>
            <a:chExt cx="9927504" cy="6858000"/>
          </a:xfrm>
        </p:grpSpPr>
        <p:sp>
          <p:nvSpPr>
            <p:cNvPr id="9" name="Rectangle 8">
              <a:extLst>
                <a:ext uri="{FF2B5EF4-FFF2-40B4-BE49-F238E27FC236}">
                  <a16:creationId xmlns:a16="http://schemas.microsoft.com/office/drawing/2014/main" id="{8CB63973-8AE3-E217-6D15-CB38B425BF3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07529A4-84C0-A669-117B-E1708FDDF0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C4C85-BA90-AF62-9774-9183E39EAC2F}"/>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CA68F970-87F0-0E89-9984-778B87B43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B706E001-732F-F2CC-0380-3B0CB012E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1457" y="71953"/>
            <a:ext cx="577132" cy="577132"/>
          </a:xfrm>
          <a:prstGeom prst="rect">
            <a:avLst/>
          </a:prstGeom>
        </p:spPr>
      </p:pic>
      <p:sp>
        <p:nvSpPr>
          <p:cNvPr id="14" name="TextBox 13">
            <a:extLst>
              <a:ext uri="{FF2B5EF4-FFF2-40B4-BE49-F238E27FC236}">
                <a16:creationId xmlns:a16="http://schemas.microsoft.com/office/drawing/2014/main" id="{7F9FC610-CA71-83CB-9A84-8F0AB1A13C5C}"/>
              </a:ext>
            </a:extLst>
          </p:cNvPr>
          <p:cNvSpPr txBox="1"/>
          <p:nvPr/>
        </p:nvSpPr>
        <p:spPr>
          <a:xfrm>
            <a:off x="1393179"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C0053A-7293-D283-E95A-F2D1D27E2760}"/>
              </a:ext>
            </a:extLst>
          </p:cNvPr>
          <p:cNvSpPr txBox="1"/>
          <p:nvPr/>
        </p:nvSpPr>
        <p:spPr>
          <a:xfrm>
            <a:off x="6145244"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A49B481B-BE60-8718-14E9-A5A6FF520AC4}"/>
              </a:ext>
            </a:extLst>
          </p:cNvPr>
          <p:cNvSpPr txBox="1"/>
          <p:nvPr/>
        </p:nvSpPr>
        <p:spPr>
          <a:xfrm>
            <a:off x="1393179"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BA9F7CBB-2416-80D8-EA20-2D0FFC19D404}"/>
              </a:ext>
            </a:extLst>
          </p:cNvPr>
          <p:cNvSpPr txBox="1"/>
          <p:nvPr/>
        </p:nvSpPr>
        <p:spPr>
          <a:xfrm>
            <a:off x="5779083"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wipe(left)">
                                      <p:cBhvr>
                                        <p:cTn id="7" dur="500"/>
                                        <p:tgtEl>
                                          <p:spTgt spid="6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animEffect transition="in" filter="wipe(left)">
                                      <p:cBhvr>
                                        <p:cTn id="11" dur="500"/>
                                        <p:tgtEl>
                                          <p:spTgt spid="6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xEl>
                                              <p:pRg st="3" end="3"/>
                                            </p:txEl>
                                          </p:spTgt>
                                        </p:tgtEl>
                                        <p:attrNameLst>
                                          <p:attrName>style.visibility</p:attrName>
                                        </p:attrNameLst>
                                      </p:cBhvr>
                                      <p:to>
                                        <p:strVal val="visible"/>
                                      </p:to>
                                    </p:set>
                                    <p:animEffect transition="in" filter="wipe(left)">
                                      <p:cBhvr>
                                        <p:cTn id="15" dur="500"/>
                                        <p:tgtEl>
                                          <p:spTgt spid="68">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8">
                                            <p:txEl>
                                              <p:pRg st="5" end="5"/>
                                            </p:txEl>
                                          </p:spTgt>
                                        </p:tgtEl>
                                        <p:attrNameLst>
                                          <p:attrName>style.visibility</p:attrName>
                                        </p:attrNameLst>
                                      </p:cBhvr>
                                      <p:to>
                                        <p:strVal val="visible"/>
                                      </p:to>
                                    </p:set>
                                    <p:animEffect transition="in" filter="wipe(left)">
                                      <p:cBhvr>
                                        <p:cTn id="19" dur="5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FF335CB-6C68-F778-9229-CCC193B33780}"/>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3BB3BC93-D6FD-23DB-D5C2-E83A13FE066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11B068F-F036-3459-CBCF-30A80B559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450A56-FCC0-9836-9050-21FD9FBBE2A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37" name="Picture 36">
              <a:extLst>
                <a:ext uri="{FF2B5EF4-FFF2-40B4-BE49-F238E27FC236}">
                  <a16:creationId xmlns:a16="http://schemas.microsoft.com/office/drawing/2014/main" id="{92970582-C36F-F147-31C1-52D879A6B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036B659B-AE3C-37EB-92A2-5EE1C6B6E8DF}"/>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E0B53FD0-0D60-DAE7-F68C-8E48A8D76F2E}"/>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D0A9579B-636C-FD2D-15BB-09B7C33771D0}"/>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4202A39A-442D-053E-B140-A37B301F944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42" name="Picture 41">
              <a:extLst>
                <a:ext uri="{FF2B5EF4-FFF2-40B4-BE49-F238E27FC236}">
                  <a16:creationId xmlns:a16="http://schemas.microsoft.com/office/drawing/2014/main" id="{1E1993C2-7068-C7AE-7079-8919C66BB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C7D04664-6C3E-DEF6-53BE-3209F4D67A0C}"/>
              </a:ext>
            </a:extLst>
          </p:cNvPr>
          <p:cNvGrpSpPr/>
          <p:nvPr/>
        </p:nvGrpSpPr>
        <p:grpSpPr>
          <a:xfrm>
            <a:off x="1184133" y="0"/>
            <a:ext cx="9961092" cy="6858000"/>
            <a:chOff x="491575" y="0"/>
            <a:chExt cx="9961092" cy="6858000"/>
          </a:xfrm>
        </p:grpSpPr>
        <p:sp>
          <p:nvSpPr>
            <p:cNvPr id="44" name="Rectangle 43">
              <a:extLst>
                <a:ext uri="{FF2B5EF4-FFF2-40B4-BE49-F238E27FC236}">
                  <a16:creationId xmlns:a16="http://schemas.microsoft.com/office/drawing/2014/main" id="{A129767A-713E-5F7C-3C15-DFAF15AD5E7B}"/>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8B75DCC-49B5-A1C0-01A7-827E5D4ECBE1}"/>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9FB80A3-18A2-118E-A26D-F877EF77B7A0}"/>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47" name="Picture 46">
              <a:extLst>
                <a:ext uri="{FF2B5EF4-FFF2-40B4-BE49-F238E27FC236}">
                  <a16:creationId xmlns:a16="http://schemas.microsoft.com/office/drawing/2014/main" id="{82E4FB6C-88A1-8AE5-16FC-32B0AAADE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388C4595-626A-7CE5-A5CE-47922165910B}"/>
              </a:ext>
            </a:extLst>
          </p:cNvPr>
          <p:cNvGrpSpPr/>
          <p:nvPr/>
        </p:nvGrpSpPr>
        <p:grpSpPr>
          <a:xfrm>
            <a:off x="1049062" y="0"/>
            <a:ext cx="9574094" cy="6858000"/>
            <a:chOff x="491575" y="0"/>
            <a:chExt cx="9574094" cy="6858000"/>
          </a:xfrm>
        </p:grpSpPr>
        <p:sp>
          <p:nvSpPr>
            <p:cNvPr id="49" name="Rectangle 48">
              <a:extLst>
                <a:ext uri="{FF2B5EF4-FFF2-40B4-BE49-F238E27FC236}">
                  <a16:creationId xmlns:a16="http://schemas.microsoft.com/office/drawing/2014/main" id="{47C52572-87F2-F059-BEA2-9A1F00378661}"/>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66F185F-00A3-ED07-48F2-4C740C20178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6244CE0B-C874-344A-44AE-9C2AB6CF6F29}"/>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67" name="Picture 66">
              <a:extLst>
                <a:ext uri="{FF2B5EF4-FFF2-40B4-BE49-F238E27FC236}">
                  <a16:creationId xmlns:a16="http://schemas.microsoft.com/office/drawing/2014/main" id="{4CE55374-2FA6-3C54-9E7A-D4A4AFB88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3" name="Group 22">
            <a:extLst>
              <a:ext uri="{FF2B5EF4-FFF2-40B4-BE49-F238E27FC236}">
                <a16:creationId xmlns:a16="http://schemas.microsoft.com/office/drawing/2014/main" id="{C2FDB829-76BC-43A7-262E-9011681D63B0}"/>
              </a:ext>
            </a:extLst>
          </p:cNvPr>
          <p:cNvGrpSpPr/>
          <p:nvPr/>
        </p:nvGrpSpPr>
        <p:grpSpPr>
          <a:xfrm>
            <a:off x="-7638543" y="-1"/>
            <a:ext cx="8692332" cy="6858000"/>
            <a:chOff x="718505" y="-1"/>
            <a:chExt cx="8692332" cy="6858000"/>
          </a:xfrm>
        </p:grpSpPr>
        <p:sp>
          <p:nvSpPr>
            <p:cNvPr id="24" name="Rectangle 23">
              <a:extLst>
                <a:ext uri="{FF2B5EF4-FFF2-40B4-BE49-F238E27FC236}">
                  <a16:creationId xmlns:a16="http://schemas.microsoft.com/office/drawing/2014/main" id="{056FD750-35F2-8C1C-04DC-DF8FFC931F6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BA7CFB4-54CA-FC16-5B12-DB2E65D2CB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37ECEF53-818F-26F0-A16E-AF63FD146C0C}"/>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27" name="Picture 26">
              <a:extLst>
                <a:ext uri="{FF2B5EF4-FFF2-40B4-BE49-F238E27FC236}">
                  <a16:creationId xmlns:a16="http://schemas.microsoft.com/office/drawing/2014/main" id="{AEE9B547-0EFB-3501-E3CF-CA2FD04B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6CFB882-9AAC-DC65-4EEF-11DF9C0BF38B}"/>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BFD5CD92-584A-A2BF-C158-0927686820CC}"/>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3F6322A-02CF-7718-9121-E4FF1BA8E642}"/>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57EBF5C-2AD5-B549-D718-7898F4345450}"/>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A5CF7567-AF85-8AD2-8604-F2C3CC8C6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84" name="Picture 83" descr="Logo&#10;&#10;Description automatically generated">
            <a:extLst>
              <a:ext uri="{FF2B5EF4-FFF2-40B4-BE49-F238E27FC236}">
                <a16:creationId xmlns:a16="http://schemas.microsoft.com/office/drawing/2014/main" id="{BDCC1937-C469-1634-3B2D-DF41FD6F2B1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15052EA-0637-E43D-8E88-88EA56227375}"/>
              </a:ext>
            </a:extLst>
          </p:cNvPr>
          <p:cNvSpPr/>
          <p:nvPr/>
        </p:nvSpPr>
        <p:spPr>
          <a:xfrm>
            <a:off x="-9014091"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1D03980-77EB-9955-6CAB-4782AEF8C76C}"/>
              </a:ext>
            </a:extLst>
          </p:cNvPr>
          <p:cNvGrpSpPr/>
          <p:nvPr/>
        </p:nvGrpSpPr>
        <p:grpSpPr>
          <a:xfrm>
            <a:off x="-8693533" y="0"/>
            <a:ext cx="8692332" cy="6858000"/>
            <a:chOff x="718505" y="-1"/>
            <a:chExt cx="8692332" cy="6858000"/>
          </a:xfrm>
        </p:grpSpPr>
        <p:sp>
          <p:nvSpPr>
            <p:cNvPr id="4" name="Rectangle 3">
              <a:extLst>
                <a:ext uri="{FF2B5EF4-FFF2-40B4-BE49-F238E27FC236}">
                  <a16:creationId xmlns:a16="http://schemas.microsoft.com/office/drawing/2014/main" id="{14FE262F-EAB1-3FEA-7C77-F7C9C30D56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586B39A-F60E-A9D3-EE58-5AEFC35ACB5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CF5E79B-74E6-29E5-AD31-C6DCFA17EA0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1B28EA34-7719-3B15-0F2A-106719CF8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430D0F24-BF5E-CA83-15BE-80E10AE9271B}"/>
              </a:ext>
            </a:extLst>
          </p:cNvPr>
          <p:cNvGrpSpPr/>
          <p:nvPr/>
        </p:nvGrpSpPr>
        <p:grpSpPr>
          <a:xfrm>
            <a:off x="-10446996" y="0"/>
            <a:ext cx="9927504" cy="6858000"/>
            <a:chOff x="-9337032" y="-1"/>
            <a:chExt cx="9927504" cy="6858000"/>
          </a:xfrm>
        </p:grpSpPr>
        <p:sp>
          <p:nvSpPr>
            <p:cNvPr id="9" name="Rectangle 8">
              <a:extLst>
                <a:ext uri="{FF2B5EF4-FFF2-40B4-BE49-F238E27FC236}">
                  <a16:creationId xmlns:a16="http://schemas.microsoft.com/office/drawing/2014/main" id="{8CB63973-8AE3-E217-6D15-CB38B425BF3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07529A4-84C0-A669-117B-E1708FDDF0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C4C85-BA90-AF62-9774-9183E39EAC2F}"/>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CA68F970-87F0-0E89-9984-778B87B43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B706E001-732F-F2CC-0380-3B0CB012E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457" y="71953"/>
            <a:ext cx="577132" cy="577132"/>
          </a:xfrm>
          <a:prstGeom prst="rect">
            <a:avLst/>
          </a:prstGeom>
        </p:spPr>
      </p:pic>
      <p:sp>
        <p:nvSpPr>
          <p:cNvPr id="14" name="TextBox 13">
            <a:extLst>
              <a:ext uri="{FF2B5EF4-FFF2-40B4-BE49-F238E27FC236}">
                <a16:creationId xmlns:a16="http://schemas.microsoft.com/office/drawing/2014/main" id="{7F9FC610-CA71-83CB-9A84-8F0AB1A13C5C}"/>
              </a:ext>
            </a:extLst>
          </p:cNvPr>
          <p:cNvSpPr txBox="1"/>
          <p:nvPr/>
        </p:nvSpPr>
        <p:spPr>
          <a:xfrm>
            <a:off x="1393179"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C0053A-7293-D283-E95A-F2D1D27E2760}"/>
              </a:ext>
            </a:extLst>
          </p:cNvPr>
          <p:cNvSpPr txBox="1"/>
          <p:nvPr/>
        </p:nvSpPr>
        <p:spPr>
          <a:xfrm>
            <a:off x="6145244"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A49B481B-BE60-8718-14E9-A5A6FF520AC4}"/>
              </a:ext>
            </a:extLst>
          </p:cNvPr>
          <p:cNvSpPr txBox="1"/>
          <p:nvPr/>
        </p:nvSpPr>
        <p:spPr>
          <a:xfrm>
            <a:off x="1393179"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BA9F7CBB-2416-80D8-EA20-2D0FFC19D404}"/>
              </a:ext>
            </a:extLst>
          </p:cNvPr>
          <p:cNvSpPr txBox="1"/>
          <p:nvPr/>
        </p:nvSpPr>
        <p:spPr>
          <a:xfrm>
            <a:off x="5779083"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6F5D7CE-13B2-B70B-0A30-D2C6BA989AFF}"/>
                  </a:ext>
                </a:extLst>
              </p:cNvPr>
              <p:cNvSpPr txBox="1"/>
              <p:nvPr/>
            </p:nvSpPr>
            <p:spPr>
              <a:xfrm>
                <a:off x="1624726" y="771237"/>
                <a:ext cx="8087559" cy="2465355"/>
              </a:xfrm>
              <a:prstGeom prst="rect">
                <a:avLst/>
              </a:prstGeom>
              <a:noFill/>
            </p:spPr>
            <p:txBody>
              <a:bodyPr wrap="square" rtlCol="0">
                <a:spAutoFit/>
              </a:bodyPr>
              <a:lstStyle/>
              <a:p>
                <a:r>
                  <a:rPr lang="en-US" sz="4200" dirty="0">
                    <a:solidFill>
                      <a:srgbClr val="5D7373"/>
                    </a:solidFill>
                    <a:latin typeface="Tw Cen MT" panose="020B0602020104020603" pitchFamily="34" charset="0"/>
                  </a:rPr>
                  <a:t>(a) </a:t>
                </a:r>
                <a14:m>
                  <m:oMath xmlns:m="http://schemas.openxmlformats.org/officeDocument/2006/math">
                    <m:r>
                      <a:rPr lang="en-US" sz="4200" b="0" i="1" smtClean="0">
                        <a:solidFill>
                          <a:srgbClr val="5D7373"/>
                        </a:solidFill>
                        <a:latin typeface="Cambria Math" panose="02040503050406030204" pitchFamily="18" charset="0"/>
                      </a:rPr>
                      <m:t>𝑍</m:t>
                    </m:r>
                    <m:r>
                      <a:rPr lang="en-US" sz="4200" b="0" i="1" smtClean="0">
                        <a:solidFill>
                          <a:srgbClr val="5D7373"/>
                        </a:solidFill>
                        <a:latin typeface="Cambria Math" panose="02040503050406030204" pitchFamily="18" charset="0"/>
                      </a:rPr>
                      <m:t>=</m:t>
                    </m:r>
                    <m:f>
                      <m:fPr>
                        <m:ctrlPr>
                          <a:rPr lang="en-US" sz="4200" b="0" i="1" smtClean="0">
                            <a:solidFill>
                              <a:srgbClr val="5D7373"/>
                            </a:solidFill>
                            <a:latin typeface="Cambria Math" panose="02040503050406030204" pitchFamily="18" charset="0"/>
                          </a:rPr>
                        </m:ctrlPr>
                      </m:fPr>
                      <m:num>
                        <m:d>
                          <m:dPr>
                            <m:ctrlPr>
                              <a:rPr lang="en-US" sz="4200" b="0" i="1" smtClean="0">
                                <a:solidFill>
                                  <a:srgbClr val="5D7373"/>
                                </a:solidFill>
                                <a:latin typeface="Cambria Math" panose="02040503050406030204" pitchFamily="18" charset="0"/>
                              </a:rPr>
                            </m:ctrlPr>
                          </m:dPr>
                          <m:e>
                            <m:r>
                              <a:rPr lang="en-US" sz="4200" b="0" i="1" smtClean="0">
                                <a:solidFill>
                                  <a:srgbClr val="5D7373"/>
                                </a:solidFill>
                                <a:latin typeface="Cambria Math" panose="02040503050406030204" pitchFamily="18" charset="0"/>
                              </a:rPr>
                              <m:t>𝑥</m:t>
                            </m:r>
                            <m:r>
                              <a:rPr lang="en-US" sz="4200" b="0" i="1" smtClean="0">
                                <a:solidFill>
                                  <a:srgbClr val="5D7373"/>
                                </a:solidFill>
                                <a:latin typeface="Cambria Math" panose="02040503050406030204" pitchFamily="18" charset="0"/>
                              </a:rPr>
                              <m:t>+</m:t>
                            </m:r>
                            <m:r>
                              <a:rPr lang="en-US" sz="4200" b="0" i="1" smtClean="0">
                                <a:solidFill>
                                  <a:srgbClr val="5D7373"/>
                                </a:solidFill>
                                <a:latin typeface="Cambria Math" panose="02040503050406030204" pitchFamily="18" charset="0"/>
                              </a:rPr>
                              <m:t>3</m:t>
                            </m:r>
                          </m:e>
                        </m:d>
                        <m:sSup>
                          <m:sSupPr>
                            <m:ctrlPr>
                              <a:rPr lang="en-US" sz="4200" b="0" i="1" smtClean="0">
                                <a:solidFill>
                                  <a:srgbClr val="5D7373"/>
                                </a:solidFill>
                                <a:latin typeface="Cambria Math" panose="02040503050406030204" pitchFamily="18" charset="0"/>
                              </a:rPr>
                            </m:ctrlPr>
                          </m:sSupPr>
                          <m:e>
                            <m:r>
                              <a:rPr lang="en-US" sz="4200" b="0" i="1" smtClean="0">
                                <a:solidFill>
                                  <a:srgbClr val="5D7373"/>
                                </a:solidFill>
                                <a:latin typeface="Cambria Math" panose="02040503050406030204" pitchFamily="18" charset="0"/>
                              </a:rPr>
                              <m:t>𝑥</m:t>
                            </m:r>
                          </m:e>
                          <m:sup>
                            <m:r>
                              <a:rPr lang="en-US" sz="4200" b="0" i="1" smtClean="0">
                                <a:solidFill>
                                  <a:srgbClr val="5D7373"/>
                                </a:solidFill>
                                <a:latin typeface="Cambria Math" panose="02040503050406030204" pitchFamily="18" charset="0"/>
                              </a:rPr>
                              <m:t>3</m:t>
                            </m:r>
                          </m:sup>
                        </m:sSup>
                      </m:num>
                      <m:den>
                        <m:d>
                          <m:dPr>
                            <m:ctrlPr>
                              <a:rPr lang="en-US" sz="4200" b="0" i="1" smtClean="0">
                                <a:solidFill>
                                  <a:srgbClr val="5D7373"/>
                                </a:solidFill>
                                <a:latin typeface="Cambria Math" panose="02040503050406030204" pitchFamily="18" charset="0"/>
                              </a:rPr>
                            </m:ctrlPr>
                          </m:dPr>
                          <m:e>
                            <m:r>
                              <a:rPr lang="en-US" sz="4200" b="0" i="1" smtClean="0">
                                <a:solidFill>
                                  <a:srgbClr val="5D7373"/>
                                </a:solidFill>
                                <a:latin typeface="Cambria Math" panose="02040503050406030204" pitchFamily="18" charset="0"/>
                              </a:rPr>
                              <m:t>𝑦</m:t>
                            </m:r>
                            <m:r>
                              <a:rPr lang="en-US" sz="4200" b="0" i="1" smtClean="0">
                                <a:solidFill>
                                  <a:srgbClr val="5D7373"/>
                                </a:solidFill>
                                <a:latin typeface="Cambria Math" panose="02040503050406030204" pitchFamily="18" charset="0"/>
                              </a:rPr>
                              <m:t>−</m:t>
                            </m:r>
                            <m:r>
                              <a:rPr lang="en-US" sz="4200" b="0" i="1" smtClean="0">
                                <a:solidFill>
                                  <a:srgbClr val="5D7373"/>
                                </a:solidFill>
                                <a:latin typeface="Cambria Math" panose="02040503050406030204" pitchFamily="18" charset="0"/>
                              </a:rPr>
                              <m:t>4</m:t>
                            </m:r>
                          </m:e>
                        </m:d>
                        <m:d>
                          <m:dPr>
                            <m:ctrlPr>
                              <a:rPr lang="en-US" sz="4200" b="0" i="1" smtClean="0">
                                <a:solidFill>
                                  <a:srgbClr val="5D7373"/>
                                </a:solidFill>
                                <a:latin typeface="Cambria Math" panose="02040503050406030204" pitchFamily="18" charset="0"/>
                              </a:rPr>
                            </m:ctrlPr>
                          </m:dPr>
                          <m:e>
                            <m:r>
                              <a:rPr lang="en-US" sz="4200" b="0" i="1" smtClean="0">
                                <a:solidFill>
                                  <a:srgbClr val="5D7373"/>
                                </a:solidFill>
                                <a:latin typeface="Cambria Math" panose="02040503050406030204" pitchFamily="18" charset="0"/>
                              </a:rPr>
                              <m:t>𝑦</m:t>
                            </m:r>
                            <m:r>
                              <a:rPr lang="en-US" sz="4200" b="0" i="1" smtClean="0">
                                <a:solidFill>
                                  <a:srgbClr val="5D7373"/>
                                </a:solidFill>
                                <a:latin typeface="Cambria Math" panose="02040503050406030204" pitchFamily="18" charset="0"/>
                              </a:rPr>
                              <m:t>+</m:t>
                            </m:r>
                            <m:r>
                              <a:rPr lang="en-US" sz="4200" b="0" i="1" smtClean="0">
                                <a:solidFill>
                                  <a:srgbClr val="5D7373"/>
                                </a:solidFill>
                                <a:latin typeface="Cambria Math" panose="02040503050406030204" pitchFamily="18" charset="0"/>
                              </a:rPr>
                              <m:t>5</m:t>
                            </m:r>
                          </m:e>
                        </m:d>
                      </m:den>
                    </m:f>
                  </m:oMath>
                </a14:m>
                <a:endParaRPr lang="en-US" sz="2000" b="1" dirty="0">
                  <a:solidFill>
                    <a:srgbClr val="5D7373"/>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Ans: </a:t>
                </a: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Z=(x+3)*x*x*x/((y-4)*(y+5));</a:t>
                </a:r>
              </a:p>
            </p:txBody>
          </p:sp>
        </mc:Choice>
        <mc:Fallback xmlns="">
          <p:sp>
            <p:nvSpPr>
              <p:cNvPr id="18" name="TextBox 17">
                <a:extLst>
                  <a:ext uri="{FF2B5EF4-FFF2-40B4-BE49-F238E27FC236}">
                    <a16:creationId xmlns:a16="http://schemas.microsoft.com/office/drawing/2014/main" id="{46F5D7CE-13B2-B70B-0A30-D2C6BA989AFF}"/>
                  </a:ext>
                </a:extLst>
              </p:cNvPr>
              <p:cNvSpPr txBox="1">
                <a:spLocks noRot="1" noChangeAspect="1" noMove="1" noResize="1" noEditPoints="1" noAdjustHandles="1" noChangeArrowheads="1" noChangeShapeType="1" noTextEdit="1"/>
              </p:cNvSpPr>
              <p:nvPr/>
            </p:nvSpPr>
            <p:spPr>
              <a:xfrm>
                <a:off x="1624726" y="771237"/>
                <a:ext cx="8087559" cy="2465355"/>
              </a:xfrm>
              <a:prstGeom prst="rect">
                <a:avLst/>
              </a:prstGeom>
              <a:blipFill>
                <a:blip r:embed="rId4"/>
                <a:stretch>
                  <a:fillRect l="-3017" b="-12129"/>
                </a:stretch>
              </a:blipFill>
            </p:spPr>
            <p:txBody>
              <a:bodyPr/>
              <a:lstStyle/>
              <a:p>
                <a:r>
                  <a:rPr lang="en-US">
                    <a:noFill/>
                  </a:rPr>
                  <a:t> </a:t>
                </a:r>
              </a:p>
            </p:txBody>
          </p:sp>
        </mc:Fallback>
      </mc:AlternateContent>
    </p:spTree>
    <p:extLst>
      <p:ext uri="{BB962C8B-B14F-4D97-AF65-F5344CB8AC3E}">
        <p14:creationId xmlns:p14="http://schemas.microsoft.com/office/powerpoint/2010/main" val="132230393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FF335CB-6C68-F778-9229-CCC193B33780}"/>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3BB3BC93-D6FD-23DB-D5C2-E83A13FE066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11B068F-F036-3459-CBCF-30A80B559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450A56-FCC0-9836-9050-21FD9FBBE2A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37" name="Picture 36">
              <a:extLst>
                <a:ext uri="{FF2B5EF4-FFF2-40B4-BE49-F238E27FC236}">
                  <a16:creationId xmlns:a16="http://schemas.microsoft.com/office/drawing/2014/main" id="{92970582-C36F-F147-31C1-52D879A6B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036B659B-AE3C-37EB-92A2-5EE1C6B6E8DF}"/>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E0B53FD0-0D60-DAE7-F68C-8E48A8D76F2E}"/>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D0A9579B-636C-FD2D-15BB-09B7C33771D0}"/>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4202A39A-442D-053E-B140-A37B301F944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42" name="Picture 41">
              <a:extLst>
                <a:ext uri="{FF2B5EF4-FFF2-40B4-BE49-F238E27FC236}">
                  <a16:creationId xmlns:a16="http://schemas.microsoft.com/office/drawing/2014/main" id="{1E1993C2-7068-C7AE-7079-8919C66BB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C7D04664-6C3E-DEF6-53BE-3209F4D67A0C}"/>
              </a:ext>
            </a:extLst>
          </p:cNvPr>
          <p:cNvGrpSpPr/>
          <p:nvPr/>
        </p:nvGrpSpPr>
        <p:grpSpPr>
          <a:xfrm>
            <a:off x="1184133" y="0"/>
            <a:ext cx="9961092" cy="6858000"/>
            <a:chOff x="491575" y="0"/>
            <a:chExt cx="9961092" cy="6858000"/>
          </a:xfrm>
        </p:grpSpPr>
        <p:sp>
          <p:nvSpPr>
            <p:cNvPr id="44" name="Rectangle 43">
              <a:extLst>
                <a:ext uri="{FF2B5EF4-FFF2-40B4-BE49-F238E27FC236}">
                  <a16:creationId xmlns:a16="http://schemas.microsoft.com/office/drawing/2014/main" id="{A129767A-713E-5F7C-3C15-DFAF15AD5E7B}"/>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8B75DCC-49B5-A1C0-01A7-827E5D4ECBE1}"/>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9FB80A3-18A2-118E-A26D-F877EF77B7A0}"/>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47" name="Picture 46">
              <a:extLst>
                <a:ext uri="{FF2B5EF4-FFF2-40B4-BE49-F238E27FC236}">
                  <a16:creationId xmlns:a16="http://schemas.microsoft.com/office/drawing/2014/main" id="{82E4FB6C-88A1-8AE5-16FC-32B0AAADE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388C4595-626A-7CE5-A5CE-47922165910B}"/>
              </a:ext>
            </a:extLst>
          </p:cNvPr>
          <p:cNvGrpSpPr/>
          <p:nvPr/>
        </p:nvGrpSpPr>
        <p:grpSpPr>
          <a:xfrm>
            <a:off x="1049062" y="0"/>
            <a:ext cx="9574094" cy="6858000"/>
            <a:chOff x="491575" y="0"/>
            <a:chExt cx="9574094" cy="6858000"/>
          </a:xfrm>
        </p:grpSpPr>
        <p:sp>
          <p:nvSpPr>
            <p:cNvPr id="49" name="Rectangle 48">
              <a:extLst>
                <a:ext uri="{FF2B5EF4-FFF2-40B4-BE49-F238E27FC236}">
                  <a16:creationId xmlns:a16="http://schemas.microsoft.com/office/drawing/2014/main" id="{47C52572-87F2-F059-BEA2-9A1F00378661}"/>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66F185F-00A3-ED07-48F2-4C740C20178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6244CE0B-C874-344A-44AE-9C2AB6CF6F29}"/>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67" name="Picture 66">
              <a:extLst>
                <a:ext uri="{FF2B5EF4-FFF2-40B4-BE49-F238E27FC236}">
                  <a16:creationId xmlns:a16="http://schemas.microsoft.com/office/drawing/2014/main" id="{4CE55374-2FA6-3C54-9E7A-D4A4AFB88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3" name="Group 22">
            <a:extLst>
              <a:ext uri="{FF2B5EF4-FFF2-40B4-BE49-F238E27FC236}">
                <a16:creationId xmlns:a16="http://schemas.microsoft.com/office/drawing/2014/main" id="{C2FDB829-76BC-43A7-262E-9011681D63B0}"/>
              </a:ext>
            </a:extLst>
          </p:cNvPr>
          <p:cNvGrpSpPr/>
          <p:nvPr/>
        </p:nvGrpSpPr>
        <p:grpSpPr>
          <a:xfrm>
            <a:off x="-7638543" y="-1"/>
            <a:ext cx="8692332" cy="6858000"/>
            <a:chOff x="718505" y="-1"/>
            <a:chExt cx="8692332" cy="6858000"/>
          </a:xfrm>
        </p:grpSpPr>
        <p:sp>
          <p:nvSpPr>
            <p:cNvPr id="24" name="Rectangle 23">
              <a:extLst>
                <a:ext uri="{FF2B5EF4-FFF2-40B4-BE49-F238E27FC236}">
                  <a16:creationId xmlns:a16="http://schemas.microsoft.com/office/drawing/2014/main" id="{056FD750-35F2-8C1C-04DC-DF8FFC931F6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BA7CFB4-54CA-FC16-5B12-DB2E65D2CB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37ECEF53-818F-26F0-A16E-AF63FD146C0C}"/>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27" name="Picture 26">
              <a:extLst>
                <a:ext uri="{FF2B5EF4-FFF2-40B4-BE49-F238E27FC236}">
                  <a16:creationId xmlns:a16="http://schemas.microsoft.com/office/drawing/2014/main" id="{AEE9B547-0EFB-3501-E3CF-CA2FD04B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6CFB882-9AAC-DC65-4EEF-11DF9C0BF38B}"/>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BFD5CD92-584A-A2BF-C158-0927686820CC}"/>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3F6322A-02CF-7718-9121-E4FF1BA8E642}"/>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57EBF5C-2AD5-B549-D718-7898F4345450}"/>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A5CF7567-AF85-8AD2-8604-F2C3CC8C6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84" name="Picture 83" descr="Logo&#10;&#10;Description automatically generated">
            <a:extLst>
              <a:ext uri="{FF2B5EF4-FFF2-40B4-BE49-F238E27FC236}">
                <a16:creationId xmlns:a16="http://schemas.microsoft.com/office/drawing/2014/main" id="{BDCC1937-C469-1634-3B2D-DF41FD6F2B1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15052EA-0637-E43D-8E88-88EA56227375}"/>
              </a:ext>
            </a:extLst>
          </p:cNvPr>
          <p:cNvSpPr/>
          <p:nvPr/>
        </p:nvSpPr>
        <p:spPr>
          <a:xfrm>
            <a:off x="-9014091"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1D03980-77EB-9955-6CAB-4782AEF8C76C}"/>
              </a:ext>
            </a:extLst>
          </p:cNvPr>
          <p:cNvGrpSpPr/>
          <p:nvPr/>
        </p:nvGrpSpPr>
        <p:grpSpPr>
          <a:xfrm>
            <a:off x="-8693533" y="0"/>
            <a:ext cx="8692332" cy="6858000"/>
            <a:chOff x="718505" y="-1"/>
            <a:chExt cx="8692332" cy="6858000"/>
          </a:xfrm>
        </p:grpSpPr>
        <p:sp>
          <p:nvSpPr>
            <p:cNvPr id="4" name="Rectangle 3">
              <a:extLst>
                <a:ext uri="{FF2B5EF4-FFF2-40B4-BE49-F238E27FC236}">
                  <a16:creationId xmlns:a16="http://schemas.microsoft.com/office/drawing/2014/main" id="{14FE262F-EAB1-3FEA-7C77-F7C9C30D56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586B39A-F60E-A9D3-EE58-5AEFC35ACB5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CF5E79B-74E6-29E5-AD31-C6DCFA17EA0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1B28EA34-7719-3B15-0F2A-106719CF8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430D0F24-BF5E-CA83-15BE-80E10AE9271B}"/>
              </a:ext>
            </a:extLst>
          </p:cNvPr>
          <p:cNvGrpSpPr/>
          <p:nvPr/>
        </p:nvGrpSpPr>
        <p:grpSpPr>
          <a:xfrm>
            <a:off x="-10446996" y="0"/>
            <a:ext cx="9927504" cy="6858000"/>
            <a:chOff x="-9337032" y="-1"/>
            <a:chExt cx="9927504" cy="6858000"/>
          </a:xfrm>
        </p:grpSpPr>
        <p:sp>
          <p:nvSpPr>
            <p:cNvPr id="9" name="Rectangle 8">
              <a:extLst>
                <a:ext uri="{FF2B5EF4-FFF2-40B4-BE49-F238E27FC236}">
                  <a16:creationId xmlns:a16="http://schemas.microsoft.com/office/drawing/2014/main" id="{8CB63973-8AE3-E217-6D15-CB38B425BF3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07529A4-84C0-A669-117B-E1708FDDF0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C4C85-BA90-AF62-9774-9183E39EAC2F}"/>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CA68F970-87F0-0E89-9984-778B87B43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B706E001-732F-F2CC-0380-3B0CB012E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457" y="71953"/>
            <a:ext cx="577132" cy="577132"/>
          </a:xfrm>
          <a:prstGeom prst="rect">
            <a:avLst/>
          </a:prstGeom>
        </p:spPr>
      </p:pic>
      <p:sp>
        <p:nvSpPr>
          <p:cNvPr id="14" name="TextBox 13">
            <a:extLst>
              <a:ext uri="{FF2B5EF4-FFF2-40B4-BE49-F238E27FC236}">
                <a16:creationId xmlns:a16="http://schemas.microsoft.com/office/drawing/2014/main" id="{7F9FC610-CA71-83CB-9A84-8F0AB1A13C5C}"/>
              </a:ext>
            </a:extLst>
          </p:cNvPr>
          <p:cNvSpPr txBox="1"/>
          <p:nvPr/>
        </p:nvSpPr>
        <p:spPr>
          <a:xfrm>
            <a:off x="1393179"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C0053A-7293-D283-E95A-F2D1D27E2760}"/>
              </a:ext>
            </a:extLst>
          </p:cNvPr>
          <p:cNvSpPr txBox="1"/>
          <p:nvPr/>
        </p:nvSpPr>
        <p:spPr>
          <a:xfrm>
            <a:off x="6145244"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A49B481B-BE60-8718-14E9-A5A6FF520AC4}"/>
              </a:ext>
            </a:extLst>
          </p:cNvPr>
          <p:cNvSpPr txBox="1"/>
          <p:nvPr/>
        </p:nvSpPr>
        <p:spPr>
          <a:xfrm>
            <a:off x="1393179"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BA9F7CBB-2416-80D8-EA20-2D0FFC19D404}"/>
              </a:ext>
            </a:extLst>
          </p:cNvPr>
          <p:cNvSpPr txBox="1"/>
          <p:nvPr/>
        </p:nvSpPr>
        <p:spPr>
          <a:xfrm>
            <a:off x="5779083"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6F5D7CE-13B2-B70B-0A30-D2C6BA989AFF}"/>
                  </a:ext>
                </a:extLst>
              </p:cNvPr>
              <p:cNvSpPr txBox="1"/>
              <p:nvPr/>
            </p:nvSpPr>
            <p:spPr>
              <a:xfrm>
                <a:off x="1624726" y="771237"/>
                <a:ext cx="8087559" cy="2465355"/>
              </a:xfrm>
              <a:prstGeom prst="rect">
                <a:avLst/>
              </a:prstGeom>
              <a:noFill/>
            </p:spPr>
            <p:txBody>
              <a:bodyPr wrap="square" rtlCol="0">
                <a:spAutoFit/>
              </a:bodyPr>
              <a:lstStyle/>
              <a:p>
                <a:r>
                  <a:rPr lang="en-US" sz="4200" dirty="0">
                    <a:solidFill>
                      <a:srgbClr val="5D7373"/>
                    </a:solidFill>
                    <a:latin typeface="Tw Cen MT" panose="020B0602020104020603" pitchFamily="34" charset="0"/>
                  </a:rPr>
                  <a:t>(a) </a:t>
                </a:r>
                <a14:m>
                  <m:oMath xmlns:m="http://schemas.openxmlformats.org/officeDocument/2006/math">
                    <m:r>
                      <a:rPr lang="en-US" sz="4200" b="0" i="1" smtClean="0">
                        <a:solidFill>
                          <a:srgbClr val="5D7373"/>
                        </a:solidFill>
                        <a:latin typeface="Cambria Math" panose="02040503050406030204" pitchFamily="18" charset="0"/>
                      </a:rPr>
                      <m:t>𝑍</m:t>
                    </m:r>
                    <m:r>
                      <a:rPr lang="en-US" sz="4200" b="0" i="1" smtClean="0">
                        <a:solidFill>
                          <a:srgbClr val="5D7373"/>
                        </a:solidFill>
                        <a:latin typeface="Cambria Math" panose="02040503050406030204" pitchFamily="18" charset="0"/>
                      </a:rPr>
                      <m:t>=</m:t>
                    </m:r>
                    <m:f>
                      <m:fPr>
                        <m:ctrlPr>
                          <a:rPr lang="en-US" sz="4200" b="0" i="1" smtClean="0">
                            <a:solidFill>
                              <a:srgbClr val="5D7373"/>
                            </a:solidFill>
                            <a:latin typeface="Cambria Math" panose="02040503050406030204" pitchFamily="18" charset="0"/>
                          </a:rPr>
                        </m:ctrlPr>
                      </m:fPr>
                      <m:num>
                        <m:d>
                          <m:dPr>
                            <m:ctrlPr>
                              <a:rPr lang="en-US" sz="4200" b="0" i="1" smtClean="0">
                                <a:solidFill>
                                  <a:srgbClr val="5D7373"/>
                                </a:solidFill>
                                <a:latin typeface="Cambria Math" panose="02040503050406030204" pitchFamily="18" charset="0"/>
                              </a:rPr>
                            </m:ctrlPr>
                          </m:dPr>
                          <m:e>
                            <m:r>
                              <a:rPr lang="en-US" sz="4200" b="0" i="1" smtClean="0">
                                <a:solidFill>
                                  <a:srgbClr val="5D7373"/>
                                </a:solidFill>
                                <a:latin typeface="Cambria Math" panose="02040503050406030204" pitchFamily="18" charset="0"/>
                              </a:rPr>
                              <m:t>𝑥</m:t>
                            </m:r>
                            <m:r>
                              <a:rPr lang="en-US" sz="4200" b="0" i="1" smtClean="0">
                                <a:solidFill>
                                  <a:srgbClr val="5D7373"/>
                                </a:solidFill>
                                <a:latin typeface="Cambria Math" panose="02040503050406030204" pitchFamily="18" charset="0"/>
                              </a:rPr>
                              <m:t>+3</m:t>
                            </m:r>
                          </m:e>
                        </m:d>
                        <m:sSup>
                          <m:sSupPr>
                            <m:ctrlPr>
                              <a:rPr lang="en-US" sz="4200" b="0" i="1" smtClean="0">
                                <a:solidFill>
                                  <a:srgbClr val="5D7373"/>
                                </a:solidFill>
                                <a:latin typeface="Cambria Math" panose="02040503050406030204" pitchFamily="18" charset="0"/>
                              </a:rPr>
                            </m:ctrlPr>
                          </m:sSupPr>
                          <m:e>
                            <m:r>
                              <a:rPr lang="en-US" sz="4200" b="0" i="1" smtClean="0">
                                <a:solidFill>
                                  <a:srgbClr val="5D7373"/>
                                </a:solidFill>
                                <a:latin typeface="Cambria Math" panose="02040503050406030204" pitchFamily="18" charset="0"/>
                              </a:rPr>
                              <m:t>𝑥</m:t>
                            </m:r>
                          </m:e>
                          <m:sup>
                            <m:r>
                              <a:rPr lang="en-US" sz="4200" b="0" i="1" smtClean="0">
                                <a:solidFill>
                                  <a:srgbClr val="5D7373"/>
                                </a:solidFill>
                                <a:latin typeface="Cambria Math" panose="02040503050406030204" pitchFamily="18" charset="0"/>
                              </a:rPr>
                              <m:t>3</m:t>
                            </m:r>
                          </m:sup>
                        </m:sSup>
                      </m:num>
                      <m:den>
                        <m:d>
                          <m:dPr>
                            <m:ctrlPr>
                              <a:rPr lang="en-US" sz="4200" b="0" i="1" smtClean="0">
                                <a:solidFill>
                                  <a:srgbClr val="5D7373"/>
                                </a:solidFill>
                                <a:latin typeface="Cambria Math" panose="02040503050406030204" pitchFamily="18" charset="0"/>
                              </a:rPr>
                            </m:ctrlPr>
                          </m:dPr>
                          <m:e>
                            <m:r>
                              <a:rPr lang="en-US" sz="4200" b="0" i="1" smtClean="0">
                                <a:solidFill>
                                  <a:srgbClr val="5D7373"/>
                                </a:solidFill>
                                <a:latin typeface="Cambria Math" panose="02040503050406030204" pitchFamily="18" charset="0"/>
                              </a:rPr>
                              <m:t>𝑦</m:t>
                            </m:r>
                            <m:r>
                              <a:rPr lang="en-US" sz="4200" b="0" i="1" smtClean="0">
                                <a:solidFill>
                                  <a:srgbClr val="5D7373"/>
                                </a:solidFill>
                                <a:latin typeface="Cambria Math" panose="02040503050406030204" pitchFamily="18" charset="0"/>
                              </a:rPr>
                              <m:t>−4</m:t>
                            </m:r>
                          </m:e>
                        </m:d>
                        <m:d>
                          <m:dPr>
                            <m:ctrlPr>
                              <a:rPr lang="en-US" sz="4200" b="0" i="1" smtClean="0">
                                <a:solidFill>
                                  <a:srgbClr val="5D7373"/>
                                </a:solidFill>
                                <a:latin typeface="Cambria Math" panose="02040503050406030204" pitchFamily="18" charset="0"/>
                              </a:rPr>
                            </m:ctrlPr>
                          </m:dPr>
                          <m:e>
                            <m:r>
                              <a:rPr lang="en-US" sz="4200" b="0" i="1" smtClean="0">
                                <a:solidFill>
                                  <a:srgbClr val="5D7373"/>
                                </a:solidFill>
                                <a:latin typeface="Cambria Math" panose="02040503050406030204" pitchFamily="18" charset="0"/>
                              </a:rPr>
                              <m:t>𝑦</m:t>
                            </m:r>
                            <m:r>
                              <a:rPr lang="en-US" sz="4200" b="0" i="1" smtClean="0">
                                <a:solidFill>
                                  <a:srgbClr val="5D7373"/>
                                </a:solidFill>
                                <a:latin typeface="Cambria Math" panose="02040503050406030204" pitchFamily="18" charset="0"/>
                              </a:rPr>
                              <m:t>+5</m:t>
                            </m:r>
                          </m:e>
                        </m:d>
                      </m:den>
                    </m:f>
                  </m:oMath>
                </a14:m>
                <a:endParaRPr lang="en-US" sz="2000" b="1" dirty="0">
                  <a:solidFill>
                    <a:srgbClr val="5D7373"/>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Ans: </a:t>
                </a: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Z=(x+3)*x*x*x/((y-4)*(y+5));</a:t>
                </a:r>
              </a:p>
            </p:txBody>
          </p:sp>
        </mc:Choice>
        <mc:Fallback xmlns="">
          <p:sp>
            <p:nvSpPr>
              <p:cNvPr id="18" name="TextBox 17">
                <a:extLst>
                  <a:ext uri="{FF2B5EF4-FFF2-40B4-BE49-F238E27FC236}">
                    <a16:creationId xmlns:a16="http://schemas.microsoft.com/office/drawing/2014/main" id="{46F5D7CE-13B2-B70B-0A30-D2C6BA989AFF}"/>
                  </a:ext>
                </a:extLst>
              </p:cNvPr>
              <p:cNvSpPr txBox="1">
                <a:spLocks noRot="1" noChangeAspect="1" noMove="1" noResize="1" noEditPoints="1" noAdjustHandles="1" noChangeArrowheads="1" noChangeShapeType="1" noTextEdit="1"/>
              </p:cNvSpPr>
              <p:nvPr/>
            </p:nvSpPr>
            <p:spPr>
              <a:xfrm>
                <a:off x="1624726" y="771237"/>
                <a:ext cx="8087559" cy="2465355"/>
              </a:xfrm>
              <a:prstGeom prst="rect">
                <a:avLst/>
              </a:prstGeom>
              <a:blipFill>
                <a:blip r:embed="rId4"/>
                <a:stretch>
                  <a:fillRect l="-3017" b="-12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A9CDE1-80CF-7C33-2ADE-A72EF83EF396}"/>
                  </a:ext>
                </a:extLst>
              </p:cNvPr>
              <p:cNvSpPr txBox="1"/>
              <p:nvPr/>
            </p:nvSpPr>
            <p:spPr>
              <a:xfrm>
                <a:off x="1624726" y="3493557"/>
                <a:ext cx="8087559" cy="2471254"/>
              </a:xfrm>
              <a:prstGeom prst="rect">
                <a:avLst/>
              </a:prstGeom>
              <a:noFill/>
            </p:spPr>
            <p:txBody>
              <a:bodyPr wrap="square" rtlCol="0">
                <a:spAutoFit/>
              </a:bodyPr>
              <a:lstStyle/>
              <a:p>
                <a:r>
                  <a:rPr lang="en-US" sz="4200" dirty="0">
                    <a:solidFill>
                      <a:srgbClr val="5D7373"/>
                    </a:solidFill>
                    <a:latin typeface="Tw Cen MT" panose="020B0602020104020603" pitchFamily="34" charset="0"/>
                  </a:rPr>
                  <a:t>(b) </a:t>
                </a:r>
                <a14:m>
                  <m:oMath xmlns:m="http://schemas.openxmlformats.org/officeDocument/2006/math">
                    <m:r>
                      <a:rPr lang="en-US" sz="4400" i="1">
                        <a:solidFill>
                          <a:srgbClr val="5D7373"/>
                        </a:solidFill>
                        <a:latin typeface="Cambria Math" panose="02040503050406030204" pitchFamily="18" charset="0"/>
                      </a:rPr>
                      <m:t>𝑅</m:t>
                    </m:r>
                    <m:r>
                      <a:rPr lang="en-US" sz="4400" i="1">
                        <a:solidFill>
                          <a:srgbClr val="5D7373"/>
                        </a:solidFill>
                        <a:latin typeface="Cambria Math" panose="02040503050406030204" pitchFamily="18" charset="0"/>
                      </a:rPr>
                      <m:t>=</m:t>
                    </m:r>
                    <m:f>
                      <m:fPr>
                        <m:ctrlPr>
                          <a:rPr lang="en-US" sz="4400" i="1">
                            <a:solidFill>
                              <a:srgbClr val="5D7373"/>
                            </a:solidFill>
                            <a:latin typeface="Cambria Math" panose="02040503050406030204" pitchFamily="18" charset="0"/>
                          </a:rPr>
                        </m:ctrlPr>
                      </m:fPr>
                      <m:num>
                        <m:r>
                          <a:rPr lang="en-US" sz="4400" i="1">
                            <a:solidFill>
                              <a:srgbClr val="5D7373"/>
                            </a:solidFill>
                            <a:latin typeface="Cambria Math" panose="02040503050406030204" pitchFamily="18" charset="0"/>
                          </a:rPr>
                          <m:t>2</m:t>
                        </m:r>
                        <m:r>
                          <a:rPr lang="en-US" sz="4400" i="1">
                            <a:solidFill>
                              <a:srgbClr val="5D7373"/>
                            </a:solidFill>
                            <a:latin typeface="Cambria Math" panose="02040503050406030204" pitchFamily="18" charset="0"/>
                          </a:rPr>
                          <m:t>𝑣</m:t>
                        </m:r>
                        <m:r>
                          <a:rPr lang="en-US" sz="4400" i="1">
                            <a:solidFill>
                              <a:srgbClr val="5D7373"/>
                            </a:solidFill>
                            <a:latin typeface="Cambria Math" panose="02040503050406030204" pitchFamily="18" charset="0"/>
                          </a:rPr>
                          <m:t>+6.22</m:t>
                        </m:r>
                        <m:d>
                          <m:dPr>
                            <m:ctrlPr>
                              <a:rPr lang="en-US" sz="4400" i="1">
                                <a:solidFill>
                                  <a:srgbClr val="5D7373"/>
                                </a:solidFill>
                                <a:latin typeface="Cambria Math" panose="02040503050406030204" pitchFamily="18" charset="0"/>
                              </a:rPr>
                            </m:ctrlPr>
                          </m:dPr>
                          <m:e>
                            <m:r>
                              <a:rPr lang="en-US" sz="4400" i="1">
                                <a:solidFill>
                                  <a:srgbClr val="5D7373"/>
                                </a:solidFill>
                                <a:latin typeface="Cambria Math" panose="02040503050406030204" pitchFamily="18" charset="0"/>
                              </a:rPr>
                              <m:t>𝑐</m:t>
                            </m:r>
                            <m:r>
                              <a:rPr lang="en-US" sz="4400" i="1">
                                <a:solidFill>
                                  <a:srgbClr val="5D7373"/>
                                </a:solidFill>
                                <a:latin typeface="Cambria Math" panose="02040503050406030204" pitchFamily="18" charset="0"/>
                              </a:rPr>
                              <m:t>+</m:t>
                            </m:r>
                            <m:r>
                              <a:rPr lang="en-US" sz="4400" i="1">
                                <a:solidFill>
                                  <a:srgbClr val="5D7373"/>
                                </a:solidFill>
                                <a:latin typeface="Cambria Math" panose="02040503050406030204" pitchFamily="18" charset="0"/>
                              </a:rPr>
                              <m:t>𝑑</m:t>
                            </m:r>
                          </m:e>
                        </m:d>
                      </m:num>
                      <m:den>
                        <m:r>
                          <a:rPr lang="en-US" sz="4400" i="1">
                            <a:solidFill>
                              <a:srgbClr val="5D7373"/>
                            </a:solidFill>
                            <a:latin typeface="Cambria Math" panose="02040503050406030204" pitchFamily="18" charset="0"/>
                          </a:rPr>
                          <m:t>𝑔</m:t>
                        </m:r>
                        <m:r>
                          <a:rPr lang="en-US" sz="4400" i="1">
                            <a:solidFill>
                              <a:srgbClr val="5D7373"/>
                            </a:solidFill>
                            <a:latin typeface="Cambria Math" panose="02040503050406030204" pitchFamily="18" charset="0"/>
                          </a:rPr>
                          <m:t>+</m:t>
                        </m:r>
                        <m:r>
                          <a:rPr lang="en-US" sz="4400" i="1">
                            <a:solidFill>
                              <a:srgbClr val="5D7373"/>
                            </a:solidFill>
                            <a:latin typeface="Cambria Math" panose="02040503050406030204" pitchFamily="18" charset="0"/>
                          </a:rPr>
                          <m:t>𝑣</m:t>
                        </m:r>
                      </m:den>
                    </m:f>
                  </m:oMath>
                </a14:m>
                <a:endParaRPr lang="en-US" sz="2000" b="1" dirty="0">
                  <a:solidFill>
                    <a:srgbClr val="5D7373"/>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Ans: </a:t>
                </a: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R=(2*v+6.22*(</a:t>
                </a:r>
                <a:r>
                  <a:rPr lang="en-US" sz="4200" b="1" dirty="0" err="1">
                    <a:solidFill>
                      <a:srgbClr val="5D7373"/>
                    </a:solidFill>
                    <a:effectLst>
                      <a:outerShdw blurRad="38100" dist="38100" dir="2700000" algn="tl">
                        <a:srgbClr val="000000">
                          <a:alpha val="43137"/>
                        </a:srgbClr>
                      </a:outerShdw>
                    </a:effectLst>
                    <a:latin typeface="Tw Cen MT" panose="020B0602020104020603" pitchFamily="34" charset="0"/>
                  </a:rPr>
                  <a:t>c+d</a:t>
                </a:r>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t>
                </a:r>
                <a:r>
                  <a:rPr lang="en-US" sz="4200" b="1" dirty="0" err="1">
                    <a:solidFill>
                      <a:srgbClr val="5D7373"/>
                    </a:solidFill>
                    <a:effectLst>
                      <a:outerShdw blurRad="38100" dist="38100" dir="2700000" algn="tl">
                        <a:srgbClr val="000000">
                          <a:alpha val="43137"/>
                        </a:srgbClr>
                      </a:outerShdw>
                    </a:effectLst>
                    <a:latin typeface="Tw Cen MT" panose="020B0602020104020603" pitchFamily="34" charset="0"/>
                  </a:rPr>
                  <a:t>g+v</a:t>
                </a:r>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t>
                </a:r>
              </a:p>
            </p:txBody>
          </p:sp>
        </mc:Choice>
        <mc:Fallback xmlns="">
          <p:sp>
            <p:nvSpPr>
              <p:cNvPr id="19" name="TextBox 18">
                <a:extLst>
                  <a:ext uri="{FF2B5EF4-FFF2-40B4-BE49-F238E27FC236}">
                    <a16:creationId xmlns:a16="http://schemas.microsoft.com/office/drawing/2014/main" id="{5DA9CDE1-80CF-7C33-2ADE-A72EF83EF396}"/>
                  </a:ext>
                </a:extLst>
              </p:cNvPr>
              <p:cNvSpPr txBox="1">
                <a:spLocks noRot="1" noChangeAspect="1" noMove="1" noResize="1" noEditPoints="1" noAdjustHandles="1" noChangeArrowheads="1" noChangeShapeType="1" noTextEdit="1"/>
              </p:cNvSpPr>
              <p:nvPr/>
            </p:nvSpPr>
            <p:spPr>
              <a:xfrm>
                <a:off x="1624726" y="3493557"/>
                <a:ext cx="8087559" cy="2471254"/>
              </a:xfrm>
              <a:prstGeom prst="rect">
                <a:avLst/>
              </a:prstGeom>
              <a:blipFill>
                <a:blip r:embed="rId5"/>
                <a:stretch>
                  <a:fillRect l="-3017" b="-12099"/>
                </a:stretch>
              </a:blipFill>
            </p:spPr>
            <p:txBody>
              <a:bodyPr/>
              <a:lstStyle/>
              <a:p>
                <a:r>
                  <a:rPr lang="en-US">
                    <a:noFill/>
                  </a:rPr>
                  <a:t> </a:t>
                </a:r>
              </a:p>
            </p:txBody>
          </p:sp>
        </mc:Fallback>
      </mc:AlternateContent>
    </p:spTree>
    <p:extLst>
      <p:ext uri="{BB962C8B-B14F-4D97-AF65-F5344CB8AC3E}">
        <p14:creationId xmlns:p14="http://schemas.microsoft.com/office/powerpoint/2010/main" val="227789781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FF335CB-6C68-F778-9229-CCC193B33780}"/>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3BB3BC93-D6FD-23DB-D5C2-E83A13FE066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11B068F-F036-3459-CBCF-30A80B559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450A56-FCC0-9836-9050-21FD9FBBE2A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37" name="Picture 36">
              <a:extLst>
                <a:ext uri="{FF2B5EF4-FFF2-40B4-BE49-F238E27FC236}">
                  <a16:creationId xmlns:a16="http://schemas.microsoft.com/office/drawing/2014/main" id="{92970582-C36F-F147-31C1-52D879A6B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036B659B-AE3C-37EB-92A2-5EE1C6B6E8DF}"/>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E0B53FD0-0D60-DAE7-F68C-8E48A8D76F2E}"/>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D0A9579B-636C-FD2D-15BB-09B7C33771D0}"/>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4202A39A-442D-053E-B140-A37B301F944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42" name="Picture 41">
              <a:extLst>
                <a:ext uri="{FF2B5EF4-FFF2-40B4-BE49-F238E27FC236}">
                  <a16:creationId xmlns:a16="http://schemas.microsoft.com/office/drawing/2014/main" id="{1E1993C2-7068-C7AE-7079-8919C66BB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C7D04664-6C3E-DEF6-53BE-3209F4D67A0C}"/>
              </a:ext>
            </a:extLst>
          </p:cNvPr>
          <p:cNvGrpSpPr/>
          <p:nvPr/>
        </p:nvGrpSpPr>
        <p:grpSpPr>
          <a:xfrm>
            <a:off x="1184133" y="0"/>
            <a:ext cx="9961092" cy="6858000"/>
            <a:chOff x="491575" y="0"/>
            <a:chExt cx="9961092" cy="6858000"/>
          </a:xfrm>
        </p:grpSpPr>
        <p:sp>
          <p:nvSpPr>
            <p:cNvPr id="44" name="Rectangle 43">
              <a:extLst>
                <a:ext uri="{FF2B5EF4-FFF2-40B4-BE49-F238E27FC236}">
                  <a16:creationId xmlns:a16="http://schemas.microsoft.com/office/drawing/2014/main" id="{A129767A-713E-5F7C-3C15-DFAF15AD5E7B}"/>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8B75DCC-49B5-A1C0-01A7-827E5D4ECBE1}"/>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9FB80A3-18A2-118E-A26D-F877EF77B7A0}"/>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47" name="Picture 46">
              <a:extLst>
                <a:ext uri="{FF2B5EF4-FFF2-40B4-BE49-F238E27FC236}">
                  <a16:creationId xmlns:a16="http://schemas.microsoft.com/office/drawing/2014/main" id="{82E4FB6C-88A1-8AE5-16FC-32B0AAADE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388C4595-626A-7CE5-A5CE-47922165910B}"/>
              </a:ext>
            </a:extLst>
          </p:cNvPr>
          <p:cNvGrpSpPr/>
          <p:nvPr/>
        </p:nvGrpSpPr>
        <p:grpSpPr>
          <a:xfrm>
            <a:off x="1049062" y="0"/>
            <a:ext cx="9574094" cy="6858000"/>
            <a:chOff x="491575" y="0"/>
            <a:chExt cx="9574094" cy="6858000"/>
          </a:xfrm>
        </p:grpSpPr>
        <p:sp>
          <p:nvSpPr>
            <p:cNvPr id="49" name="Rectangle 48">
              <a:extLst>
                <a:ext uri="{FF2B5EF4-FFF2-40B4-BE49-F238E27FC236}">
                  <a16:creationId xmlns:a16="http://schemas.microsoft.com/office/drawing/2014/main" id="{47C52572-87F2-F059-BEA2-9A1F00378661}"/>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66F185F-00A3-ED07-48F2-4C740C20178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6244CE0B-C874-344A-44AE-9C2AB6CF6F29}"/>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67" name="Picture 66">
              <a:extLst>
                <a:ext uri="{FF2B5EF4-FFF2-40B4-BE49-F238E27FC236}">
                  <a16:creationId xmlns:a16="http://schemas.microsoft.com/office/drawing/2014/main" id="{4CE55374-2FA6-3C54-9E7A-D4A4AFB88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3" name="Group 22">
            <a:extLst>
              <a:ext uri="{FF2B5EF4-FFF2-40B4-BE49-F238E27FC236}">
                <a16:creationId xmlns:a16="http://schemas.microsoft.com/office/drawing/2014/main" id="{C2FDB829-76BC-43A7-262E-9011681D63B0}"/>
              </a:ext>
            </a:extLst>
          </p:cNvPr>
          <p:cNvGrpSpPr/>
          <p:nvPr/>
        </p:nvGrpSpPr>
        <p:grpSpPr>
          <a:xfrm>
            <a:off x="-7638543" y="-1"/>
            <a:ext cx="8692332" cy="6858000"/>
            <a:chOff x="718505" y="-1"/>
            <a:chExt cx="8692332" cy="6858000"/>
          </a:xfrm>
        </p:grpSpPr>
        <p:sp>
          <p:nvSpPr>
            <p:cNvPr id="24" name="Rectangle 23">
              <a:extLst>
                <a:ext uri="{FF2B5EF4-FFF2-40B4-BE49-F238E27FC236}">
                  <a16:creationId xmlns:a16="http://schemas.microsoft.com/office/drawing/2014/main" id="{056FD750-35F2-8C1C-04DC-DF8FFC931F6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BA7CFB4-54CA-FC16-5B12-DB2E65D2CB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37ECEF53-818F-26F0-A16E-AF63FD146C0C}"/>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27" name="Picture 26">
              <a:extLst>
                <a:ext uri="{FF2B5EF4-FFF2-40B4-BE49-F238E27FC236}">
                  <a16:creationId xmlns:a16="http://schemas.microsoft.com/office/drawing/2014/main" id="{AEE9B547-0EFB-3501-E3CF-CA2FD04B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6CFB882-9AAC-DC65-4EEF-11DF9C0BF38B}"/>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BFD5CD92-584A-A2BF-C158-0927686820CC}"/>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3F6322A-02CF-7718-9121-E4FF1BA8E642}"/>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57EBF5C-2AD5-B549-D718-7898F4345450}"/>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A5CF7567-AF85-8AD2-8604-F2C3CC8C6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84" name="Picture 83" descr="Logo&#10;&#10;Description automatically generated">
            <a:extLst>
              <a:ext uri="{FF2B5EF4-FFF2-40B4-BE49-F238E27FC236}">
                <a16:creationId xmlns:a16="http://schemas.microsoft.com/office/drawing/2014/main" id="{BDCC1937-C469-1634-3B2D-DF41FD6F2B1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15052EA-0637-E43D-8E88-88EA56227375}"/>
              </a:ext>
            </a:extLst>
          </p:cNvPr>
          <p:cNvSpPr/>
          <p:nvPr/>
        </p:nvSpPr>
        <p:spPr>
          <a:xfrm>
            <a:off x="-9014091"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1D03980-77EB-9955-6CAB-4782AEF8C76C}"/>
              </a:ext>
            </a:extLst>
          </p:cNvPr>
          <p:cNvGrpSpPr/>
          <p:nvPr/>
        </p:nvGrpSpPr>
        <p:grpSpPr>
          <a:xfrm>
            <a:off x="-8693533" y="0"/>
            <a:ext cx="8692332" cy="6858000"/>
            <a:chOff x="718505" y="-1"/>
            <a:chExt cx="8692332" cy="6858000"/>
          </a:xfrm>
        </p:grpSpPr>
        <p:sp>
          <p:nvSpPr>
            <p:cNvPr id="4" name="Rectangle 3">
              <a:extLst>
                <a:ext uri="{FF2B5EF4-FFF2-40B4-BE49-F238E27FC236}">
                  <a16:creationId xmlns:a16="http://schemas.microsoft.com/office/drawing/2014/main" id="{14FE262F-EAB1-3FEA-7C77-F7C9C30D56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586B39A-F60E-A9D3-EE58-5AEFC35ACB5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CF5E79B-74E6-29E5-AD31-C6DCFA17EA0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1B28EA34-7719-3B15-0F2A-106719CF8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430D0F24-BF5E-CA83-15BE-80E10AE9271B}"/>
              </a:ext>
            </a:extLst>
          </p:cNvPr>
          <p:cNvGrpSpPr/>
          <p:nvPr/>
        </p:nvGrpSpPr>
        <p:grpSpPr>
          <a:xfrm>
            <a:off x="-10446996" y="0"/>
            <a:ext cx="9927504" cy="6858000"/>
            <a:chOff x="-9337032" y="-1"/>
            <a:chExt cx="9927504" cy="6858000"/>
          </a:xfrm>
        </p:grpSpPr>
        <p:sp>
          <p:nvSpPr>
            <p:cNvPr id="9" name="Rectangle 8">
              <a:extLst>
                <a:ext uri="{FF2B5EF4-FFF2-40B4-BE49-F238E27FC236}">
                  <a16:creationId xmlns:a16="http://schemas.microsoft.com/office/drawing/2014/main" id="{8CB63973-8AE3-E217-6D15-CB38B425BF3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07529A4-84C0-A669-117B-E1708FDDF0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C4C85-BA90-AF62-9774-9183E39EAC2F}"/>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CA68F970-87F0-0E89-9984-778B87B43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B706E001-732F-F2CC-0380-3B0CB012E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457" y="71953"/>
            <a:ext cx="577132" cy="577132"/>
          </a:xfrm>
          <a:prstGeom prst="rect">
            <a:avLst/>
          </a:prstGeom>
        </p:spPr>
      </p:pic>
      <p:sp>
        <p:nvSpPr>
          <p:cNvPr id="14" name="TextBox 13">
            <a:extLst>
              <a:ext uri="{FF2B5EF4-FFF2-40B4-BE49-F238E27FC236}">
                <a16:creationId xmlns:a16="http://schemas.microsoft.com/office/drawing/2014/main" id="{7F9FC610-CA71-83CB-9A84-8F0AB1A13C5C}"/>
              </a:ext>
            </a:extLst>
          </p:cNvPr>
          <p:cNvSpPr txBox="1"/>
          <p:nvPr/>
        </p:nvSpPr>
        <p:spPr>
          <a:xfrm>
            <a:off x="1393179"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C0053A-7293-D283-E95A-F2D1D27E2760}"/>
              </a:ext>
            </a:extLst>
          </p:cNvPr>
          <p:cNvSpPr txBox="1"/>
          <p:nvPr/>
        </p:nvSpPr>
        <p:spPr>
          <a:xfrm>
            <a:off x="6145244"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A49B481B-BE60-8718-14E9-A5A6FF520AC4}"/>
              </a:ext>
            </a:extLst>
          </p:cNvPr>
          <p:cNvSpPr txBox="1"/>
          <p:nvPr/>
        </p:nvSpPr>
        <p:spPr>
          <a:xfrm>
            <a:off x="1393179"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BA9F7CBB-2416-80D8-EA20-2D0FFC19D404}"/>
              </a:ext>
            </a:extLst>
          </p:cNvPr>
          <p:cNvSpPr txBox="1"/>
          <p:nvPr/>
        </p:nvSpPr>
        <p:spPr>
          <a:xfrm>
            <a:off x="5779083"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6F5D7CE-13B2-B70B-0A30-D2C6BA989AFF}"/>
                  </a:ext>
                </a:extLst>
              </p:cNvPr>
              <p:cNvSpPr txBox="1"/>
              <p:nvPr/>
            </p:nvSpPr>
            <p:spPr>
              <a:xfrm>
                <a:off x="1394661" y="649085"/>
                <a:ext cx="8087559" cy="2327368"/>
              </a:xfrm>
              <a:prstGeom prst="rect">
                <a:avLst/>
              </a:prstGeom>
              <a:noFill/>
            </p:spPr>
            <p:txBody>
              <a:bodyPr wrap="square" rtlCol="0">
                <a:spAutoFit/>
              </a:bodyPr>
              <a:lstStyle/>
              <a:p>
                <a:r>
                  <a:rPr lang="en-US" sz="4200" dirty="0">
                    <a:solidFill>
                      <a:srgbClr val="5D7373"/>
                    </a:solidFill>
                    <a:latin typeface="Tw Cen MT" panose="020B0602020104020603" pitchFamily="34" charset="0"/>
                  </a:rPr>
                  <a:t>(c) </a:t>
                </a:r>
                <a14:m>
                  <m:oMath xmlns:m="http://schemas.openxmlformats.org/officeDocument/2006/math">
                    <m:r>
                      <a:rPr lang="en-US" sz="4400" i="1">
                        <a:solidFill>
                          <a:srgbClr val="5D7373"/>
                        </a:solidFill>
                        <a:latin typeface="Cambria Math" panose="02040503050406030204" pitchFamily="18" charset="0"/>
                      </a:rPr>
                      <m:t>𝐴</m:t>
                    </m:r>
                    <m:r>
                      <a:rPr lang="en-US" sz="4400" i="1">
                        <a:solidFill>
                          <a:srgbClr val="5D7373"/>
                        </a:solidFill>
                        <a:latin typeface="Cambria Math" panose="02040503050406030204" pitchFamily="18" charset="0"/>
                      </a:rPr>
                      <m:t>=</m:t>
                    </m:r>
                    <m:f>
                      <m:fPr>
                        <m:ctrlPr>
                          <a:rPr lang="en-US" sz="4400" i="1">
                            <a:solidFill>
                              <a:srgbClr val="5D7373"/>
                            </a:solidFill>
                            <a:latin typeface="Cambria Math" panose="02040503050406030204" pitchFamily="18" charset="0"/>
                          </a:rPr>
                        </m:ctrlPr>
                      </m:fPr>
                      <m:num>
                        <m:f>
                          <m:fPr>
                            <m:type m:val="lin"/>
                            <m:ctrlPr>
                              <a:rPr lang="en-US" sz="4400" i="1">
                                <a:solidFill>
                                  <a:srgbClr val="5D7373"/>
                                </a:solidFill>
                                <a:latin typeface="Cambria Math" panose="02040503050406030204" pitchFamily="18" charset="0"/>
                              </a:rPr>
                            </m:ctrlPr>
                          </m:fPr>
                          <m:num>
                            <m:r>
                              <a:rPr lang="en-US" sz="4400" i="1">
                                <a:solidFill>
                                  <a:srgbClr val="5D7373"/>
                                </a:solidFill>
                                <a:latin typeface="Cambria Math" panose="02040503050406030204" pitchFamily="18" charset="0"/>
                              </a:rPr>
                              <m:t>7.7</m:t>
                            </m:r>
                            <m:r>
                              <a:rPr lang="en-US" sz="4400" i="1">
                                <a:solidFill>
                                  <a:srgbClr val="5D7373"/>
                                </a:solidFill>
                                <a:latin typeface="Cambria Math" panose="02040503050406030204" pitchFamily="18" charset="0"/>
                              </a:rPr>
                              <m:t>𝑏</m:t>
                            </m:r>
                            <m:d>
                              <m:dPr>
                                <m:ctrlPr>
                                  <a:rPr lang="en-US" sz="4400" i="1">
                                    <a:solidFill>
                                      <a:srgbClr val="5D7373"/>
                                    </a:solidFill>
                                    <a:latin typeface="Cambria Math" panose="02040503050406030204" pitchFamily="18" charset="0"/>
                                  </a:rPr>
                                </m:ctrlPr>
                              </m:dPr>
                              <m:e>
                                <m:r>
                                  <a:rPr lang="en-US" sz="4400" i="1">
                                    <a:solidFill>
                                      <a:srgbClr val="5D7373"/>
                                    </a:solidFill>
                                    <a:latin typeface="Cambria Math" panose="02040503050406030204" pitchFamily="18" charset="0"/>
                                  </a:rPr>
                                  <m:t>𝑥𝑦</m:t>
                                </m:r>
                                <m:r>
                                  <a:rPr lang="en-US" sz="4400" i="1">
                                    <a:solidFill>
                                      <a:srgbClr val="5D7373"/>
                                    </a:solidFill>
                                    <a:latin typeface="Cambria Math" panose="02040503050406030204" pitchFamily="18" charset="0"/>
                                  </a:rPr>
                                  <m:t>+</m:t>
                                </m:r>
                                <m:r>
                                  <a:rPr lang="en-US" sz="4400" i="1">
                                    <a:solidFill>
                                      <a:srgbClr val="5D7373"/>
                                    </a:solidFill>
                                    <a:latin typeface="Cambria Math" panose="02040503050406030204" pitchFamily="18" charset="0"/>
                                  </a:rPr>
                                  <m:t>𝑎</m:t>
                                </m:r>
                              </m:e>
                            </m:d>
                          </m:num>
                          <m:den>
                            <m:r>
                              <a:rPr lang="en-US" sz="4400" i="1">
                                <a:solidFill>
                                  <a:srgbClr val="5D7373"/>
                                </a:solidFill>
                                <a:latin typeface="Cambria Math" panose="02040503050406030204" pitchFamily="18" charset="0"/>
                              </a:rPr>
                              <m:t>𝑐</m:t>
                            </m:r>
                            <m:r>
                              <a:rPr lang="en-US" sz="4400" i="1">
                                <a:solidFill>
                                  <a:srgbClr val="5D7373"/>
                                </a:solidFill>
                                <a:latin typeface="Cambria Math" panose="02040503050406030204" pitchFamily="18" charset="0"/>
                              </a:rPr>
                              <m:t>−0.8+2</m:t>
                            </m:r>
                            <m:r>
                              <a:rPr lang="en-US" sz="4400" i="1">
                                <a:solidFill>
                                  <a:srgbClr val="5D7373"/>
                                </a:solidFill>
                                <a:latin typeface="Cambria Math" panose="02040503050406030204" pitchFamily="18" charset="0"/>
                              </a:rPr>
                              <m:t>𝑏</m:t>
                            </m:r>
                          </m:den>
                        </m:f>
                      </m:num>
                      <m:den>
                        <m:r>
                          <a:rPr lang="en-US" sz="4400" i="1">
                            <a:solidFill>
                              <a:srgbClr val="5D7373"/>
                            </a:solidFill>
                            <a:latin typeface="Cambria Math" panose="02040503050406030204" pitchFamily="18" charset="0"/>
                          </a:rPr>
                          <m:t>(</m:t>
                        </m:r>
                        <m:r>
                          <a:rPr lang="en-US" sz="4400" i="1">
                            <a:solidFill>
                              <a:srgbClr val="5D7373"/>
                            </a:solidFill>
                            <a:latin typeface="Cambria Math" panose="02040503050406030204" pitchFamily="18" charset="0"/>
                          </a:rPr>
                          <m:t>𝑥</m:t>
                        </m:r>
                        <m:r>
                          <a:rPr lang="en-US" sz="4400" i="1">
                            <a:solidFill>
                              <a:srgbClr val="5D7373"/>
                            </a:solidFill>
                            <a:latin typeface="Cambria Math" panose="02040503050406030204" pitchFamily="18" charset="0"/>
                          </a:rPr>
                          <m:t>+</m:t>
                        </m:r>
                        <m:r>
                          <a:rPr lang="en-US" sz="4400" i="1">
                            <a:solidFill>
                              <a:srgbClr val="5D7373"/>
                            </a:solidFill>
                            <a:latin typeface="Cambria Math" panose="02040503050406030204" pitchFamily="18" charset="0"/>
                          </a:rPr>
                          <m:t>𝑎</m:t>
                        </m:r>
                        <m:r>
                          <a:rPr lang="en-US" sz="4400" i="1">
                            <a:solidFill>
                              <a:srgbClr val="5D7373"/>
                            </a:solidFill>
                            <a:latin typeface="Cambria Math" panose="02040503050406030204" pitchFamily="18" charset="0"/>
                          </a:rPr>
                          <m:t>)(1/</m:t>
                        </m:r>
                        <m:r>
                          <a:rPr lang="en-US" sz="4400" i="1">
                            <a:solidFill>
                              <a:srgbClr val="5D7373"/>
                            </a:solidFill>
                            <a:latin typeface="Cambria Math" panose="02040503050406030204" pitchFamily="18" charset="0"/>
                          </a:rPr>
                          <m:t>𝑦</m:t>
                        </m:r>
                        <m:r>
                          <a:rPr lang="en-US" sz="4400" i="1">
                            <a:solidFill>
                              <a:srgbClr val="5D7373"/>
                            </a:solidFill>
                            <a:latin typeface="Cambria Math" panose="02040503050406030204" pitchFamily="18" charset="0"/>
                          </a:rPr>
                          <m:t>)</m:t>
                        </m:r>
                      </m:den>
                    </m:f>
                  </m:oMath>
                </a14:m>
                <a:endParaRPr lang="en-US" sz="2000" b="1" dirty="0">
                  <a:solidFill>
                    <a:srgbClr val="5D7373"/>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Ans: </a:t>
                </a:r>
              </a:p>
              <a:p>
                <a:r>
                  <a:rPr lang="en-US" sz="3300" b="1" dirty="0">
                    <a:solidFill>
                      <a:srgbClr val="5D7373"/>
                    </a:solidFill>
                    <a:effectLst>
                      <a:outerShdw blurRad="38100" dist="38100" dir="2700000" algn="tl">
                        <a:srgbClr val="000000">
                          <a:alpha val="43137"/>
                        </a:srgbClr>
                      </a:outerShdw>
                    </a:effectLst>
                    <a:latin typeface="Tw Cen MT" panose="020B0602020104020603" pitchFamily="34" charset="0"/>
                  </a:rPr>
                  <a:t>A=7.7*b*(x*</a:t>
                </a:r>
                <a:r>
                  <a:rPr lang="en-US" sz="3300" b="1" dirty="0" err="1">
                    <a:solidFill>
                      <a:srgbClr val="5D7373"/>
                    </a:solidFill>
                    <a:effectLst>
                      <a:outerShdw blurRad="38100" dist="38100" dir="2700000" algn="tl">
                        <a:srgbClr val="000000">
                          <a:alpha val="43137"/>
                        </a:srgbClr>
                      </a:outerShdw>
                    </a:effectLst>
                    <a:latin typeface="Tw Cen MT" panose="020B0602020104020603" pitchFamily="34" charset="0"/>
                  </a:rPr>
                  <a:t>y+a</a:t>
                </a:r>
                <a:r>
                  <a:rPr lang="en-US" sz="3300" b="1" dirty="0">
                    <a:solidFill>
                      <a:srgbClr val="5D7373"/>
                    </a:solidFill>
                    <a:effectLst>
                      <a:outerShdw blurRad="38100" dist="38100" dir="2700000" algn="tl">
                        <a:srgbClr val="000000">
                          <a:alpha val="43137"/>
                        </a:srgbClr>
                      </a:outerShdw>
                    </a:effectLst>
                    <a:latin typeface="Tw Cen MT" panose="020B0602020104020603" pitchFamily="34" charset="0"/>
                  </a:rPr>
                  <a:t>)/(c-0.8+2*b)/((</a:t>
                </a:r>
                <a:r>
                  <a:rPr lang="en-US" sz="3300" b="1" dirty="0" err="1">
                    <a:solidFill>
                      <a:srgbClr val="5D7373"/>
                    </a:solidFill>
                    <a:effectLst>
                      <a:outerShdw blurRad="38100" dist="38100" dir="2700000" algn="tl">
                        <a:srgbClr val="000000">
                          <a:alpha val="43137"/>
                        </a:srgbClr>
                      </a:outerShdw>
                    </a:effectLst>
                    <a:latin typeface="Tw Cen MT" panose="020B0602020104020603" pitchFamily="34" charset="0"/>
                  </a:rPr>
                  <a:t>x+a</a:t>
                </a:r>
                <a:r>
                  <a:rPr lang="en-US" sz="3300" b="1" dirty="0">
                    <a:solidFill>
                      <a:srgbClr val="5D7373"/>
                    </a:solidFill>
                    <a:effectLst>
                      <a:outerShdw blurRad="38100" dist="38100" dir="2700000" algn="tl">
                        <a:srgbClr val="000000">
                          <a:alpha val="43137"/>
                        </a:srgbClr>
                      </a:outerShdw>
                    </a:effectLst>
                    <a:latin typeface="Tw Cen MT" panose="020B0602020104020603" pitchFamily="34" charset="0"/>
                  </a:rPr>
                  <a:t>)*(1/y));</a:t>
                </a:r>
              </a:p>
            </p:txBody>
          </p:sp>
        </mc:Choice>
        <mc:Fallback xmlns="">
          <p:sp>
            <p:nvSpPr>
              <p:cNvPr id="18" name="TextBox 17">
                <a:extLst>
                  <a:ext uri="{FF2B5EF4-FFF2-40B4-BE49-F238E27FC236}">
                    <a16:creationId xmlns:a16="http://schemas.microsoft.com/office/drawing/2014/main" id="{46F5D7CE-13B2-B70B-0A30-D2C6BA989AFF}"/>
                  </a:ext>
                </a:extLst>
              </p:cNvPr>
              <p:cNvSpPr txBox="1">
                <a:spLocks noRot="1" noChangeAspect="1" noMove="1" noResize="1" noEditPoints="1" noAdjustHandles="1" noChangeArrowheads="1" noChangeShapeType="1" noTextEdit="1"/>
              </p:cNvSpPr>
              <p:nvPr/>
            </p:nvSpPr>
            <p:spPr>
              <a:xfrm>
                <a:off x="1394661" y="649085"/>
                <a:ext cx="8087559" cy="2327368"/>
              </a:xfrm>
              <a:prstGeom prst="rect">
                <a:avLst/>
              </a:prstGeom>
              <a:blipFill>
                <a:blip r:embed="rId4"/>
                <a:stretch>
                  <a:fillRect l="-3017" r="-1659" b="-10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A9CDE1-80CF-7C33-2ADE-A72EF83EF396}"/>
                  </a:ext>
                </a:extLst>
              </p:cNvPr>
              <p:cNvSpPr txBox="1"/>
              <p:nvPr/>
            </p:nvSpPr>
            <p:spPr>
              <a:xfrm>
                <a:off x="1394661" y="3140207"/>
                <a:ext cx="8087559" cy="2993448"/>
              </a:xfrm>
              <a:prstGeom prst="rect">
                <a:avLst/>
              </a:prstGeom>
              <a:noFill/>
            </p:spPr>
            <p:txBody>
              <a:bodyPr wrap="square" rtlCol="0">
                <a:spAutoFit/>
              </a:bodyPr>
              <a:lstStyle/>
              <a:p>
                <a:r>
                  <a:rPr lang="en-US" sz="4200" dirty="0">
                    <a:solidFill>
                      <a:srgbClr val="5D7373"/>
                    </a:solidFill>
                    <a:latin typeface="Tw Cen MT" panose="020B0602020104020603" pitchFamily="34" charset="0"/>
                  </a:rPr>
                  <a:t>(d) </a:t>
                </a:r>
                <a14:m>
                  <m:oMath xmlns:m="http://schemas.openxmlformats.org/officeDocument/2006/math">
                    <m:r>
                      <a:rPr lang="en-US" sz="4400" b="0" i="1" smtClean="0">
                        <a:solidFill>
                          <a:srgbClr val="5D7373"/>
                        </a:solidFill>
                        <a:latin typeface="Cambria Math" panose="02040503050406030204" pitchFamily="18" charset="0"/>
                      </a:rPr>
                      <m:t>𝑋</m:t>
                    </m:r>
                    <m:r>
                      <a:rPr lang="en-US" sz="4400" i="1">
                        <a:solidFill>
                          <a:srgbClr val="5D7373"/>
                        </a:solidFill>
                        <a:latin typeface="Cambria Math" panose="02040503050406030204" pitchFamily="18" charset="0"/>
                      </a:rPr>
                      <m:t>=</m:t>
                    </m:r>
                    <m:f>
                      <m:fPr>
                        <m:ctrlPr>
                          <a:rPr lang="pt-BR" sz="4400" i="1" smtClean="0">
                            <a:solidFill>
                              <a:srgbClr val="5D7373"/>
                            </a:solidFill>
                            <a:latin typeface="Cambria Math" panose="02040503050406030204" pitchFamily="18" charset="0"/>
                          </a:rPr>
                        </m:ctrlPr>
                      </m:fPr>
                      <m:num>
                        <m:r>
                          <a:rPr lang="en-US" sz="4400" b="0" i="1" smtClean="0">
                            <a:solidFill>
                              <a:srgbClr val="5D7373"/>
                            </a:solidFill>
                            <a:latin typeface="Cambria Math" panose="02040503050406030204" pitchFamily="18" charset="0"/>
                          </a:rPr>
                          <m:t>12</m:t>
                        </m:r>
                        <m:r>
                          <a:rPr lang="pt-BR" sz="4400" i="1" smtClean="0">
                            <a:solidFill>
                              <a:srgbClr val="5D7373"/>
                            </a:solidFill>
                            <a:latin typeface="Cambria Math" panose="02040503050406030204" pitchFamily="18" charset="0"/>
                          </a:rPr>
                          <m:t>𝑥</m:t>
                        </m:r>
                        <m:r>
                          <a:rPr lang="en-US" sz="4400" b="0" i="1" baseline="30000" smtClean="0">
                            <a:solidFill>
                              <a:srgbClr val="5D7373"/>
                            </a:solidFill>
                            <a:latin typeface="Cambria Math" panose="02040503050406030204" pitchFamily="18" charset="0"/>
                          </a:rPr>
                          <m:t>3</m:t>
                        </m:r>
                      </m:num>
                      <m:den>
                        <m:r>
                          <a:rPr lang="en-US" sz="4400" b="0" i="1" smtClean="0">
                            <a:solidFill>
                              <a:srgbClr val="5D7373"/>
                            </a:solidFill>
                            <a:latin typeface="Cambria Math" panose="02040503050406030204" pitchFamily="18" charset="0"/>
                          </a:rPr>
                          <m:t>4</m:t>
                        </m:r>
                        <m:r>
                          <a:rPr lang="en-US" sz="4400" b="0" i="1" smtClean="0">
                            <a:solidFill>
                              <a:srgbClr val="5D7373"/>
                            </a:solidFill>
                            <a:latin typeface="Cambria Math" panose="02040503050406030204" pitchFamily="18" charset="0"/>
                          </a:rPr>
                          <m:t>𝑥</m:t>
                        </m:r>
                      </m:den>
                    </m:f>
                    <m:r>
                      <a:rPr lang="pt-BR" sz="4400" i="1" smtClean="0">
                        <a:solidFill>
                          <a:srgbClr val="5D7373"/>
                        </a:solidFill>
                        <a:latin typeface="Cambria Math" panose="02040503050406030204" pitchFamily="18" charset="0"/>
                      </a:rPr>
                      <m:t>+</m:t>
                    </m:r>
                    <m:f>
                      <m:fPr>
                        <m:ctrlPr>
                          <a:rPr lang="pt-BR" sz="4400" i="1">
                            <a:solidFill>
                              <a:srgbClr val="5D7373"/>
                            </a:solidFill>
                            <a:latin typeface="Cambria Math" panose="02040503050406030204" pitchFamily="18" charset="0"/>
                          </a:rPr>
                        </m:ctrlPr>
                      </m:fPr>
                      <m:num>
                        <m:r>
                          <a:rPr lang="en-US" sz="4400" b="0" i="1" smtClean="0">
                            <a:solidFill>
                              <a:srgbClr val="5D7373"/>
                            </a:solidFill>
                            <a:latin typeface="Cambria Math" panose="02040503050406030204" pitchFamily="18" charset="0"/>
                          </a:rPr>
                          <m:t>8</m:t>
                        </m:r>
                        <m:r>
                          <a:rPr lang="pt-BR" sz="4400" i="1">
                            <a:solidFill>
                              <a:srgbClr val="5D7373"/>
                            </a:solidFill>
                            <a:latin typeface="Cambria Math" panose="02040503050406030204" pitchFamily="18" charset="0"/>
                          </a:rPr>
                          <m:t>𝑥</m:t>
                        </m:r>
                        <m:r>
                          <a:rPr lang="en-US" sz="4400" b="0" i="1" baseline="30000" smtClean="0">
                            <a:solidFill>
                              <a:srgbClr val="5D7373"/>
                            </a:solidFill>
                            <a:latin typeface="Cambria Math" panose="02040503050406030204" pitchFamily="18" charset="0"/>
                          </a:rPr>
                          <m:t>2</m:t>
                        </m:r>
                      </m:num>
                      <m:den>
                        <m:r>
                          <a:rPr lang="en-US" sz="4400" i="1">
                            <a:solidFill>
                              <a:srgbClr val="5D7373"/>
                            </a:solidFill>
                            <a:latin typeface="Cambria Math" panose="02040503050406030204" pitchFamily="18" charset="0"/>
                          </a:rPr>
                          <m:t>4</m:t>
                        </m:r>
                        <m:r>
                          <a:rPr lang="en-US" sz="4400" i="1">
                            <a:solidFill>
                              <a:srgbClr val="5D7373"/>
                            </a:solidFill>
                            <a:latin typeface="Cambria Math" panose="02040503050406030204" pitchFamily="18" charset="0"/>
                          </a:rPr>
                          <m:t>𝑥</m:t>
                        </m:r>
                      </m:den>
                    </m:f>
                    <m:r>
                      <a:rPr lang="pt-BR" sz="4400" i="1">
                        <a:solidFill>
                          <a:srgbClr val="5D7373"/>
                        </a:solidFill>
                        <a:latin typeface="Cambria Math" panose="02040503050406030204" pitchFamily="18" charset="0"/>
                      </a:rPr>
                      <m:t>+</m:t>
                    </m:r>
                    <m:f>
                      <m:fPr>
                        <m:ctrlPr>
                          <a:rPr lang="pt-BR" sz="4400" i="1">
                            <a:solidFill>
                              <a:srgbClr val="5D7373"/>
                            </a:solidFill>
                            <a:latin typeface="Cambria Math" panose="02040503050406030204" pitchFamily="18" charset="0"/>
                          </a:rPr>
                        </m:ctrlPr>
                      </m:fPr>
                      <m:num>
                        <m:r>
                          <a:rPr lang="pt-BR" sz="4400" i="1">
                            <a:solidFill>
                              <a:srgbClr val="5D7373"/>
                            </a:solidFill>
                            <a:latin typeface="Cambria Math" panose="02040503050406030204" pitchFamily="18" charset="0"/>
                          </a:rPr>
                          <m:t>𝑥</m:t>
                        </m:r>
                      </m:num>
                      <m:den>
                        <m:r>
                          <a:rPr lang="en-US" sz="4400" b="0" i="1" smtClean="0">
                            <a:solidFill>
                              <a:srgbClr val="5D7373"/>
                            </a:solidFill>
                            <a:latin typeface="Cambria Math" panose="02040503050406030204" pitchFamily="18" charset="0"/>
                          </a:rPr>
                          <m:t>8</m:t>
                        </m:r>
                        <m:r>
                          <a:rPr lang="en-US" sz="4400" i="1">
                            <a:solidFill>
                              <a:srgbClr val="5D7373"/>
                            </a:solidFill>
                            <a:latin typeface="Cambria Math" panose="02040503050406030204" pitchFamily="18" charset="0"/>
                          </a:rPr>
                          <m:t>𝑥</m:t>
                        </m:r>
                      </m:den>
                    </m:f>
                    <m:r>
                      <a:rPr lang="pt-BR" sz="4400" i="1">
                        <a:solidFill>
                          <a:srgbClr val="5D7373"/>
                        </a:solidFill>
                        <a:latin typeface="Cambria Math" panose="02040503050406030204" pitchFamily="18" charset="0"/>
                      </a:rPr>
                      <m:t>+</m:t>
                    </m:r>
                    <m:f>
                      <m:fPr>
                        <m:ctrlPr>
                          <a:rPr lang="pt-BR" sz="4400" i="1">
                            <a:solidFill>
                              <a:srgbClr val="5D7373"/>
                            </a:solidFill>
                            <a:latin typeface="Cambria Math" panose="02040503050406030204" pitchFamily="18" charset="0"/>
                          </a:rPr>
                        </m:ctrlPr>
                      </m:fPr>
                      <m:num>
                        <m:r>
                          <a:rPr lang="en-US" sz="4400" i="1">
                            <a:solidFill>
                              <a:srgbClr val="5D7373"/>
                            </a:solidFill>
                            <a:latin typeface="Cambria Math" panose="02040503050406030204" pitchFamily="18" charset="0"/>
                          </a:rPr>
                          <m:t>8</m:t>
                        </m:r>
                      </m:num>
                      <m:den>
                        <m:r>
                          <a:rPr lang="en-US" sz="4400" b="0" i="1" smtClean="0">
                            <a:solidFill>
                              <a:srgbClr val="5D7373"/>
                            </a:solidFill>
                            <a:latin typeface="Cambria Math" panose="02040503050406030204" pitchFamily="18" charset="0"/>
                          </a:rPr>
                          <m:t>8</m:t>
                        </m:r>
                        <m:r>
                          <a:rPr lang="en-US" sz="4400" i="1">
                            <a:solidFill>
                              <a:srgbClr val="5D7373"/>
                            </a:solidFill>
                            <a:latin typeface="Cambria Math" panose="02040503050406030204" pitchFamily="18" charset="0"/>
                          </a:rPr>
                          <m:t>𝑥</m:t>
                        </m:r>
                      </m:den>
                    </m:f>
                  </m:oMath>
                </a14:m>
                <a:endParaRPr lang="en-US" sz="2000" b="1" dirty="0">
                  <a:solidFill>
                    <a:srgbClr val="5D7373"/>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Ans: </a:t>
                </a: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X=12*x*x*x/(4*x)+8*x*x/(4*x)</a:t>
                </a:r>
              </a:p>
              <a:p>
                <a:r>
                  <a:rPr lang="en-US" sz="4200" b="1" dirty="0">
                    <a:solidFill>
                      <a:srgbClr val="5D7373"/>
                    </a:solidFill>
                    <a:effectLst>
                      <a:outerShdw blurRad="38100" dist="38100" dir="2700000" algn="tl">
                        <a:srgbClr val="000000">
                          <a:alpha val="43137"/>
                        </a:srgbClr>
                      </a:outerShdw>
                    </a:effectLst>
                    <a:latin typeface="Tw Cen MT" panose="020B0602020104020603" pitchFamily="34" charset="0"/>
                  </a:rPr>
                  <a:t>+x/(8*x)+8/(8*x);</a:t>
                </a:r>
              </a:p>
            </p:txBody>
          </p:sp>
        </mc:Choice>
        <mc:Fallback xmlns="">
          <p:sp>
            <p:nvSpPr>
              <p:cNvPr id="19" name="TextBox 18">
                <a:extLst>
                  <a:ext uri="{FF2B5EF4-FFF2-40B4-BE49-F238E27FC236}">
                    <a16:creationId xmlns:a16="http://schemas.microsoft.com/office/drawing/2014/main" id="{5DA9CDE1-80CF-7C33-2ADE-A72EF83EF396}"/>
                  </a:ext>
                </a:extLst>
              </p:cNvPr>
              <p:cNvSpPr txBox="1">
                <a:spLocks noRot="1" noChangeAspect="1" noMove="1" noResize="1" noEditPoints="1" noAdjustHandles="1" noChangeArrowheads="1" noChangeShapeType="1" noTextEdit="1"/>
              </p:cNvSpPr>
              <p:nvPr/>
            </p:nvSpPr>
            <p:spPr>
              <a:xfrm>
                <a:off x="1394661" y="3140207"/>
                <a:ext cx="8087559" cy="2993448"/>
              </a:xfrm>
              <a:prstGeom prst="rect">
                <a:avLst/>
              </a:prstGeom>
              <a:blipFill>
                <a:blip r:embed="rId5"/>
                <a:stretch>
                  <a:fillRect l="-3017" b="-9776"/>
                </a:stretch>
              </a:blipFill>
            </p:spPr>
            <p:txBody>
              <a:bodyPr/>
              <a:lstStyle/>
              <a:p>
                <a:r>
                  <a:rPr lang="en-US">
                    <a:noFill/>
                  </a:rPr>
                  <a:t> </a:t>
                </a:r>
              </a:p>
            </p:txBody>
          </p:sp>
        </mc:Fallback>
      </mc:AlternateContent>
    </p:spTree>
    <p:extLst>
      <p:ext uri="{BB962C8B-B14F-4D97-AF65-F5344CB8AC3E}">
        <p14:creationId xmlns:p14="http://schemas.microsoft.com/office/powerpoint/2010/main" val="401335391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695"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BB3D97ED-8797-9023-3D06-0889382F8D11}"/>
              </a:ext>
            </a:extLst>
          </p:cNvPr>
          <p:cNvGrpSpPr/>
          <p:nvPr/>
        </p:nvGrpSpPr>
        <p:grpSpPr>
          <a:xfrm>
            <a:off x="-9396103" y="0"/>
            <a:ext cx="9927504" cy="6858000"/>
            <a:chOff x="-9337032" y="-1"/>
            <a:chExt cx="9927504" cy="6858000"/>
          </a:xfrm>
        </p:grpSpPr>
        <p:sp>
          <p:nvSpPr>
            <p:cNvPr id="29" name="Rectangle 28">
              <a:extLst>
                <a:ext uri="{FF2B5EF4-FFF2-40B4-BE49-F238E27FC236}">
                  <a16:creationId xmlns:a16="http://schemas.microsoft.com/office/drawing/2014/main" id="{6AD94E4B-872B-A41D-52B0-F9D157F7EEF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C9AE00D-D7E6-01CB-210C-E413E710B73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5DD85056-7C47-C070-CFD9-BF31EC05C8CA}"/>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0C93DFF7-52D8-6E21-F27C-3E9FB019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12" name="TextBox 211">
            <a:extLst>
              <a:ext uri="{FF2B5EF4-FFF2-40B4-BE49-F238E27FC236}">
                <a16:creationId xmlns:a16="http://schemas.microsoft.com/office/drawing/2014/main" id="{0A36D7DC-A0D1-6DD9-DD38-1BDAC7439629}"/>
              </a:ext>
            </a:extLst>
          </p:cNvPr>
          <p:cNvSpPr txBox="1"/>
          <p:nvPr/>
        </p:nvSpPr>
        <p:spPr>
          <a:xfrm>
            <a:off x="1184133" y="1755845"/>
            <a:ext cx="7332420" cy="1354217"/>
          </a:xfrm>
          <a:prstGeom prst="rect">
            <a:avLst/>
          </a:prstGeom>
          <a:noFill/>
        </p:spPr>
        <p:txBody>
          <a:bodyPr wrap="square" rtlCol="0">
            <a:spAutoFit/>
          </a:bodyPr>
          <a:lstStyle/>
          <a:p>
            <a:r>
              <a:rPr lang="en-US" sz="4100" dirty="0">
                <a:solidFill>
                  <a:schemeClr val="accent6"/>
                </a:solidFill>
                <a:latin typeface="Tw Cen MT" panose="020B0602020104020603" pitchFamily="34" charset="0"/>
              </a:rPr>
              <a:t>Q[E] What will be the output of the following programs:</a:t>
            </a:r>
          </a:p>
        </p:txBody>
      </p:sp>
      <p:pic>
        <p:nvPicPr>
          <p:cNvPr id="217" name="Picture 216" descr="Logo&#10;&#10;Description automatically generated">
            <a:extLst>
              <a:ext uri="{FF2B5EF4-FFF2-40B4-BE49-F238E27FC236}">
                <a16:creationId xmlns:a16="http://schemas.microsoft.com/office/drawing/2014/main" id="{AF1BBA8D-D4A2-2993-C820-71322BBFAA2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A92C031-9FB6-1B9A-58B7-3DFC0D742DCA}"/>
              </a:ext>
            </a:extLst>
          </p:cNvPr>
          <p:cNvSpPr/>
          <p:nvPr/>
        </p:nvSpPr>
        <p:spPr>
          <a:xfrm>
            <a:off x="-900997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FE162A6-66D0-DCD3-9129-66BD9002C073}"/>
              </a:ext>
            </a:extLst>
          </p:cNvPr>
          <p:cNvGrpSpPr/>
          <p:nvPr/>
        </p:nvGrpSpPr>
        <p:grpSpPr>
          <a:xfrm>
            <a:off x="-8689415" y="0"/>
            <a:ext cx="8692332" cy="6858000"/>
            <a:chOff x="718505" y="-1"/>
            <a:chExt cx="8692332" cy="6858000"/>
          </a:xfrm>
        </p:grpSpPr>
        <p:sp>
          <p:nvSpPr>
            <p:cNvPr id="4" name="Rectangle 3">
              <a:extLst>
                <a:ext uri="{FF2B5EF4-FFF2-40B4-BE49-F238E27FC236}">
                  <a16:creationId xmlns:a16="http://schemas.microsoft.com/office/drawing/2014/main" id="{81C5904F-215A-96C1-5000-34AE74D1E5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6A689AD-6D22-327E-BBC8-E17F5411476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5AFAF-C625-F0FC-04A1-F76822902F4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DF454C20-F878-29FD-208F-6CFF7EF1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0D33B85E-1474-762F-17B7-00ACDA4D3C28}"/>
              </a:ext>
            </a:extLst>
          </p:cNvPr>
          <p:cNvGrpSpPr/>
          <p:nvPr/>
        </p:nvGrpSpPr>
        <p:grpSpPr>
          <a:xfrm>
            <a:off x="-10442878" y="0"/>
            <a:ext cx="9927504" cy="6858000"/>
            <a:chOff x="-9337032" y="-1"/>
            <a:chExt cx="9927504" cy="6858000"/>
          </a:xfrm>
        </p:grpSpPr>
        <p:sp>
          <p:nvSpPr>
            <p:cNvPr id="9" name="Rectangle 8">
              <a:extLst>
                <a:ext uri="{FF2B5EF4-FFF2-40B4-BE49-F238E27FC236}">
                  <a16:creationId xmlns:a16="http://schemas.microsoft.com/office/drawing/2014/main" id="{2313BC3D-2A5D-612B-9DA8-7682CB54EBB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DD149D9-6852-8A3E-A38A-07E742E1578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9CF93F8-EBE7-26D1-A6C9-68AAE25161A8}"/>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6E2C68C1-00EB-0BE8-42F2-B977B5160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0E858657-32D4-B55C-1F28-851423796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808" y="71953"/>
            <a:ext cx="577132" cy="577132"/>
          </a:xfrm>
          <a:prstGeom prst="rect">
            <a:avLst/>
          </a:prstGeom>
        </p:spPr>
      </p:pic>
      <p:sp>
        <p:nvSpPr>
          <p:cNvPr id="14" name="TextBox 13">
            <a:extLst>
              <a:ext uri="{FF2B5EF4-FFF2-40B4-BE49-F238E27FC236}">
                <a16:creationId xmlns:a16="http://schemas.microsoft.com/office/drawing/2014/main" id="{229E3654-55E7-5220-FF12-E5392A9014EF}"/>
              </a:ext>
            </a:extLst>
          </p:cNvPr>
          <p:cNvSpPr txBox="1"/>
          <p:nvPr/>
        </p:nvSpPr>
        <p:spPr>
          <a:xfrm>
            <a:off x="908923"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1CC5D4-728D-9DBA-2BB2-5425FE8FF86B}"/>
              </a:ext>
            </a:extLst>
          </p:cNvPr>
          <p:cNvSpPr txBox="1"/>
          <p:nvPr/>
        </p:nvSpPr>
        <p:spPr>
          <a:xfrm>
            <a:off x="5660988"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D3D3B711-8BF6-6B15-1280-DD64988AD5BC}"/>
              </a:ext>
            </a:extLst>
          </p:cNvPr>
          <p:cNvSpPr txBox="1"/>
          <p:nvPr/>
        </p:nvSpPr>
        <p:spPr>
          <a:xfrm>
            <a:off x="908923"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C870BC56-BC73-15A5-63C9-E1E6818E4DF4}"/>
              </a:ext>
            </a:extLst>
          </p:cNvPr>
          <p:cNvSpPr txBox="1"/>
          <p:nvPr/>
        </p:nvSpPr>
        <p:spPr>
          <a:xfrm>
            <a:off x="5294827"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Effect transition="in" filter="wipe(left)">
                                      <p:cBhvr>
                                        <p:cTn id="7" dur="5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695"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BB3D97ED-8797-9023-3D06-0889382F8D11}"/>
              </a:ext>
            </a:extLst>
          </p:cNvPr>
          <p:cNvGrpSpPr/>
          <p:nvPr/>
        </p:nvGrpSpPr>
        <p:grpSpPr>
          <a:xfrm>
            <a:off x="-9396103" y="0"/>
            <a:ext cx="9927504" cy="6858000"/>
            <a:chOff x="-9337032" y="-1"/>
            <a:chExt cx="9927504" cy="6858000"/>
          </a:xfrm>
        </p:grpSpPr>
        <p:sp>
          <p:nvSpPr>
            <p:cNvPr id="29" name="Rectangle 28">
              <a:extLst>
                <a:ext uri="{FF2B5EF4-FFF2-40B4-BE49-F238E27FC236}">
                  <a16:creationId xmlns:a16="http://schemas.microsoft.com/office/drawing/2014/main" id="{6AD94E4B-872B-A41D-52B0-F9D157F7EEF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C9AE00D-D7E6-01CB-210C-E413E710B73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5DD85056-7C47-C070-CFD9-BF31EC05C8CA}"/>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0C93DFF7-52D8-6E21-F27C-3E9FB019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12" name="TextBox 211">
            <a:extLst>
              <a:ext uri="{FF2B5EF4-FFF2-40B4-BE49-F238E27FC236}">
                <a16:creationId xmlns:a16="http://schemas.microsoft.com/office/drawing/2014/main" id="{0A36D7DC-A0D1-6DD9-DD38-1BDAC7439629}"/>
              </a:ext>
            </a:extLst>
          </p:cNvPr>
          <p:cNvSpPr txBox="1"/>
          <p:nvPr/>
        </p:nvSpPr>
        <p:spPr>
          <a:xfrm>
            <a:off x="1063461" y="5359004"/>
            <a:ext cx="7332420" cy="738664"/>
          </a:xfrm>
          <a:prstGeom prst="rect">
            <a:avLst/>
          </a:prstGeom>
          <a:noFill/>
        </p:spPr>
        <p:txBody>
          <a:bodyPr wrap="square" rtlCol="0">
            <a:spAutoFit/>
          </a:bodyPr>
          <a:lstStyle/>
          <a:p>
            <a:r>
              <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rPr>
              <a:t>Output: 0 2 0.000000 2.000000</a:t>
            </a:r>
          </a:p>
        </p:txBody>
      </p:sp>
      <p:pic>
        <p:nvPicPr>
          <p:cNvPr id="217" name="Picture 216" descr="Logo&#10;&#10;Description automatically generated">
            <a:extLst>
              <a:ext uri="{FF2B5EF4-FFF2-40B4-BE49-F238E27FC236}">
                <a16:creationId xmlns:a16="http://schemas.microsoft.com/office/drawing/2014/main" id="{AF1BBA8D-D4A2-2993-C820-71322BBFAA2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A92C031-9FB6-1B9A-58B7-3DFC0D742DCA}"/>
              </a:ext>
            </a:extLst>
          </p:cNvPr>
          <p:cNvSpPr/>
          <p:nvPr/>
        </p:nvSpPr>
        <p:spPr>
          <a:xfrm>
            <a:off x="-900997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FE162A6-66D0-DCD3-9129-66BD9002C073}"/>
              </a:ext>
            </a:extLst>
          </p:cNvPr>
          <p:cNvGrpSpPr/>
          <p:nvPr/>
        </p:nvGrpSpPr>
        <p:grpSpPr>
          <a:xfrm>
            <a:off x="-8689415" y="0"/>
            <a:ext cx="8692332" cy="6858000"/>
            <a:chOff x="718505" y="-1"/>
            <a:chExt cx="8692332" cy="6858000"/>
          </a:xfrm>
        </p:grpSpPr>
        <p:sp>
          <p:nvSpPr>
            <p:cNvPr id="4" name="Rectangle 3">
              <a:extLst>
                <a:ext uri="{FF2B5EF4-FFF2-40B4-BE49-F238E27FC236}">
                  <a16:creationId xmlns:a16="http://schemas.microsoft.com/office/drawing/2014/main" id="{81C5904F-215A-96C1-5000-34AE74D1E5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6A689AD-6D22-327E-BBC8-E17F5411476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5AFAF-C625-F0FC-04A1-F76822902F4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DF454C20-F878-29FD-208F-6CFF7EF1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0D33B85E-1474-762F-17B7-00ACDA4D3C28}"/>
              </a:ext>
            </a:extLst>
          </p:cNvPr>
          <p:cNvGrpSpPr/>
          <p:nvPr/>
        </p:nvGrpSpPr>
        <p:grpSpPr>
          <a:xfrm>
            <a:off x="-10442878" y="0"/>
            <a:ext cx="9927504" cy="6858000"/>
            <a:chOff x="-9337032" y="-1"/>
            <a:chExt cx="9927504" cy="6858000"/>
          </a:xfrm>
        </p:grpSpPr>
        <p:sp>
          <p:nvSpPr>
            <p:cNvPr id="9" name="Rectangle 8">
              <a:extLst>
                <a:ext uri="{FF2B5EF4-FFF2-40B4-BE49-F238E27FC236}">
                  <a16:creationId xmlns:a16="http://schemas.microsoft.com/office/drawing/2014/main" id="{2313BC3D-2A5D-612B-9DA8-7682CB54EBB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DD149D9-6852-8A3E-A38A-07E742E1578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9CF93F8-EBE7-26D1-A6C9-68AAE25161A8}"/>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6E2C68C1-00EB-0BE8-42F2-B977B5160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0E858657-32D4-B55C-1F28-851423796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808" y="71953"/>
            <a:ext cx="577132" cy="577132"/>
          </a:xfrm>
          <a:prstGeom prst="rect">
            <a:avLst/>
          </a:prstGeom>
        </p:spPr>
      </p:pic>
      <p:sp>
        <p:nvSpPr>
          <p:cNvPr id="14" name="TextBox 13">
            <a:extLst>
              <a:ext uri="{FF2B5EF4-FFF2-40B4-BE49-F238E27FC236}">
                <a16:creationId xmlns:a16="http://schemas.microsoft.com/office/drawing/2014/main" id="{229E3654-55E7-5220-FF12-E5392A9014EF}"/>
              </a:ext>
            </a:extLst>
          </p:cNvPr>
          <p:cNvSpPr txBox="1"/>
          <p:nvPr/>
        </p:nvSpPr>
        <p:spPr>
          <a:xfrm>
            <a:off x="908923"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1CC5D4-728D-9DBA-2BB2-5425FE8FF86B}"/>
              </a:ext>
            </a:extLst>
          </p:cNvPr>
          <p:cNvSpPr txBox="1"/>
          <p:nvPr/>
        </p:nvSpPr>
        <p:spPr>
          <a:xfrm>
            <a:off x="5660988"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D3D3B711-8BF6-6B15-1280-DD64988AD5BC}"/>
              </a:ext>
            </a:extLst>
          </p:cNvPr>
          <p:cNvSpPr txBox="1"/>
          <p:nvPr/>
        </p:nvSpPr>
        <p:spPr>
          <a:xfrm>
            <a:off x="908923"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C870BC56-BC73-15A5-63C9-E1E6818E4DF4}"/>
              </a:ext>
            </a:extLst>
          </p:cNvPr>
          <p:cNvSpPr txBox="1"/>
          <p:nvPr/>
        </p:nvSpPr>
        <p:spPr>
          <a:xfrm>
            <a:off x="5294827"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18" name="TextBox 17">
            <a:extLst>
              <a:ext uri="{FF2B5EF4-FFF2-40B4-BE49-F238E27FC236}">
                <a16:creationId xmlns:a16="http://schemas.microsoft.com/office/drawing/2014/main" id="{EC4C03F2-BFD3-6E1E-4DC2-BB268D72DEF8}"/>
              </a:ext>
            </a:extLst>
          </p:cNvPr>
          <p:cNvSpPr txBox="1"/>
          <p:nvPr/>
        </p:nvSpPr>
        <p:spPr>
          <a:xfrm>
            <a:off x="8486821" y="1055518"/>
            <a:ext cx="777194" cy="723275"/>
          </a:xfrm>
          <a:prstGeom prst="rect">
            <a:avLst/>
          </a:prstGeom>
          <a:noFill/>
        </p:spPr>
        <p:txBody>
          <a:bodyPr wrap="square" rtlCol="0">
            <a:spAutoFit/>
          </a:bodyPr>
          <a:lstStyle/>
          <a:p>
            <a:r>
              <a:rPr lang="en-US" sz="4100" dirty="0">
                <a:solidFill>
                  <a:srgbClr val="E4E7EC"/>
                </a:solidFill>
                <a:latin typeface="Tw Cen MT" panose="020B0602020104020603" pitchFamily="34" charset="0"/>
              </a:rPr>
              <a:t>(a)</a:t>
            </a:r>
          </a:p>
        </p:txBody>
      </p:sp>
      <p:sp>
        <p:nvSpPr>
          <p:cNvPr id="19" name="TextBox 18">
            <a:extLst>
              <a:ext uri="{FF2B5EF4-FFF2-40B4-BE49-F238E27FC236}">
                <a16:creationId xmlns:a16="http://schemas.microsoft.com/office/drawing/2014/main" id="{9E015B11-B90F-DA99-5AB7-90AA8197E4A4}"/>
              </a:ext>
            </a:extLst>
          </p:cNvPr>
          <p:cNvSpPr txBox="1"/>
          <p:nvPr/>
        </p:nvSpPr>
        <p:spPr>
          <a:xfrm>
            <a:off x="984592" y="750280"/>
            <a:ext cx="7747200" cy="4524315"/>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k</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l</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float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k</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l</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%d</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%f</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%f</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k</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l</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a:t>
            </a:r>
          </a:p>
          <a:p>
            <a:r>
              <a:rPr lang="en-US" sz="2400" dirty="0">
                <a:solidFill>
                  <a:srgbClr val="BBBBBB"/>
                </a:solidFill>
                <a:latin typeface="Consolas" panose="020B0609020204030204" pitchFamily="49" charset="0"/>
              </a:rPr>
              <a:t> </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D0947DD-ABE8-30E6-7C0D-2B42033F948C}"/>
              </a:ext>
            </a:extLst>
          </p:cNvPr>
          <p:cNvSpPr txBox="1"/>
          <p:nvPr/>
        </p:nvSpPr>
        <p:spPr>
          <a:xfrm>
            <a:off x="8789645" y="627259"/>
            <a:ext cx="777194" cy="723275"/>
          </a:xfrm>
          <a:prstGeom prst="rect">
            <a:avLst/>
          </a:prstGeom>
          <a:noFill/>
        </p:spPr>
        <p:txBody>
          <a:bodyPr wrap="square" rtlCol="0">
            <a:spAutoFit/>
          </a:bodyPr>
          <a:lstStyle/>
          <a:p>
            <a:r>
              <a:rPr lang="en-US" sz="4100" dirty="0">
                <a:solidFill>
                  <a:srgbClr val="92D050"/>
                </a:solidFill>
                <a:latin typeface="Tw Cen MT" panose="020B0602020104020603" pitchFamily="34" charset="0"/>
              </a:rPr>
              <a:t>(a)</a:t>
            </a:r>
          </a:p>
        </p:txBody>
      </p:sp>
      <p:pic>
        <p:nvPicPr>
          <p:cNvPr id="22" name="Picture 21">
            <a:extLst>
              <a:ext uri="{FF2B5EF4-FFF2-40B4-BE49-F238E27FC236}">
                <a16:creationId xmlns:a16="http://schemas.microsoft.com/office/drawing/2014/main" id="{BF06DA1A-8EE5-C424-4E92-7AF2C9D36198}"/>
              </a:ext>
            </a:extLst>
          </p:cNvPr>
          <p:cNvPicPr>
            <a:picLocks noChangeAspect="1"/>
          </p:cNvPicPr>
          <p:nvPr/>
        </p:nvPicPr>
        <p:blipFill>
          <a:blip r:embed="rId4"/>
          <a:stretch>
            <a:fillRect/>
          </a:stretch>
        </p:blipFill>
        <p:spPr>
          <a:xfrm>
            <a:off x="2935499" y="5447904"/>
            <a:ext cx="6072161" cy="683119"/>
          </a:xfrm>
          <a:prstGeom prst="rect">
            <a:avLst/>
          </a:prstGeom>
        </p:spPr>
      </p:pic>
    </p:spTree>
    <p:extLst>
      <p:ext uri="{BB962C8B-B14F-4D97-AF65-F5344CB8AC3E}">
        <p14:creationId xmlns:p14="http://schemas.microsoft.com/office/powerpoint/2010/main" val="415221589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695"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BB3D97ED-8797-9023-3D06-0889382F8D11}"/>
              </a:ext>
            </a:extLst>
          </p:cNvPr>
          <p:cNvGrpSpPr/>
          <p:nvPr/>
        </p:nvGrpSpPr>
        <p:grpSpPr>
          <a:xfrm>
            <a:off x="-9396103" y="0"/>
            <a:ext cx="9927504" cy="6858000"/>
            <a:chOff x="-9337032" y="-1"/>
            <a:chExt cx="9927504" cy="6858000"/>
          </a:xfrm>
        </p:grpSpPr>
        <p:sp>
          <p:nvSpPr>
            <p:cNvPr id="29" name="Rectangle 28">
              <a:extLst>
                <a:ext uri="{FF2B5EF4-FFF2-40B4-BE49-F238E27FC236}">
                  <a16:creationId xmlns:a16="http://schemas.microsoft.com/office/drawing/2014/main" id="{6AD94E4B-872B-A41D-52B0-F9D157F7EEF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C9AE00D-D7E6-01CB-210C-E413E710B73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5DD85056-7C47-C070-CFD9-BF31EC05C8CA}"/>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0C93DFF7-52D8-6E21-F27C-3E9FB019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12" name="TextBox 211">
            <a:extLst>
              <a:ext uri="{FF2B5EF4-FFF2-40B4-BE49-F238E27FC236}">
                <a16:creationId xmlns:a16="http://schemas.microsoft.com/office/drawing/2014/main" id="{0A36D7DC-A0D1-6DD9-DD38-1BDAC7439629}"/>
              </a:ext>
            </a:extLst>
          </p:cNvPr>
          <p:cNvSpPr txBox="1"/>
          <p:nvPr/>
        </p:nvSpPr>
        <p:spPr>
          <a:xfrm>
            <a:off x="1032073" y="4161048"/>
            <a:ext cx="7332420" cy="1692771"/>
          </a:xfrm>
          <a:prstGeom prst="rect">
            <a:avLst/>
          </a:prstGeom>
          <a:noFill/>
        </p:spPr>
        <p:txBody>
          <a:bodyPr wrap="square" rtlCol="0">
            <a:spAutoFit/>
          </a:bodyPr>
          <a:lstStyle/>
          <a:p>
            <a:r>
              <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rPr>
              <a:t>Output: </a:t>
            </a:r>
          </a:p>
          <a:p>
            <a:endParaRPr lang="en-US" sz="2000" b="1" dirty="0">
              <a:solidFill>
                <a:schemeClr val="accent6"/>
              </a:solidFill>
              <a:effectLst>
                <a:outerShdw blurRad="38100" dist="38100" dir="2700000" algn="tl">
                  <a:srgbClr val="000000">
                    <a:alpha val="43137"/>
                  </a:srgbClr>
                </a:outerShdw>
              </a:effectLst>
              <a:latin typeface="Tw Cen MT" panose="020B0602020104020603" pitchFamily="34" charset="0"/>
            </a:endParaRPr>
          </a:p>
          <a:p>
            <a:r>
              <a:rPr lang="pt-BR" sz="4200" b="1" dirty="0">
                <a:solidFill>
                  <a:schemeClr val="accent6"/>
                </a:solidFill>
                <a:effectLst>
                  <a:outerShdw blurRad="38100" dist="38100" dir="2700000" algn="tl">
                    <a:srgbClr val="000000">
                      <a:alpha val="43137"/>
                    </a:srgbClr>
                  </a:outerShdw>
                </a:effectLst>
                <a:latin typeface="Tw Cen MT" panose="020B0602020104020603" pitchFamily="34" charset="0"/>
              </a:rPr>
              <a:t>a = 2 b = -2 c = 2 d = -2</a:t>
            </a:r>
            <a:endPar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endParaRPr>
          </a:p>
        </p:txBody>
      </p:sp>
      <p:pic>
        <p:nvPicPr>
          <p:cNvPr id="217" name="Picture 216" descr="Logo&#10;&#10;Description automatically generated">
            <a:extLst>
              <a:ext uri="{FF2B5EF4-FFF2-40B4-BE49-F238E27FC236}">
                <a16:creationId xmlns:a16="http://schemas.microsoft.com/office/drawing/2014/main" id="{AF1BBA8D-D4A2-2993-C820-71322BBFAA2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A92C031-9FB6-1B9A-58B7-3DFC0D742DCA}"/>
              </a:ext>
            </a:extLst>
          </p:cNvPr>
          <p:cNvSpPr/>
          <p:nvPr/>
        </p:nvSpPr>
        <p:spPr>
          <a:xfrm>
            <a:off x="-900997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FE162A6-66D0-DCD3-9129-66BD9002C073}"/>
              </a:ext>
            </a:extLst>
          </p:cNvPr>
          <p:cNvGrpSpPr/>
          <p:nvPr/>
        </p:nvGrpSpPr>
        <p:grpSpPr>
          <a:xfrm>
            <a:off x="-8689415" y="0"/>
            <a:ext cx="8692332" cy="6858000"/>
            <a:chOff x="718505" y="-1"/>
            <a:chExt cx="8692332" cy="6858000"/>
          </a:xfrm>
        </p:grpSpPr>
        <p:sp>
          <p:nvSpPr>
            <p:cNvPr id="4" name="Rectangle 3">
              <a:extLst>
                <a:ext uri="{FF2B5EF4-FFF2-40B4-BE49-F238E27FC236}">
                  <a16:creationId xmlns:a16="http://schemas.microsoft.com/office/drawing/2014/main" id="{81C5904F-215A-96C1-5000-34AE74D1E5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6A689AD-6D22-327E-BBC8-E17F5411476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5AFAF-C625-F0FC-04A1-F76822902F4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DF454C20-F878-29FD-208F-6CFF7EF1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0D33B85E-1474-762F-17B7-00ACDA4D3C28}"/>
              </a:ext>
            </a:extLst>
          </p:cNvPr>
          <p:cNvGrpSpPr/>
          <p:nvPr/>
        </p:nvGrpSpPr>
        <p:grpSpPr>
          <a:xfrm>
            <a:off x="-10442878" y="0"/>
            <a:ext cx="9927504" cy="6858000"/>
            <a:chOff x="-9337032" y="-1"/>
            <a:chExt cx="9927504" cy="6858000"/>
          </a:xfrm>
        </p:grpSpPr>
        <p:sp>
          <p:nvSpPr>
            <p:cNvPr id="9" name="Rectangle 8">
              <a:extLst>
                <a:ext uri="{FF2B5EF4-FFF2-40B4-BE49-F238E27FC236}">
                  <a16:creationId xmlns:a16="http://schemas.microsoft.com/office/drawing/2014/main" id="{2313BC3D-2A5D-612B-9DA8-7682CB54EBB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DD149D9-6852-8A3E-A38A-07E742E1578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9CF93F8-EBE7-26D1-A6C9-68AAE25161A8}"/>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6E2C68C1-00EB-0BE8-42F2-B977B5160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0E858657-32D4-B55C-1F28-851423796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808" y="71953"/>
            <a:ext cx="577132" cy="577132"/>
          </a:xfrm>
          <a:prstGeom prst="rect">
            <a:avLst/>
          </a:prstGeom>
        </p:spPr>
      </p:pic>
      <p:sp>
        <p:nvSpPr>
          <p:cNvPr id="14" name="TextBox 13">
            <a:extLst>
              <a:ext uri="{FF2B5EF4-FFF2-40B4-BE49-F238E27FC236}">
                <a16:creationId xmlns:a16="http://schemas.microsoft.com/office/drawing/2014/main" id="{229E3654-55E7-5220-FF12-E5392A9014EF}"/>
              </a:ext>
            </a:extLst>
          </p:cNvPr>
          <p:cNvSpPr txBox="1"/>
          <p:nvPr/>
        </p:nvSpPr>
        <p:spPr>
          <a:xfrm>
            <a:off x="908923"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1CC5D4-728D-9DBA-2BB2-5425FE8FF86B}"/>
              </a:ext>
            </a:extLst>
          </p:cNvPr>
          <p:cNvSpPr txBox="1"/>
          <p:nvPr/>
        </p:nvSpPr>
        <p:spPr>
          <a:xfrm>
            <a:off x="5660988"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D3D3B711-8BF6-6B15-1280-DD64988AD5BC}"/>
              </a:ext>
            </a:extLst>
          </p:cNvPr>
          <p:cNvSpPr txBox="1"/>
          <p:nvPr/>
        </p:nvSpPr>
        <p:spPr>
          <a:xfrm>
            <a:off x="908923"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C870BC56-BC73-15A5-63C9-E1E6818E4DF4}"/>
              </a:ext>
            </a:extLst>
          </p:cNvPr>
          <p:cNvSpPr txBox="1"/>
          <p:nvPr/>
        </p:nvSpPr>
        <p:spPr>
          <a:xfrm>
            <a:off x="5294827"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18" name="TextBox 17">
            <a:extLst>
              <a:ext uri="{FF2B5EF4-FFF2-40B4-BE49-F238E27FC236}">
                <a16:creationId xmlns:a16="http://schemas.microsoft.com/office/drawing/2014/main" id="{EC4C03F2-BFD3-6E1E-4DC2-BB268D72DEF8}"/>
              </a:ext>
            </a:extLst>
          </p:cNvPr>
          <p:cNvSpPr txBox="1"/>
          <p:nvPr/>
        </p:nvSpPr>
        <p:spPr>
          <a:xfrm>
            <a:off x="8486821" y="1055518"/>
            <a:ext cx="777194" cy="723275"/>
          </a:xfrm>
          <a:prstGeom prst="rect">
            <a:avLst/>
          </a:prstGeom>
          <a:noFill/>
        </p:spPr>
        <p:txBody>
          <a:bodyPr wrap="square" rtlCol="0">
            <a:spAutoFit/>
          </a:bodyPr>
          <a:lstStyle/>
          <a:p>
            <a:r>
              <a:rPr lang="en-US" sz="4100" dirty="0">
                <a:solidFill>
                  <a:srgbClr val="E4E7EC"/>
                </a:solidFill>
                <a:latin typeface="Tw Cen MT" panose="020B0602020104020603" pitchFamily="34" charset="0"/>
              </a:rPr>
              <a:t>(a)</a:t>
            </a:r>
          </a:p>
        </p:txBody>
      </p:sp>
      <p:sp>
        <p:nvSpPr>
          <p:cNvPr id="19" name="TextBox 18">
            <a:extLst>
              <a:ext uri="{FF2B5EF4-FFF2-40B4-BE49-F238E27FC236}">
                <a16:creationId xmlns:a16="http://schemas.microsoft.com/office/drawing/2014/main" id="{9E015B11-B90F-DA99-5AB7-90AA8197E4A4}"/>
              </a:ext>
            </a:extLst>
          </p:cNvPr>
          <p:cNvSpPr txBox="1"/>
          <p:nvPr/>
        </p:nvSpPr>
        <p:spPr>
          <a:xfrm>
            <a:off x="991418" y="765004"/>
            <a:ext cx="7747200" cy="3139321"/>
          </a:xfrm>
          <a:prstGeom prst="rect">
            <a:avLst/>
          </a:prstGeom>
          <a:solidFill>
            <a:srgbClr val="262335"/>
          </a:solidFill>
        </p:spPr>
        <p:txBody>
          <a:bodyPr wrap="square">
            <a:spAutoFit/>
          </a:bodyPr>
          <a:lstStyle/>
          <a:p>
            <a:r>
              <a:rPr lang="en-US" b="0" dirty="0">
                <a:solidFill>
                  <a:srgbClr val="72F1B8"/>
                </a:solidFill>
                <a:effectLst/>
                <a:latin typeface="Consolas" panose="020B0609020204030204" pitchFamily="49" charset="0"/>
              </a:rPr>
              <a:t>#include</a:t>
            </a:r>
            <a:r>
              <a:rPr lang="en-US" b="0" dirty="0">
                <a:solidFill>
                  <a:srgbClr val="BBBBBB"/>
                </a:solidFill>
                <a:effectLst/>
                <a:latin typeface="Consolas" panose="020B0609020204030204" pitchFamily="49" charset="0"/>
              </a:rPr>
              <a:t> </a:t>
            </a:r>
            <a:r>
              <a:rPr lang="en-US" b="0" dirty="0">
                <a:solidFill>
                  <a:srgbClr val="FF8B39"/>
                </a:solidFill>
                <a:effectLst/>
                <a:latin typeface="Consolas" panose="020B0609020204030204" pitchFamily="49" charset="0"/>
              </a:rPr>
              <a:t>&lt;</a:t>
            </a:r>
            <a:r>
              <a:rPr lang="en-US" b="0" dirty="0" err="1">
                <a:solidFill>
                  <a:srgbClr val="FF8B39"/>
                </a:solidFill>
                <a:effectLst/>
                <a:latin typeface="Consolas" panose="020B0609020204030204" pitchFamily="49" charset="0"/>
              </a:rPr>
              <a:t>stdio.h</a:t>
            </a:r>
            <a:r>
              <a:rPr lang="en-US" b="0" dirty="0">
                <a:solidFill>
                  <a:srgbClr val="FF8B39"/>
                </a:solidFill>
                <a:effectLst/>
                <a:latin typeface="Consolas" panose="020B0609020204030204" pitchFamily="49" charset="0"/>
              </a:rPr>
              <a:t>&gt;</a:t>
            </a:r>
            <a:r>
              <a:rPr lang="en-US" b="0" dirty="0">
                <a:solidFill>
                  <a:srgbClr val="BBBBBB"/>
                </a:solidFill>
                <a:effectLst/>
                <a:latin typeface="Consolas" panose="020B0609020204030204" pitchFamily="49" charset="0"/>
              </a:rPr>
              <a:t> </a:t>
            </a:r>
          </a:p>
          <a:p>
            <a:r>
              <a:rPr lang="en-US" b="0" dirty="0">
                <a:solidFill>
                  <a:srgbClr val="FEDE5D"/>
                </a:solidFill>
                <a:effectLst/>
                <a:latin typeface="Consolas" panose="020B0609020204030204" pitchFamily="49" charset="0"/>
              </a:rPr>
              <a:t>int</a:t>
            </a:r>
            <a:r>
              <a:rPr lang="en-US" b="0" dirty="0">
                <a:solidFill>
                  <a:srgbClr val="BBBBBB"/>
                </a:solidFill>
                <a:effectLst/>
                <a:latin typeface="Consolas" panose="020B0609020204030204" pitchFamily="49" charset="0"/>
              </a:rPr>
              <a:t> </a:t>
            </a:r>
            <a:r>
              <a:rPr lang="en-US" b="0" dirty="0">
                <a:solidFill>
                  <a:srgbClr val="36F9F6"/>
                </a:solidFill>
                <a:effectLst/>
                <a:latin typeface="Consolas" panose="020B0609020204030204" pitchFamily="49" charset="0"/>
              </a:rPr>
              <a:t>main</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int</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a</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b</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c</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d</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a</a:t>
            </a:r>
            <a:r>
              <a:rPr lang="en-US" b="0" dirty="0">
                <a:solidFill>
                  <a:srgbClr val="BBBBBB"/>
                </a:solidFill>
                <a:effectLst/>
                <a:latin typeface="Consolas" panose="020B0609020204030204" pitchFamily="49" charset="0"/>
              </a:rPr>
              <a:t> </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2</a:t>
            </a:r>
            <a:r>
              <a:rPr lang="en-US" b="0" dirty="0">
                <a:solidFill>
                  <a:srgbClr val="FEDE5D"/>
                </a:solidFill>
                <a:effectLst/>
                <a:latin typeface="Consolas" panose="020B0609020204030204" pitchFamily="49" charset="0"/>
              </a:rPr>
              <a:t>%</a:t>
            </a:r>
            <a:r>
              <a:rPr lang="en-US" b="0" dirty="0">
                <a:solidFill>
                  <a:srgbClr val="F97E72"/>
                </a:solidFill>
                <a:effectLst/>
                <a:latin typeface="Consolas" panose="020B0609020204030204" pitchFamily="49" charset="0"/>
              </a:rPr>
              <a:t>5</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b</a:t>
            </a:r>
            <a:r>
              <a:rPr lang="en-US" b="0" dirty="0">
                <a:solidFill>
                  <a:srgbClr val="BBBBBB"/>
                </a:solidFill>
                <a:effectLst/>
                <a:latin typeface="Consolas" panose="020B0609020204030204" pitchFamily="49" charset="0"/>
              </a:rPr>
              <a:t> </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a:t>
            </a:r>
            <a:r>
              <a:rPr lang="en-US" b="0" dirty="0">
                <a:solidFill>
                  <a:srgbClr val="F97E72"/>
                </a:solidFill>
                <a:effectLst/>
                <a:latin typeface="Consolas" panose="020B0609020204030204" pitchFamily="49" charset="0"/>
              </a:rPr>
              <a:t>2</a:t>
            </a:r>
            <a:r>
              <a:rPr lang="en-US" b="0" dirty="0">
                <a:solidFill>
                  <a:srgbClr val="FEDE5D"/>
                </a:solidFill>
                <a:effectLst/>
                <a:latin typeface="Consolas" panose="020B0609020204030204" pitchFamily="49" charset="0"/>
              </a:rPr>
              <a:t>%</a:t>
            </a:r>
            <a:r>
              <a:rPr lang="en-US" b="0" dirty="0">
                <a:solidFill>
                  <a:srgbClr val="F97E72"/>
                </a:solidFill>
                <a:effectLst/>
                <a:latin typeface="Consolas" panose="020B0609020204030204" pitchFamily="49" charset="0"/>
              </a:rPr>
              <a:t>5</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c</a:t>
            </a:r>
            <a:r>
              <a:rPr lang="en-US" b="0" dirty="0">
                <a:solidFill>
                  <a:srgbClr val="BBBBBB"/>
                </a:solidFill>
                <a:effectLst/>
                <a:latin typeface="Consolas" panose="020B0609020204030204" pitchFamily="49" charset="0"/>
              </a:rPr>
              <a:t> </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2</a:t>
            </a:r>
            <a:r>
              <a:rPr lang="en-US" b="0" dirty="0">
                <a:solidFill>
                  <a:srgbClr val="FEDE5D"/>
                </a:solidFill>
                <a:effectLst/>
                <a:latin typeface="Consolas" panose="020B0609020204030204" pitchFamily="49" charset="0"/>
              </a:rPr>
              <a:t>%-</a:t>
            </a:r>
            <a:r>
              <a:rPr lang="en-US" b="0" dirty="0">
                <a:solidFill>
                  <a:srgbClr val="F97E72"/>
                </a:solidFill>
                <a:effectLst/>
                <a:latin typeface="Consolas" panose="020B0609020204030204" pitchFamily="49" charset="0"/>
              </a:rPr>
              <a:t>5</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d</a:t>
            </a:r>
            <a:r>
              <a:rPr lang="en-US" b="0" dirty="0">
                <a:solidFill>
                  <a:srgbClr val="BBBBBB"/>
                </a:solidFill>
                <a:effectLst/>
                <a:latin typeface="Consolas" panose="020B0609020204030204" pitchFamily="49" charset="0"/>
              </a:rPr>
              <a:t> </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a:t>
            </a:r>
            <a:r>
              <a:rPr lang="en-US" b="0" dirty="0">
                <a:solidFill>
                  <a:srgbClr val="F97E72"/>
                </a:solidFill>
                <a:effectLst/>
                <a:latin typeface="Consolas" panose="020B0609020204030204" pitchFamily="49" charset="0"/>
              </a:rPr>
              <a:t>2</a:t>
            </a:r>
            <a:r>
              <a:rPr lang="en-US" b="0" dirty="0">
                <a:solidFill>
                  <a:srgbClr val="FEDE5D"/>
                </a:solidFill>
                <a:effectLst/>
                <a:latin typeface="Consolas" panose="020B0609020204030204" pitchFamily="49" charset="0"/>
              </a:rPr>
              <a:t>%-</a:t>
            </a:r>
            <a:r>
              <a:rPr lang="en-US" b="0" dirty="0">
                <a:solidFill>
                  <a:srgbClr val="F97E72"/>
                </a:solidFill>
                <a:effectLst/>
                <a:latin typeface="Consolas" panose="020B0609020204030204" pitchFamily="49" charset="0"/>
              </a:rPr>
              <a:t>5</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err="1">
                <a:solidFill>
                  <a:srgbClr val="36F9F6"/>
                </a:solidFill>
                <a:effectLst/>
                <a:latin typeface="Consolas" panose="020B0609020204030204" pitchFamily="49" charset="0"/>
              </a:rPr>
              <a:t>printf</a:t>
            </a:r>
            <a:r>
              <a:rPr lang="en-US" b="0" dirty="0">
                <a:solidFill>
                  <a:srgbClr val="BBBBBB"/>
                </a:solidFill>
                <a:effectLst/>
                <a:latin typeface="Consolas" panose="020B0609020204030204" pitchFamily="49" charset="0"/>
              </a:rPr>
              <a:t>(</a:t>
            </a:r>
            <a:r>
              <a:rPr lang="en-US" b="0" dirty="0">
                <a:solidFill>
                  <a:srgbClr val="FF8B39"/>
                </a:solidFill>
                <a:effectLst/>
                <a:latin typeface="Consolas" panose="020B0609020204030204" pitchFamily="49" charset="0"/>
              </a:rPr>
              <a:t>"a = </a:t>
            </a:r>
            <a:r>
              <a:rPr lang="en-US" b="0" i="1" dirty="0">
                <a:solidFill>
                  <a:srgbClr val="72F1B8"/>
                </a:solidFill>
                <a:effectLst/>
                <a:latin typeface="Consolas" panose="020B0609020204030204" pitchFamily="49" charset="0"/>
              </a:rPr>
              <a:t>%d</a:t>
            </a:r>
            <a:r>
              <a:rPr lang="en-US" b="0" dirty="0">
                <a:solidFill>
                  <a:srgbClr val="FF8B39"/>
                </a:solidFill>
                <a:effectLst/>
                <a:latin typeface="Consolas" panose="020B0609020204030204" pitchFamily="49" charset="0"/>
              </a:rPr>
              <a:t> b = </a:t>
            </a:r>
            <a:r>
              <a:rPr lang="en-US" b="0" i="1" dirty="0">
                <a:solidFill>
                  <a:srgbClr val="72F1B8"/>
                </a:solidFill>
                <a:effectLst/>
                <a:latin typeface="Consolas" panose="020B0609020204030204" pitchFamily="49" charset="0"/>
              </a:rPr>
              <a:t>%d</a:t>
            </a:r>
            <a:r>
              <a:rPr lang="en-US" b="0" dirty="0">
                <a:solidFill>
                  <a:srgbClr val="FF8B39"/>
                </a:solidFill>
                <a:effectLst/>
                <a:latin typeface="Consolas" panose="020B0609020204030204" pitchFamily="49" charset="0"/>
              </a:rPr>
              <a:t> c = </a:t>
            </a:r>
            <a:r>
              <a:rPr lang="en-US" b="0" i="1" dirty="0">
                <a:solidFill>
                  <a:srgbClr val="72F1B8"/>
                </a:solidFill>
                <a:effectLst/>
                <a:latin typeface="Consolas" panose="020B0609020204030204" pitchFamily="49" charset="0"/>
              </a:rPr>
              <a:t>%d</a:t>
            </a:r>
            <a:r>
              <a:rPr lang="en-US" b="0" dirty="0">
                <a:solidFill>
                  <a:srgbClr val="FF8B39"/>
                </a:solidFill>
                <a:effectLst/>
                <a:latin typeface="Consolas" panose="020B0609020204030204" pitchFamily="49" charset="0"/>
              </a:rPr>
              <a:t> </a:t>
            </a:r>
            <a:r>
              <a:rPr lang="en-US" b="0" dirty="0" err="1">
                <a:solidFill>
                  <a:srgbClr val="FF8B39"/>
                </a:solidFill>
                <a:effectLst/>
                <a:latin typeface="Consolas" panose="020B0609020204030204" pitchFamily="49" charset="0"/>
              </a:rPr>
              <a:t>d</a:t>
            </a:r>
            <a:r>
              <a:rPr lang="en-US" b="0" dirty="0">
                <a:solidFill>
                  <a:srgbClr val="FF8B39"/>
                </a:solidFill>
                <a:effectLst/>
                <a:latin typeface="Consolas" panose="020B0609020204030204" pitchFamily="49" charset="0"/>
              </a:rPr>
              <a:t> = </a:t>
            </a:r>
            <a:r>
              <a:rPr lang="en-US" b="0" i="1" dirty="0">
                <a:solidFill>
                  <a:srgbClr val="72F1B8"/>
                </a:solidFill>
                <a:effectLst/>
                <a:latin typeface="Consolas" panose="020B0609020204030204" pitchFamily="49" charset="0"/>
              </a:rPr>
              <a:t>%d</a:t>
            </a:r>
            <a:r>
              <a:rPr lang="en-US" b="0" dirty="0">
                <a:solidFill>
                  <a:srgbClr val="36F9F6"/>
                </a:solidFill>
                <a:effectLst/>
                <a:latin typeface="Consolas" panose="020B0609020204030204" pitchFamily="49" charset="0"/>
              </a:rPr>
              <a:t>\n</a:t>
            </a:r>
            <a:r>
              <a:rPr lang="en-US" b="0" dirty="0">
                <a:solidFill>
                  <a:srgbClr val="FF8B39"/>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a</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b</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c</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d</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return</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0</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D0947DD-ABE8-30E6-7C0D-2B42033F948C}"/>
              </a:ext>
            </a:extLst>
          </p:cNvPr>
          <p:cNvSpPr txBox="1"/>
          <p:nvPr/>
        </p:nvSpPr>
        <p:spPr>
          <a:xfrm>
            <a:off x="8789645" y="627259"/>
            <a:ext cx="777194" cy="723275"/>
          </a:xfrm>
          <a:prstGeom prst="rect">
            <a:avLst/>
          </a:prstGeom>
          <a:noFill/>
        </p:spPr>
        <p:txBody>
          <a:bodyPr wrap="square" rtlCol="0">
            <a:spAutoFit/>
          </a:bodyPr>
          <a:lstStyle/>
          <a:p>
            <a:r>
              <a:rPr lang="en-US" sz="4100" dirty="0">
                <a:solidFill>
                  <a:srgbClr val="92D050"/>
                </a:solidFill>
                <a:latin typeface="Tw Cen MT" panose="020B0602020104020603" pitchFamily="34" charset="0"/>
              </a:rPr>
              <a:t>(b)</a:t>
            </a:r>
          </a:p>
        </p:txBody>
      </p:sp>
      <p:pic>
        <p:nvPicPr>
          <p:cNvPr id="22" name="Picture 21">
            <a:extLst>
              <a:ext uri="{FF2B5EF4-FFF2-40B4-BE49-F238E27FC236}">
                <a16:creationId xmlns:a16="http://schemas.microsoft.com/office/drawing/2014/main" id="{D008D246-B01C-9D2E-15BB-E5DF2C5C57AB}"/>
              </a:ext>
            </a:extLst>
          </p:cNvPr>
          <p:cNvPicPr>
            <a:picLocks noChangeAspect="1"/>
          </p:cNvPicPr>
          <p:nvPr/>
        </p:nvPicPr>
        <p:blipFill>
          <a:blip r:embed="rId4"/>
          <a:stretch>
            <a:fillRect/>
          </a:stretch>
        </p:blipFill>
        <p:spPr>
          <a:xfrm>
            <a:off x="1152742" y="5142707"/>
            <a:ext cx="7585876" cy="774612"/>
          </a:xfrm>
          <a:prstGeom prst="rect">
            <a:avLst/>
          </a:prstGeom>
        </p:spPr>
      </p:pic>
      <p:sp>
        <p:nvSpPr>
          <p:cNvPr id="21" name="TextBox 20">
            <a:extLst>
              <a:ext uri="{FF2B5EF4-FFF2-40B4-BE49-F238E27FC236}">
                <a16:creationId xmlns:a16="http://schemas.microsoft.com/office/drawing/2014/main" id="{B7045A21-67A8-BF65-B460-CDD0CF867EFE}"/>
              </a:ext>
            </a:extLst>
          </p:cNvPr>
          <p:cNvSpPr txBox="1"/>
          <p:nvPr/>
        </p:nvSpPr>
        <p:spPr>
          <a:xfrm>
            <a:off x="4940289" y="987640"/>
            <a:ext cx="3663687" cy="1815882"/>
          </a:xfrm>
          <a:prstGeom prst="rect">
            <a:avLst/>
          </a:prstGeom>
          <a:noFill/>
        </p:spPr>
        <p:txBody>
          <a:bodyPr wrap="square" rtlCol="0">
            <a:spAutoFit/>
          </a:bodyPr>
          <a:lstStyle/>
          <a:p>
            <a:r>
              <a:rPr lang="en-US" sz="2800" b="1" dirty="0">
                <a:solidFill>
                  <a:schemeClr val="accent6"/>
                </a:solidFill>
                <a:effectLst>
                  <a:outerShdw blurRad="38100" dist="38100" dir="2700000" algn="tl">
                    <a:srgbClr val="000000">
                      <a:alpha val="43137"/>
                    </a:srgbClr>
                  </a:outerShdw>
                </a:effectLst>
                <a:latin typeface="Tw Cen MT" panose="020B0602020104020603" pitchFamily="34" charset="0"/>
              </a:rPr>
              <a:t>✍️ </a:t>
            </a:r>
            <a:r>
              <a:rPr lang="en-US" sz="2800" dirty="0">
                <a:solidFill>
                  <a:schemeClr val="accent6"/>
                </a:solidFill>
                <a:effectLst>
                  <a:outerShdw blurRad="38100" dist="38100" dir="2700000" algn="tl">
                    <a:srgbClr val="000000">
                      <a:alpha val="43137"/>
                    </a:srgbClr>
                  </a:outerShdw>
                </a:effectLst>
                <a:latin typeface="Tw Cen MT" panose="020B0602020104020603" pitchFamily="34" charset="0"/>
              </a:rPr>
              <a:t>On using % the </a:t>
            </a:r>
            <a:r>
              <a:rPr lang="en-US" sz="2800" b="1" dirty="0">
                <a:solidFill>
                  <a:schemeClr val="accent6"/>
                </a:solidFill>
                <a:effectLst>
                  <a:outerShdw blurRad="38100" dist="38100" dir="2700000" algn="tl">
                    <a:srgbClr val="000000">
                      <a:alpha val="43137"/>
                    </a:srgbClr>
                  </a:outerShdw>
                </a:effectLst>
                <a:latin typeface="Tw Cen MT" panose="020B0602020104020603" pitchFamily="34" charset="0"/>
              </a:rPr>
              <a:t>sign of the remainder </a:t>
            </a:r>
            <a:r>
              <a:rPr lang="en-US" sz="2800" dirty="0">
                <a:solidFill>
                  <a:schemeClr val="accent6"/>
                </a:solidFill>
                <a:effectLst>
                  <a:outerShdw blurRad="38100" dist="38100" dir="2700000" algn="tl">
                    <a:srgbClr val="000000">
                      <a:alpha val="43137"/>
                    </a:srgbClr>
                  </a:outerShdw>
                </a:effectLst>
                <a:latin typeface="Tw Cen MT" panose="020B0602020104020603" pitchFamily="34" charset="0"/>
              </a:rPr>
              <a:t>is always the same as the </a:t>
            </a:r>
            <a:r>
              <a:rPr lang="en-US" sz="2800" b="1" dirty="0">
                <a:solidFill>
                  <a:schemeClr val="accent6"/>
                </a:solidFill>
                <a:effectLst>
                  <a:outerShdw blurRad="38100" dist="38100" dir="2700000" algn="tl">
                    <a:srgbClr val="000000">
                      <a:alpha val="43137"/>
                    </a:srgbClr>
                  </a:outerShdw>
                </a:effectLst>
                <a:latin typeface="Tw Cen MT" panose="020B0602020104020603" pitchFamily="34" charset="0"/>
              </a:rPr>
              <a:t>sign of the numerator</a:t>
            </a:r>
            <a:r>
              <a:rPr lang="en-US" sz="2800" dirty="0">
                <a:solidFill>
                  <a:schemeClr val="accent6"/>
                </a:solidFill>
                <a:effectLst>
                  <a:outerShdw blurRad="38100" dist="38100" dir="2700000" algn="tl">
                    <a:srgbClr val="000000">
                      <a:alpha val="43137"/>
                    </a:srgbClr>
                  </a:outerShdw>
                </a:effectLst>
                <a:latin typeface="Tw Cen MT" panose="020B0602020104020603" pitchFamily="34" charset="0"/>
              </a:rPr>
              <a:t>.</a:t>
            </a:r>
          </a:p>
        </p:txBody>
      </p:sp>
    </p:spTree>
    <p:extLst>
      <p:ext uri="{BB962C8B-B14F-4D97-AF65-F5344CB8AC3E}">
        <p14:creationId xmlns:p14="http://schemas.microsoft.com/office/powerpoint/2010/main" val="134784380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8947" y="0"/>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2" name="TextBox 1">
            <a:extLst>
              <a:ext uri="{FF2B5EF4-FFF2-40B4-BE49-F238E27FC236}">
                <a16:creationId xmlns:a16="http://schemas.microsoft.com/office/drawing/2014/main" id="{CA0A1DC9-6D25-8FAD-9A7E-D5DCBB12C853}"/>
              </a:ext>
            </a:extLst>
          </p:cNvPr>
          <p:cNvSpPr txBox="1"/>
          <p:nvPr/>
        </p:nvSpPr>
        <p:spPr>
          <a:xfrm>
            <a:off x="4439092" y="1472890"/>
            <a:ext cx="7332420" cy="1723549"/>
          </a:xfrm>
          <a:prstGeom prst="rect">
            <a:avLst/>
          </a:prstGeom>
          <a:noFill/>
        </p:spPr>
        <p:txBody>
          <a:bodyPr wrap="square" rtlCol="0">
            <a:spAutoFit/>
          </a:bodyPr>
          <a:lstStyle/>
          <a:p>
            <a:r>
              <a:rPr lang="en-US" sz="4400" dirty="0">
                <a:solidFill>
                  <a:srgbClr val="FF5969"/>
                </a:solidFill>
                <a:latin typeface="Tw Cen MT" panose="020B0602020104020603" pitchFamily="34" charset="0"/>
              </a:rPr>
              <a:t>(a) x=(y+3);</a:t>
            </a:r>
            <a:endParaRPr lang="en-US" sz="4200" dirty="0">
              <a:solidFill>
                <a:srgbClr val="FF5969"/>
              </a:solidFill>
              <a:latin typeface="Tw Cen MT" panose="020B0602020104020603" pitchFamily="34" charset="0"/>
            </a:endParaRPr>
          </a:p>
          <a:p>
            <a:endParaRPr lang="en-US" sz="2000" dirty="0">
              <a:solidFill>
                <a:srgbClr val="FF5969"/>
              </a:solidFill>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No error.</a:t>
            </a:r>
          </a:p>
        </p:txBody>
      </p:sp>
      <p:sp>
        <p:nvSpPr>
          <p:cNvPr id="14" name="TextBox 13">
            <a:extLst>
              <a:ext uri="{FF2B5EF4-FFF2-40B4-BE49-F238E27FC236}">
                <a16:creationId xmlns:a16="http://schemas.microsoft.com/office/drawing/2014/main" id="{38322979-1CD3-D9DB-41FC-0C08DCDD7902}"/>
              </a:ext>
            </a:extLst>
          </p:cNvPr>
          <p:cNvSpPr txBox="1"/>
          <p:nvPr/>
        </p:nvSpPr>
        <p:spPr>
          <a:xfrm>
            <a:off x="4439092" y="3650252"/>
            <a:ext cx="7332420" cy="1723549"/>
          </a:xfrm>
          <a:prstGeom prst="rect">
            <a:avLst/>
          </a:prstGeom>
          <a:noFill/>
        </p:spPr>
        <p:txBody>
          <a:bodyPr wrap="square" rtlCol="0">
            <a:spAutoFit/>
          </a:bodyPr>
          <a:lstStyle/>
          <a:p>
            <a:r>
              <a:rPr lang="en-US" sz="4400" dirty="0">
                <a:solidFill>
                  <a:srgbClr val="FF5969"/>
                </a:solidFill>
                <a:latin typeface="Tw Cen MT" panose="020B0602020104020603" pitchFamily="34" charset="0"/>
              </a:rPr>
              <a:t>(b) </a:t>
            </a:r>
            <a:r>
              <a:rPr lang="en-US" sz="4400" dirty="0" err="1">
                <a:solidFill>
                  <a:srgbClr val="FF5969"/>
                </a:solidFill>
                <a:latin typeface="Tw Cen MT" panose="020B0602020104020603" pitchFamily="34" charset="0"/>
              </a:rPr>
              <a:t>cir</a:t>
            </a:r>
            <a:r>
              <a:rPr lang="en-US" sz="4400" dirty="0">
                <a:solidFill>
                  <a:srgbClr val="FF5969"/>
                </a:solidFill>
                <a:latin typeface="Tw Cen MT" panose="020B0602020104020603" pitchFamily="34" charset="0"/>
              </a:rPr>
              <a:t>=2*3.141593*r;</a:t>
            </a:r>
          </a:p>
          <a:p>
            <a:endParaRPr lang="en-US" sz="2000" dirty="0">
              <a:solidFill>
                <a:srgbClr val="FF5969"/>
              </a:solidFill>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No error.</a:t>
            </a:r>
          </a:p>
        </p:txBody>
      </p:sp>
      <p:sp>
        <p:nvSpPr>
          <p:cNvPr id="3" name="TextBox 2">
            <a:extLst>
              <a:ext uri="{FF2B5EF4-FFF2-40B4-BE49-F238E27FC236}">
                <a16:creationId xmlns:a16="http://schemas.microsoft.com/office/drawing/2014/main" id="{1D093B5C-7530-AC70-3773-8B3EF3875881}"/>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8" name="TextBox 7">
            <a:extLst>
              <a:ext uri="{FF2B5EF4-FFF2-40B4-BE49-F238E27FC236}">
                <a16:creationId xmlns:a16="http://schemas.microsoft.com/office/drawing/2014/main" id="{3FEDD4EB-C917-3AF5-9C5E-AE76D01EF0F1}"/>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B49CEBD3-2E0C-BFAE-FE84-58BD76CBFC9F}"/>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D825BA13-E529-A63D-57CD-CA17FA796FDF}"/>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253628547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695"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BB3D97ED-8797-9023-3D06-0889382F8D11}"/>
              </a:ext>
            </a:extLst>
          </p:cNvPr>
          <p:cNvGrpSpPr/>
          <p:nvPr/>
        </p:nvGrpSpPr>
        <p:grpSpPr>
          <a:xfrm>
            <a:off x="-9396103" y="0"/>
            <a:ext cx="9927504" cy="6858000"/>
            <a:chOff x="-9337032" y="-1"/>
            <a:chExt cx="9927504" cy="6858000"/>
          </a:xfrm>
        </p:grpSpPr>
        <p:sp>
          <p:nvSpPr>
            <p:cNvPr id="29" name="Rectangle 28">
              <a:extLst>
                <a:ext uri="{FF2B5EF4-FFF2-40B4-BE49-F238E27FC236}">
                  <a16:creationId xmlns:a16="http://schemas.microsoft.com/office/drawing/2014/main" id="{6AD94E4B-872B-A41D-52B0-F9D157F7EEF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C9AE00D-D7E6-01CB-210C-E413E710B73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5DD85056-7C47-C070-CFD9-BF31EC05C8CA}"/>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0C93DFF7-52D8-6E21-F27C-3E9FB019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17" name="Picture 216" descr="Logo&#10;&#10;Description automatically generated">
            <a:extLst>
              <a:ext uri="{FF2B5EF4-FFF2-40B4-BE49-F238E27FC236}">
                <a16:creationId xmlns:a16="http://schemas.microsoft.com/office/drawing/2014/main" id="{AF1BBA8D-D4A2-2993-C820-71322BBFAA2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A92C031-9FB6-1B9A-58B7-3DFC0D742DCA}"/>
              </a:ext>
            </a:extLst>
          </p:cNvPr>
          <p:cNvSpPr/>
          <p:nvPr/>
        </p:nvSpPr>
        <p:spPr>
          <a:xfrm>
            <a:off x="-900997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FE162A6-66D0-DCD3-9129-66BD9002C073}"/>
              </a:ext>
            </a:extLst>
          </p:cNvPr>
          <p:cNvGrpSpPr/>
          <p:nvPr/>
        </p:nvGrpSpPr>
        <p:grpSpPr>
          <a:xfrm>
            <a:off x="-8689415" y="0"/>
            <a:ext cx="8692332" cy="6858000"/>
            <a:chOff x="718505" y="-1"/>
            <a:chExt cx="8692332" cy="6858000"/>
          </a:xfrm>
        </p:grpSpPr>
        <p:sp>
          <p:nvSpPr>
            <p:cNvPr id="4" name="Rectangle 3">
              <a:extLst>
                <a:ext uri="{FF2B5EF4-FFF2-40B4-BE49-F238E27FC236}">
                  <a16:creationId xmlns:a16="http://schemas.microsoft.com/office/drawing/2014/main" id="{81C5904F-215A-96C1-5000-34AE74D1E5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6A689AD-6D22-327E-BBC8-E17F5411476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5AFAF-C625-F0FC-04A1-F76822902F4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DF454C20-F878-29FD-208F-6CFF7EF1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0D33B85E-1474-762F-17B7-00ACDA4D3C28}"/>
              </a:ext>
            </a:extLst>
          </p:cNvPr>
          <p:cNvGrpSpPr/>
          <p:nvPr/>
        </p:nvGrpSpPr>
        <p:grpSpPr>
          <a:xfrm>
            <a:off x="-10442878" y="0"/>
            <a:ext cx="9927504" cy="6858000"/>
            <a:chOff x="-9337032" y="-1"/>
            <a:chExt cx="9927504" cy="6858000"/>
          </a:xfrm>
        </p:grpSpPr>
        <p:sp>
          <p:nvSpPr>
            <p:cNvPr id="9" name="Rectangle 8">
              <a:extLst>
                <a:ext uri="{FF2B5EF4-FFF2-40B4-BE49-F238E27FC236}">
                  <a16:creationId xmlns:a16="http://schemas.microsoft.com/office/drawing/2014/main" id="{2313BC3D-2A5D-612B-9DA8-7682CB54EBB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DD149D9-6852-8A3E-A38A-07E742E1578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9CF93F8-EBE7-26D1-A6C9-68AAE25161A8}"/>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6E2C68C1-00EB-0BE8-42F2-B977B5160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0E858657-32D4-B55C-1F28-851423796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808" y="71953"/>
            <a:ext cx="577132" cy="577132"/>
          </a:xfrm>
          <a:prstGeom prst="rect">
            <a:avLst/>
          </a:prstGeom>
        </p:spPr>
      </p:pic>
      <p:sp>
        <p:nvSpPr>
          <p:cNvPr id="14" name="TextBox 13">
            <a:extLst>
              <a:ext uri="{FF2B5EF4-FFF2-40B4-BE49-F238E27FC236}">
                <a16:creationId xmlns:a16="http://schemas.microsoft.com/office/drawing/2014/main" id="{229E3654-55E7-5220-FF12-E5392A9014EF}"/>
              </a:ext>
            </a:extLst>
          </p:cNvPr>
          <p:cNvSpPr txBox="1"/>
          <p:nvPr/>
        </p:nvSpPr>
        <p:spPr>
          <a:xfrm>
            <a:off x="908923"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1CC5D4-728D-9DBA-2BB2-5425FE8FF86B}"/>
              </a:ext>
            </a:extLst>
          </p:cNvPr>
          <p:cNvSpPr txBox="1"/>
          <p:nvPr/>
        </p:nvSpPr>
        <p:spPr>
          <a:xfrm>
            <a:off x="5660988"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D3D3B711-8BF6-6B15-1280-DD64988AD5BC}"/>
              </a:ext>
            </a:extLst>
          </p:cNvPr>
          <p:cNvSpPr txBox="1"/>
          <p:nvPr/>
        </p:nvSpPr>
        <p:spPr>
          <a:xfrm>
            <a:off x="908923"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C870BC56-BC73-15A5-63C9-E1E6818E4DF4}"/>
              </a:ext>
            </a:extLst>
          </p:cNvPr>
          <p:cNvSpPr txBox="1"/>
          <p:nvPr/>
        </p:nvSpPr>
        <p:spPr>
          <a:xfrm>
            <a:off x="5294827"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18" name="TextBox 17">
            <a:extLst>
              <a:ext uri="{FF2B5EF4-FFF2-40B4-BE49-F238E27FC236}">
                <a16:creationId xmlns:a16="http://schemas.microsoft.com/office/drawing/2014/main" id="{EC4C03F2-BFD3-6E1E-4DC2-BB268D72DEF8}"/>
              </a:ext>
            </a:extLst>
          </p:cNvPr>
          <p:cNvSpPr txBox="1"/>
          <p:nvPr/>
        </p:nvSpPr>
        <p:spPr>
          <a:xfrm>
            <a:off x="8486821" y="1055518"/>
            <a:ext cx="777194" cy="723275"/>
          </a:xfrm>
          <a:prstGeom prst="rect">
            <a:avLst/>
          </a:prstGeom>
          <a:noFill/>
        </p:spPr>
        <p:txBody>
          <a:bodyPr wrap="square" rtlCol="0">
            <a:spAutoFit/>
          </a:bodyPr>
          <a:lstStyle/>
          <a:p>
            <a:r>
              <a:rPr lang="en-US" sz="4100" dirty="0">
                <a:solidFill>
                  <a:srgbClr val="E4E7EC"/>
                </a:solidFill>
                <a:latin typeface="Tw Cen MT" panose="020B0602020104020603" pitchFamily="34" charset="0"/>
              </a:rPr>
              <a:t>(a)</a:t>
            </a:r>
          </a:p>
        </p:txBody>
      </p:sp>
      <p:sp>
        <p:nvSpPr>
          <p:cNvPr id="19" name="TextBox 18">
            <a:extLst>
              <a:ext uri="{FF2B5EF4-FFF2-40B4-BE49-F238E27FC236}">
                <a16:creationId xmlns:a16="http://schemas.microsoft.com/office/drawing/2014/main" id="{9E015B11-B90F-DA99-5AB7-90AA8197E4A4}"/>
              </a:ext>
            </a:extLst>
          </p:cNvPr>
          <p:cNvSpPr txBox="1"/>
          <p:nvPr/>
        </p:nvSpPr>
        <p:spPr>
          <a:xfrm>
            <a:off x="984592" y="614210"/>
            <a:ext cx="7747200" cy="3785652"/>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float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c</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d</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c</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d</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d</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D0947DD-ABE8-30E6-7C0D-2B42033F948C}"/>
              </a:ext>
            </a:extLst>
          </p:cNvPr>
          <p:cNvSpPr txBox="1"/>
          <p:nvPr/>
        </p:nvSpPr>
        <p:spPr>
          <a:xfrm>
            <a:off x="8789645" y="627259"/>
            <a:ext cx="777194" cy="723275"/>
          </a:xfrm>
          <a:prstGeom prst="rect">
            <a:avLst/>
          </a:prstGeom>
          <a:noFill/>
        </p:spPr>
        <p:txBody>
          <a:bodyPr wrap="square" rtlCol="0">
            <a:spAutoFit/>
          </a:bodyPr>
          <a:lstStyle/>
          <a:p>
            <a:r>
              <a:rPr lang="en-US" sz="4100" dirty="0">
                <a:solidFill>
                  <a:srgbClr val="92D050"/>
                </a:solidFill>
                <a:latin typeface="Tw Cen MT" panose="020B0602020104020603" pitchFamily="34" charset="0"/>
              </a:rPr>
              <a:t>(c)</a:t>
            </a:r>
          </a:p>
        </p:txBody>
      </p:sp>
      <p:pic>
        <p:nvPicPr>
          <p:cNvPr id="22" name="Picture 21">
            <a:extLst>
              <a:ext uri="{FF2B5EF4-FFF2-40B4-BE49-F238E27FC236}">
                <a16:creationId xmlns:a16="http://schemas.microsoft.com/office/drawing/2014/main" id="{5868C413-B3D5-5CA3-D8A7-A0C3ABBE8BBA}"/>
              </a:ext>
            </a:extLst>
          </p:cNvPr>
          <p:cNvPicPr>
            <a:picLocks noChangeAspect="1"/>
          </p:cNvPicPr>
          <p:nvPr/>
        </p:nvPicPr>
        <p:blipFill>
          <a:blip r:embed="rId4"/>
          <a:stretch>
            <a:fillRect/>
          </a:stretch>
        </p:blipFill>
        <p:spPr>
          <a:xfrm>
            <a:off x="755855" y="4520520"/>
            <a:ext cx="11082243" cy="516731"/>
          </a:xfrm>
          <a:prstGeom prst="rect">
            <a:avLst/>
          </a:prstGeom>
        </p:spPr>
      </p:pic>
      <p:pic>
        <p:nvPicPr>
          <p:cNvPr id="24" name="Picture 23">
            <a:extLst>
              <a:ext uri="{FF2B5EF4-FFF2-40B4-BE49-F238E27FC236}">
                <a16:creationId xmlns:a16="http://schemas.microsoft.com/office/drawing/2014/main" id="{0322AEA1-74CA-9ECF-8CE0-45982BF8243D}"/>
              </a:ext>
            </a:extLst>
          </p:cNvPr>
          <p:cNvPicPr>
            <a:picLocks noChangeAspect="1"/>
          </p:cNvPicPr>
          <p:nvPr/>
        </p:nvPicPr>
        <p:blipFill>
          <a:blip r:embed="rId5"/>
          <a:stretch>
            <a:fillRect/>
          </a:stretch>
        </p:blipFill>
        <p:spPr>
          <a:xfrm>
            <a:off x="777974" y="5152872"/>
            <a:ext cx="2579128" cy="987438"/>
          </a:xfrm>
          <a:prstGeom prst="rect">
            <a:avLst/>
          </a:prstGeom>
        </p:spPr>
      </p:pic>
      <p:sp>
        <p:nvSpPr>
          <p:cNvPr id="25" name="TextBox 24">
            <a:extLst>
              <a:ext uri="{FF2B5EF4-FFF2-40B4-BE49-F238E27FC236}">
                <a16:creationId xmlns:a16="http://schemas.microsoft.com/office/drawing/2014/main" id="{9D54D534-4122-9CAE-B3FD-D787E3039EF8}"/>
              </a:ext>
            </a:extLst>
          </p:cNvPr>
          <p:cNvSpPr txBox="1"/>
          <p:nvPr/>
        </p:nvSpPr>
        <p:spPr>
          <a:xfrm>
            <a:off x="3467687" y="4992765"/>
            <a:ext cx="7332420" cy="1384995"/>
          </a:xfrm>
          <a:prstGeom prst="rect">
            <a:avLst/>
          </a:prstGeom>
          <a:noFill/>
        </p:spPr>
        <p:txBody>
          <a:bodyPr wrap="square" rtlCol="0">
            <a:spAutoFit/>
          </a:bodyPr>
          <a:lstStyle/>
          <a:p>
            <a:r>
              <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rPr>
              <a:t>✍️ </a:t>
            </a:r>
            <a:r>
              <a:rPr lang="pt-BR" sz="4200" b="1" dirty="0">
                <a:solidFill>
                  <a:schemeClr val="accent6"/>
                </a:solidFill>
                <a:effectLst>
                  <a:outerShdw blurRad="38100" dist="38100" dir="2700000" algn="tl">
                    <a:srgbClr val="000000">
                      <a:alpha val="43137"/>
                    </a:srgbClr>
                  </a:outerShdw>
                </a:effectLst>
                <a:latin typeface="Tw Cen MT" panose="020B0602020104020603" pitchFamily="34" charset="0"/>
              </a:rPr>
              <a:t>Modulus Operator (%) cannot be applied on a float.</a:t>
            </a:r>
            <a:endPar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264573531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695"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BB3D97ED-8797-9023-3D06-0889382F8D11}"/>
              </a:ext>
            </a:extLst>
          </p:cNvPr>
          <p:cNvGrpSpPr/>
          <p:nvPr/>
        </p:nvGrpSpPr>
        <p:grpSpPr>
          <a:xfrm>
            <a:off x="-9396103" y="0"/>
            <a:ext cx="9927504" cy="6858000"/>
            <a:chOff x="-9337032" y="-1"/>
            <a:chExt cx="9927504" cy="6858000"/>
          </a:xfrm>
        </p:grpSpPr>
        <p:sp>
          <p:nvSpPr>
            <p:cNvPr id="29" name="Rectangle 28">
              <a:extLst>
                <a:ext uri="{FF2B5EF4-FFF2-40B4-BE49-F238E27FC236}">
                  <a16:creationId xmlns:a16="http://schemas.microsoft.com/office/drawing/2014/main" id="{6AD94E4B-872B-A41D-52B0-F9D157F7EEF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C9AE00D-D7E6-01CB-210C-E413E710B73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5DD85056-7C47-C070-CFD9-BF31EC05C8CA}"/>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0C93DFF7-52D8-6E21-F27C-3E9FB019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12" name="TextBox 211">
            <a:extLst>
              <a:ext uri="{FF2B5EF4-FFF2-40B4-BE49-F238E27FC236}">
                <a16:creationId xmlns:a16="http://schemas.microsoft.com/office/drawing/2014/main" id="{0A36D7DC-A0D1-6DD9-DD38-1BDAC7439629}"/>
              </a:ext>
            </a:extLst>
          </p:cNvPr>
          <p:cNvSpPr txBox="1"/>
          <p:nvPr/>
        </p:nvSpPr>
        <p:spPr>
          <a:xfrm>
            <a:off x="1063461" y="3606303"/>
            <a:ext cx="7332420" cy="738664"/>
          </a:xfrm>
          <a:prstGeom prst="rect">
            <a:avLst/>
          </a:prstGeom>
          <a:noFill/>
        </p:spPr>
        <p:txBody>
          <a:bodyPr wrap="square" rtlCol="0">
            <a:spAutoFit/>
          </a:bodyPr>
          <a:lstStyle/>
          <a:p>
            <a:r>
              <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rPr>
              <a:t>Output:</a:t>
            </a:r>
          </a:p>
        </p:txBody>
      </p:sp>
      <p:pic>
        <p:nvPicPr>
          <p:cNvPr id="217" name="Picture 216" descr="Logo&#10;&#10;Description automatically generated">
            <a:extLst>
              <a:ext uri="{FF2B5EF4-FFF2-40B4-BE49-F238E27FC236}">
                <a16:creationId xmlns:a16="http://schemas.microsoft.com/office/drawing/2014/main" id="{AF1BBA8D-D4A2-2993-C820-71322BBFAA2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A92C031-9FB6-1B9A-58B7-3DFC0D742DCA}"/>
              </a:ext>
            </a:extLst>
          </p:cNvPr>
          <p:cNvSpPr/>
          <p:nvPr/>
        </p:nvSpPr>
        <p:spPr>
          <a:xfrm>
            <a:off x="-900997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FE162A6-66D0-DCD3-9129-66BD9002C073}"/>
              </a:ext>
            </a:extLst>
          </p:cNvPr>
          <p:cNvGrpSpPr/>
          <p:nvPr/>
        </p:nvGrpSpPr>
        <p:grpSpPr>
          <a:xfrm>
            <a:off x="-8689415" y="0"/>
            <a:ext cx="8692332" cy="6858000"/>
            <a:chOff x="718505" y="-1"/>
            <a:chExt cx="8692332" cy="6858000"/>
          </a:xfrm>
        </p:grpSpPr>
        <p:sp>
          <p:nvSpPr>
            <p:cNvPr id="4" name="Rectangle 3">
              <a:extLst>
                <a:ext uri="{FF2B5EF4-FFF2-40B4-BE49-F238E27FC236}">
                  <a16:creationId xmlns:a16="http://schemas.microsoft.com/office/drawing/2014/main" id="{81C5904F-215A-96C1-5000-34AE74D1E5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6A689AD-6D22-327E-BBC8-E17F5411476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5AFAF-C625-F0FC-04A1-F76822902F4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DF454C20-F878-29FD-208F-6CFF7EF1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0D33B85E-1474-762F-17B7-00ACDA4D3C28}"/>
              </a:ext>
            </a:extLst>
          </p:cNvPr>
          <p:cNvGrpSpPr/>
          <p:nvPr/>
        </p:nvGrpSpPr>
        <p:grpSpPr>
          <a:xfrm>
            <a:off x="-10442878" y="0"/>
            <a:ext cx="9927504" cy="6858000"/>
            <a:chOff x="-9337032" y="-1"/>
            <a:chExt cx="9927504" cy="6858000"/>
          </a:xfrm>
        </p:grpSpPr>
        <p:sp>
          <p:nvSpPr>
            <p:cNvPr id="9" name="Rectangle 8">
              <a:extLst>
                <a:ext uri="{FF2B5EF4-FFF2-40B4-BE49-F238E27FC236}">
                  <a16:creationId xmlns:a16="http://schemas.microsoft.com/office/drawing/2014/main" id="{2313BC3D-2A5D-612B-9DA8-7682CB54EBB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DD149D9-6852-8A3E-A38A-07E742E1578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9CF93F8-EBE7-26D1-A6C9-68AAE25161A8}"/>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6E2C68C1-00EB-0BE8-42F2-B977B5160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0E858657-32D4-B55C-1F28-851423796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808" y="71953"/>
            <a:ext cx="577132" cy="577132"/>
          </a:xfrm>
          <a:prstGeom prst="rect">
            <a:avLst/>
          </a:prstGeom>
        </p:spPr>
      </p:pic>
      <p:sp>
        <p:nvSpPr>
          <p:cNvPr id="14" name="TextBox 13">
            <a:extLst>
              <a:ext uri="{FF2B5EF4-FFF2-40B4-BE49-F238E27FC236}">
                <a16:creationId xmlns:a16="http://schemas.microsoft.com/office/drawing/2014/main" id="{229E3654-55E7-5220-FF12-E5392A9014EF}"/>
              </a:ext>
            </a:extLst>
          </p:cNvPr>
          <p:cNvSpPr txBox="1"/>
          <p:nvPr/>
        </p:nvSpPr>
        <p:spPr>
          <a:xfrm>
            <a:off x="908923"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1CC5D4-728D-9DBA-2BB2-5425FE8FF86B}"/>
              </a:ext>
            </a:extLst>
          </p:cNvPr>
          <p:cNvSpPr txBox="1"/>
          <p:nvPr/>
        </p:nvSpPr>
        <p:spPr>
          <a:xfrm>
            <a:off x="5660988"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D3D3B711-8BF6-6B15-1280-DD64988AD5BC}"/>
              </a:ext>
            </a:extLst>
          </p:cNvPr>
          <p:cNvSpPr txBox="1"/>
          <p:nvPr/>
        </p:nvSpPr>
        <p:spPr>
          <a:xfrm>
            <a:off x="908923"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C870BC56-BC73-15A5-63C9-E1E6818E4DF4}"/>
              </a:ext>
            </a:extLst>
          </p:cNvPr>
          <p:cNvSpPr txBox="1"/>
          <p:nvPr/>
        </p:nvSpPr>
        <p:spPr>
          <a:xfrm>
            <a:off x="5294827"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18" name="TextBox 17">
            <a:extLst>
              <a:ext uri="{FF2B5EF4-FFF2-40B4-BE49-F238E27FC236}">
                <a16:creationId xmlns:a16="http://schemas.microsoft.com/office/drawing/2014/main" id="{EC4C03F2-BFD3-6E1E-4DC2-BB268D72DEF8}"/>
              </a:ext>
            </a:extLst>
          </p:cNvPr>
          <p:cNvSpPr txBox="1"/>
          <p:nvPr/>
        </p:nvSpPr>
        <p:spPr>
          <a:xfrm>
            <a:off x="8486821" y="1055518"/>
            <a:ext cx="777194" cy="723275"/>
          </a:xfrm>
          <a:prstGeom prst="rect">
            <a:avLst/>
          </a:prstGeom>
          <a:noFill/>
        </p:spPr>
        <p:txBody>
          <a:bodyPr wrap="square" rtlCol="0">
            <a:spAutoFit/>
          </a:bodyPr>
          <a:lstStyle/>
          <a:p>
            <a:r>
              <a:rPr lang="en-US" sz="4100" dirty="0">
                <a:solidFill>
                  <a:srgbClr val="E4E7EC"/>
                </a:solidFill>
                <a:latin typeface="Tw Cen MT" panose="020B0602020104020603" pitchFamily="34" charset="0"/>
              </a:rPr>
              <a:t>(a)</a:t>
            </a:r>
          </a:p>
        </p:txBody>
      </p:sp>
      <p:sp>
        <p:nvSpPr>
          <p:cNvPr id="19" name="TextBox 18">
            <a:extLst>
              <a:ext uri="{FF2B5EF4-FFF2-40B4-BE49-F238E27FC236}">
                <a16:creationId xmlns:a16="http://schemas.microsoft.com/office/drawing/2014/main" id="{9E015B11-B90F-DA99-5AB7-90AA8197E4A4}"/>
              </a:ext>
            </a:extLst>
          </p:cNvPr>
          <p:cNvSpPr txBox="1"/>
          <p:nvPr/>
        </p:nvSpPr>
        <p:spPr>
          <a:xfrm>
            <a:off x="984592" y="750280"/>
            <a:ext cx="7747200" cy="2677656"/>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dirty="0" err="1">
                <a:solidFill>
                  <a:srgbClr val="FF8B39"/>
                </a:solidFill>
                <a:effectLst/>
                <a:latin typeface="Consolas" panose="020B0609020204030204" pitchFamily="49" charset="0"/>
              </a:rPr>
              <a:t>nn</a:t>
            </a:r>
            <a:r>
              <a:rPr lang="en-US" sz="2400" b="0" dirty="0">
                <a:solidFill>
                  <a:srgbClr val="FF8B39"/>
                </a:solidFill>
                <a:effectLst/>
                <a:latin typeface="Consolas" panose="020B0609020204030204" pitchFamily="49" charset="0"/>
              </a:rPr>
              <a:t> </a:t>
            </a:r>
            <a:r>
              <a:rPr lang="en-US" sz="2400" b="0" dirty="0">
                <a:solidFill>
                  <a:srgbClr val="36F9F6"/>
                </a:solidFill>
                <a:effectLst/>
                <a:latin typeface="Consolas" panose="020B0609020204030204" pitchFamily="49" charset="0"/>
              </a:rPr>
              <a:t>\n\n</a:t>
            </a:r>
            <a:r>
              <a:rPr lang="en-US" sz="2400" b="0" dirty="0">
                <a:solidFill>
                  <a:srgbClr val="FF8B39"/>
                </a:solidFill>
                <a:effectLst/>
                <a:latin typeface="Consolas" panose="020B0609020204030204" pitchFamily="49" charset="0"/>
              </a:rPr>
              <a:t> </a:t>
            </a:r>
            <a:r>
              <a:rPr lang="en-US" sz="2400" b="0" dirty="0" err="1">
                <a:solidFill>
                  <a:srgbClr val="FF8B39"/>
                </a:solidFill>
                <a:effectLst/>
                <a:latin typeface="Consolas" panose="020B0609020204030204" pitchFamily="49" charset="0"/>
              </a:rPr>
              <a:t>nn</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dirty="0" err="1">
                <a:solidFill>
                  <a:srgbClr val="FF8B39"/>
                </a:solidFill>
                <a:effectLst/>
                <a:latin typeface="Consolas" panose="020B0609020204030204" pitchFamily="49" charset="0"/>
              </a:rPr>
              <a:t>nn</a:t>
            </a:r>
            <a:r>
              <a:rPr lang="en-US" sz="2400" b="0" dirty="0">
                <a:solidFill>
                  <a:srgbClr val="FF8B39"/>
                </a:solidFill>
                <a:effectLst/>
                <a:latin typeface="Consolas" panose="020B0609020204030204" pitchFamily="49" charset="0"/>
              </a:rPr>
              <a:t>/n/n </a:t>
            </a:r>
            <a:r>
              <a:rPr lang="en-US" sz="2400" b="0" dirty="0" err="1">
                <a:solidFill>
                  <a:srgbClr val="FF8B39"/>
                </a:solidFill>
                <a:effectLst/>
                <a:latin typeface="Consolas" panose="020B0609020204030204" pitchFamily="49" charset="0"/>
              </a:rPr>
              <a:t>nn</a:t>
            </a:r>
            <a:r>
              <a:rPr lang="en-US" sz="2400" b="0" dirty="0">
                <a:solidFill>
                  <a:srgbClr val="FF8B39"/>
                </a:solidFill>
                <a:effectLst/>
                <a:latin typeface="Consolas" panose="020B0609020204030204" pitchFamily="49" charset="0"/>
              </a:rPr>
              <a:t>/n"</a:t>
            </a:r>
            <a:r>
              <a:rPr lang="en-US" sz="2400" b="0" dirty="0">
                <a:solidFill>
                  <a:srgbClr val="BBBBBB"/>
                </a:solidFill>
                <a:effectLst/>
                <a:latin typeface="Consolas" panose="020B0609020204030204" pitchFamily="49" charset="0"/>
              </a:rPr>
              <a:t> );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D0947DD-ABE8-30E6-7C0D-2B42033F948C}"/>
              </a:ext>
            </a:extLst>
          </p:cNvPr>
          <p:cNvSpPr txBox="1"/>
          <p:nvPr/>
        </p:nvSpPr>
        <p:spPr>
          <a:xfrm>
            <a:off x="8789645" y="627259"/>
            <a:ext cx="777194" cy="723275"/>
          </a:xfrm>
          <a:prstGeom prst="rect">
            <a:avLst/>
          </a:prstGeom>
          <a:noFill/>
        </p:spPr>
        <p:txBody>
          <a:bodyPr wrap="square" rtlCol="0">
            <a:spAutoFit/>
          </a:bodyPr>
          <a:lstStyle/>
          <a:p>
            <a:r>
              <a:rPr lang="en-US" sz="4100" dirty="0">
                <a:solidFill>
                  <a:srgbClr val="92D050"/>
                </a:solidFill>
                <a:latin typeface="Tw Cen MT" panose="020B0602020104020603" pitchFamily="34" charset="0"/>
              </a:rPr>
              <a:t>(d)</a:t>
            </a:r>
          </a:p>
        </p:txBody>
      </p:sp>
      <p:pic>
        <p:nvPicPr>
          <p:cNvPr id="22" name="Picture 21">
            <a:extLst>
              <a:ext uri="{FF2B5EF4-FFF2-40B4-BE49-F238E27FC236}">
                <a16:creationId xmlns:a16="http://schemas.microsoft.com/office/drawing/2014/main" id="{2875EAFE-F63D-2381-B015-0D1310A5E777}"/>
              </a:ext>
            </a:extLst>
          </p:cNvPr>
          <p:cNvPicPr>
            <a:picLocks noChangeAspect="1"/>
          </p:cNvPicPr>
          <p:nvPr/>
        </p:nvPicPr>
        <p:blipFill>
          <a:blip r:embed="rId4"/>
          <a:stretch>
            <a:fillRect/>
          </a:stretch>
        </p:blipFill>
        <p:spPr>
          <a:xfrm>
            <a:off x="3584561" y="4022725"/>
            <a:ext cx="2547262" cy="1932716"/>
          </a:xfrm>
          <a:prstGeom prst="rect">
            <a:avLst/>
          </a:prstGeom>
        </p:spPr>
      </p:pic>
    </p:spTree>
    <p:extLst>
      <p:ext uri="{BB962C8B-B14F-4D97-AF65-F5344CB8AC3E}">
        <p14:creationId xmlns:p14="http://schemas.microsoft.com/office/powerpoint/2010/main" val="397528806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695"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BB3D97ED-8797-9023-3D06-0889382F8D11}"/>
              </a:ext>
            </a:extLst>
          </p:cNvPr>
          <p:cNvGrpSpPr/>
          <p:nvPr/>
        </p:nvGrpSpPr>
        <p:grpSpPr>
          <a:xfrm>
            <a:off x="-9396103" y="0"/>
            <a:ext cx="9927504" cy="6858000"/>
            <a:chOff x="-9337032" y="-1"/>
            <a:chExt cx="9927504" cy="6858000"/>
          </a:xfrm>
        </p:grpSpPr>
        <p:sp>
          <p:nvSpPr>
            <p:cNvPr id="29" name="Rectangle 28">
              <a:extLst>
                <a:ext uri="{FF2B5EF4-FFF2-40B4-BE49-F238E27FC236}">
                  <a16:creationId xmlns:a16="http://schemas.microsoft.com/office/drawing/2014/main" id="{6AD94E4B-872B-A41D-52B0-F9D157F7EEF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C9AE00D-D7E6-01CB-210C-E413E710B73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5DD85056-7C47-C070-CFD9-BF31EC05C8CA}"/>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32" name="Picture 31">
              <a:extLst>
                <a:ext uri="{FF2B5EF4-FFF2-40B4-BE49-F238E27FC236}">
                  <a16:creationId xmlns:a16="http://schemas.microsoft.com/office/drawing/2014/main" id="{0C93DFF7-52D8-6E21-F27C-3E9FB019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12" name="TextBox 211">
            <a:extLst>
              <a:ext uri="{FF2B5EF4-FFF2-40B4-BE49-F238E27FC236}">
                <a16:creationId xmlns:a16="http://schemas.microsoft.com/office/drawing/2014/main" id="{0A36D7DC-A0D1-6DD9-DD38-1BDAC7439629}"/>
              </a:ext>
            </a:extLst>
          </p:cNvPr>
          <p:cNvSpPr txBox="1"/>
          <p:nvPr/>
        </p:nvSpPr>
        <p:spPr>
          <a:xfrm>
            <a:off x="901998" y="3891438"/>
            <a:ext cx="7332420" cy="738664"/>
          </a:xfrm>
          <a:prstGeom prst="rect">
            <a:avLst/>
          </a:prstGeom>
          <a:noFill/>
        </p:spPr>
        <p:txBody>
          <a:bodyPr wrap="square" rtlCol="0">
            <a:spAutoFit/>
          </a:bodyPr>
          <a:lstStyle/>
          <a:p>
            <a:r>
              <a:rPr lang="en-US" sz="4200" b="1" dirty="0">
                <a:solidFill>
                  <a:schemeClr val="accent6"/>
                </a:solidFill>
                <a:effectLst>
                  <a:outerShdw blurRad="38100" dist="38100" dir="2700000" algn="tl">
                    <a:srgbClr val="000000">
                      <a:alpha val="43137"/>
                    </a:srgbClr>
                  </a:outerShdw>
                </a:effectLst>
                <a:latin typeface="Tw Cen MT" panose="020B0602020104020603" pitchFamily="34" charset="0"/>
              </a:rPr>
              <a:t>Output:</a:t>
            </a:r>
          </a:p>
        </p:txBody>
      </p:sp>
      <p:pic>
        <p:nvPicPr>
          <p:cNvPr id="217" name="Picture 216" descr="Logo&#10;&#10;Description automatically generated">
            <a:extLst>
              <a:ext uri="{FF2B5EF4-FFF2-40B4-BE49-F238E27FC236}">
                <a16:creationId xmlns:a16="http://schemas.microsoft.com/office/drawing/2014/main" id="{AF1BBA8D-D4A2-2993-C820-71322BBFAA21}"/>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 name="Rectangle 1">
            <a:extLst>
              <a:ext uri="{FF2B5EF4-FFF2-40B4-BE49-F238E27FC236}">
                <a16:creationId xmlns:a16="http://schemas.microsoft.com/office/drawing/2014/main" id="{AA92C031-9FB6-1B9A-58B7-3DFC0D742DCA}"/>
              </a:ext>
            </a:extLst>
          </p:cNvPr>
          <p:cNvSpPr/>
          <p:nvPr/>
        </p:nvSpPr>
        <p:spPr>
          <a:xfrm>
            <a:off x="-9009973"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FE162A6-66D0-DCD3-9129-66BD9002C073}"/>
              </a:ext>
            </a:extLst>
          </p:cNvPr>
          <p:cNvGrpSpPr/>
          <p:nvPr/>
        </p:nvGrpSpPr>
        <p:grpSpPr>
          <a:xfrm>
            <a:off x="-8689415" y="0"/>
            <a:ext cx="8692332" cy="6858000"/>
            <a:chOff x="718505" y="-1"/>
            <a:chExt cx="8692332" cy="6858000"/>
          </a:xfrm>
        </p:grpSpPr>
        <p:sp>
          <p:nvSpPr>
            <p:cNvPr id="4" name="Rectangle 3">
              <a:extLst>
                <a:ext uri="{FF2B5EF4-FFF2-40B4-BE49-F238E27FC236}">
                  <a16:creationId xmlns:a16="http://schemas.microsoft.com/office/drawing/2014/main" id="{81C5904F-215A-96C1-5000-34AE74D1E5A7}"/>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6A689AD-6D22-327E-BBC8-E17F5411476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5AFAF-C625-F0FC-04A1-F76822902F45}"/>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7" name="Picture 6">
              <a:extLst>
                <a:ext uri="{FF2B5EF4-FFF2-40B4-BE49-F238E27FC236}">
                  <a16:creationId xmlns:a16="http://schemas.microsoft.com/office/drawing/2014/main" id="{DF454C20-F878-29FD-208F-6CFF7EF1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0D33B85E-1474-762F-17B7-00ACDA4D3C28}"/>
              </a:ext>
            </a:extLst>
          </p:cNvPr>
          <p:cNvGrpSpPr/>
          <p:nvPr/>
        </p:nvGrpSpPr>
        <p:grpSpPr>
          <a:xfrm>
            <a:off x="-10442878" y="0"/>
            <a:ext cx="9927504" cy="6858000"/>
            <a:chOff x="-9337032" y="-1"/>
            <a:chExt cx="9927504" cy="6858000"/>
          </a:xfrm>
        </p:grpSpPr>
        <p:sp>
          <p:nvSpPr>
            <p:cNvPr id="9" name="Rectangle 8">
              <a:extLst>
                <a:ext uri="{FF2B5EF4-FFF2-40B4-BE49-F238E27FC236}">
                  <a16:creationId xmlns:a16="http://schemas.microsoft.com/office/drawing/2014/main" id="{2313BC3D-2A5D-612B-9DA8-7682CB54EBB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DD149D9-6852-8A3E-A38A-07E742E1578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9CF93F8-EBE7-26D1-A6C9-68AAE25161A8}"/>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12" name="Picture 11">
              <a:extLst>
                <a:ext uri="{FF2B5EF4-FFF2-40B4-BE49-F238E27FC236}">
                  <a16:creationId xmlns:a16="http://schemas.microsoft.com/office/drawing/2014/main" id="{6E2C68C1-00EB-0BE8-42F2-B977B5160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 name="DC Logo" descr="Logo&#10;&#10;Description automatically generated">
            <a:extLst>
              <a:ext uri="{FF2B5EF4-FFF2-40B4-BE49-F238E27FC236}">
                <a16:creationId xmlns:a16="http://schemas.microsoft.com/office/drawing/2014/main" id="{0E858657-32D4-B55C-1F28-851423796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808" y="71953"/>
            <a:ext cx="577132" cy="577132"/>
          </a:xfrm>
          <a:prstGeom prst="rect">
            <a:avLst/>
          </a:prstGeom>
        </p:spPr>
      </p:pic>
      <p:sp>
        <p:nvSpPr>
          <p:cNvPr id="14" name="TextBox 13">
            <a:extLst>
              <a:ext uri="{FF2B5EF4-FFF2-40B4-BE49-F238E27FC236}">
                <a16:creationId xmlns:a16="http://schemas.microsoft.com/office/drawing/2014/main" id="{229E3654-55E7-5220-FF12-E5392A9014EF}"/>
              </a:ext>
            </a:extLst>
          </p:cNvPr>
          <p:cNvSpPr txBox="1"/>
          <p:nvPr/>
        </p:nvSpPr>
        <p:spPr>
          <a:xfrm>
            <a:off x="908923"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15" name="TextBox 14">
            <a:extLst>
              <a:ext uri="{FF2B5EF4-FFF2-40B4-BE49-F238E27FC236}">
                <a16:creationId xmlns:a16="http://schemas.microsoft.com/office/drawing/2014/main" id="{D21CC5D4-728D-9DBA-2BB2-5425FE8FF86B}"/>
              </a:ext>
            </a:extLst>
          </p:cNvPr>
          <p:cNvSpPr txBox="1"/>
          <p:nvPr/>
        </p:nvSpPr>
        <p:spPr>
          <a:xfrm>
            <a:off x="5660988"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16" name="TextBox 15">
            <a:extLst>
              <a:ext uri="{FF2B5EF4-FFF2-40B4-BE49-F238E27FC236}">
                <a16:creationId xmlns:a16="http://schemas.microsoft.com/office/drawing/2014/main" id="{D3D3B711-8BF6-6B15-1280-DD64988AD5BC}"/>
              </a:ext>
            </a:extLst>
          </p:cNvPr>
          <p:cNvSpPr txBox="1"/>
          <p:nvPr/>
        </p:nvSpPr>
        <p:spPr>
          <a:xfrm>
            <a:off x="908923"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7" name="TextBox 16">
            <a:extLst>
              <a:ext uri="{FF2B5EF4-FFF2-40B4-BE49-F238E27FC236}">
                <a16:creationId xmlns:a16="http://schemas.microsoft.com/office/drawing/2014/main" id="{C870BC56-BC73-15A5-63C9-E1E6818E4DF4}"/>
              </a:ext>
            </a:extLst>
          </p:cNvPr>
          <p:cNvSpPr txBox="1"/>
          <p:nvPr/>
        </p:nvSpPr>
        <p:spPr>
          <a:xfrm>
            <a:off x="5294827"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18" name="TextBox 17">
            <a:extLst>
              <a:ext uri="{FF2B5EF4-FFF2-40B4-BE49-F238E27FC236}">
                <a16:creationId xmlns:a16="http://schemas.microsoft.com/office/drawing/2014/main" id="{EC4C03F2-BFD3-6E1E-4DC2-BB268D72DEF8}"/>
              </a:ext>
            </a:extLst>
          </p:cNvPr>
          <p:cNvSpPr txBox="1"/>
          <p:nvPr/>
        </p:nvSpPr>
        <p:spPr>
          <a:xfrm>
            <a:off x="8486821" y="1055518"/>
            <a:ext cx="777194" cy="723275"/>
          </a:xfrm>
          <a:prstGeom prst="rect">
            <a:avLst/>
          </a:prstGeom>
          <a:noFill/>
        </p:spPr>
        <p:txBody>
          <a:bodyPr wrap="square" rtlCol="0">
            <a:spAutoFit/>
          </a:bodyPr>
          <a:lstStyle/>
          <a:p>
            <a:r>
              <a:rPr lang="en-US" sz="4100" dirty="0">
                <a:solidFill>
                  <a:srgbClr val="E4E7EC"/>
                </a:solidFill>
                <a:latin typeface="Tw Cen MT" panose="020B0602020104020603" pitchFamily="34" charset="0"/>
              </a:rPr>
              <a:t>(a)</a:t>
            </a:r>
          </a:p>
        </p:txBody>
      </p:sp>
      <p:sp>
        <p:nvSpPr>
          <p:cNvPr id="19" name="TextBox 18">
            <a:extLst>
              <a:ext uri="{FF2B5EF4-FFF2-40B4-BE49-F238E27FC236}">
                <a16:creationId xmlns:a16="http://schemas.microsoft.com/office/drawing/2014/main" id="{9E015B11-B90F-DA99-5AB7-90AA8197E4A4}"/>
              </a:ext>
            </a:extLst>
          </p:cNvPr>
          <p:cNvSpPr txBox="1"/>
          <p:nvPr/>
        </p:nvSpPr>
        <p:spPr>
          <a:xfrm>
            <a:off x="984592" y="750280"/>
            <a:ext cx="7747200" cy="2862322"/>
          </a:xfrm>
          <a:prstGeom prst="rect">
            <a:avLst/>
          </a:prstGeom>
          <a:solidFill>
            <a:srgbClr val="262335"/>
          </a:solidFill>
        </p:spPr>
        <p:txBody>
          <a:bodyPr wrap="square">
            <a:spAutoFit/>
          </a:bodyPr>
          <a:lstStyle/>
          <a:p>
            <a:r>
              <a:rPr lang="en-US" sz="2000" b="0" dirty="0">
                <a:solidFill>
                  <a:srgbClr val="72F1B8"/>
                </a:solidFill>
                <a:effectLst/>
                <a:latin typeface="Consolas" panose="020B0609020204030204" pitchFamily="49" charset="0"/>
              </a:rPr>
              <a:t>#include</a:t>
            </a:r>
            <a:r>
              <a:rPr lang="en-US" sz="2000" b="0" dirty="0">
                <a:solidFill>
                  <a:srgbClr val="BBBBBB"/>
                </a:solidFill>
                <a:effectLst/>
                <a:latin typeface="Consolas" panose="020B0609020204030204" pitchFamily="49" charset="0"/>
              </a:rPr>
              <a:t> </a:t>
            </a:r>
            <a:r>
              <a:rPr lang="en-US" sz="2000" b="0" dirty="0">
                <a:solidFill>
                  <a:srgbClr val="FF8B39"/>
                </a:solidFill>
                <a:effectLst/>
                <a:latin typeface="Consolas" panose="020B0609020204030204" pitchFamily="49" charset="0"/>
              </a:rPr>
              <a:t>&lt;</a:t>
            </a:r>
            <a:r>
              <a:rPr lang="en-US" sz="2000" b="0" dirty="0" err="1">
                <a:solidFill>
                  <a:srgbClr val="FF8B39"/>
                </a:solidFill>
                <a:effectLst/>
                <a:latin typeface="Consolas" panose="020B0609020204030204" pitchFamily="49" charset="0"/>
              </a:rPr>
              <a:t>stdio.h</a:t>
            </a:r>
            <a:r>
              <a:rPr lang="en-US" sz="2000" b="0" dirty="0">
                <a:solidFill>
                  <a:srgbClr val="FF8B39"/>
                </a:solidFill>
                <a:effectLst/>
                <a:latin typeface="Consolas" panose="020B0609020204030204" pitchFamily="49" charset="0"/>
              </a:rPr>
              <a:t>&gt;</a:t>
            </a:r>
            <a:r>
              <a:rPr lang="en-US" sz="2000" b="0" dirty="0">
                <a:solidFill>
                  <a:srgbClr val="BBBBBB"/>
                </a:solidFill>
                <a:effectLst/>
                <a:latin typeface="Consolas" panose="020B0609020204030204" pitchFamily="49" charset="0"/>
              </a:rPr>
              <a:t> </a:t>
            </a:r>
          </a:p>
          <a:p>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main</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a</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b</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"Enter values of a and b"</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scanf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 </a:t>
            </a:r>
            <a:r>
              <a:rPr lang="en-US" sz="2000" b="0" i="1" dirty="0">
                <a:solidFill>
                  <a:srgbClr val="72F1B8"/>
                </a:solidFill>
                <a:effectLst/>
                <a:latin typeface="Consolas" panose="020B0609020204030204" pitchFamily="49" charset="0"/>
              </a:rPr>
              <a:t>%d</a:t>
            </a:r>
            <a:r>
              <a:rPr lang="en-US" sz="2000" b="0" dirty="0">
                <a:solidFill>
                  <a:srgbClr val="FF8B39"/>
                </a:solidFill>
                <a:effectLst/>
                <a:latin typeface="Consolas" panose="020B0609020204030204" pitchFamily="49" charset="0"/>
              </a:rPr>
              <a:t> </a:t>
            </a:r>
            <a:r>
              <a:rPr lang="en-US" sz="2000" b="0" i="1" dirty="0">
                <a:solidFill>
                  <a:srgbClr val="72F1B8"/>
                </a:solidFill>
                <a:effectLst/>
                <a:latin typeface="Consolas" panose="020B0609020204030204" pitchFamily="49" charset="0"/>
              </a:rPr>
              <a:t>%d</a:t>
            </a:r>
            <a:r>
              <a:rPr lang="en-US" sz="2000" b="0" dirty="0">
                <a:solidFill>
                  <a:srgbClr val="FF8B39"/>
                </a:solidFill>
                <a:effectLst/>
                <a:latin typeface="Consolas" panose="020B0609020204030204" pitchFamily="49" charset="0"/>
              </a:rPr>
              <a:t> "</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&amp;</a:t>
            </a:r>
            <a:r>
              <a:rPr lang="en-US" sz="2000" b="0" dirty="0">
                <a:solidFill>
                  <a:srgbClr val="FF7EDB"/>
                </a:solidFill>
                <a:effectLst/>
                <a:latin typeface="Consolas" panose="020B0609020204030204" pitchFamily="49" charset="0"/>
              </a:rPr>
              <a:t>a</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&amp;</a:t>
            </a:r>
            <a:r>
              <a:rPr lang="en-US" sz="2000" b="0" dirty="0">
                <a:solidFill>
                  <a:srgbClr val="FF7EDB"/>
                </a:solidFill>
                <a:effectLst/>
                <a:latin typeface="Consolas" panose="020B0609020204030204" pitchFamily="49" charset="0"/>
              </a:rPr>
              <a:t>b</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"a = </a:t>
            </a:r>
            <a:r>
              <a:rPr lang="en-US" sz="2000" b="0" i="1" dirty="0">
                <a:solidFill>
                  <a:srgbClr val="72F1B8"/>
                </a:solidFill>
                <a:effectLst/>
                <a:latin typeface="Consolas" panose="020B0609020204030204" pitchFamily="49" charset="0"/>
              </a:rPr>
              <a:t>%d</a:t>
            </a:r>
            <a:r>
              <a:rPr lang="en-US" sz="2000" b="0" dirty="0">
                <a:solidFill>
                  <a:srgbClr val="FF8B39"/>
                </a:solidFill>
                <a:effectLst/>
                <a:latin typeface="Consolas" panose="020B0609020204030204" pitchFamily="49" charset="0"/>
              </a:rPr>
              <a:t> b = </a:t>
            </a:r>
            <a:r>
              <a:rPr lang="en-US" sz="2000" b="0" i="1" dirty="0">
                <a:solidFill>
                  <a:srgbClr val="72F1B8"/>
                </a:solidFill>
                <a:effectLst/>
                <a:latin typeface="Consolas" panose="020B0609020204030204" pitchFamily="49" charset="0"/>
              </a:rPr>
              <a:t>%d</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a</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b</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return</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0</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p:txBody>
      </p:sp>
      <p:sp>
        <p:nvSpPr>
          <p:cNvPr id="20" name="TextBox 19">
            <a:extLst>
              <a:ext uri="{FF2B5EF4-FFF2-40B4-BE49-F238E27FC236}">
                <a16:creationId xmlns:a16="http://schemas.microsoft.com/office/drawing/2014/main" id="{DD0947DD-ABE8-30E6-7C0D-2B42033F948C}"/>
              </a:ext>
            </a:extLst>
          </p:cNvPr>
          <p:cNvSpPr txBox="1"/>
          <p:nvPr/>
        </p:nvSpPr>
        <p:spPr>
          <a:xfrm>
            <a:off x="8789645" y="627259"/>
            <a:ext cx="777194" cy="723275"/>
          </a:xfrm>
          <a:prstGeom prst="rect">
            <a:avLst/>
          </a:prstGeom>
          <a:noFill/>
        </p:spPr>
        <p:txBody>
          <a:bodyPr wrap="square" rtlCol="0">
            <a:spAutoFit/>
          </a:bodyPr>
          <a:lstStyle/>
          <a:p>
            <a:r>
              <a:rPr lang="en-US" sz="4100" dirty="0">
                <a:solidFill>
                  <a:srgbClr val="92D050"/>
                </a:solidFill>
                <a:latin typeface="Tw Cen MT" panose="020B0602020104020603" pitchFamily="34" charset="0"/>
              </a:rPr>
              <a:t>(e)</a:t>
            </a:r>
          </a:p>
        </p:txBody>
      </p:sp>
      <p:pic>
        <p:nvPicPr>
          <p:cNvPr id="22" name="Picture 21">
            <a:extLst>
              <a:ext uri="{FF2B5EF4-FFF2-40B4-BE49-F238E27FC236}">
                <a16:creationId xmlns:a16="http://schemas.microsoft.com/office/drawing/2014/main" id="{D821E1EF-1938-2DD7-6CF4-436B40D5939D}"/>
              </a:ext>
            </a:extLst>
          </p:cNvPr>
          <p:cNvPicPr>
            <a:picLocks noChangeAspect="1"/>
          </p:cNvPicPr>
          <p:nvPr/>
        </p:nvPicPr>
        <p:blipFill>
          <a:blip r:embed="rId4"/>
          <a:stretch>
            <a:fillRect/>
          </a:stretch>
        </p:blipFill>
        <p:spPr>
          <a:xfrm>
            <a:off x="3099825" y="3994566"/>
            <a:ext cx="5505190" cy="2050010"/>
          </a:xfrm>
          <a:prstGeom prst="rect">
            <a:avLst/>
          </a:prstGeom>
        </p:spPr>
      </p:pic>
    </p:spTree>
    <p:extLst>
      <p:ext uri="{BB962C8B-B14F-4D97-AF65-F5344CB8AC3E}">
        <p14:creationId xmlns:p14="http://schemas.microsoft.com/office/powerpoint/2010/main" val="214022104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p:nvPr/>
        </p:nvSpPr>
        <p:spPr>
          <a:xfrm>
            <a:off x="1408257" y="859064"/>
            <a:ext cx="8308941" cy="5139869"/>
          </a:xfrm>
          <a:prstGeom prst="rect">
            <a:avLst/>
          </a:prstGeom>
          <a:noFill/>
        </p:spPr>
        <p:txBody>
          <a:bodyPr wrap="square" rtlCol="0">
            <a:spAutoFit/>
          </a:bodyPr>
          <a:lstStyle/>
          <a:p>
            <a:r>
              <a:rPr lang="en-US" sz="4100" dirty="0">
                <a:solidFill>
                  <a:srgbClr val="00A0A8"/>
                </a:solidFill>
                <a:latin typeface="Tw Cen MT" panose="020B0602020104020603" pitchFamily="34" charset="0"/>
              </a:rPr>
              <a:t>Q[F] State whether the following statements are True or False:</a:t>
            </a:r>
          </a:p>
          <a:p>
            <a:pPr marL="742950" indent="-742950">
              <a:buAutoNum type="alphaLcParenBoth"/>
            </a:pPr>
            <a:r>
              <a:rPr lang="en-US" sz="4100" dirty="0">
                <a:solidFill>
                  <a:srgbClr val="00A0A8"/>
                </a:solidFill>
                <a:latin typeface="Tw Cen MT" panose="020B0602020104020603" pitchFamily="34" charset="0"/>
              </a:rPr>
              <a:t>* or /, + or – represents the correct hierarchy of arithmetic operators in C.</a:t>
            </a:r>
          </a:p>
          <a:p>
            <a:pPr marL="742950" indent="-742950">
              <a:buAutoNum type="alphaLcParenBoth"/>
            </a:pPr>
            <a:r>
              <a:rPr lang="en-US" sz="4100" dirty="0">
                <a:solidFill>
                  <a:srgbClr val="00A0A8"/>
                </a:solidFill>
                <a:latin typeface="Tw Cen MT" panose="020B0602020104020603" pitchFamily="34" charset="0"/>
              </a:rPr>
              <a:t>[ ] and { } can be used in Arithmetic instructions. </a:t>
            </a:r>
          </a:p>
          <a:p>
            <a:r>
              <a:rPr lang="en-US" sz="4100" dirty="0">
                <a:solidFill>
                  <a:srgbClr val="00A0A8"/>
                </a:solidFill>
                <a:latin typeface="Tw Cen MT" panose="020B0602020104020603" pitchFamily="34" charset="0"/>
              </a:rPr>
              <a:t>…(e), (f)</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67186029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left)">
                                      <p:cBhvr>
                                        <p:cTn id="1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D5958270-B98B-B3F1-AE30-202D964A0BFE}"/>
              </a:ext>
            </a:extLst>
          </p:cNvPr>
          <p:cNvSpPr txBox="1"/>
          <p:nvPr/>
        </p:nvSpPr>
        <p:spPr>
          <a:xfrm>
            <a:off x="1900620" y="1394979"/>
            <a:ext cx="7332420" cy="3416320"/>
          </a:xfrm>
          <a:prstGeom prst="rect">
            <a:avLst/>
          </a:prstGeom>
          <a:noFill/>
        </p:spPr>
        <p:txBody>
          <a:bodyPr wrap="square" rtlCol="0">
            <a:spAutoFit/>
          </a:bodyPr>
          <a:lstStyle/>
          <a:p>
            <a:r>
              <a:rPr lang="en-US" sz="4200" dirty="0">
                <a:solidFill>
                  <a:srgbClr val="00B0F0"/>
                </a:solidFill>
                <a:latin typeface="Tw Cen MT" panose="020B0602020104020603" pitchFamily="34" charset="0"/>
              </a:rPr>
              <a:t>(a) </a:t>
            </a:r>
            <a:r>
              <a:rPr lang="en-US" sz="4400" dirty="0">
                <a:solidFill>
                  <a:srgbClr val="00A0A8"/>
                </a:solidFill>
                <a:latin typeface="Tw Cen MT" panose="020B0602020104020603" pitchFamily="34" charset="0"/>
              </a:rPr>
              <a:t>* or /, + or – represents the correct hierarchy of arithmetic operators in C.</a:t>
            </a:r>
            <a:endParaRPr lang="en-US" sz="4200" dirty="0">
              <a:solidFill>
                <a:srgbClr val="00B0F0"/>
              </a:solidFill>
              <a:latin typeface="Tw Cen MT" panose="020B0602020104020603" pitchFamily="34" charset="0"/>
            </a:endParaRPr>
          </a:p>
          <a:p>
            <a:endParaRPr lang="en-US" sz="4200" dirty="0">
              <a:solidFill>
                <a:srgbClr val="00B0F0"/>
              </a:solidFill>
              <a:latin typeface="Tw Cen MT" panose="020B0602020104020603" pitchFamily="34" charset="0"/>
            </a:endParaRPr>
          </a:p>
          <a:p>
            <a:r>
              <a:rPr lang="en-IN" sz="4200" b="1" dirty="0">
                <a:solidFill>
                  <a:srgbClr val="00B0F0"/>
                </a:solidFill>
                <a:effectLst>
                  <a:outerShdw blurRad="38100" dist="38100" dir="2700000" algn="tl">
                    <a:srgbClr val="000000">
                      <a:alpha val="43137"/>
                    </a:srgbClr>
                  </a:outerShdw>
                </a:effectLst>
                <a:latin typeface="Tw Cen MT" panose="020B0602020104020603" pitchFamily="34" charset="0"/>
              </a:rPr>
              <a:t>Ans: True</a:t>
            </a:r>
            <a:endParaRPr lang="en-US" sz="42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1326939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D5958270-B98B-B3F1-AE30-202D964A0BFE}"/>
              </a:ext>
            </a:extLst>
          </p:cNvPr>
          <p:cNvSpPr txBox="1"/>
          <p:nvPr/>
        </p:nvSpPr>
        <p:spPr>
          <a:xfrm>
            <a:off x="1900620" y="1394979"/>
            <a:ext cx="7332420" cy="2739211"/>
          </a:xfrm>
          <a:prstGeom prst="rect">
            <a:avLst/>
          </a:prstGeom>
          <a:noFill/>
        </p:spPr>
        <p:txBody>
          <a:bodyPr wrap="square" rtlCol="0">
            <a:spAutoFit/>
          </a:bodyPr>
          <a:lstStyle/>
          <a:p>
            <a:r>
              <a:rPr lang="en-US" sz="4200" dirty="0">
                <a:solidFill>
                  <a:srgbClr val="00B0F0"/>
                </a:solidFill>
                <a:latin typeface="Tw Cen MT" panose="020B0602020104020603" pitchFamily="34" charset="0"/>
              </a:rPr>
              <a:t>(b) </a:t>
            </a:r>
            <a:r>
              <a:rPr lang="en-US" sz="4400" dirty="0">
                <a:solidFill>
                  <a:srgbClr val="00A0A8"/>
                </a:solidFill>
                <a:latin typeface="Tw Cen MT" panose="020B0602020104020603" pitchFamily="34" charset="0"/>
              </a:rPr>
              <a:t>[ ] and { } can be used in Arithmetic instructions. </a:t>
            </a:r>
          </a:p>
          <a:p>
            <a:endParaRPr lang="en-US" sz="4200" dirty="0">
              <a:solidFill>
                <a:srgbClr val="00B0F0"/>
              </a:solidFill>
              <a:latin typeface="Tw Cen MT" panose="020B0602020104020603" pitchFamily="34" charset="0"/>
            </a:endParaRPr>
          </a:p>
          <a:p>
            <a:r>
              <a:rPr lang="en-IN" sz="4200" b="1" dirty="0">
                <a:solidFill>
                  <a:srgbClr val="00B0F0"/>
                </a:solidFill>
                <a:effectLst>
                  <a:outerShdw blurRad="38100" dist="38100" dir="2700000" algn="tl">
                    <a:srgbClr val="000000">
                      <a:alpha val="43137"/>
                    </a:srgbClr>
                  </a:outerShdw>
                </a:effectLst>
                <a:latin typeface="Tw Cen MT" panose="020B0602020104020603" pitchFamily="34" charset="0"/>
              </a:rPr>
              <a:t>Ans: False</a:t>
            </a:r>
            <a:endParaRPr lang="en-US" sz="42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62349305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D5958270-B98B-B3F1-AE30-202D964A0BFE}"/>
              </a:ext>
            </a:extLst>
          </p:cNvPr>
          <p:cNvSpPr txBox="1"/>
          <p:nvPr/>
        </p:nvSpPr>
        <p:spPr>
          <a:xfrm>
            <a:off x="1900620" y="1394979"/>
            <a:ext cx="7332420" cy="2739211"/>
          </a:xfrm>
          <a:prstGeom prst="rect">
            <a:avLst/>
          </a:prstGeom>
          <a:noFill/>
        </p:spPr>
        <p:txBody>
          <a:bodyPr wrap="square" rtlCol="0">
            <a:spAutoFit/>
          </a:bodyPr>
          <a:lstStyle/>
          <a:p>
            <a:r>
              <a:rPr lang="en-US" sz="4200" dirty="0">
                <a:solidFill>
                  <a:srgbClr val="00B0F0"/>
                </a:solidFill>
                <a:latin typeface="Tw Cen MT" panose="020B0602020104020603" pitchFamily="34" charset="0"/>
              </a:rPr>
              <a:t>(c) </a:t>
            </a:r>
            <a:r>
              <a:rPr lang="en-US" sz="4400" dirty="0">
                <a:solidFill>
                  <a:srgbClr val="00A0A8"/>
                </a:solidFill>
                <a:latin typeface="Tw Cen MT" panose="020B0602020104020603" pitchFamily="34" charset="0"/>
              </a:rPr>
              <a:t>Hierarchy decides which operator is used first.</a:t>
            </a:r>
          </a:p>
          <a:p>
            <a:endParaRPr lang="en-US" sz="4200" dirty="0">
              <a:solidFill>
                <a:srgbClr val="00B0F0"/>
              </a:solidFill>
              <a:latin typeface="Tw Cen MT" panose="020B0602020104020603" pitchFamily="34" charset="0"/>
            </a:endParaRPr>
          </a:p>
          <a:p>
            <a:r>
              <a:rPr lang="en-IN" sz="4200" b="1" dirty="0">
                <a:solidFill>
                  <a:srgbClr val="00B0F0"/>
                </a:solidFill>
                <a:effectLst>
                  <a:outerShdw blurRad="38100" dist="38100" dir="2700000" algn="tl">
                    <a:srgbClr val="000000">
                      <a:alpha val="43137"/>
                    </a:srgbClr>
                  </a:outerShdw>
                </a:effectLst>
                <a:latin typeface="Tw Cen MT" panose="020B0602020104020603" pitchFamily="34" charset="0"/>
              </a:rPr>
              <a:t>Ans: True</a:t>
            </a:r>
            <a:endParaRPr lang="en-US" sz="42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06646387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D5958270-B98B-B3F1-AE30-202D964A0BFE}"/>
              </a:ext>
            </a:extLst>
          </p:cNvPr>
          <p:cNvSpPr txBox="1"/>
          <p:nvPr/>
        </p:nvSpPr>
        <p:spPr>
          <a:xfrm>
            <a:off x="1900620" y="1394979"/>
            <a:ext cx="7332420" cy="2739211"/>
          </a:xfrm>
          <a:prstGeom prst="rect">
            <a:avLst/>
          </a:prstGeom>
          <a:noFill/>
        </p:spPr>
        <p:txBody>
          <a:bodyPr wrap="square" rtlCol="0">
            <a:spAutoFit/>
          </a:bodyPr>
          <a:lstStyle/>
          <a:p>
            <a:r>
              <a:rPr lang="en-US" sz="4200" dirty="0">
                <a:solidFill>
                  <a:srgbClr val="00B0F0"/>
                </a:solidFill>
                <a:latin typeface="Tw Cen MT" panose="020B0602020104020603" pitchFamily="34" charset="0"/>
              </a:rPr>
              <a:t>(d) </a:t>
            </a:r>
            <a:r>
              <a:rPr lang="en-US" sz="4400" dirty="0">
                <a:solidFill>
                  <a:srgbClr val="00A0A8"/>
                </a:solidFill>
                <a:latin typeface="Tw Cen MT" panose="020B0602020104020603" pitchFamily="34" charset="0"/>
              </a:rPr>
              <a:t>In C** operator is used for exponentiation operation.</a:t>
            </a:r>
          </a:p>
          <a:p>
            <a:endParaRPr lang="en-US" sz="4200" dirty="0">
              <a:solidFill>
                <a:srgbClr val="00B0F0"/>
              </a:solidFill>
              <a:latin typeface="Tw Cen MT" panose="020B0602020104020603" pitchFamily="34" charset="0"/>
            </a:endParaRPr>
          </a:p>
          <a:p>
            <a:r>
              <a:rPr lang="en-IN" sz="4200" b="1" dirty="0">
                <a:solidFill>
                  <a:srgbClr val="00B0F0"/>
                </a:solidFill>
                <a:effectLst>
                  <a:outerShdw blurRad="38100" dist="38100" dir="2700000" algn="tl">
                    <a:srgbClr val="000000">
                      <a:alpha val="43137"/>
                    </a:srgbClr>
                  </a:outerShdw>
                </a:effectLst>
                <a:latin typeface="Tw Cen MT" panose="020B0602020104020603" pitchFamily="34" charset="0"/>
              </a:rPr>
              <a:t>Ans: False</a:t>
            </a:r>
            <a:endParaRPr lang="en-US" sz="42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51962280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D5958270-B98B-B3F1-AE30-202D964A0BFE}"/>
              </a:ext>
            </a:extLst>
          </p:cNvPr>
          <p:cNvSpPr txBox="1"/>
          <p:nvPr/>
        </p:nvSpPr>
        <p:spPr>
          <a:xfrm>
            <a:off x="1900620" y="1394979"/>
            <a:ext cx="7332420" cy="3416320"/>
          </a:xfrm>
          <a:prstGeom prst="rect">
            <a:avLst/>
          </a:prstGeom>
          <a:noFill/>
        </p:spPr>
        <p:txBody>
          <a:bodyPr wrap="square" rtlCol="0">
            <a:spAutoFit/>
          </a:bodyPr>
          <a:lstStyle/>
          <a:p>
            <a:r>
              <a:rPr lang="en-US" sz="4200" dirty="0">
                <a:solidFill>
                  <a:srgbClr val="00B0F0"/>
                </a:solidFill>
                <a:latin typeface="Tw Cen MT" panose="020B0602020104020603" pitchFamily="34" charset="0"/>
              </a:rPr>
              <a:t>(e)</a:t>
            </a:r>
            <a:r>
              <a:rPr lang="en-US" sz="4400" dirty="0">
                <a:solidFill>
                  <a:srgbClr val="00A0A8"/>
                </a:solidFill>
                <a:latin typeface="Tw Cen MT" panose="020B0602020104020603" pitchFamily="34" charset="0"/>
              </a:rPr>
              <a:t> In C, Arithmetic instruction cannot contain constants on left side of =.</a:t>
            </a:r>
          </a:p>
          <a:p>
            <a:endParaRPr lang="en-US" sz="4200" dirty="0">
              <a:solidFill>
                <a:srgbClr val="00B0F0"/>
              </a:solidFill>
              <a:latin typeface="Tw Cen MT" panose="020B0602020104020603" pitchFamily="34" charset="0"/>
            </a:endParaRPr>
          </a:p>
          <a:p>
            <a:r>
              <a:rPr lang="en-IN" sz="4200" b="1" dirty="0">
                <a:solidFill>
                  <a:srgbClr val="00B0F0"/>
                </a:solidFill>
                <a:effectLst>
                  <a:outerShdw blurRad="38100" dist="38100" dir="2700000" algn="tl">
                    <a:srgbClr val="000000">
                      <a:alpha val="43137"/>
                    </a:srgbClr>
                  </a:outerShdw>
                </a:effectLst>
                <a:latin typeface="Tw Cen MT" panose="020B0602020104020603" pitchFamily="34" charset="0"/>
              </a:rPr>
              <a:t>Ans: True</a:t>
            </a:r>
            <a:endParaRPr lang="en-US" sz="42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141816274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63180" y="2"/>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808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8233" y="2"/>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103162" y="2"/>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28595" y="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51377" y="2"/>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26" name="Rectangle 25">
            <a:extLst>
              <a:ext uri="{FF2B5EF4-FFF2-40B4-BE49-F238E27FC236}">
                <a16:creationId xmlns:a16="http://schemas.microsoft.com/office/drawing/2014/main" id="{636B5A2E-F7B0-3FF6-0067-CA3EBAADDF6C}"/>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7641619" y="-1"/>
            <a:ext cx="8692332" cy="6858000"/>
            <a:chOff x="718505" y="-1"/>
            <a:chExt cx="8692332" cy="6858000"/>
          </a:xfrm>
        </p:grpSpPr>
        <p:sp>
          <p:nvSpPr>
            <p:cNvPr id="28" name="Rectangle 27">
              <a:extLst>
                <a:ext uri="{FF2B5EF4-FFF2-40B4-BE49-F238E27FC236}">
                  <a16:creationId xmlns:a16="http://schemas.microsoft.com/office/drawing/2014/main" id="{5E43E247-21D3-6B4C-40B2-9D1E0B640AAA}"/>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95082" y="-1"/>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DC Logo" descr="Logo&#10;&#10;Description automatically generated">
            <a:extLst>
              <a:ext uri="{FF2B5EF4-FFF2-40B4-BE49-F238E27FC236}">
                <a16:creationId xmlns:a16="http://schemas.microsoft.com/office/drawing/2014/main" id="{DA1AF6EA-8F97-3EC8-D80C-361AF020C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571" y="71953"/>
            <a:ext cx="577132" cy="577132"/>
          </a:xfrm>
          <a:prstGeom prst="rect">
            <a:avLst/>
          </a:prstGeom>
        </p:spPr>
      </p:pic>
      <p:sp>
        <p:nvSpPr>
          <p:cNvPr id="2" name="TextBox 1">
            <a:extLst>
              <a:ext uri="{FF2B5EF4-FFF2-40B4-BE49-F238E27FC236}">
                <a16:creationId xmlns:a16="http://schemas.microsoft.com/office/drawing/2014/main" id="{498E779F-77D6-0CC3-DDED-DD45363B9195}"/>
              </a:ext>
            </a:extLst>
          </p:cNvPr>
          <p:cNvSpPr txBox="1"/>
          <p:nvPr/>
        </p:nvSpPr>
        <p:spPr>
          <a:xfrm>
            <a:off x="1434657"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B2C97B9-BAB0-0BBE-7E29-6594F4F8089E}"/>
              </a:ext>
            </a:extLst>
          </p:cNvPr>
          <p:cNvSpPr txBox="1"/>
          <p:nvPr/>
        </p:nvSpPr>
        <p:spPr>
          <a:xfrm>
            <a:off x="6186722"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CD6C51E7-146E-51E6-A5ED-52646CFB3CE8}"/>
              </a:ext>
            </a:extLst>
          </p:cNvPr>
          <p:cNvSpPr txBox="1"/>
          <p:nvPr/>
        </p:nvSpPr>
        <p:spPr>
          <a:xfrm>
            <a:off x="1434657"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A40261CA-4079-9525-DAC2-1D563066BBEF}"/>
              </a:ext>
            </a:extLst>
          </p:cNvPr>
          <p:cNvSpPr txBox="1"/>
          <p:nvPr/>
        </p:nvSpPr>
        <p:spPr>
          <a:xfrm>
            <a:off x="5820561"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D5958270-B98B-B3F1-AE30-202D964A0BFE}"/>
              </a:ext>
            </a:extLst>
          </p:cNvPr>
          <p:cNvSpPr txBox="1"/>
          <p:nvPr/>
        </p:nvSpPr>
        <p:spPr>
          <a:xfrm>
            <a:off x="1900620" y="1394979"/>
            <a:ext cx="7332420" cy="2739211"/>
          </a:xfrm>
          <a:prstGeom prst="rect">
            <a:avLst/>
          </a:prstGeom>
          <a:noFill/>
        </p:spPr>
        <p:txBody>
          <a:bodyPr wrap="square" rtlCol="0">
            <a:spAutoFit/>
          </a:bodyPr>
          <a:lstStyle/>
          <a:p>
            <a:r>
              <a:rPr lang="en-US" sz="4200" dirty="0">
                <a:solidFill>
                  <a:srgbClr val="00B0F0"/>
                </a:solidFill>
                <a:latin typeface="Tw Cen MT" panose="020B0602020104020603" pitchFamily="34" charset="0"/>
              </a:rPr>
              <a:t>(f)</a:t>
            </a:r>
            <a:r>
              <a:rPr lang="en-US" sz="4400" dirty="0">
                <a:solidFill>
                  <a:srgbClr val="00A0A8"/>
                </a:solidFill>
                <a:latin typeface="Tw Cen MT" panose="020B0602020104020603" pitchFamily="34" charset="0"/>
              </a:rPr>
              <a:t> % operator cannot be used with floats.</a:t>
            </a:r>
          </a:p>
          <a:p>
            <a:endParaRPr lang="en-US" sz="4200" dirty="0">
              <a:solidFill>
                <a:srgbClr val="00B0F0"/>
              </a:solidFill>
              <a:latin typeface="Tw Cen MT" panose="020B0602020104020603" pitchFamily="34" charset="0"/>
            </a:endParaRPr>
          </a:p>
          <a:p>
            <a:r>
              <a:rPr lang="en-IN" sz="4200" b="1" dirty="0">
                <a:solidFill>
                  <a:srgbClr val="00B0F0"/>
                </a:solidFill>
                <a:effectLst>
                  <a:outerShdw blurRad="38100" dist="38100" dir="2700000" algn="tl">
                    <a:srgbClr val="000000">
                      <a:alpha val="43137"/>
                    </a:srgbClr>
                  </a:outerShdw>
                </a:effectLst>
                <a:latin typeface="Tw Cen MT" panose="020B0602020104020603" pitchFamily="34" charset="0"/>
              </a:rPr>
              <a:t>Ans: True</a:t>
            </a:r>
            <a:endParaRPr lang="en-US" sz="4200" b="1" dirty="0">
              <a:solidFill>
                <a:srgbClr val="00B0F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424923437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2" name="TextBox 1">
            <a:extLst>
              <a:ext uri="{FF2B5EF4-FFF2-40B4-BE49-F238E27FC236}">
                <a16:creationId xmlns:a16="http://schemas.microsoft.com/office/drawing/2014/main" id="{CA0A1DC9-6D25-8FAD-9A7E-D5DCBB12C853}"/>
              </a:ext>
            </a:extLst>
          </p:cNvPr>
          <p:cNvSpPr txBox="1"/>
          <p:nvPr/>
        </p:nvSpPr>
        <p:spPr>
          <a:xfrm>
            <a:off x="3167007" y="1328202"/>
            <a:ext cx="8054712" cy="3323987"/>
          </a:xfrm>
          <a:prstGeom prst="rect">
            <a:avLst/>
          </a:prstGeom>
          <a:noFill/>
        </p:spPr>
        <p:txBody>
          <a:bodyPr wrap="square" rtlCol="0">
            <a:spAutoFit/>
          </a:bodyPr>
          <a:lstStyle/>
          <a:p>
            <a:r>
              <a:rPr lang="en-US" sz="4200" dirty="0">
                <a:solidFill>
                  <a:srgbClr val="FF5969"/>
                </a:solidFill>
                <a:latin typeface="Tw Cen MT" panose="020B0602020104020603" pitchFamily="34" charset="0"/>
              </a:rPr>
              <a:t>(c) char=‘3’;</a:t>
            </a:r>
            <a:endParaRPr lang="en-US" sz="2000" dirty="0">
              <a:solidFill>
                <a:srgbClr val="FF5969"/>
              </a:solidFill>
              <a:latin typeface="Tw Cen MT" panose="020B0602020104020603" pitchFamily="34" charset="0"/>
            </a:endParaRPr>
          </a:p>
          <a:p>
            <a:endParaRPr lang="en-US" sz="42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"char" is a keyword and a keyword cannot be used as a variable name.</a:t>
            </a:r>
          </a:p>
        </p:txBody>
      </p:sp>
      <p:sp>
        <p:nvSpPr>
          <p:cNvPr id="3" name="TextBox 2">
            <a:extLst>
              <a:ext uri="{FF2B5EF4-FFF2-40B4-BE49-F238E27FC236}">
                <a16:creationId xmlns:a16="http://schemas.microsoft.com/office/drawing/2014/main" id="{CF9E49A7-EA1A-BA78-89F8-ADC5A6930B76}"/>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8" name="TextBox 7">
            <a:extLst>
              <a:ext uri="{FF2B5EF4-FFF2-40B4-BE49-F238E27FC236}">
                <a16:creationId xmlns:a16="http://schemas.microsoft.com/office/drawing/2014/main" id="{D97C4736-8570-8365-4DA0-D4EE7FC9D54D}"/>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833928AA-1BF1-8B97-DE6B-128B246FD908}"/>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A80F41FF-8A14-3347-2EEF-E91F2960BA41}"/>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61953874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0480" y="3"/>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681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8497"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0462" y="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1299"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38677" y="3"/>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636B5A2E-F7B0-3FF6-0067-CA3EBAADDF6C}"/>
              </a:ext>
            </a:extLst>
          </p:cNvPr>
          <p:cNvSpPr/>
          <p:nvPr/>
        </p:nvSpPr>
        <p:spPr>
          <a:xfrm>
            <a:off x="493488"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81437" y="0"/>
            <a:ext cx="9934508" cy="6858000"/>
            <a:chOff x="-523670" y="-1"/>
            <a:chExt cx="9934508" cy="6858000"/>
          </a:xfrm>
        </p:grpSpPr>
        <p:sp>
          <p:nvSpPr>
            <p:cNvPr id="28" name="Rectangle 27">
              <a:extLst>
                <a:ext uri="{FF2B5EF4-FFF2-40B4-BE49-F238E27FC236}">
                  <a16:creationId xmlns:a16="http://schemas.microsoft.com/office/drawing/2014/main" id="{5E43E247-21D3-6B4C-40B2-9D1E0B640AAA}"/>
                </a:ext>
              </a:extLst>
            </p:cNvPr>
            <p:cNvSpPr/>
            <p:nvPr/>
          </p:nvSpPr>
          <p:spPr>
            <a:xfrm>
              <a:off x="-523670" y="-1"/>
              <a:ext cx="993450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84634" y="0"/>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p:cNvSpPr>
          <p:nvPr/>
        </p:nvSpPr>
        <p:spPr>
          <a:xfrm>
            <a:off x="956856" y="871434"/>
            <a:ext cx="7811618" cy="5139869"/>
          </a:xfrm>
          <a:prstGeom prst="rect">
            <a:avLst/>
          </a:prstGeom>
          <a:noFill/>
        </p:spPr>
        <p:txBody>
          <a:bodyPr wrap="square" rtlCol="0">
            <a:spAutoFit/>
          </a:bodyPr>
          <a:lstStyle/>
          <a:p>
            <a:r>
              <a:rPr lang="en-US" sz="4100" dirty="0">
                <a:solidFill>
                  <a:schemeClr val="accent2"/>
                </a:solidFill>
                <a:latin typeface="Tw Cen MT" panose="020B0602020104020603" pitchFamily="34" charset="0"/>
              </a:rPr>
              <a:t>Q[G] Fill in the blanks:</a:t>
            </a:r>
          </a:p>
          <a:p>
            <a:pPr marL="742950" indent="-742950">
              <a:buAutoNum type="alphaLcParenBoth"/>
            </a:pPr>
            <a:r>
              <a:rPr lang="en-US" sz="4100" dirty="0">
                <a:solidFill>
                  <a:schemeClr val="accent2"/>
                </a:solidFill>
                <a:latin typeface="Tw Cen MT" panose="020B0602020104020603" pitchFamily="34" charset="0"/>
              </a:rPr>
              <a:t>In y=10*x/2+z; ____ operation will be performed first.</a:t>
            </a:r>
          </a:p>
          <a:p>
            <a:pPr marL="742950" indent="-742950">
              <a:buAutoNum type="alphaLcParenBoth"/>
            </a:pPr>
            <a:r>
              <a:rPr lang="en-US" sz="4100" dirty="0">
                <a:solidFill>
                  <a:schemeClr val="accent2"/>
                </a:solidFill>
                <a:latin typeface="Tw Cen MT" panose="020B0602020104020603" pitchFamily="34" charset="0"/>
              </a:rPr>
              <a:t>If a is an integer variable, a=11/2; will store _____ in a.</a:t>
            </a:r>
          </a:p>
          <a:p>
            <a:pPr marL="742950" indent="-742950">
              <a:buAutoNum type="alphaLcParenBoth"/>
            </a:pPr>
            <a:r>
              <a:rPr lang="en-US" sz="4100" dirty="0">
                <a:solidFill>
                  <a:schemeClr val="accent2"/>
                </a:solidFill>
                <a:latin typeface="Tw Cen MT" panose="020B0602020104020603" pitchFamily="34" charset="0"/>
              </a:rPr>
              <a:t>The expression, a=22/7*5/3; would evaluate to _____.</a:t>
            </a:r>
          </a:p>
          <a:p>
            <a:r>
              <a:rPr lang="en-US" sz="4100" dirty="0">
                <a:solidFill>
                  <a:schemeClr val="accent2"/>
                </a:solidFill>
                <a:latin typeface="Tw Cen MT" panose="020B0602020104020603" pitchFamily="34" charset="0"/>
              </a:rPr>
              <a:t>…(d), (e)</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58013" y="2334665"/>
            <a:ext cx="2188670" cy="2188670"/>
          </a:xfrm>
          <a:prstGeom prst="rect">
            <a:avLst/>
          </a:prstGeom>
        </p:spPr>
      </p:pic>
      <p:pic>
        <p:nvPicPr>
          <p:cNvPr id="2" name="DC Logo" descr="Logo&#10;&#10;Description automatically generated">
            <a:extLst>
              <a:ext uri="{FF2B5EF4-FFF2-40B4-BE49-F238E27FC236}">
                <a16:creationId xmlns:a16="http://schemas.microsoft.com/office/drawing/2014/main" id="{F9575286-0319-EA08-30AD-EAFDBAE94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199" y="71953"/>
            <a:ext cx="577132" cy="577132"/>
          </a:xfrm>
          <a:prstGeom prst="rect">
            <a:avLst/>
          </a:prstGeom>
        </p:spPr>
      </p:pic>
      <p:sp>
        <p:nvSpPr>
          <p:cNvPr id="3" name="TextBox 2">
            <a:extLst>
              <a:ext uri="{FF2B5EF4-FFF2-40B4-BE49-F238E27FC236}">
                <a16:creationId xmlns:a16="http://schemas.microsoft.com/office/drawing/2014/main" id="{6E2F3261-94EC-ECE7-41F4-27BCE558DEED}"/>
              </a:ext>
            </a:extLst>
          </p:cNvPr>
          <p:cNvSpPr txBox="1"/>
          <p:nvPr/>
        </p:nvSpPr>
        <p:spPr>
          <a:xfrm>
            <a:off x="865415"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F0A2969D-12AA-B5F8-EE83-D4DBE0337479}"/>
              </a:ext>
            </a:extLst>
          </p:cNvPr>
          <p:cNvSpPr txBox="1"/>
          <p:nvPr/>
        </p:nvSpPr>
        <p:spPr>
          <a:xfrm>
            <a:off x="5617480"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698640D0-853C-F076-B5A4-5AB598E12508}"/>
              </a:ext>
            </a:extLst>
          </p:cNvPr>
          <p:cNvSpPr txBox="1"/>
          <p:nvPr/>
        </p:nvSpPr>
        <p:spPr>
          <a:xfrm>
            <a:off x="865415"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2591629-901A-DCE8-D70C-EBBD163937E9}"/>
              </a:ext>
            </a:extLst>
          </p:cNvPr>
          <p:cNvSpPr txBox="1"/>
          <p:nvPr/>
        </p:nvSpPr>
        <p:spPr>
          <a:xfrm>
            <a:off x="5251319"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pic>
        <p:nvPicPr>
          <p:cNvPr id="7" name="Picture 6" descr="Logo&#10;&#10;Description automatically generated">
            <a:extLst>
              <a:ext uri="{FF2B5EF4-FFF2-40B4-BE49-F238E27FC236}">
                <a16:creationId xmlns:a16="http://schemas.microsoft.com/office/drawing/2014/main" id="{541C4E93-AAFC-C2DA-52B9-E8243844A70C}"/>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07330" y="2334665"/>
            <a:ext cx="2188670" cy="2188670"/>
          </a:xfrm>
          <a:prstGeom prst="rect">
            <a:avLst/>
          </a:prstGeom>
        </p:spPr>
      </p:pic>
    </p:spTree>
    <p:extLst>
      <p:ext uri="{BB962C8B-B14F-4D97-AF65-F5344CB8AC3E}">
        <p14:creationId xmlns:p14="http://schemas.microsoft.com/office/powerpoint/2010/main" val="417021146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left)">
                                      <p:cBhvr>
                                        <p:cTn id="19" dur="500"/>
                                        <p:tgtEl>
                                          <p:spTgt spid="1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wipe(left)">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0480" y="3"/>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681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8497"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0462" y="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1299"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38677" y="3"/>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636B5A2E-F7B0-3FF6-0067-CA3EBAADDF6C}"/>
              </a:ext>
            </a:extLst>
          </p:cNvPr>
          <p:cNvSpPr/>
          <p:nvPr/>
        </p:nvSpPr>
        <p:spPr>
          <a:xfrm>
            <a:off x="493488"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81437" y="0"/>
            <a:ext cx="9934508" cy="6858000"/>
            <a:chOff x="-523670" y="-1"/>
            <a:chExt cx="9934508" cy="6858000"/>
          </a:xfrm>
        </p:grpSpPr>
        <p:sp>
          <p:nvSpPr>
            <p:cNvPr id="28" name="Rectangle 27">
              <a:extLst>
                <a:ext uri="{FF2B5EF4-FFF2-40B4-BE49-F238E27FC236}">
                  <a16:creationId xmlns:a16="http://schemas.microsoft.com/office/drawing/2014/main" id="{5E43E247-21D3-6B4C-40B2-9D1E0B640AAA}"/>
                </a:ext>
              </a:extLst>
            </p:cNvPr>
            <p:cNvSpPr/>
            <p:nvPr/>
          </p:nvSpPr>
          <p:spPr>
            <a:xfrm>
              <a:off x="-523670" y="-1"/>
              <a:ext cx="993450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84634" y="0"/>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58013" y="2334665"/>
            <a:ext cx="2188670" cy="2188670"/>
          </a:xfrm>
          <a:prstGeom prst="rect">
            <a:avLst/>
          </a:prstGeom>
        </p:spPr>
      </p:pic>
      <p:pic>
        <p:nvPicPr>
          <p:cNvPr id="2" name="DC Logo" descr="Logo&#10;&#10;Description automatically generated">
            <a:extLst>
              <a:ext uri="{FF2B5EF4-FFF2-40B4-BE49-F238E27FC236}">
                <a16:creationId xmlns:a16="http://schemas.microsoft.com/office/drawing/2014/main" id="{F9575286-0319-EA08-30AD-EAFDBAE94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199" y="71953"/>
            <a:ext cx="577132" cy="577132"/>
          </a:xfrm>
          <a:prstGeom prst="rect">
            <a:avLst/>
          </a:prstGeom>
        </p:spPr>
      </p:pic>
      <p:sp>
        <p:nvSpPr>
          <p:cNvPr id="3" name="TextBox 2">
            <a:extLst>
              <a:ext uri="{FF2B5EF4-FFF2-40B4-BE49-F238E27FC236}">
                <a16:creationId xmlns:a16="http://schemas.microsoft.com/office/drawing/2014/main" id="{6E2F3261-94EC-ECE7-41F4-27BCE558DEED}"/>
              </a:ext>
            </a:extLst>
          </p:cNvPr>
          <p:cNvSpPr txBox="1"/>
          <p:nvPr/>
        </p:nvSpPr>
        <p:spPr>
          <a:xfrm>
            <a:off x="865415"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F0A2969D-12AA-B5F8-EE83-D4DBE0337479}"/>
              </a:ext>
            </a:extLst>
          </p:cNvPr>
          <p:cNvSpPr txBox="1"/>
          <p:nvPr/>
        </p:nvSpPr>
        <p:spPr>
          <a:xfrm>
            <a:off x="5617480"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698640D0-853C-F076-B5A4-5AB598E12508}"/>
              </a:ext>
            </a:extLst>
          </p:cNvPr>
          <p:cNvSpPr txBox="1"/>
          <p:nvPr/>
        </p:nvSpPr>
        <p:spPr>
          <a:xfrm>
            <a:off x="865415"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2591629-901A-DCE8-D70C-EBBD163937E9}"/>
              </a:ext>
            </a:extLst>
          </p:cNvPr>
          <p:cNvSpPr txBox="1"/>
          <p:nvPr/>
        </p:nvSpPr>
        <p:spPr>
          <a:xfrm>
            <a:off x="5251319"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7" name="TextBox 6">
            <a:extLst>
              <a:ext uri="{FF2B5EF4-FFF2-40B4-BE49-F238E27FC236}">
                <a16:creationId xmlns:a16="http://schemas.microsoft.com/office/drawing/2014/main" id="{3095DDCA-2F9E-8AEB-7D44-1477D0287B06}"/>
              </a:ext>
            </a:extLst>
          </p:cNvPr>
          <p:cNvSpPr txBox="1"/>
          <p:nvPr/>
        </p:nvSpPr>
        <p:spPr>
          <a:xfrm>
            <a:off x="1150464" y="1394979"/>
            <a:ext cx="7332420" cy="2677656"/>
          </a:xfrm>
          <a:prstGeom prst="rect">
            <a:avLst/>
          </a:prstGeom>
          <a:noFill/>
        </p:spPr>
        <p:txBody>
          <a:bodyPr wrap="square" rtlCol="0">
            <a:spAutoFit/>
          </a:bodyPr>
          <a:lstStyle/>
          <a:p>
            <a:r>
              <a:rPr lang="en-US" sz="4200" dirty="0">
                <a:solidFill>
                  <a:srgbClr val="E97C32"/>
                </a:solidFill>
                <a:latin typeface="Tw Cen MT" panose="020B0602020104020603" pitchFamily="34" charset="0"/>
              </a:rPr>
              <a:t>(a) </a:t>
            </a:r>
            <a:r>
              <a:rPr lang="en-US" sz="4200" dirty="0">
                <a:solidFill>
                  <a:schemeClr val="accent2"/>
                </a:solidFill>
                <a:latin typeface="Tw Cen MT" panose="020B0602020104020603" pitchFamily="34" charset="0"/>
              </a:rPr>
              <a:t>In y=10*x/2+z; ____ operation will be performed first.</a:t>
            </a:r>
            <a:endParaRPr lang="en-US" sz="4200" dirty="0">
              <a:solidFill>
                <a:srgbClr val="E97C32"/>
              </a:solidFill>
              <a:latin typeface="Tw Cen MT" panose="020B0602020104020603" pitchFamily="34" charset="0"/>
            </a:endParaRPr>
          </a:p>
          <a:p>
            <a:endParaRPr lang="en-US" sz="4200" dirty="0">
              <a:solidFill>
                <a:srgbClr val="E97C32"/>
              </a:solidFill>
              <a:latin typeface="Tw Cen MT" panose="020B0602020104020603" pitchFamily="34" charset="0"/>
            </a:endParaRPr>
          </a:p>
          <a:p>
            <a:r>
              <a:rPr lang="en-IN" sz="4200" b="1" dirty="0">
                <a:solidFill>
                  <a:srgbClr val="E97C32"/>
                </a:solidFill>
                <a:effectLst>
                  <a:outerShdw blurRad="38100" dist="38100" dir="2700000" algn="tl">
                    <a:srgbClr val="000000">
                      <a:alpha val="43137"/>
                    </a:srgbClr>
                  </a:outerShdw>
                </a:effectLst>
                <a:latin typeface="Tw Cen MT" panose="020B0602020104020603" pitchFamily="34" charset="0"/>
              </a:rPr>
              <a:t>Ans: *</a:t>
            </a:r>
            <a:endParaRPr lang="en-US" sz="4200" b="1" dirty="0">
              <a:solidFill>
                <a:srgbClr val="E97C32"/>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29357893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0480" y="3"/>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681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8497"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0462" y="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1299"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38677" y="3"/>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636B5A2E-F7B0-3FF6-0067-CA3EBAADDF6C}"/>
              </a:ext>
            </a:extLst>
          </p:cNvPr>
          <p:cNvSpPr/>
          <p:nvPr/>
        </p:nvSpPr>
        <p:spPr>
          <a:xfrm>
            <a:off x="493488"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81437" y="0"/>
            <a:ext cx="9934508" cy="6858000"/>
            <a:chOff x="-523670" y="-1"/>
            <a:chExt cx="9934508" cy="6858000"/>
          </a:xfrm>
        </p:grpSpPr>
        <p:sp>
          <p:nvSpPr>
            <p:cNvPr id="28" name="Rectangle 27">
              <a:extLst>
                <a:ext uri="{FF2B5EF4-FFF2-40B4-BE49-F238E27FC236}">
                  <a16:creationId xmlns:a16="http://schemas.microsoft.com/office/drawing/2014/main" id="{5E43E247-21D3-6B4C-40B2-9D1E0B640AAA}"/>
                </a:ext>
              </a:extLst>
            </p:cNvPr>
            <p:cNvSpPr/>
            <p:nvPr/>
          </p:nvSpPr>
          <p:spPr>
            <a:xfrm>
              <a:off x="-523670" y="-1"/>
              <a:ext cx="993450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84634" y="0"/>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58013" y="2334665"/>
            <a:ext cx="2188670" cy="2188670"/>
          </a:xfrm>
          <a:prstGeom prst="rect">
            <a:avLst/>
          </a:prstGeom>
        </p:spPr>
      </p:pic>
      <p:pic>
        <p:nvPicPr>
          <p:cNvPr id="2" name="DC Logo" descr="Logo&#10;&#10;Description automatically generated">
            <a:extLst>
              <a:ext uri="{FF2B5EF4-FFF2-40B4-BE49-F238E27FC236}">
                <a16:creationId xmlns:a16="http://schemas.microsoft.com/office/drawing/2014/main" id="{F9575286-0319-EA08-30AD-EAFDBAE94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199" y="71953"/>
            <a:ext cx="577132" cy="577132"/>
          </a:xfrm>
          <a:prstGeom prst="rect">
            <a:avLst/>
          </a:prstGeom>
        </p:spPr>
      </p:pic>
      <p:sp>
        <p:nvSpPr>
          <p:cNvPr id="3" name="TextBox 2">
            <a:extLst>
              <a:ext uri="{FF2B5EF4-FFF2-40B4-BE49-F238E27FC236}">
                <a16:creationId xmlns:a16="http://schemas.microsoft.com/office/drawing/2014/main" id="{6E2F3261-94EC-ECE7-41F4-27BCE558DEED}"/>
              </a:ext>
            </a:extLst>
          </p:cNvPr>
          <p:cNvSpPr txBox="1"/>
          <p:nvPr/>
        </p:nvSpPr>
        <p:spPr>
          <a:xfrm>
            <a:off x="865415"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F0A2969D-12AA-B5F8-EE83-D4DBE0337479}"/>
              </a:ext>
            </a:extLst>
          </p:cNvPr>
          <p:cNvSpPr txBox="1"/>
          <p:nvPr/>
        </p:nvSpPr>
        <p:spPr>
          <a:xfrm>
            <a:off x="5617480"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698640D0-853C-F076-B5A4-5AB598E12508}"/>
              </a:ext>
            </a:extLst>
          </p:cNvPr>
          <p:cNvSpPr txBox="1"/>
          <p:nvPr/>
        </p:nvSpPr>
        <p:spPr>
          <a:xfrm>
            <a:off x="865415"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2591629-901A-DCE8-D70C-EBBD163937E9}"/>
              </a:ext>
            </a:extLst>
          </p:cNvPr>
          <p:cNvSpPr txBox="1"/>
          <p:nvPr/>
        </p:nvSpPr>
        <p:spPr>
          <a:xfrm>
            <a:off x="5251319"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7" name="TextBox 6">
            <a:extLst>
              <a:ext uri="{FF2B5EF4-FFF2-40B4-BE49-F238E27FC236}">
                <a16:creationId xmlns:a16="http://schemas.microsoft.com/office/drawing/2014/main" id="{79E31525-7AFA-DAA1-F3CC-80D721905A29}"/>
              </a:ext>
            </a:extLst>
          </p:cNvPr>
          <p:cNvSpPr txBox="1"/>
          <p:nvPr/>
        </p:nvSpPr>
        <p:spPr>
          <a:xfrm>
            <a:off x="1331068" y="1597409"/>
            <a:ext cx="7167606" cy="2739211"/>
          </a:xfrm>
          <a:prstGeom prst="rect">
            <a:avLst/>
          </a:prstGeom>
          <a:noFill/>
        </p:spPr>
        <p:txBody>
          <a:bodyPr wrap="square" rtlCol="0">
            <a:spAutoFit/>
          </a:bodyPr>
          <a:lstStyle/>
          <a:p>
            <a:r>
              <a:rPr lang="en-US" sz="4200" dirty="0">
                <a:solidFill>
                  <a:srgbClr val="E97C32"/>
                </a:solidFill>
                <a:latin typeface="Tw Cen MT" panose="020B0602020104020603" pitchFamily="34" charset="0"/>
              </a:rPr>
              <a:t>(b) </a:t>
            </a:r>
            <a:r>
              <a:rPr lang="en-US" sz="4400" dirty="0">
                <a:solidFill>
                  <a:schemeClr val="accent2"/>
                </a:solidFill>
                <a:latin typeface="Tw Cen MT" panose="020B0602020104020603" pitchFamily="34" charset="0"/>
              </a:rPr>
              <a:t>If a is an integer variable, a=11/2; will store _____ in a.</a:t>
            </a:r>
          </a:p>
          <a:p>
            <a:endParaRPr lang="en-US" sz="4200" dirty="0">
              <a:solidFill>
                <a:srgbClr val="E97C32"/>
              </a:solidFill>
              <a:latin typeface="Tw Cen MT" panose="020B0602020104020603" pitchFamily="34" charset="0"/>
            </a:endParaRPr>
          </a:p>
          <a:p>
            <a:r>
              <a:rPr lang="en-IN" sz="4200" b="1" dirty="0">
                <a:solidFill>
                  <a:srgbClr val="E97C32"/>
                </a:solidFill>
                <a:effectLst>
                  <a:outerShdw blurRad="38100" dist="38100" dir="2700000" algn="tl">
                    <a:srgbClr val="000000">
                      <a:alpha val="43137"/>
                    </a:srgbClr>
                  </a:outerShdw>
                </a:effectLst>
                <a:latin typeface="Tw Cen MT" panose="020B0602020104020603" pitchFamily="34" charset="0"/>
              </a:rPr>
              <a:t>Ans: 5</a:t>
            </a:r>
            <a:endParaRPr lang="en-US" sz="4200" b="1" dirty="0">
              <a:solidFill>
                <a:srgbClr val="E97C32"/>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269688109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0480" y="3"/>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681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8497"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0462" y="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1299"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38677" y="3"/>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636B5A2E-F7B0-3FF6-0067-CA3EBAADDF6C}"/>
              </a:ext>
            </a:extLst>
          </p:cNvPr>
          <p:cNvSpPr/>
          <p:nvPr/>
        </p:nvSpPr>
        <p:spPr>
          <a:xfrm>
            <a:off x="493488"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81437" y="0"/>
            <a:ext cx="9934508" cy="6858000"/>
            <a:chOff x="-523670" y="-1"/>
            <a:chExt cx="9934508" cy="6858000"/>
          </a:xfrm>
        </p:grpSpPr>
        <p:sp>
          <p:nvSpPr>
            <p:cNvPr id="28" name="Rectangle 27">
              <a:extLst>
                <a:ext uri="{FF2B5EF4-FFF2-40B4-BE49-F238E27FC236}">
                  <a16:creationId xmlns:a16="http://schemas.microsoft.com/office/drawing/2014/main" id="{5E43E247-21D3-6B4C-40B2-9D1E0B640AAA}"/>
                </a:ext>
              </a:extLst>
            </p:cNvPr>
            <p:cNvSpPr/>
            <p:nvPr/>
          </p:nvSpPr>
          <p:spPr>
            <a:xfrm>
              <a:off x="-523670" y="-1"/>
              <a:ext cx="993450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84634" y="0"/>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58013" y="2334665"/>
            <a:ext cx="2188670" cy="2188670"/>
          </a:xfrm>
          <a:prstGeom prst="rect">
            <a:avLst/>
          </a:prstGeom>
        </p:spPr>
      </p:pic>
      <p:pic>
        <p:nvPicPr>
          <p:cNvPr id="2" name="DC Logo" descr="Logo&#10;&#10;Description automatically generated">
            <a:extLst>
              <a:ext uri="{FF2B5EF4-FFF2-40B4-BE49-F238E27FC236}">
                <a16:creationId xmlns:a16="http://schemas.microsoft.com/office/drawing/2014/main" id="{F9575286-0319-EA08-30AD-EAFDBAE94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199" y="71953"/>
            <a:ext cx="577132" cy="577132"/>
          </a:xfrm>
          <a:prstGeom prst="rect">
            <a:avLst/>
          </a:prstGeom>
        </p:spPr>
      </p:pic>
      <p:sp>
        <p:nvSpPr>
          <p:cNvPr id="3" name="TextBox 2">
            <a:extLst>
              <a:ext uri="{FF2B5EF4-FFF2-40B4-BE49-F238E27FC236}">
                <a16:creationId xmlns:a16="http://schemas.microsoft.com/office/drawing/2014/main" id="{6E2F3261-94EC-ECE7-41F4-27BCE558DEED}"/>
              </a:ext>
            </a:extLst>
          </p:cNvPr>
          <p:cNvSpPr txBox="1"/>
          <p:nvPr/>
        </p:nvSpPr>
        <p:spPr>
          <a:xfrm>
            <a:off x="865415"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F0A2969D-12AA-B5F8-EE83-D4DBE0337479}"/>
              </a:ext>
            </a:extLst>
          </p:cNvPr>
          <p:cNvSpPr txBox="1"/>
          <p:nvPr/>
        </p:nvSpPr>
        <p:spPr>
          <a:xfrm>
            <a:off x="5617480"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698640D0-853C-F076-B5A4-5AB598E12508}"/>
              </a:ext>
            </a:extLst>
          </p:cNvPr>
          <p:cNvSpPr txBox="1"/>
          <p:nvPr/>
        </p:nvSpPr>
        <p:spPr>
          <a:xfrm>
            <a:off x="865415"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2591629-901A-DCE8-D70C-EBBD163937E9}"/>
              </a:ext>
            </a:extLst>
          </p:cNvPr>
          <p:cNvSpPr txBox="1"/>
          <p:nvPr/>
        </p:nvSpPr>
        <p:spPr>
          <a:xfrm>
            <a:off x="5251319"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7" name="TextBox 6">
            <a:extLst>
              <a:ext uri="{FF2B5EF4-FFF2-40B4-BE49-F238E27FC236}">
                <a16:creationId xmlns:a16="http://schemas.microsoft.com/office/drawing/2014/main" id="{0E185D79-2C17-92D2-8F0C-0D7C4302EA74}"/>
              </a:ext>
            </a:extLst>
          </p:cNvPr>
          <p:cNvSpPr txBox="1"/>
          <p:nvPr/>
        </p:nvSpPr>
        <p:spPr>
          <a:xfrm>
            <a:off x="1151096" y="810425"/>
            <a:ext cx="7783290" cy="5232202"/>
          </a:xfrm>
          <a:prstGeom prst="rect">
            <a:avLst/>
          </a:prstGeom>
          <a:noFill/>
        </p:spPr>
        <p:txBody>
          <a:bodyPr wrap="square" rtlCol="0">
            <a:spAutoFit/>
          </a:bodyPr>
          <a:lstStyle/>
          <a:p>
            <a:r>
              <a:rPr lang="en-US" sz="4200" dirty="0">
                <a:solidFill>
                  <a:srgbClr val="E97C32"/>
                </a:solidFill>
                <a:latin typeface="Tw Cen MT" panose="020B0602020104020603" pitchFamily="34" charset="0"/>
              </a:rPr>
              <a:t>(c) The expression, a=22/7*5/3; would evaluate to _____.</a:t>
            </a:r>
          </a:p>
          <a:p>
            <a:endParaRPr lang="en-US" sz="2000" dirty="0">
              <a:solidFill>
                <a:srgbClr val="E97C32"/>
              </a:solidFill>
              <a:latin typeface="Tw Cen MT" panose="020B0602020104020603" pitchFamily="34" charset="0"/>
            </a:endParaRPr>
          </a:p>
          <a:p>
            <a:r>
              <a:rPr lang="en-IN" sz="4200" b="1" dirty="0">
                <a:solidFill>
                  <a:srgbClr val="E97C32"/>
                </a:solidFill>
                <a:effectLst>
                  <a:outerShdw blurRad="38100" dist="38100" dir="2700000" algn="tl">
                    <a:srgbClr val="000000">
                      <a:alpha val="43137"/>
                    </a:srgbClr>
                  </a:outerShdw>
                </a:effectLst>
                <a:latin typeface="Tw Cen MT" panose="020B0602020104020603" pitchFamily="34" charset="0"/>
              </a:rPr>
              <a:t>Ans: 5</a:t>
            </a:r>
          </a:p>
          <a:p>
            <a:endParaRPr lang="en-IN" sz="2000" b="1" dirty="0">
              <a:solidFill>
                <a:srgbClr val="E97C32"/>
              </a:solidFill>
              <a:effectLst>
                <a:outerShdw blurRad="38100" dist="38100" dir="2700000" algn="tl">
                  <a:srgbClr val="000000">
                    <a:alpha val="43137"/>
                  </a:srgbClr>
                </a:outerShdw>
              </a:effectLst>
              <a:latin typeface="Tw Cen MT" panose="020B0602020104020603" pitchFamily="34" charset="0"/>
            </a:endParaRPr>
          </a:p>
          <a:p>
            <a:r>
              <a:rPr lang="en-US" sz="4200" dirty="0">
                <a:solidFill>
                  <a:srgbClr val="E97C32"/>
                </a:solidFill>
                <a:latin typeface="Tw Cen MT" panose="020B0602020104020603" pitchFamily="34" charset="0"/>
              </a:rPr>
              <a:t>a=</a:t>
            </a:r>
            <a:r>
              <a:rPr lang="en-US" sz="4200" b="1" dirty="0">
                <a:solidFill>
                  <a:srgbClr val="E97C32"/>
                </a:solidFill>
                <a:latin typeface="Tw Cen MT" panose="020B0602020104020603" pitchFamily="34" charset="0"/>
              </a:rPr>
              <a:t>22/7</a:t>
            </a:r>
            <a:r>
              <a:rPr lang="en-US" sz="4200" dirty="0">
                <a:solidFill>
                  <a:srgbClr val="E97C32"/>
                </a:solidFill>
                <a:latin typeface="Tw Cen MT" panose="020B0602020104020603" pitchFamily="34" charset="0"/>
              </a:rPr>
              <a:t>*5/3;</a:t>
            </a:r>
          </a:p>
          <a:p>
            <a:r>
              <a:rPr lang="en-US" sz="4200" dirty="0">
                <a:solidFill>
                  <a:srgbClr val="E97C32"/>
                </a:solidFill>
                <a:latin typeface="Tw Cen MT" panose="020B0602020104020603" pitchFamily="34" charset="0"/>
              </a:rPr>
              <a:t>a=</a:t>
            </a:r>
            <a:r>
              <a:rPr lang="en-US" sz="4200" b="1" dirty="0">
                <a:solidFill>
                  <a:srgbClr val="E97C32"/>
                </a:solidFill>
                <a:latin typeface="Tw Cen MT" panose="020B0602020104020603" pitchFamily="34" charset="0"/>
              </a:rPr>
              <a:t>3*5</a:t>
            </a:r>
            <a:r>
              <a:rPr lang="en-US" sz="4200" dirty="0">
                <a:solidFill>
                  <a:srgbClr val="E97C32"/>
                </a:solidFill>
                <a:latin typeface="Tw Cen MT" panose="020B0602020104020603" pitchFamily="34" charset="0"/>
              </a:rPr>
              <a:t>/3;</a:t>
            </a:r>
            <a:endParaRPr lang="en-US" sz="4200" b="1" dirty="0">
              <a:solidFill>
                <a:srgbClr val="E97C32"/>
              </a:solidFill>
              <a:effectLst>
                <a:outerShdw blurRad="38100" dist="38100" dir="2700000" algn="tl">
                  <a:srgbClr val="000000">
                    <a:alpha val="43137"/>
                  </a:srgbClr>
                </a:outerShdw>
              </a:effectLst>
              <a:latin typeface="Tw Cen MT" panose="020B0602020104020603" pitchFamily="34" charset="0"/>
            </a:endParaRPr>
          </a:p>
          <a:p>
            <a:r>
              <a:rPr lang="en-US" sz="4200" dirty="0">
                <a:solidFill>
                  <a:srgbClr val="E97C32"/>
                </a:solidFill>
                <a:latin typeface="Tw Cen MT" panose="020B0602020104020603" pitchFamily="34" charset="0"/>
              </a:rPr>
              <a:t>a=</a:t>
            </a:r>
            <a:r>
              <a:rPr lang="en-US" sz="4200" b="1" dirty="0">
                <a:solidFill>
                  <a:srgbClr val="E97C32"/>
                </a:solidFill>
                <a:latin typeface="Tw Cen MT" panose="020B0602020104020603" pitchFamily="34" charset="0"/>
              </a:rPr>
              <a:t>15/3</a:t>
            </a:r>
            <a:r>
              <a:rPr lang="en-US" sz="4200" dirty="0">
                <a:solidFill>
                  <a:srgbClr val="E97C32"/>
                </a:solidFill>
                <a:latin typeface="Tw Cen MT" panose="020B0602020104020603" pitchFamily="34" charset="0"/>
              </a:rPr>
              <a:t>;</a:t>
            </a:r>
            <a:endParaRPr lang="en-US" sz="4200" b="1" dirty="0">
              <a:solidFill>
                <a:srgbClr val="E97C32"/>
              </a:solidFill>
              <a:effectLst>
                <a:outerShdw blurRad="38100" dist="38100" dir="2700000" algn="tl">
                  <a:srgbClr val="000000">
                    <a:alpha val="43137"/>
                  </a:srgbClr>
                </a:outerShdw>
              </a:effectLst>
              <a:latin typeface="Tw Cen MT" panose="020B0602020104020603" pitchFamily="34" charset="0"/>
            </a:endParaRPr>
          </a:p>
          <a:p>
            <a:r>
              <a:rPr lang="en-US" sz="4200" dirty="0">
                <a:solidFill>
                  <a:srgbClr val="E97C32"/>
                </a:solidFill>
                <a:latin typeface="Tw Cen MT" panose="020B0602020104020603" pitchFamily="34" charset="0"/>
              </a:rPr>
              <a:t>a=</a:t>
            </a:r>
            <a:r>
              <a:rPr lang="en-US" sz="4200" b="1" dirty="0">
                <a:solidFill>
                  <a:srgbClr val="E97C32"/>
                </a:solidFill>
                <a:latin typeface="Tw Cen MT" panose="020B0602020104020603" pitchFamily="34" charset="0"/>
              </a:rPr>
              <a:t>5</a:t>
            </a:r>
            <a:r>
              <a:rPr lang="en-US" sz="4200" dirty="0">
                <a:solidFill>
                  <a:srgbClr val="E97C32"/>
                </a:solidFill>
                <a:latin typeface="Tw Cen MT" panose="020B0602020104020603" pitchFamily="34" charset="0"/>
              </a:rPr>
              <a:t>;</a:t>
            </a:r>
            <a:endParaRPr lang="en-US" sz="4200" b="1" dirty="0">
              <a:solidFill>
                <a:srgbClr val="E97C32"/>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360746683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0480" y="3"/>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681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8497"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0462" y="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1299"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38677" y="3"/>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636B5A2E-F7B0-3FF6-0067-CA3EBAADDF6C}"/>
              </a:ext>
            </a:extLst>
          </p:cNvPr>
          <p:cNvSpPr/>
          <p:nvPr/>
        </p:nvSpPr>
        <p:spPr>
          <a:xfrm>
            <a:off x="493488"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81437" y="0"/>
            <a:ext cx="9934508" cy="6858000"/>
            <a:chOff x="-523670" y="-1"/>
            <a:chExt cx="9934508" cy="6858000"/>
          </a:xfrm>
        </p:grpSpPr>
        <p:sp>
          <p:nvSpPr>
            <p:cNvPr id="28" name="Rectangle 27">
              <a:extLst>
                <a:ext uri="{FF2B5EF4-FFF2-40B4-BE49-F238E27FC236}">
                  <a16:creationId xmlns:a16="http://schemas.microsoft.com/office/drawing/2014/main" id="{5E43E247-21D3-6B4C-40B2-9D1E0B640AAA}"/>
                </a:ext>
              </a:extLst>
            </p:cNvPr>
            <p:cNvSpPr/>
            <p:nvPr/>
          </p:nvSpPr>
          <p:spPr>
            <a:xfrm>
              <a:off x="-523670" y="-1"/>
              <a:ext cx="993450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84634" y="0"/>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58013" y="2334665"/>
            <a:ext cx="2188670" cy="2188670"/>
          </a:xfrm>
          <a:prstGeom prst="rect">
            <a:avLst/>
          </a:prstGeom>
        </p:spPr>
      </p:pic>
      <p:pic>
        <p:nvPicPr>
          <p:cNvPr id="2" name="DC Logo" descr="Logo&#10;&#10;Description automatically generated">
            <a:extLst>
              <a:ext uri="{FF2B5EF4-FFF2-40B4-BE49-F238E27FC236}">
                <a16:creationId xmlns:a16="http://schemas.microsoft.com/office/drawing/2014/main" id="{F9575286-0319-EA08-30AD-EAFDBAE94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199" y="71953"/>
            <a:ext cx="577132" cy="577132"/>
          </a:xfrm>
          <a:prstGeom prst="rect">
            <a:avLst/>
          </a:prstGeom>
        </p:spPr>
      </p:pic>
      <p:sp>
        <p:nvSpPr>
          <p:cNvPr id="3" name="TextBox 2">
            <a:extLst>
              <a:ext uri="{FF2B5EF4-FFF2-40B4-BE49-F238E27FC236}">
                <a16:creationId xmlns:a16="http://schemas.microsoft.com/office/drawing/2014/main" id="{6E2F3261-94EC-ECE7-41F4-27BCE558DEED}"/>
              </a:ext>
            </a:extLst>
          </p:cNvPr>
          <p:cNvSpPr txBox="1"/>
          <p:nvPr/>
        </p:nvSpPr>
        <p:spPr>
          <a:xfrm>
            <a:off x="865415"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F0A2969D-12AA-B5F8-EE83-D4DBE0337479}"/>
              </a:ext>
            </a:extLst>
          </p:cNvPr>
          <p:cNvSpPr txBox="1"/>
          <p:nvPr/>
        </p:nvSpPr>
        <p:spPr>
          <a:xfrm>
            <a:off x="5617480"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698640D0-853C-F076-B5A4-5AB598E12508}"/>
              </a:ext>
            </a:extLst>
          </p:cNvPr>
          <p:cNvSpPr txBox="1"/>
          <p:nvPr/>
        </p:nvSpPr>
        <p:spPr>
          <a:xfrm>
            <a:off x="865415"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2591629-901A-DCE8-D70C-EBBD163937E9}"/>
              </a:ext>
            </a:extLst>
          </p:cNvPr>
          <p:cNvSpPr txBox="1"/>
          <p:nvPr/>
        </p:nvSpPr>
        <p:spPr>
          <a:xfrm>
            <a:off x="5251319"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7" name="TextBox 6">
            <a:extLst>
              <a:ext uri="{FF2B5EF4-FFF2-40B4-BE49-F238E27FC236}">
                <a16:creationId xmlns:a16="http://schemas.microsoft.com/office/drawing/2014/main" id="{D7627033-4476-0812-C388-C76C254981C8}"/>
              </a:ext>
            </a:extLst>
          </p:cNvPr>
          <p:cNvSpPr txBox="1"/>
          <p:nvPr/>
        </p:nvSpPr>
        <p:spPr>
          <a:xfrm>
            <a:off x="1253303" y="954537"/>
            <a:ext cx="7167606" cy="4585871"/>
          </a:xfrm>
          <a:prstGeom prst="rect">
            <a:avLst/>
          </a:prstGeom>
          <a:noFill/>
        </p:spPr>
        <p:txBody>
          <a:bodyPr wrap="square" rtlCol="0">
            <a:spAutoFit/>
          </a:bodyPr>
          <a:lstStyle/>
          <a:p>
            <a:r>
              <a:rPr lang="en-US" sz="4200" dirty="0">
                <a:solidFill>
                  <a:srgbClr val="E97C32"/>
                </a:solidFill>
                <a:latin typeface="Tw Cen MT" panose="020B0602020104020603" pitchFamily="34" charset="0"/>
              </a:rPr>
              <a:t>(d) The expression x=-7% 2 – 8 would evaluate to _____.</a:t>
            </a:r>
          </a:p>
          <a:p>
            <a:endParaRPr lang="en-US" sz="2000" dirty="0">
              <a:solidFill>
                <a:srgbClr val="E97C32"/>
              </a:solidFill>
              <a:latin typeface="Tw Cen MT" panose="020B0602020104020603" pitchFamily="34" charset="0"/>
            </a:endParaRPr>
          </a:p>
          <a:p>
            <a:r>
              <a:rPr lang="en-IN" sz="4200" b="1" dirty="0">
                <a:solidFill>
                  <a:srgbClr val="E97C32"/>
                </a:solidFill>
                <a:effectLst>
                  <a:outerShdw blurRad="38100" dist="38100" dir="2700000" algn="tl">
                    <a:srgbClr val="000000">
                      <a:alpha val="43137"/>
                    </a:srgbClr>
                  </a:outerShdw>
                </a:effectLst>
                <a:latin typeface="Tw Cen MT" panose="020B0602020104020603" pitchFamily="34" charset="0"/>
              </a:rPr>
              <a:t>Ans: -9</a:t>
            </a:r>
          </a:p>
          <a:p>
            <a:endParaRPr lang="en-IN" sz="2000" b="1" dirty="0">
              <a:solidFill>
                <a:srgbClr val="E97C32"/>
              </a:solidFill>
              <a:effectLst>
                <a:outerShdw blurRad="38100" dist="38100" dir="2700000" algn="tl">
                  <a:srgbClr val="000000">
                    <a:alpha val="43137"/>
                  </a:srgbClr>
                </a:outerShdw>
              </a:effectLst>
              <a:latin typeface="Tw Cen MT" panose="020B0602020104020603" pitchFamily="34" charset="0"/>
            </a:endParaRPr>
          </a:p>
          <a:p>
            <a:r>
              <a:rPr lang="en-US" sz="4200" dirty="0">
                <a:solidFill>
                  <a:srgbClr val="E97C32"/>
                </a:solidFill>
                <a:latin typeface="Tw Cen MT" panose="020B0602020104020603" pitchFamily="34" charset="0"/>
              </a:rPr>
              <a:t>x=</a:t>
            </a:r>
            <a:r>
              <a:rPr lang="en-US" sz="4200" b="1" dirty="0">
                <a:solidFill>
                  <a:srgbClr val="E97C32"/>
                </a:solidFill>
                <a:latin typeface="Tw Cen MT" panose="020B0602020104020603" pitchFamily="34" charset="0"/>
              </a:rPr>
              <a:t>-7% 2</a:t>
            </a:r>
            <a:r>
              <a:rPr lang="en-US" sz="4200" dirty="0">
                <a:solidFill>
                  <a:srgbClr val="E97C32"/>
                </a:solidFill>
                <a:latin typeface="Tw Cen MT" panose="020B0602020104020603" pitchFamily="34" charset="0"/>
              </a:rPr>
              <a:t> – 8</a:t>
            </a:r>
          </a:p>
          <a:p>
            <a:r>
              <a:rPr lang="en-US" sz="4200" dirty="0">
                <a:solidFill>
                  <a:srgbClr val="E97C32"/>
                </a:solidFill>
                <a:latin typeface="Tw Cen MT" panose="020B0602020104020603" pitchFamily="34" charset="0"/>
              </a:rPr>
              <a:t>x=</a:t>
            </a:r>
            <a:r>
              <a:rPr lang="en-US" sz="4200" b="1" dirty="0">
                <a:solidFill>
                  <a:srgbClr val="E97C32"/>
                </a:solidFill>
                <a:latin typeface="Tw Cen MT" panose="020B0602020104020603" pitchFamily="34" charset="0"/>
              </a:rPr>
              <a:t>-1– 8</a:t>
            </a:r>
            <a:r>
              <a:rPr lang="en-US" sz="4200" dirty="0">
                <a:solidFill>
                  <a:srgbClr val="E97C32"/>
                </a:solidFill>
                <a:latin typeface="Tw Cen MT" panose="020B0602020104020603" pitchFamily="34" charset="0"/>
              </a:rPr>
              <a:t> </a:t>
            </a:r>
          </a:p>
          <a:p>
            <a:r>
              <a:rPr lang="en-US" sz="4200" dirty="0">
                <a:solidFill>
                  <a:srgbClr val="E97C32"/>
                </a:solidFill>
                <a:latin typeface="Tw Cen MT" panose="020B0602020104020603" pitchFamily="34" charset="0"/>
              </a:rPr>
              <a:t>x=</a:t>
            </a:r>
            <a:r>
              <a:rPr lang="en-US" sz="4200" b="1" dirty="0">
                <a:solidFill>
                  <a:srgbClr val="E97C32"/>
                </a:solidFill>
                <a:latin typeface="Tw Cen MT" panose="020B0602020104020603" pitchFamily="34" charset="0"/>
              </a:rPr>
              <a:t>-9</a:t>
            </a:r>
          </a:p>
        </p:txBody>
      </p:sp>
    </p:spTree>
    <p:extLst>
      <p:ext uri="{BB962C8B-B14F-4D97-AF65-F5344CB8AC3E}">
        <p14:creationId xmlns:p14="http://schemas.microsoft.com/office/powerpoint/2010/main" val="296499625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0480" y="3"/>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68188" y="0"/>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8497"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0462" y="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1299"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38677" y="3"/>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636B5A2E-F7B0-3FF6-0067-CA3EBAADDF6C}"/>
              </a:ext>
            </a:extLst>
          </p:cNvPr>
          <p:cNvSpPr/>
          <p:nvPr/>
        </p:nvSpPr>
        <p:spPr>
          <a:xfrm>
            <a:off x="493488" y="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209B8E2-AA46-82A6-C45A-1D0977FF77EA}"/>
              </a:ext>
            </a:extLst>
          </p:cNvPr>
          <p:cNvGrpSpPr/>
          <p:nvPr/>
        </p:nvGrpSpPr>
        <p:grpSpPr>
          <a:xfrm>
            <a:off x="81437" y="0"/>
            <a:ext cx="9934508" cy="6858000"/>
            <a:chOff x="-523670" y="-1"/>
            <a:chExt cx="9934508" cy="6858000"/>
          </a:xfrm>
        </p:grpSpPr>
        <p:sp>
          <p:nvSpPr>
            <p:cNvPr id="28" name="Rectangle 27">
              <a:extLst>
                <a:ext uri="{FF2B5EF4-FFF2-40B4-BE49-F238E27FC236}">
                  <a16:creationId xmlns:a16="http://schemas.microsoft.com/office/drawing/2014/main" id="{5E43E247-21D3-6B4C-40B2-9D1E0B640AAA}"/>
                </a:ext>
              </a:extLst>
            </p:cNvPr>
            <p:cNvSpPr/>
            <p:nvPr/>
          </p:nvSpPr>
          <p:spPr>
            <a:xfrm>
              <a:off x="-523670" y="-1"/>
              <a:ext cx="993450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E4216D3-E8DF-DF8D-4489-15F4F71997D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225041A-864B-4314-2252-46A14C4E102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4544B30A-9F3F-2D87-A6EF-501A280E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A5959316-6060-E246-72C6-49132B962BF6}"/>
              </a:ext>
            </a:extLst>
          </p:cNvPr>
          <p:cNvGrpSpPr/>
          <p:nvPr/>
        </p:nvGrpSpPr>
        <p:grpSpPr>
          <a:xfrm>
            <a:off x="-9384634" y="0"/>
            <a:ext cx="9927504" cy="6858000"/>
            <a:chOff x="-9337032" y="-1"/>
            <a:chExt cx="9927504" cy="6858000"/>
          </a:xfrm>
        </p:grpSpPr>
        <p:sp>
          <p:nvSpPr>
            <p:cNvPr id="33" name="Rectangle 32">
              <a:extLst>
                <a:ext uri="{FF2B5EF4-FFF2-40B4-BE49-F238E27FC236}">
                  <a16:creationId xmlns:a16="http://schemas.microsoft.com/office/drawing/2014/main" id="{83CE6E44-66F6-C238-2BB0-62C1C5ECB34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B6C9127-2DD0-21FC-7FE7-7654B0260B1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FCC278F-0F99-ADD3-A000-58CC1FFCDCF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2DDB4C30-47B2-10EA-7338-F75A44263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3958013" y="2334665"/>
            <a:ext cx="2188670" cy="2188670"/>
          </a:xfrm>
          <a:prstGeom prst="rect">
            <a:avLst/>
          </a:prstGeom>
        </p:spPr>
      </p:pic>
      <p:pic>
        <p:nvPicPr>
          <p:cNvPr id="2" name="DC Logo" descr="Logo&#10;&#10;Description automatically generated">
            <a:extLst>
              <a:ext uri="{FF2B5EF4-FFF2-40B4-BE49-F238E27FC236}">
                <a16:creationId xmlns:a16="http://schemas.microsoft.com/office/drawing/2014/main" id="{F9575286-0319-EA08-30AD-EAFDBAE94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199" y="71953"/>
            <a:ext cx="577132" cy="577132"/>
          </a:xfrm>
          <a:prstGeom prst="rect">
            <a:avLst/>
          </a:prstGeom>
        </p:spPr>
      </p:pic>
      <p:sp>
        <p:nvSpPr>
          <p:cNvPr id="3" name="TextBox 2">
            <a:extLst>
              <a:ext uri="{FF2B5EF4-FFF2-40B4-BE49-F238E27FC236}">
                <a16:creationId xmlns:a16="http://schemas.microsoft.com/office/drawing/2014/main" id="{6E2F3261-94EC-ECE7-41F4-27BCE558DEED}"/>
              </a:ext>
            </a:extLst>
          </p:cNvPr>
          <p:cNvSpPr txBox="1"/>
          <p:nvPr/>
        </p:nvSpPr>
        <p:spPr>
          <a:xfrm>
            <a:off x="865415"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F0A2969D-12AA-B5F8-EE83-D4DBE0337479}"/>
              </a:ext>
            </a:extLst>
          </p:cNvPr>
          <p:cNvSpPr txBox="1"/>
          <p:nvPr/>
        </p:nvSpPr>
        <p:spPr>
          <a:xfrm>
            <a:off x="5617480"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698640D0-853C-F076-B5A4-5AB598E12508}"/>
              </a:ext>
            </a:extLst>
          </p:cNvPr>
          <p:cNvSpPr txBox="1"/>
          <p:nvPr/>
        </p:nvSpPr>
        <p:spPr>
          <a:xfrm>
            <a:off x="865415"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2591629-901A-DCE8-D70C-EBBD163937E9}"/>
              </a:ext>
            </a:extLst>
          </p:cNvPr>
          <p:cNvSpPr txBox="1"/>
          <p:nvPr/>
        </p:nvSpPr>
        <p:spPr>
          <a:xfrm>
            <a:off x="5251319"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7" name="TextBox 6">
            <a:extLst>
              <a:ext uri="{FF2B5EF4-FFF2-40B4-BE49-F238E27FC236}">
                <a16:creationId xmlns:a16="http://schemas.microsoft.com/office/drawing/2014/main" id="{ED29BAB8-6CA3-8055-0581-07EADE3D674B}"/>
              </a:ext>
            </a:extLst>
          </p:cNvPr>
          <p:cNvSpPr txBox="1"/>
          <p:nvPr/>
        </p:nvSpPr>
        <p:spPr>
          <a:xfrm>
            <a:off x="1200846" y="1345301"/>
            <a:ext cx="7406596" cy="2677656"/>
          </a:xfrm>
          <a:prstGeom prst="rect">
            <a:avLst/>
          </a:prstGeom>
          <a:noFill/>
        </p:spPr>
        <p:txBody>
          <a:bodyPr wrap="square" rtlCol="0">
            <a:spAutoFit/>
          </a:bodyPr>
          <a:lstStyle/>
          <a:p>
            <a:r>
              <a:rPr lang="en-US" sz="4200" dirty="0">
                <a:solidFill>
                  <a:srgbClr val="E97C32"/>
                </a:solidFill>
                <a:latin typeface="Tw Cen MT" panose="020B0602020104020603" pitchFamily="34" charset="0"/>
              </a:rPr>
              <a:t>(e) If d is a float the operation d = 2 / 7.0 would store _____ in d.</a:t>
            </a:r>
          </a:p>
          <a:p>
            <a:endParaRPr lang="en-US" sz="4200" dirty="0">
              <a:solidFill>
                <a:srgbClr val="E97C32"/>
              </a:solidFill>
              <a:latin typeface="Tw Cen MT" panose="020B0602020104020603" pitchFamily="34" charset="0"/>
            </a:endParaRPr>
          </a:p>
          <a:p>
            <a:r>
              <a:rPr lang="en-IN" sz="4200" b="1" dirty="0">
                <a:solidFill>
                  <a:srgbClr val="E97C32"/>
                </a:solidFill>
                <a:effectLst>
                  <a:outerShdw blurRad="38100" dist="38100" dir="2700000" algn="tl">
                    <a:srgbClr val="000000">
                      <a:alpha val="43137"/>
                    </a:srgbClr>
                  </a:outerShdw>
                </a:effectLst>
                <a:latin typeface="Tw Cen MT" panose="020B0602020104020603" pitchFamily="34" charset="0"/>
              </a:rPr>
              <a:t>Ans: 0.285714</a:t>
            </a:r>
          </a:p>
        </p:txBody>
      </p:sp>
    </p:spTree>
    <p:extLst>
      <p:ext uri="{BB962C8B-B14F-4D97-AF65-F5344CB8AC3E}">
        <p14:creationId xmlns:p14="http://schemas.microsoft.com/office/powerpoint/2010/main" val="417910975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3954929"/>
          </a:xfrm>
          <a:prstGeom prst="rect">
            <a:avLst/>
          </a:prstGeom>
          <a:noFill/>
        </p:spPr>
        <p:txBody>
          <a:bodyPr wrap="square" rtlCol="0">
            <a:spAutoFit/>
          </a:bodyPr>
          <a:lstStyle/>
          <a:p>
            <a:r>
              <a:rPr lang="en-US" sz="4100" dirty="0">
                <a:solidFill>
                  <a:srgbClr val="00B050"/>
                </a:solidFill>
                <a:latin typeface="Tw Cen MT" panose="020B0602020104020603" pitchFamily="34" charset="0"/>
              </a:rPr>
              <a:t>Q[H] Attempt the following:</a:t>
            </a:r>
          </a:p>
          <a:p>
            <a:endParaRPr lang="en-US" sz="5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(a) If a five-digit number is input through the keyboard, write a program to calculate the sum of its digits. (Hint: use the modulus operator ‘%’).</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4D8E0E88-A94D-8C8C-5C2F-DFE2CD890C4C}"/>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BAFE47B8-2256-17C3-5B22-1FDC1800B30A}"/>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36DC2B55-53B6-117D-2CB1-5B335C063680}"/>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83B52350-00A4-910E-7A1C-199CA43C8530}"/>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137131681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animEffect transition="in" filter="wipe(left)">
                                      <p:cBhvr>
                                        <p:cTn id="11"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2693045"/>
          </a:xfrm>
          <a:prstGeom prst="rect">
            <a:avLst/>
          </a:prstGeom>
          <a:noFill/>
        </p:spPr>
        <p:txBody>
          <a:bodyPr wrap="square" rtlCol="0">
            <a:spAutoFit/>
          </a:bodyPr>
          <a:lstStyle/>
          <a:p>
            <a:r>
              <a:rPr lang="en-US" sz="4100" dirty="0">
                <a:solidFill>
                  <a:srgbClr val="00B050"/>
                </a:solidFill>
                <a:latin typeface="Tw Cen MT" panose="020B0602020104020603" pitchFamily="34" charset="0"/>
              </a:rPr>
              <a:t>Q[H] Attempt the following:</a:t>
            </a:r>
          </a:p>
          <a:p>
            <a:endParaRPr lang="en-US" sz="5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(b) If a five-digit number is input through the keyboard, write a program to reverse the number.</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AC12AED4-B6C5-AD78-7DA3-307755A66E78}"/>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70C0C90A-36C5-D522-D234-D041809F2067}"/>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1D82728E-8DAF-1993-582F-E7B91B5D17F0}"/>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2B1A8012-D1D1-9DA3-C616-303C0951B937}"/>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37146376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3323987"/>
          </a:xfrm>
          <a:prstGeom prst="rect">
            <a:avLst/>
          </a:prstGeom>
          <a:noFill/>
        </p:spPr>
        <p:txBody>
          <a:bodyPr wrap="square" rtlCol="0">
            <a:spAutoFit/>
          </a:bodyPr>
          <a:lstStyle/>
          <a:p>
            <a:r>
              <a:rPr lang="en-US" sz="4100" dirty="0">
                <a:solidFill>
                  <a:srgbClr val="00B050"/>
                </a:solidFill>
                <a:latin typeface="Tw Cen MT" panose="020B0602020104020603" pitchFamily="34" charset="0"/>
              </a:rPr>
              <a:t>Q[H] Attempt the following:</a:t>
            </a:r>
          </a:p>
          <a:p>
            <a:endParaRPr lang="en-US" sz="5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(c) If lengths of three sides of a triangle are input through the keyboard, write a program to find the area of the triangle.</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AC12AED4-B6C5-AD78-7DA3-307755A66E78}"/>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70C0C90A-36C5-D522-D234-D041809F2067}"/>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1D82728E-8DAF-1993-582F-E7B91B5D17F0}"/>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2B1A8012-D1D1-9DA3-C616-303C0951B937}"/>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130504619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AC12AED4-B6C5-AD78-7DA3-307755A66E78}"/>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70C0C90A-36C5-D522-D234-D041809F2067}"/>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1D82728E-8DAF-1993-582F-E7B91B5D17F0}"/>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2B1A8012-D1D1-9DA3-C616-303C0951B937}"/>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8EFC5E-4FA1-380A-892E-CC98F88BBC24}"/>
                  </a:ext>
                </a:extLst>
              </p:cNvPr>
              <p:cNvSpPr txBox="1"/>
              <p:nvPr/>
            </p:nvSpPr>
            <p:spPr>
              <a:xfrm>
                <a:off x="345658" y="943282"/>
                <a:ext cx="8488358" cy="4608377"/>
              </a:xfrm>
              <a:prstGeom prst="rect">
                <a:avLst/>
              </a:prstGeom>
              <a:noFill/>
            </p:spPr>
            <p:txBody>
              <a:bodyPr wrap="square" rtlCol="0">
                <a:spAutoFit/>
              </a:bodyPr>
              <a:lstStyle/>
              <a:p>
                <a:r>
                  <a:rPr lang="en-US" sz="4400" b="1" dirty="0">
                    <a:solidFill>
                      <a:srgbClr val="00B050"/>
                    </a:solidFill>
                    <a:effectLst>
                      <a:outerShdw blurRad="38100" dist="38100" dir="2700000" algn="tl">
                        <a:srgbClr val="000000">
                          <a:alpha val="43137"/>
                        </a:srgbClr>
                      </a:outerShdw>
                    </a:effectLst>
                    <a:latin typeface="Tw Cen MT" panose="020B0602020104020603" pitchFamily="34" charset="0"/>
                  </a:rPr>
                  <a:t>Area of Triangle</a:t>
                </a:r>
              </a:p>
              <a:p>
                <a:endParaRPr lang="en-US" sz="4400" b="1" dirty="0">
                  <a:solidFill>
                    <a:srgbClr val="00B050"/>
                  </a:solidFill>
                  <a:effectLst>
                    <a:outerShdw blurRad="38100" dist="38100" dir="2700000" algn="tl">
                      <a:srgbClr val="000000">
                        <a:alpha val="43137"/>
                      </a:srgbClr>
                    </a:outerShdw>
                  </a:effectLst>
                  <a:latin typeface="Tw Cen MT" panose="020B0602020104020603" pitchFamily="34" charset="0"/>
                </a:endParaRPr>
              </a:p>
              <a:p>
                <a:r>
                  <a:rPr lang="en-US" sz="4400" b="1" dirty="0">
                    <a:solidFill>
                      <a:srgbClr val="00B050"/>
                    </a:solidFill>
                    <a:effectLst>
                      <a:outerShdw blurRad="38100" dist="38100" dir="2700000" algn="tl">
                        <a:srgbClr val="000000">
                          <a:alpha val="43137"/>
                        </a:srgbClr>
                      </a:outerShdw>
                    </a:effectLst>
                    <a:latin typeface="Tw Cen MT" panose="020B0602020104020603" pitchFamily="34" charset="0"/>
                  </a:rPr>
                  <a:t>= </a:t>
                </a:r>
                <a14:m>
                  <m:oMath xmlns:m="http://schemas.openxmlformats.org/officeDocument/2006/math">
                    <m:rad>
                      <m:radPr>
                        <m:degHide m:val="on"/>
                        <m:ctrlP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ctrlPr>
                      </m:radPr>
                      <m:deg/>
                      <m:e>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𝒔</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𝒔</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𝒂</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𝒔</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𝒃</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𝒔</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𝒄</m:t>
                        </m:r>
                        <m:r>
                          <a:rPr lang="en-US" sz="4400" b="1" i="1" dirty="0" smtClean="0">
                            <a:solidFill>
                              <a:srgbClr val="00B050"/>
                            </a:solidFill>
                            <a:effectLst>
                              <a:outerShdw blurRad="38100" dist="38100" dir="2700000" algn="tl">
                                <a:srgbClr val="000000">
                                  <a:alpha val="43137"/>
                                </a:srgbClr>
                              </a:outerShdw>
                            </a:effectLst>
                            <a:latin typeface="Cambria Math" panose="02040503050406030204" pitchFamily="18" charset="0"/>
                          </a:rPr>
                          <m:t>)</m:t>
                        </m:r>
                      </m:e>
                    </m:rad>
                  </m:oMath>
                </a14:m>
                <a:endParaRPr lang="en-US" sz="4400" b="1" dirty="0">
                  <a:solidFill>
                    <a:srgbClr val="00B050"/>
                  </a:solidFill>
                  <a:effectLst>
                    <a:outerShdw blurRad="38100" dist="38100" dir="2700000" algn="tl">
                      <a:srgbClr val="000000">
                        <a:alpha val="43137"/>
                      </a:srgbClr>
                    </a:outerShdw>
                  </a:effectLst>
                  <a:latin typeface="Tw Cen MT" panose="020B0602020104020603" pitchFamily="34" charset="0"/>
                </a:endParaRPr>
              </a:p>
              <a:p>
                <a:endParaRPr lang="en-US" sz="4400" b="1" dirty="0">
                  <a:solidFill>
                    <a:srgbClr val="00B050"/>
                  </a:solidFill>
                  <a:effectLst>
                    <a:outerShdw blurRad="38100" dist="38100" dir="2700000" algn="tl">
                      <a:srgbClr val="000000">
                        <a:alpha val="43137"/>
                      </a:srgbClr>
                    </a:outerShdw>
                  </a:effectLst>
                  <a:latin typeface="Tw Cen MT" panose="020B0602020104020603" pitchFamily="34" charset="0"/>
                </a:endParaRPr>
              </a:p>
              <a:p>
                <a:r>
                  <a:rPr lang="en-US" sz="4400" b="1" dirty="0">
                    <a:solidFill>
                      <a:srgbClr val="00B050"/>
                    </a:solidFill>
                    <a:effectLst>
                      <a:outerShdw blurRad="38100" dist="38100" dir="2700000" algn="tl">
                        <a:srgbClr val="000000">
                          <a:alpha val="43137"/>
                        </a:srgbClr>
                      </a:outerShdw>
                    </a:effectLst>
                  </a:rPr>
                  <a:t>where,   </a:t>
                </a:r>
                <a14:m>
                  <m:oMath xmlns:m="http://schemas.openxmlformats.org/officeDocument/2006/math">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𝒔</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m:t>
                    </m:r>
                    <m:f>
                      <m:fPr>
                        <m:ctrlP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ctrlPr>
                      </m:fPr>
                      <m:num>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𝒂</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𝒃</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𝒄</m:t>
                        </m:r>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m:t>
                        </m:r>
                      </m:num>
                      <m:den>
                        <m:r>
                          <a:rPr lang="en-US" sz="4400" b="1" i="1" smtClean="0">
                            <a:solidFill>
                              <a:srgbClr val="00B050"/>
                            </a:solidFill>
                            <a:effectLst>
                              <a:outerShdw blurRad="38100" dist="38100" dir="2700000" algn="tl">
                                <a:srgbClr val="000000">
                                  <a:alpha val="43137"/>
                                </a:srgbClr>
                              </a:outerShdw>
                            </a:effectLst>
                            <a:latin typeface="Cambria Math" panose="02040503050406030204" pitchFamily="18" charset="0"/>
                          </a:rPr>
                          <m:t>𝟐</m:t>
                        </m:r>
                      </m:den>
                    </m:f>
                  </m:oMath>
                </a14:m>
                <a:endParaRPr lang="en-US" sz="4400" b="1" dirty="0">
                  <a:solidFill>
                    <a:srgbClr val="00B050"/>
                  </a:solidFill>
                  <a:effectLst>
                    <a:outerShdw blurRad="38100" dist="38100" dir="2700000" algn="tl">
                      <a:srgbClr val="000000">
                        <a:alpha val="43137"/>
                      </a:srgbClr>
                    </a:outerShdw>
                  </a:effectLst>
                  <a:latin typeface="Tw Cen MT" panose="020B0602020104020603" pitchFamily="34" charset="0"/>
                </a:endParaRPr>
              </a:p>
              <a:p>
                <a:r>
                  <a:rPr lang="en-US" sz="4400" b="1" dirty="0">
                    <a:solidFill>
                      <a:srgbClr val="00B050"/>
                    </a:solidFill>
                    <a:effectLst>
                      <a:outerShdw blurRad="38100" dist="38100" dir="2700000" algn="tl">
                        <a:srgbClr val="000000">
                          <a:alpha val="43137"/>
                        </a:srgbClr>
                      </a:outerShdw>
                    </a:effectLst>
                    <a:latin typeface="Tw Cen MT" panose="020B0602020104020603" pitchFamily="34" charset="0"/>
                  </a:rPr>
                  <a:t>and a, b and c are sides of triangle.</a:t>
                </a:r>
              </a:p>
            </p:txBody>
          </p:sp>
        </mc:Choice>
        <mc:Fallback xmlns="">
          <p:sp>
            <p:nvSpPr>
              <p:cNvPr id="6" name="TextBox 5">
                <a:extLst>
                  <a:ext uri="{FF2B5EF4-FFF2-40B4-BE49-F238E27FC236}">
                    <a16:creationId xmlns:a16="http://schemas.microsoft.com/office/drawing/2014/main" id="{308EFC5E-4FA1-380A-892E-CC98F88BBC24}"/>
                  </a:ext>
                </a:extLst>
              </p:cNvPr>
              <p:cNvSpPr txBox="1">
                <a:spLocks noRot="1" noChangeAspect="1" noMove="1" noResize="1" noEditPoints="1" noAdjustHandles="1" noChangeArrowheads="1" noChangeShapeType="1" noTextEdit="1"/>
              </p:cNvSpPr>
              <p:nvPr/>
            </p:nvSpPr>
            <p:spPr>
              <a:xfrm>
                <a:off x="345658" y="943282"/>
                <a:ext cx="8488358" cy="4608377"/>
              </a:xfrm>
              <a:prstGeom prst="rect">
                <a:avLst/>
              </a:prstGeom>
              <a:blipFill>
                <a:blip r:embed="rId4"/>
                <a:stretch>
                  <a:fillRect l="-3017" t="-3042" r="-2874" b="-6217"/>
                </a:stretch>
              </a:blipFill>
            </p:spPr>
            <p:txBody>
              <a:bodyPr/>
              <a:lstStyle/>
              <a:p>
                <a:r>
                  <a:rPr lang="en-US">
                    <a:noFill/>
                  </a:rPr>
                  <a:t> </a:t>
                </a:r>
              </a:p>
            </p:txBody>
          </p:sp>
        </mc:Fallback>
      </mc:AlternateContent>
    </p:spTree>
    <p:extLst>
      <p:ext uri="{BB962C8B-B14F-4D97-AF65-F5344CB8AC3E}">
        <p14:creationId xmlns:p14="http://schemas.microsoft.com/office/powerpoint/2010/main" val="306865402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8" name="TextBox 7">
            <a:extLst>
              <a:ext uri="{FF2B5EF4-FFF2-40B4-BE49-F238E27FC236}">
                <a16:creationId xmlns:a16="http://schemas.microsoft.com/office/drawing/2014/main" id="{B68D9214-B9FB-D0F5-4427-1DAEFB54A3A3}"/>
              </a:ext>
            </a:extLst>
          </p:cNvPr>
          <p:cNvSpPr txBox="1"/>
          <p:nvPr/>
        </p:nvSpPr>
        <p:spPr>
          <a:xfrm>
            <a:off x="3167007" y="1020307"/>
            <a:ext cx="8087559" cy="4924425"/>
          </a:xfrm>
          <a:prstGeom prst="rect">
            <a:avLst/>
          </a:prstGeom>
          <a:noFill/>
        </p:spPr>
        <p:txBody>
          <a:bodyPr wrap="square" rtlCol="0">
            <a:spAutoFit/>
          </a:bodyPr>
          <a:lstStyle/>
          <a:p>
            <a:r>
              <a:rPr lang="en-US" sz="4200" dirty="0">
                <a:solidFill>
                  <a:srgbClr val="FF5969"/>
                </a:solidFill>
                <a:latin typeface="Tw Cen MT" panose="020B0602020104020603" pitchFamily="34" charset="0"/>
              </a:rPr>
              <a:t>(d) 4/3*3.14*r*r*r=</a:t>
            </a:r>
            <a:r>
              <a:rPr lang="en-US" sz="4200" dirty="0" err="1">
                <a:solidFill>
                  <a:srgbClr val="FF5969"/>
                </a:solidFill>
                <a:latin typeface="Tw Cen MT" panose="020B0602020104020603" pitchFamily="34" charset="0"/>
              </a:rPr>
              <a:t>vol_of_sphere</a:t>
            </a:r>
            <a:r>
              <a:rPr lang="en-US" sz="4200" dirty="0">
                <a:solidFill>
                  <a:srgbClr val="FF5969"/>
                </a:solidFill>
                <a:latin typeface="Tw Cen MT" panose="020B0602020104020603" pitchFamily="34" charset="0"/>
              </a:rPr>
              <a:t>;</a:t>
            </a:r>
            <a:endParaRPr lang="en-US" sz="2000" dirty="0">
              <a:solidFill>
                <a:srgbClr val="FF5969"/>
              </a:solidFill>
              <a:latin typeface="Tw Cen MT" panose="020B0602020104020603" pitchFamily="34" charset="0"/>
            </a:endParaRPr>
          </a:p>
          <a:p>
            <a:endParaRPr lang="en-US" sz="42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a:t>
            </a:r>
            <a:r>
              <a:rPr lang="en-US" sz="3800" b="1" dirty="0" err="1">
                <a:solidFill>
                  <a:srgbClr val="00FF00"/>
                </a:solidFill>
                <a:effectLst>
                  <a:outerShdw blurRad="38100" dist="38100" dir="2700000" algn="tl">
                    <a:srgbClr val="000000">
                      <a:alpha val="43137"/>
                    </a:srgbClr>
                  </a:outerShdw>
                </a:effectLst>
                <a:latin typeface="Consolas" panose="020B0609020204030204" pitchFamily="49" charset="0"/>
              </a:rPr>
              <a:t>lvalue</a:t>
            </a:r>
            <a:r>
              <a:rPr lang="en-US" sz="3800" b="1" dirty="0">
                <a:solidFill>
                  <a:srgbClr val="00FF00"/>
                </a:solidFill>
                <a:effectLst>
                  <a:outerShdw blurRad="38100" dist="38100" dir="2700000" algn="tl">
                    <a:srgbClr val="000000">
                      <a:alpha val="43137"/>
                    </a:srgbClr>
                  </a:outerShdw>
                </a:effectLst>
                <a:latin typeface="Consolas" panose="020B0609020204030204" pitchFamily="49" charset="0"/>
              </a:rPr>
              <a:t> required as left operand of assignment</a:t>
            </a:r>
          </a:p>
          <a:p>
            <a:endParaRPr lang="en-US" sz="20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C allows only one variable on left hand side of “=“ assignment operator.</a:t>
            </a:r>
          </a:p>
        </p:txBody>
      </p:sp>
      <p:sp>
        <p:nvSpPr>
          <p:cNvPr id="2" name="TextBox 1">
            <a:extLst>
              <a:ext uri="{FF2B5EF4-FFF2-40B4-BE49-F238E27FC236}">
                <a16:creationId xmlns:a16="http://schemas.microsoft.com/office/drawing/2014/main" id="{F83BCC12-41F6-1864-8787-7B9F3D9236FC}"/>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F2007BB2-7189-D752-4A48-20913DE77AB4}"/>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5BDE52FA-A63E-F781-2F12-7529AB2C448E}"/>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EC7FD4B-19FE-B069-C461-A6B992C22C6B}"/>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234936364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4739759"/>
              </a:xfrm>
              <a:prstGeom prst="rect">
                <a:avLst/>
              </a:prstGeom>
              <a:noFill/>
            </p:spPr>
            <p:txBody>
              <a:bodyPr wrap="square" rtlCol="0">
                <a:spAutoFit/>
              </a:bodyPr>
              <a:lstStyle/>
              <a:p>
                <a:r>
                  <a:rPr lang="en-US" sz="4100" dirty="0">
                    <a:solidFill>
                      <a:srgbClr val="00B050"/>
                    </a:solidFill>
                    <a:latin typeface="Tw Cen MT" panose="020B0602020104020603" pitchFamily="34" charset="0"/>
                  </a:rPr>
                  <a:t>Q[H] Attempt the following:</a:t>
                </a:r>
              </a:p>
              <a:p>
                <a:endParaRPr lang="en-US" sz="5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(d) Write a program to receive cartesian co-ordinates (x, y) of a point and convert them into polar co-ordinates (r, </a:t>
                </a:r>
                <a:r>
                  <a:rPr lang="el-GR" sz="4100" dirty="0">
                    <a:solidFill>
                      <a:srgbClr val="00B050"/>
                    </a:solidFill>
                    <a:latin typeface="Tw Cen MT" panose="020B0602020104020603" pitchFamily="34" charset="0"/>
                  </a:rPr>
                  <a:t>φ</a:t>
                </a:r>
                <a:r>
                  <a:rPr lang="en-US" sz="4100" dirty="0">
                    <a:solidFill>
                      <a:srgbClr val="00B050"/>
                    </a:solidFill>
                    <a:latin typeface="Tw Cen MT" panose="020B0602020104020603" pitchFamily="34" charset="0"/>
                  </a:rPr>
                  <a:t>).</a:t>
                </a:r>
              </a:p>
              <a:p>
                <a:endParaRPr lang="en-US" sz="10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Hint: </a:t>
                </a:r>
                <a14:m>
                  <m:oMath xmlns:m="http://schemas.openxmlformats.org/officeDocument/2006/math">
                    <m:r>
                      <m:rPr>
                        <m:sty m:val="p"/>
                      </m:rPr>
                      <a:rPr lang="en-US" sz="4100" b="0" i="0" smtClean="0">
                        <a:solidFill>
                          <a:srgbClr val="00B050"/>
                        </a:solidFill>
                        <a:latin typeface="Cambria Math" panose="02040503050406030204" pitchFamily="18" charset="0"/>
                      </a:rPr>
                      <m:t>r</m:t>
                    </m:r>
                    <m:r>
                      <a:rPr lang="en-US" sz="4100" i="1" smtClean="0">
                        <a:solidFill>
                          <a:srgbClr val="00B050"/>
                        </a:solidFill>
                        <a:latin typeface="Cambria Math" panose="02040503050406030204" pitchFamily="18" charset="0"/>
                      </a:rPr>
                      <m:t>=</m:t>
                    </m:r>
                    <m:r>
                      <a:rPr lang="en-US" sz="4100" b="0" i="1" smtClean="0">
                        <a:solidFill>
                          <a:srgbClr val="00B050"/>
                        </a:solidFill>
                        <a:latin typeface="Cambria Math" panose="02040503050406030204" pitchFamily="18" charset="0"/>
                      </a:rPr>
                      <m:t>𝑠𝑞𝑟𝑡</m:t>
                    </m:r>
                    <m:r>
                      <a:rPr lang="en-US" sz="4100" b="0" i="1" smtClean="0">
                        <a:solidFill>
                          <a:srgbClr val="00B050"/>
                        </a:solidFill>
                        <a:latin typeface="Cambria Math" panose="02040503050406030204" pitchFamily="18" charset="0"/>
                      </a:rPr>
                      <m:t>(</m:t>
                    </m:r>
                    <m:sSup>
                      <m:sSupPr>
                        <m:ctrlPr>
                          <a:rPr lang="en-US" sz="4100" i="1" smtClean="0">
                            <a:solidFill>
                              <a:srgbClr val="00B050"/>
                            </a:solidFill>
                            <a:latin typeface="Cambria Math" panose="02040503050406030204" pitchFamily="18" charset="0"/>
                          </a:rPr>
                        </m:ctrlPr>
                      </m:sSupPr>
                      <m:e>
                        <m:r>
                          <a:rPr lang="en-US" sz="4100" b="0" i="1" smtClean="0">
                            <a:solidFill>
                              <a:srgbClr val="00B050"/>
                            </a:solidFill>
                            <a:latin typeface="Cambria Math" panose="02040503050406030204" pitchFamily="18" charset="0"/>
                          </a:rPr>
                          <m:t>𝑥</m:t>
                        </m:r>
                      </m:e>
                      <m:sup>
                        <m:r>
                          <a:rPr lang="en-US" sz="4100" i="1" smtClean="0">
                            <a:solidFill>
                              <a:srgbClr val="00B050"/>
                            </a:solidFill>
                            <a:latin typeface="Cambria Math" panose="02040503050406030204" pitchFamily="18" charset="0"/>
                          </a:rPr>
                          <m:t>2</m:t>
                        </m:r>
                      </m:sup>
                    </m:sSup>
                    <m:r>
                      <a:rPr lang="en-US" sz="4100" b="0" i="1" smtClean="0">
                        <a:solidFill>
                          <a:srgbClr val="00B050"/>
                        </a:solidFill>
                        <a:latin typeface="Cambria Math" panose="02040503050406030204" pitchFamily="18" charset="0"/>
                      </a:rPr>
                      <m:t>+</m:t>
                    </m:r>
                    <m:sSup>
                      <m:sSupPr>
                        <m:ctrlPr>
                          <a:rPr lang="en-US" sz="4100" i="1">
                            <a:solidFill>
                              <a:srgbClr val="00B050"/>
                            </a:solidFill>
                            <a:latin typeface="Cambria Math" panose="02040503050406030204" pitchFamily="18" charset="0"/>
                          </a:rPr>
                        </m:ctrlPr>
                      </m:sSupPr>
                      <m:e>
                        <m:r>
                          <a:rPr lang="en-US" sz="4100" b="0" i="1" smtClean="0">
                            <a:solidFill>
                              <a:srgbClr val="00B050"/>
                            </a:solidFill>
                            <a:latin typeface="Cambria Math" panose="02040503050406030204" pitchFamily="18" charset="0"/>
                          </a:rPr>
                          <m:t>𝑦</m:t>
                        </m:r>
                      </m:e>
                      <m:sup>
                        <m:r>
                          <a:rPr lang="en-US" sz="4100" i="1">
                            <a:solidFill>
                              <a:srgbClr val="00B050"/>
                            </a:solidFill>
                            <a:latin typeface="Cambria Math" panose="02040503050406030204" pitchFamily="18" charset="0"/>
                          </a:rPr>
                          <m:t>2</m:t>
                        </m:r>
                      </m:sup>
                    </m:sSup>
                  </m:oMath>
                </a14:m>
                <a:r>
                  <a:rPr lang="en-US" sz="4100" dirty="0">
                    <a:solidFill>
                      <a:srgbClr val="00B050"/>
                    </a:solidFill>
                    <a:latin typeface="Tw Cen MT" panose="020B0602020104020603" pitchFamily="34" charset="0"/>
                  </a:rPr>
                  <a:t>)</a:t>
                </a:r>
              </a:p>
              <a:p>
                <a:r>
                  <a:rPr lang="en-US" sz="4100" dirty="0">
                    <a:solidFill>
                      <a:srgbClr val="00B050"/>
                    </a:solidFill>
                    <a:latin typeface="Tw Cen MT" panose="020B0602020104020603" pitchFamily="34" charset="0"/>
                  </a:rPr>
                  <a:t>and </a:t>
                </a:r>
                <a14:m>
                  <m:oMath xmlns:m="http://schemas.openxmlformats.org/officeDocument/2006/math">
                    <m:r>
                      <a:rPr lang="el-GR" sz="4100" i="1">
                        <a:solidFill>
                          <a:srgbClr val="00B050"/>
                        </a:solidFill>
                        <a:latin typeface="Cambria Math" panose="02040503050406030204" pitchFamily="18" charset="0"/>
                      </a:rPr>
                      <m:t>𝜑</m:t>
                    </m:r>
                    <m:r>
                      <a:rPr lang="en-US" sz="4100" b="0" i="1" smtClean="0">
                        <a:solidFill>
                          <a:srgbClr val="00B050"/>
                        </a:solidFill>
                        <a:latin typeface="Cambria Math" panose="02040503050406030204" pitchFamily="18" charset="0"/>
                      </a:rPr>
                      <m:t>=</m:t>
                    </m:r>
                    <m:func>
                      <m:funcPr>
                        <m:ctrlPr>
                          <a:rPr lang="en-US" sz="4100" b="0" i="1" smtClean="0">
                            <a:solidFill>
                              <a:srgbClr val="00B050"/>
                            </a:solidFill>
                            <a:latin typeface="Cambria Math" panose="02040503050406030204" pitchFamily="18" charset="0"/>
                          </a:rPr>
                        </m:ctrlPr>
                      </m:funcPr>
                      <m:fName>
                        <m:sSup>
                          <m:sSupPr>
                            <m:ctrlPr>
                              <a:rPr lang="en-US" sz="4100" b="0" i="1" smtClean="0">
                                <a:solidFill>
                                  <a:srgbClr val="00B050"/>
                                </a:solidFill>
                                <a:latin typeface="Cambria Math" panose="02040503050406030204" pitchFamily="18" charset="0"/>
                              </a:rPr>
                            </m:ctrlPr>
                          </m:sSupPr>
                          <m:e>
                            <m:r>
                              <m:rPr>
                                <m:sty m:val="p"/>
                              </m:rPr>
                              <a:rPr lang="en-US" sz="4100" b="0" i="0" smtClean="0">
                                <a:solidFill>
                                  <a:srgbClr val="00B050"/>
                                </a:solidFill>
                                <a:latin typeface="Cambria Math" panose="02040503050406030204" pitchFamily="18" charset="0"/>
                              </a:rPr>
                              <m:t>tan</m:t>
                            </m:r>
                          </m:e>
                          <m:sup>
                            <m:r>
                              <a:rPr lang="en-US" sz="4100" b="0" i="1" smtClean="0">
                                <a:solidFill>
                                  <a:srgbClr val="00B050"/>
                                </a:solidFill>
                                <a:latin typeface="Cambria Math" panose="02040503050406030204" pitchFamily="18" charset="0"/>
                              </a:rPr>
                              <m:t>−1</m:t>
                            </m:r>
                          </m:sup>
                        </m:sSup>
                      </m:fName>
                      <m:e>
                        <m:f>
                          <m:fPr>
                            <m:type m:val="lin"/>
                            <m:ctrlPr>
                              <a:rPr lang="en-US" sz="4100" b="0" i="1" smtClean="0">
                                <a:solidFill>
                                  <a:srgbClr val="00B050"/>
                                </a:solidFill>
                                <a:latin typeface="Cambria Math" panose="02040503050406030204" pitchFamily="18" charset="0"/>
                              </a:rPr>
                            </m:ctrlPr>
                          </m:fPr>
                          <m:num>
                            <m:r>
                              <a:rPr lang="en-US" sz="4100" b="0" i="1" smtClean="0">
                                <a:solidFill>
                                  <a:srgbClr val="00B050"/>
                                </a:solidFill>
                                <a:latin typeface="Cambria Math" panose="02040503050406030204" pitchFamily="18" charset="0"/>
                              </a:rPr>
                              <m:t>𝑦</m:t>
                            </m:r>
                          </m:num>
                          <m:den>
                            <m:r>
                              <a:rPr lang="en-US" sz="4100" b="0" i="1" smtClean="0">
                                <a:solidFill>
                                  <a:srgbClr val="00B050"/>
                                </a:solidFill>
                                <a:latin typeface="Cambria Math" panose="02040503050406030204" pitchFamily="18" charset="0"/>
                              </a:rPr>
                              <m:t>𝑥</m:t>
                            </m:r>
                          </m:den>
                        </m:f>
                      </m:e>
                    </m:func>
                  </m:oMath>
                </a14:m>
                <a:endParaRPr lang="en-US" sz="4100" dirty="0">
                  <a:solidFill>
                    <a:srgbClr val="00B050"/>
                  </a:solidFill>
                  <a:latin typeface="Tw Cen MT" panose="020B0602020104020603" pitchFamily="34" charset="0"/>
                </a:endParaRPr>
              </a:p>
            </p:txBody>
          </p:sp>
        </mc:Choice>
        <mc:Fallback xmlns="">
          <p:sp>
            <p:nvSpPr>
              <p:cNvPr id="13" name="TextBox 12">
                <a:extLst>
                  <a:ext uri="{FF2B5EF4-FFF2-40B4-BE49-F238E27FC236}">
                    <a16:creationId xmlns:a16="http://schemas.microsoft.com/office/drawing/2014/main" id="{970742B5-CF71-42ED-307F-18BF8EE727C4}"/>
                  </a:ext>
                </a:extLst>
              </p:cNvPr>
              <p:cNvSpPr txBox="1">
                <a:spLocks noGrp="1" noRot="1" noChangeAspect="1" noMove="1" noResize="1" noEditPoints="1" noAdjustHandles="1" noChangeArrowheads="1" noChangeShapeType="1" noTextEdit="1"/>
              </p:cNvSpPr>
              <p:nvPr/>
            </p:nvSpPr>
            <p:spPr>
              <a:xfrm>
                <a:off x="354158" y="820218"/>
                <a:ext cx="7811618" cy="4739759"/>
              </a:xfrm>
              <a:prstGeom prst="rect">
                <a:avLst/>
              </a:prstGeom>
              <a:blipFill>
                <a:blip r:embed="rId3"/>
                <a:stretch>
                  <a:fillRect l="-2808" t="-2317" b="-4891"/>
                </a:stretch>
              </a:blipFill>
            </p:spPr>
            <p:txBody>
              <a:bodyPr/>
              <a:lstStyle/>
              <a:p>
                <a:r>
                  <a:rPr lang="en-US">
                    <a:noFill/>
                  </a:rPr>
                  <a:t> </a:t>
                </a:r>
              </a:p>
            </p:txBody>
          </p:sp>
        </mc:Fallback>
      </mc:AlternateContent>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386C82C9-4E94-4786-659E-3836C5D1B76F}"/>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03F11DEE-D730-B8DE-D4CE-E1735064C0DA}"/>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B07317F6-BBDC-51E9-E0BF-A860B9EA3442}"/>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B511E9D1-5269-944E-E431-D993631A9237}"/>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237684053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AC12AED4-B6C5-AD78-7DA3-307755A66E78}"/>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70C0C90A-36C5-D522-D234-D041809F2067}"/>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1D82728E-8DAF-1993-582F-E7B91B5D17F0}"/>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2B1A8012-D1D1-9DA3-C616-303C0951B937}"/>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308EFC5E-4FA1-380A-892E-CC98F88BBC24}"/>
              </a:ext>
            </a:extLst>
          </p:cNvPr>
          <p:cNvSpPr txBox="1"/>
          <p:nvPr/>
        </p:nvSpPr>
        <p:spPr>
          <a:xfrm>
            <a:off x="286638" y="766729"/>
            <a:ext cx="8488358" cy="5324535"/>
          </a:xfrm>
          <a:prstGeom prst="rect">
            <a:avLst/>
          </a:prstGeom>
          <a:noFill/>
        </p:spPr>
        <p:txBody>
          <a:bodyPr wrap="square" rtlCol="0">
            <a:spAutoFit/>
          </a:bodyPr>
          <a:lstStyle/>
          <a:p>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 </a:t>
            </a:r>
            <a:r>
              <a:rPr lang="en-US" sz="4000" b="1" dirty="0" err="1">
                <a:solidFill>
                  <a:srgbClr val="00B050"/>
                </a:solidFill>
                <a:effectLst>
                  <a:outerShdw blurRad="38100" dist="38100" dir="2700000" algn="tl">
                    <a:srgbClr val="000000">
                      <a:alpha val="43137"/>
                    </a:srgbClr>
                  </a:outerShdw>
                </a:effectLst>
                <a:latin typeface="Tw Cen MT" panose="020B0602020104020603" pitchFamily="34" charset="0"/>
              </a:rPr>
              <a:t>atan</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 function</a:t>
            </a:r>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 only returns a result in the range of </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-π/2 to π/2</a:t>
            </a:r>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 which means it can only determine the angle of a point in the </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1</a:t>
            </a:r>
            <a:r>
              <a:rPr lang="en-US" sz="4000" b="1" baseline="30000" dirty="0">
                <a:solidFill>
                  <a:srgbClr val="00B050"/>
                </a:solidFill>
                <a:effectLst>
                  <a:outerShdw blurRad="38100" dist="38100" dir="2700000" algn="tl">
                    <a:srgbClr val="000000">
                      <a:alpha val="43137"/>
                    </a:srgbClr>
                  </a:outerShdw>
                </a:effectLst>
                <a:latin typeface="Tw Cen MT" panose="020B0602020104020603" pitchFamily="34" charset="0"/>
              </a:rPr>
              <a:t>st</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 or 4</a:t>
            </a:r>
            <a:r>
              <a:rPr lang="en-US" sz="4000" b="1" baseline="30000" dirty="0">
                <a:solidFill>
                  <a:srgbClr val="00B050"/>
                </a:solidFill>
                <a:effectLst>
                  <a:outerShdw blurRad="38100" dist="38100" dir="2700000" algn="tl">
                    <a:srgbClr val="000000">
                      <a:alpha val="43137"/>
                    </a:srgbClr>
                  </a:outerShdw>
                </a:effectLst>
                <a:latin typeface="Tw Cen MT" panose="020B0602020104020603" pitchFamily="34" charset="0"/>
              </a:rPr>
              <a:t>th</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 quadrants</a:t>
            </a:r>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a:t>
            </a:r>
          </a:p>
          <a:p>
            <a:endParaRPr lang="en-US" sz="2000" dirty="0">
              <a:solidFill>
                <a:srgbClr val="00B050"/>
              </a:solidFill>
              <a:effectLst>
                <a:outerShdw blurRad="38100" dist="38100" dir="2700000" algn="tl">
                  <a:srgbClr val="000000">
                    <a:alpha val="43137"/>
                  </a:srgbClr>
                </a:outerShdw>
              </a:effectLst>
              <a:latin typeface="Tw Cen MT" panose="020B0602020104020603" pitchFamily="34" charset="0"/>
            </a:endParaRPr>
          </a:p>
          <a:p>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 While </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atan2 function</a:t>
            </a:r>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 returns a result in the full range of </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-π to π</a:t>
            </a:r>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 which means it can determine the angle of a point in </a:t>
            </a:r>
            <a:r>
              <a:rPr lang="en-US" sz="4000" b="1" dirty="0">
                <a:solidFill>
                  <a:srgbClr val="00B050"/>
                </a:solidFill>
                <a:effectLst>
                  <a:outerShdw blurRad="38100" dist="38100" dir="2700000" algn="tl">
                    <a:srgbClr val="000000">
                      <a:alpha val="43137"/>
                    </a:srgbClr>
                  </a:outerShdw>
                </a:effectLst>
                <a:latin typeface="Tw Cen MT" panose="020B0602020104020603" pitchFamily="34" charset="0"/>
              </a:rPr>
              <a:t>any quadrant</a:t>
            </a:r>
            <a:r>
              <a:rPr lang="en-US" sz="4000" dirty="0">
                <a:solidFill>
                  <a:srgbClr val="00B050"/>
                </a:solidFill>
                <a:effectLst>
                  <a:outerShdw blurRad="38100" dist="38100" dir="2700000" algn="tl">
                    <a:srgbClr val="000000">
                      <a:alpha val="43137"/>
                    </a:srgbClr>
                  </a:outerShdw>
                </a:effectLst>
                <a:latin typeface="Tw Cen MT" panose="020B0602020104020603" pitchFamily="34" charset="0"/>
              </a:rPr>
              <a:t>.</a:t>
            </a:r>
          </a:p>
        </p:txBody>
      </p:sp>
    </p:spTree>
    <p:extLst>
      <p:ext uri="{BB962C8B-B14F-4D97-AF65-F5344CB8AC3E}">
        <p14:creationId xmlns:p14="http://schemas.microsoft.com/office/powerpoint/2010/main" val="287376788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AC12AED4-B6C5-AD78-7DA3-307755A66E78}"/>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70C0C90A-36C5-D522-D234-D041809F2067}"/>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1D82728E-8DAF-1993-582F-E7B91B5D17F0}"/>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2B1A8012-D1D1-9DA3-C616-303C0951B937}"/>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6" name="TextBox 5">
            <a:extLst>
              <a:ext uri="{FF2B5EF4-FFF2-40B4-BE49-F238E27FC236}">
                <a16:creationId xmlns:a16="http://schemas.microsoft.com/office/drawing/2014/main" id="{308EFC5E-4FA1-380A-892E-CC98F88BBC24}"/>
              </a:ext>
            </a:extLst>
          </p:cNvPr>
          <p:cNvSpPr txBox="1"/>
          <p:nvPr/>
        </p:nvSpPr>
        <p:spPr>
          <a:xfrm>
            <a:off x="345658" y="649403"/>
            <a:ext cx="7677445" cy="5632311"/>
          </a:xfrm>
          <a:prstGeom prst="rect">
            <a:avLst/>
          </a:prstGeom>
          <a:noFill/>
        </p:spPr>
        <p:txBody>
          <a:bodyPr wrap="square" rtlCol="0">
            <a:spAutoFit/>
          </a:bodyPr>
          <a:lstStyle/>
          <a:p>
            <a:pPr algn="just"/>
            <a:r>
              <a:rPr lang="en-US" sz="2000" b="1" dirty="0">
                <a:solidFill>
                  <a:srgbClr val="00B050"/>
                </a:solidFill>
                <a:effectLst>
                  <a:outerShdw blurRad="38100" dist="38100" dir="2700000" algn="tl">
                    <a:srgbClr val="000000">
                      <a:alpha val="43137"/>
                    </a:srgbClr>
                  </a:outerShdw>
                </a:effectLst>
                <a:latin typeface="Tw Cen MT" panose="020B0602020104020603" pitchFamily="34" charset="0"/>
              </a:rPr>
              <a:t>The atan2 function is a variant of the </a:t>
            </a:r>
            <a:r>
              <a:rPr lang="en-US" sz="2000" b="1" dirty="0" err="1">
                <a:solidFill>
                  <a:srgbClr val="00B050"/>
                </a:solidFill>
                <a:effectLst>
                  <a:outerShdw blurRad="38100" dist="38100" dir="2700000" algn="tl">
                    <a:srgbClr val="000000">
                      <a:alpha val="43137"/>
                    </a:srgbClr>
                  </a:outerShdw>
                </a:effectLst>
                <a:latin typeface="Tw Cen MT" panose="020B0602020104020603" pitchFamily="34" charset="0"/>
              </a:rPr>
              <a:t>atan</a:t>
            </a:r>
            <a:r>
              <a:rPr lang="en-US" sz="2000" b="1" dirty="0">
                <a:solidFill>
                  <a:srgbClr val="00B050"/>
                </a:solidFill>
                <a:effectLst>
                  <a:outerShdw blurRad="38100" dist="38100" dir="2700000" algn="tl">
                    <a:srgbClr val="000000">
                      <a:alpha val="43137"/>
                    </a:srgbClr>
                  </a:outerShdw>
                </a:effectLst>
                <a:latin typeface="Tw Cen MT" panose="020B0602020104020603" pitchFamily="34" charset="0"/>
              </a:rPr>
              <a:t> (arctangent) function that is often used to compute the angle of a point in polar coordinates from its Cartesian coordinates. The reason atan2 is used instead of </a:t>
            </a:r>
            <a:r>
              <a:rPr lang="en-US" sz="2000" b="1" dirty="0" err="1">
                <a:solidFill>
                  <a:srgbClr val="00B050"/>
                </a:solidFill>
                <a:effectLst>
                  <a:outerShdw blurRad="38100" dist="38100" dir="2700000" algn="tl">
                    <a:srgbClr val="000000">
                      <a:alpha val="43137"/>
                    </a:srgbClr>
                  </a:outerShdw>
                </a:effectLst>
                <a:latin typeface="Tw Cen MT" panose="020B0602020104020603" pitchFamily="34" charset="0"/>
              </a:rPr>
              <a:t>atan</a:t>
            </a:r>
            <a:r>
              <a:rPr lang="en-US" sz="2000" b="1" dirty="0">
                <a:solidFill>
                  <a:srgbClr val="00B050"/>
                </a:solidFill>
                <a:effectLst>
                  <a:outerShdw blurRad="38100" dist="38100" dir="2700000" algn="tl">
                    <a:srgbClr val="000000">
                      <a:alpha val="43137"/>
                    </a:srgbClr>
                  </a:outerShdw>
                </a:effectLst>
                <a:latin typeface="Tw Cen MT" panose="020B0602020104020603" pitchFamily="34" charset="0"/>
              </a:rPr>
              <a:t> is because </a:t>
            </a:r>
            <a:r>
              <a:rPr lang="en-US" sz="2000" b="1" dirty="0">
                <a:solidFill>
                  <a:srgbClr val="FF0000"/>
                </a:solidFill>
                <a:effectLst>
                  <a:outerShdw blurRad="38100" dist="38100" dir="2700000" algn="tl">
                    <a:srgbClr val="000000">
                      <a:alpha val="43137"/>
                    </a:srgbClr>
                  </a:outerShdw>
                </a:effectLst>
                <a:latin typeface="Tw Cen MT" panose="020B0602020104020603" pitchFamily="34" charset="0"/>
              </a:rPr>
              <a:t>it is better at handling the "quadrant" of the point, i.e., which of the four quadrants of the Cartesian plane the point is in.</a:t>
            </a:r>
          </a:p>
          <a:p>
            <a:pPr algn="just"/>
            <a:endParaRPr lang="en-US" sz="2000" b="1" dirty="0">
              <a:solidFill>
                <a:srgbClr val="FF0000"/>
              </a:solidFill>
              <a:effectLst>
                <a:outerShdw blurRad="38100" dist="38100" dir="2700000" algn="tl">
                  <a:srgbClr val="000000">
                    <a:alpha val="43137"/>
                  </a:srgbClr>
                </a:outerShdw>
              </a:effectLst>
              <a:latin typeface="Tw Cen MT" panose="020B0602020104020603" pitchFamily="34" charset="0"/>
            </a:endParaRPr>
          </a:p>
          <a:p>
            <a:pPr algn="just"/>
            <a:r>
              <a:rPr lang="en-US" sz="2000" b="1" dirty="0">
                <a:solidFill>
                  <a:srgbClr val="00B050"/>
                </a:solidFill>
                <a:effectLst>
                  <a:outerShdw blurRad="38100" dist="38100" dir="2700000" algn="tl">
                    <a:srgbClr val="000000">
                      <a:alpha val="43137"/>
                    </a:srgbClr>
                  </a:outerShdw>
                </a:effectLst>
                <a:latin typeface="Tw Cen MT" panose="020B0602020104020603" pitchFamily="34" charset="0"/>
              </a:rPr>
              <a:t>The </a:t>
            </a:r>
            <a:r>
              <a:rPr lang="en-US" sz="2000" b="1" dirty="0" err="1">
                <a:solidFill>
                  <a:srgbClr val="00B050"/>
                </a:solidFill>
                <a:effectLst>
                  <a:outerShdw blurRad="38100" dist="38100" dir="2700000" algn="tl">
                    <a:srgbClr val="000000">
                      <a:alpha val="43137"/>
                    </a:srgbClr>
                  </a:outerShdw>
                </a:effectLst>
                <a:latin typeface="Tw Cen MT" panose="020B0602020104020603" pitchFamily="34" charset="0"/>
              </a:rPr>
              <a:t>atan</a:t>
            </a:r>
            <a:r>
              <a:rPr lang="en-US" sz="2000" b="1" dirty="0">
                <a:solidFill>
                  <a:srgbClr val="00B050"/>
                </a:solidFill>
                <a:effectLst>
                  <a:outerShdw blurRad="38100" dist="38100" dir="2700000" algn="tl">
                    <a:srgbClr val="000000">
                      <a:alpha val="43137"/>
                    </a:srgbClr>
                  </a:outerShdw>
                </a:effectLst>
                <a:latin typeface="Tw Cen MT" panose="020B0602020104020603" pitchFamily="34" charset="0"/>
              </a:rPr>
              <a:t> function only returns a result in the range of -π/2 to π/2, which means it can only determine the angle of a point in the first or fourth quadrants (i.e., where the x-coordinate is positive). In order to determine the angle of a point in the second or third quadrants (where the x-coordinate is negative), you would need to add or subtract π, respectively.</a:t>
            </a:r>
          </a:p>
          <a:p>
            <a:pPr algn="just"/>
            <a:endParaRPr lang="en-US" sz="2000" b="1" dirty="0">
              <a:solidFill>
                <a:srgbClr val="00B050"/>
              </a:solidFill>
              <a:effectLst>
                <a:outerShdw blurRad="38100" dist="38100" dir="2700000" algn="tl">
                  <a:srgbClr val="000000">
                    <a:alpha val="43137"/>
                  </a:srgbClr>
                </a:outerShdw>
              </a:effectLst>
              <a:latin typeface="Tw Cen MT" panose="020B0602020104020603" pitchFamily="34" charset="0"/>
            </a:endParaRPr>
          </a:p>
          <a:p>
            <a:pPr algn="just"/>
            <a:r>
              <a:rPr lang="en-US" sz="2000" b="1" dirty="0">
                <a:solidFill>
                  <a:srgbClr val="00B050"/>
                </a:solidFill>
                <a:effectLst>
                  <a:outerShdw blurRad="38100" dist="38100" dir="2700000" algn="tl">
                    <a:srgbClr val="000000">
                      <a:alpha val="43137"/>
                    </a:srgbClr>
                  </a:outerShdw>
                </a:effectLst>
                <a:latin typeface="Tw Cen MT" panose="020B0602020104020603" pitchFamily="34" charset="0"/>
              </a:rPr>
              <a:t>The atan2 function, on the other hand, returns a result in the full range of -π to π, which means it can determine the angle of a point in any quadrant. It does this by taking into account the signs of both the x- and y-coordinates of the point. This makes it more convenient to use, as you don't have to worry about quadrants yourself.</a:t>
            </a:r>
          </a:p>
        </p:txBody>
      </p:sp>
    </p:spTree>
    <p:extLst>
      <p:ext uri="{BB962C8B-B14F-4D97-AF65-F5344CB8AC3E}">
        <p14:creationId xmlns:p14="http://schemas.microsoft.com/office/powerpoint/2010/main" val="297206560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p:cNvSpPr>
          <p:nvPr/>
        </p:nvSpPr>
        <p:spPr>
          <a:xfrm>
            <a:off x="354158" y="820218"/>
            <a:ext cx="7811618" cy="4262705"/>
          </a:xfrm>
          <a:prstGeom prst="rect">
            <a:avLst/>
          </a:prstGeom>
          <a:noFill/>
        </p:spPr>
        <p:txBody>
          <a:bodyPr wrap="square" rtlCol="0">
            <a:spAutoFit/>
          </a:bodyPr>
          <a:lstStyle/>
          <a:p>
            <a:r>
              <a:rPr lang="en-US" sz="3800" dirty="0">
                <a:solidFill>
                  <a:srgbClr val="00B050"/>
                </a:solidFill>
                <a:latin typeface="Tw Cen MT" panose="020B0602020104020603" pitchFamily="34" charset="0"/>
              </a:rPr>
              <a:t>Q[H] Attempt the following:</a:t>
            </a:r>
            <a:endParaRPr lang="en-US" sz="500" dirty="0">
              <a:solidFill>
                <a:srgbClr val="00B050"/>
              </a:solidFill>
              <a:latin typeface="Tw Cen MT" panose="020B0602020104020603" pitchFamily="34" charset="0"/>
            </a:endParaRPr>
          </a:p>
          <a:p>
            <a:r>
              <a:rPr lang="en-US" sz="3800" dirty="0">
                <a:solidFill>
                  <a:srgbClr val="00B050"/>
                </a:solidFill>
                <a:latin typeface="Tw Cen MT" panose="020B0602020104020603" pitchFamily="34" charset="0"/>
              </a:rPr>
              <a:t>(e) Write a program to receive values of latitude (L1, L2) and longitude (G1, G2), in degrees, of two places on the earth and output the distance (D) between them in nautical miles the formula for distance in nautical miles is:</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70672C6-3DD9-4CA2-5CAF-A1E4FD2F4F63}"/>
                  </a:ext>
                </a:extLst>
              </p:cNvPr>
              <p:cNvSpPr txBox="1"/>
              <p:nvPr/>
            </p:nvSpPr>
            <p:spPr>
              <a:xfrm>
                <a:off x="285968" y="5082923"/>
                <a:ext cx="11626633"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400" b="0" i="1" smtClean="0">
                          <a:solidFill>
                            <a:srgbClr val="00B050"/>
                          </a:solidFill>
                          <a:highlight>
                            <a:srgbClr val="F0EEF0"/>
                          </a:highlight>
                          <a:latin typeface="Cambria Math" panose="02040503050406030204" pitchFamily="18" charset="0"/>
                        </a:rPr>
                        <m:t>𝐷</m:t>
                      </m:r>
                      <m:r>
                        <a:rPr lang="en-US" sz="3400" b="0" i="1" smtClean="0">
                          <a:solidFill>
                            <a:srgbClr val="00B050"/>
                          </a:solidFill>
                          <a:highlight>
                            <a:srgbClr val="F0EEF0"/>
                          </a:highlight>
                          <a:latin typeface="Cambria Math" panose="02040503050406030204" pitchFamily="18" charset="0"/>
                        </a:rPr>
                        <m:t>=3963 </m:t>
                      </m:r>
                      <m:func>
                        <m:funcPr>
                          <m:ctrlPr>
                            <a:rPr lang="en-US" sz="3400" b="0" i="1" smtClean="0">
                              <a:solidFill>
                                <a:srgbClr val="00B050"/>
                              </a:solidFill>
                              <a:highlight>
                                <a:srgbClr val="F0EEF0"/>
                              </a:highlight>
                              <a:latin typeface="Cambria Math" panose="02040503050406030204" pitchFamily="18" charset="0"/>
                            </a:rPr>
                          </m:ctrlPr>
                        </m:funcPr>
                        <m:fName>
                          <m:sSup>
                            <m:sSupPr>
                              <m:ctrlPr>
                                <a:rPr lang="en-US" sz="3400" b="0" i="1" smtClean="0">
                                  <a:solidFill>
                                    <a:srgbClr val="00B050"/>
                                  </a:solidFill>
                                  <a:highlight>
                                    <a:srgbClr val="F0EEF0"/>
                                  </a:highlight>
                                  <a:latin typeface="Cambria Math" panose="02040503050406030204" pitchFamily="18" charset="0"/>
                                </a:rPr>
                              </m:ctrlPr>
                            </m:sSupPr>
                            <m:e>
                              <m:r>
                                <m:rPr>
                                  <m:sty m:val="p"/>
                                </m:rPr>
                                <a:rPr lang="en-US" sz="3400" b="0" i="0" smtClean="0">
                                  <a:solidFill>
                                    <a:srgbClr val="00B050"/>
                                  </a:solidFill>
                                  <a:highlight>
                                    <a:srgbClr val="F0EEF0"/>
                                  </a:highlight>
                                  <a:latin typeface="Cambria Math" panose="02040503050406030204" pitchFamily="18" charset="0"/>
                                </a:rPr>
                                <m:t>cos</m:t>
                              </m:r>
                            </m:e>
                            <m:sup>
                              <m:r>
                                <a:rPr lang="en-US" sz="3400" b="0" i="1" smtClean="0">
                                  <a:solidFill>
                                    <a:srgbClr val="00B050"/>
                                  </a:solidFill>
                                  <a:highlight>
                                    <a:srgbClr val="F0EEF0"/>
                                  </a:highlight>
                                  <a:latin typeface="Cambria Math" panose="02040503050406030204" pitchFamily="18" charset="0"/>
                                </a:rPr>
                                <m:t>−1</m:t>
                              </m:r>
                            </m:sup>
                          </m:sSup>
                        </m:fName>
                        <m:e>
                          <m:r>
                            <a:rPr lang="en-US" sz="3400" b="0" i="1" smtClean="0">
                              <a:solidFill>
                                <a:srgbClr val="00B050"/>
                              </a:solidFill>
                              <a:highlight>
                                <a:srgbClr val="F0EEF0"/>
                              </a:highlight>
                              <a:latin typeface="Cambria Math" panose="02040503050406030204" pitchFamily="18" charset="0"/>
                            </a:rPr>
                            <m:t>(</m:t>
                          </m:r>
                          <m:func>
                            <m:funcPr>
                              <m:ctrlPr>
                                <a:rPr lang="en-US" sz="3400" b="0" i="1" smtClean="0">
                                  <a:solidFill>
                                    <a:srgbClr val="00B050"/>
                                  </a:solidFill>
                                  <a:highlight>
                                    <a:srgbClr val="F0EEF0"/>
                                  </a:highlight>
                                  <a:latin typeface="Cambria Math" panose="02040503050406030204" pitchFamily="18" charset="0"/>
                                </a:rPr>
                              </m:ctrlPr>
                            </m:funcPr>
                            <m:fName>
                              <m:r>
                                <m:rPr>
                                  <m:sty m:val="p"/>
                                </m:rPr>
                                <a:rPr lang="en-US" sz="3400" b="0" i="0" smtClean="0">
                                  <a:solidFill>
                                    <a:srgbClr val="00B050"/>
                                  </a:solidFill>
                                  <a:highlight>
                                    <a:srgbClr val="F0EEF0"/>
                                  </a:highlight>
                                  <a:latin typeface="Cambria Math" panose="02040503050406030204" pitchFamily="18" charset="0"/>
                                </a:rPr>
                                <m:t>sin</m:t>
                              </m:r>
                            </m:fName>
                            <m:e>
                              <m:r>
                                <a:rPr lang="en-US" sz="3400" b="0" i="1" smtClean="0">
                                  <a:solidFill>
                                    <a:srgbClr val="00B050"/>
                                  </a:solidFill>
                                  <a:highlight>
                                    <a:srgbClr val="F0EEF0"/>
                                  </a:highlight>
                                  <a:latin typeface="Cambria Math" panose="02040503050406030204" pitchFamily="18" charset="0"/>
                                </a:rPr>
                                <m:t>𝐿</m:t>
                              </m:r>
                              <m:r>
                                <a:rPr lang="en-US" sz="3400" b="0" i="1" smtClean="0">
                                  <a:solidFill>
                                    <a:srgbClr val="00B050"/>
                                  </a:solidFill>
                                  <a:highlight>
                                    <a:srgbClr val="F0EEF0"/>
                                  </a:highlight>
                                  <a:latin typeface="Cambria Math" panose="02040503050406030204" pitchFamily="18" charset="0"/>
                                </a:rPr>
                                <m:t>1</m:t>
                              </m:r>
                            </m:e>
                          </m:func>
                          <m:func>
                            <m:funcPr>
                              <m:ctrlPr>
                                <a:rPr lang="en-US" sz="3400" b="0" i="1" smtClean="0">
                                  <a:solidFill>
                                    <a:srgbClr val="00B050"/>
                                  </a:solidFill>
                                  <a:highlight>
                                    <a:srgbClr val="F0EEF0"/>
                                  </a:highlight>
                                  <a:latin typeface="Cambria Math" panose="02040503050406030204" pitchFamily="18" charset="0"/>
                                </a:rPr>
                              </m:ctrlPr>
                            </m:funcPr>
                            <m:fName>
                              <m:r>
                                <m:rPr>
                                  <m:sty m:val="p"/>
                                </m:rPr>
                                <a:rPr lang="en-US" sz="3400" b="0" i="0" smtClean="0">
                                  <a:solidFill>
                                    <a:srgbClr val="00B050"/>
                                  </a:solidFill>
                                  <a:highlight>
                                    <a:srgbClr val="F0EEF0"/>
                                  </a:highlight>
                                  <a:latin typeface="Cambria Math" panose="02040503050406030204" pitchFamily="18" charset="0"/>
                                </a:rPr>
                                <m:t>sin</m:t>
                              </m:r>
                            </m:fName>
                            <m:e>
                              <m:r>
                                <a:rPr lang="en-US" sz="3400" b="0" i="1" smtClean="0">
                                  <a:solidFill>
                                    <a:srgbClr val="00B050"/>
                                  </a:solidFill>
                                  <a:highlight>
                                    <a:srgbClr val="F0EEF0"/>
                                  </a:highlight>
                                  <a:latin typeface="Cambria Math" panose="02040503050406030204" pitchFamily="18" charset="0"/>
                                </a:rPr>
                                <m:t>𝐿</m:t>
                              </m:r>
                              <m:r>
                                <a:rPr lang="en-US" sz="3400" b="0" i="1" smtClean="0">
                                  <a:solidFill>
                                    <a:srgbClr val="00B050"/>
                                  </a:solidFill>
                                  <a:highlight>
                                    <a:srgbClr val="F0EEF0"/>
                                  </a:highlight>
                                  <a:latin typeface="Cambria Math" panose="02040503050406030204" pitchFamily="18" charset="0"/>
                                </a:rPr>
                                <m:t>2</m:t>
                              </m:r>
                            </m:e>
                          </m:func>
                          <m:r>
                            <a:rPr lang="en-US" sz="3400" b="0" i="1" smtClean="0">
                              <a:solidFill>
                                <a:srgbClr val="00B050"/>
                              </a:solidFill>
                              <a:highlight>
                                <a:srgbClr val="F0EEF0"/>
                              </a:highlight>
                              <a:latin typeface="Cambria Math" panose="02040503050406030204" pitchFamily="18" charset="0"/>
                            </a:rPr>
                            <m:t>+</m:t>
                          </m:r>
                          <m:func>
                            <m:funcPr>
                              <m:ctrlPr>
                                <a:rPr lang="en-US" sz="3400" b="0" i="1" smtClean="0">
                                  <a:solidFill>
                                    <a:srgbClr val="00B050"/>
                                  </a:solidFill>
                                  <a:highlight>
                                    <a:srgbClr val="F0EEF0"/>
                                  </a:highlight>
                                  <a:latin typeface="Cambria Math" panose="02040503050406030204" pitchFamily="18" charset="0"/>
                                </a:rPr>
                              </m:ctrlPr>
                            </m:funcPr>
                            <m:fName>
                              <m:r>
                                <m:rPr>
                                  <m:sty m:val="p"/>
                                </m:rPr>
                                <a:rPr lang="en-US" sz="3400" b="0" i="0" smtClean="0">
                                  <a:solidFill>
                                    <a:srgbClr val="00B050"/>
                                  </a:solidFill>
                                  <a:highlight>
                                    <a:srgbClr val="F0EEF0"/>
                                  </a:highlight>
                                  <a:latin typeface="Cambria Math" panose="02040503050406030204" pitchFamily="18" charset="0"/>
                                </a:rPr>
                                <m:t>cos</m:t>
                              </m:r>
                            </m:fName>
                            <m:e>
                              <m:r>
                                <a:rPr lang="en-US" sz="3400" b="0" i="1" smtClean="0">
                                  <a:solidFill>
                                    <a:srgbClr val="00B050"/>
                                  </a:solidFill>
                                  <a:highlight>
                                    <a:srgbClr val="F0EEF0"/>
                                  </a:highlight>
                                  <a:latin typeface="Cambria Math" panose="02040503050406030204" pitchFamily="18" charset="0"/>
                                </a:rPr>
                                <m:t>𝐿</m:t>
                              </m:r>
                              <m:r>
                                <a:rPr lang="en-US" sz="3400" b="0" i="1" smtClean="0">
                                  <a:solidFill>
                                    <a:srgbClr val="00B050"/>
                                  </a:solidFill>
                                  <a:highlight>
                                    <a:srgbClr val="F0EEF0"/>
                                  </a:highlight>
                                  <a:latin typeface="Cambria Math" panose="02040503050406030204" pitchFamily="18" charset="0"/>
                                </a:rPr>
                                <m:t>1</m:t>
                              </m:r>
                            </m:e>
                          </m:func>
                          <m:func>
                            <m:funcPr>
                              <m:ctrlPr>
                                <a:rPr lang="en-US" sz="3400" b="0" i="1" smtClean="0">
                                  <a:solidFill>
                                    <a:srgbClr val="00B050"/>
                                  </a:solidFill>
                                  <a:highlight>
                                    <a:srgbClr val="F0EEF0"/>
                                  </a:highlight>
                                  <a:latin typeface="Cambria Math" panose="02040503050406030204" pitchFamily="18" charset="0"/>
                                </a:rPr>
                              </m:ctrlPr>
                            </m:funcPr>
                            <m:fName>
                              <m:r>
                                <m:rPr>
                                  <m:sty m:val="p"/>
                                </m:rPr>
                                <a:rPr lang="en-US" sz="3400" b="0" i="0" smtClean="0">
                                  <a:solidFill>
                                    <a:srgbClr val="00B050"/>
                                  </a:solidFill>
                                  <a:highlight>
                                    <a:srgbClr val="F0EEF0"/>
                                  </a:highlight>
                                  <a:latin typeface="Cambria Math" panose="02040503050406030204" pitchFamily="18" charset="0"/>
                                </a:rPr>
                                <m:t>cos</m:t>
                              </m:r>
                            </m:fName>
                            <m:e>
                              <m:r>
                                <a:rPr lang="en-US" sz="3400" b="0" i="1" smtClean="0">
                                  <a:solidFill>
                                    <a:srgbClr val="00B050"/>
                                  </a:solidFill>
                                  <a:highlight>
                                    <a:srgbClr val="F0EEF0"/>
                                  </a:highlight>
                                  <a:latin typeface="Cambria Math" panose="02040503050406030204" pitchFamily="18" charset="0"/>
                                </a:rPr>
                                <m:t>𝐿</m:t>
                              </m:r>
                              <m:r>
                                <a:rPr lang="en-US" sz="3400" b="0" i="1" smtClean="0">
                                  <a:solidFill>
                                    <a:srgbClr val="00B050"/>
                                  </a:solidFill>
                                  <a:highlight>
                                    <a:srgbClr val="F0EEF0"/>
                                  </a:highlight>
                                  <a:latin typeface="Cambria Math" panose="02040503050406030204" pitchFamily="18" charset="0"/>
                                </a:rPr>
                                <m:t>2</m:t>
                              </m:r>
                            </m:e>
                          </m:func>
                          <m:r>
                            <a:rPr lang="en-US" sz="3400" b="0" i="1" smtClean="0">
                              <a:solidFill>
                                <a:srgbClr val="00B050"/>
                              </a:solidFill>
                              <a:highlight>
                                <a:srgbClr val="F0EEF0"/>
                              </a:highlight>
                              <a:latin typeface="Cambria Math" panose="02040503050406030204" pitchFamily="18" charset="0"/>
                            </a:rPr>
                            <m:t>∗</m:t>
                          </m:r>
                          <m:func>
                            <m:funcPr>
                              <m:ctrlPr>
                                <a:rPr lang="en-US" sz="3400" b="0" i="1" smtClean="0">
                                  <a:solidFill>
                                    <a:srgbClr val="00B050"/>
                                  </a:solidFill>
                                  <a:highlight>
                                    <a:srgbClr val="F0EEF0"/>
                                  </a:highlight>
                                  <a:latin typeface="Cambria Math" panose="02040503050406030204" pitchFamily="18" charset="0"/>
                                </a:rPr>
                              </m:ctrlPr>
                            </m:funcPr>
                            <m:fName>
                              <m:r>
                                <m:rPr>
                                  <m:sty m:val="p"/>
                                </m:rPr>
                                <a:rPr lang="en-US" sz="3400" b="0" i="0" smtClean="0">
                                  <a:solidFill>
                                    <a:srgbClr val="00B050"/>
                                  </a:solidFill>
                                  <a:highlight>
                                    <a:srgbClr val="F0EEF0"/>
                                  </a:highlight>
                                  <a:latin typeface="Cambria Math" panose="02040503050406030204" pitchFamily="18" charset="0"/>
                                </a:rPr>
                                <m:t>cos</m:t>
                              </m:r>
                            </m:fName>
                            <m:e>
                              <m:d>
                                <m:dPr>
                                  <m:ctrlPr>
                                    <a:rPr lang="en-US" sz="3400" b="0" i="1" smtClean="0">
                                      <a:solidFill>
                                        <a:srgbClr val="00B050"/>
                                      </a:solidFill>
                                      <a:highlight>
                                        <a:srgbClr val="F0EEF0"/>
                                      </a:highlight>
                                      <a:latin typeface="Cambria Math" panose="02040503050406030204" pitchFamily="18" charset="0"/>
                                    </a:rPr>
                                  </m:ctrlPr>
                                </m:dPr>
                                <m:e>
                                  <m:r>
                                    <a:rPr lang="en-US" sz="3400" b="0" i="1" smtClean="0">
                                      <a:solidFill>
                                        <a:srgbClr val="00B050"/>
                                      </a:solidFill>
                                      <a:highlight>
                                        <a:srgbClr val="F0EEF0"/>
                                      </a:highlight>
                                      <a:latin typeface="Cambria Math" panose="02040503050406030204" pitchFamily="18" charset="0"/>
                                    </a:rPr>
                                    <m:t>𝐺</m:t>
                                  </m:r>
                                  <m:r>
                                    <a:rPr lang="en-US" sz="3400" b="0" i="1" smtClean="0">
                                      <a:solidFill>
                                        <a:srgbClr val="00B050"/>
                                      </a:solidFill>
                                      <a:highlight>
                                        <a:srgbClr val="F0EEF0"/>
                                      </a:highlight>
                                      <a:latin typeface="Cambria Math" panose="02040503050406030204" pitchFamily="18" charset="0"/>
                                    </a:rPr>
                                    <m:t>2−</m:t>
                                  </m:r>
                                  <m:r>
                                    <a:rPr lang="en-US" sz="3400" b="0" i="1" smtClean="0">
                                      <a:solidFill>
                                        <a:srgbClr val="00B050"/>
                                      </a:solidFill>
                                      <a:highlight>
                                        <a:srgbClr val="F0EEF0"/>
                                      </a:highlight>
                                      <a:latin typeface="Cambria Math" panose="02040503050406030204" pitchFamily="18" charset="0"/>
                                    </a:rPr>
                                    <m:t>𝐺</m:t>
                                  </m:r>
                                  <m:r>
                                    <a:rPr lang="en-US" sz="3400" b="0" i="1" smtClean="0">
                                      <a:solidFill>
                                        <a:srgbClr val="00B050"/>
                                      </a:solidFill>
                                      <a:highlight>
                                        <a:srgbClr val="F0EEF0"/>
                                      </a:highlight>
                                      <a:latin typeface="Cambria Math" panose="02040503050406030204" pitchFamily="18" charset="0"/>
                                    </a:rPr>
                                    <m:t>1</m:t>
                                  </m:r>
                                </m:e>
                              </m:d>
                            </m:e>
                          </m:func>
                          <m:r>
                            <a:rPr lang="en-US" sz="3400" b="0" i="1" smtClean="0">
                              <a:solidFill>
                                <a:srgbClr val="00B050"/>
                              </a:solidFill>
                              <a:highlight>
                                <a:srgbClr val="F0EEF0"/>
                              </a:highlight>
                              <a:latin typeface="Cambria Math" panose="02040503050406030204" pitchFamily="18" charset="0"/>
                            </a:rPr>
                            <m:t>)</m:t>
                          </m:r>
                        </m:e>
                      </m:func>
                    </m:oMath>
                  </m:oMathPara>
                </a14:m>
                <a:endParaRPr lang="en-US" sz="3400" dirty="0">
                  <a:solidFill>
                    <a:srgbClr val="00B050"/>
                  </a:solidFill>
                  <a:highlight>
                    <a:srgbClr val="F0EEF0"/>
                  </a:highlight>
                  <a:latin typeface="Tw Cen MT" panose="020B0602020104020603" pitchFamily="34" charset="0"/>
                </a:endParaRPr>
              </a:p>
            </p:txBody>
          </p:sp>
        </mc:Choice>
        <mc:Fallback xmlns="">
          <p:sp>
            <p:nvSpPr>
              <p:cNvPr id="3" name="TextBox 2">
                <a:extLst>
                  <a:ext uri="{FF2B5EF4-FFF2-40B4-BE49-F238E27FC236}">
                    <a16:creationId xmlns:a16="http://schemas.microsoft.com/office/drawing/2014/main" id="{270672C6-3DD9-4CA2-5CAF-A1E4FD2F4F63}"/>
                  </a:ext>
                </a:extLst>
              </p:cNvPr>
              <p:cNvSpPr txBox="1">
                <a:spLocks noRot="1" noChangeAspect="1" noMove="1" noResize="1" noEditPoints="1" noAdjustHandles="1" noChangeArrowheads="1" noChangeShapeType="1" noTextEdit="1"/>
              </p:cNvSpPr>
              <p:nvPr/>
            </p:nvSpPr>
            <p:spPr>
              <a:xfrm>
                <a:off x="285968" y="5082923"/>
                <a:ext cx="11626633" cy="615553"/>
              </a:xfrm>
              <a:prstGeom prst="rect">
                <a:avLst/>
              </a:prstGeom>
              <a:blipFill>
                <a:blip r:embed="rId4"/>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E582A90-7891-7792-AAAE-8BF3B35DF51F}"/>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E242BB44-D9FD-EB68-F7B0-2E459D1CF20A}"/>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DC48C37E-F972-2EBC-04EA-A7797D650506}"/>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B6A1BCB7-2647-87A4-C440-A3A2B6090EE4}"/>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106021999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4524315"/>
          </a:xfrm>
          <a:prstGeom prst="rect">
            <a:avLst/>
          </a:prstGeom>
          <a:noFill/>
        </p:spPr>
        <p:txBody>
          <a:bodyPr wrap="square" rtlCol="0">
            <a:spAutoFit/>
          </a:bodyPr>
          <a:lstStyle/>
          <a:p>
            <a:r>
              <a:rPr lang="en-US" sz="3200" dirty="0">
                <a:solidFill>
                  <a:srgbClr val="00B050"/>
                </a:solidFill>
                <a:latin typeface="Tw Cen MT" panose="020B0602020104020603" pitchFamily="34" charset="0"/>
              </a:rPr>
              <a:t>Q[H] Attempt the following:</a:t>
            </a:r>
          </a:p>
          <a:p>
            <a:r>
              <a:rPr lang="en-US" sz="3200" dirty="0">
                <a:solidFill>
                  <a:srgbClr val="00B050"/>
                </a:solidFill>
                <a:latin typeface="Tw Cen MT" panose="020B0602020104020603" pitchFamily="34" charset="0"/>
              </a:rPr>
              <a:t>(f) Wind chill factor is the felt air temperature on exposed skin due to wind the wind chill temperature is always lower than the air temperature and is calculated as per the following formula:</a:t>
            </a:r>
          </a:p>
          <a:p>
            <a:r>
              <a:rPr lang="en-US" sz="3200" dirty="0">
                <a:solidFill>
                  <a:srgbClr val="00B050"/>
                </a:solidFill>
                <a:latin typeface="Tw Cen MT" panose="020B0602020104020603" pitchFamily="34" charset="0"/>
              </a:rPr>
              <a:t>Where t is the temperature and v is the wind velocity. Write a program to receive values of t and v and calculate wind chill factor (</a:t>
            </a:r>
            <a:r>
              <a:rPr lang="en-US" sz="3200" dirty="0" err="1">
                <a:solidFill>
                  <a:srgbClr val="00B050"/>
                </a:solidFill>
                <a:latin typeface="Tw Cen MT" panose="020B0602020104020603" pitchFamily="34" charset="0"/>
              </a:rPr>
              <a:t>wcf</a:t>
            </a:r>
            <a:r>
              <a:rPr lang="en-US" sz="3200" dirty="0">
                <a:solidFill>
                  <a:srgbClr val="00B050"/>
                </a:solidFill>
                <a:latin typeface="Tw Cen MT" panose="020B0602020104020603" pitchFamily="34" charset="0"/>
              </a:rPr>
              <a:t>).</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216FFE-D9AD-45F2-EED4-0385ECE8344C}"/>
                  </a:ext>
                </a:extLst>
              </p:cNvPr>
              <p:cNvSpPr txBox="1"/>
              <p:nvPr/>
            </p:nvSpPr>
            <p:spPr>
              <a:xfrm>
                <a:off x="285968" y="5336508"/>
                <a:ext cx="1126266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50"/>
                          </a:solidFill>
                          <a:highlight>
                            <a:srgbClr val="F0EEF0"/>
                          </a:highlight>
                          <a:latin typeface="Cambria Math" panose="02040503050406030204" pitchFamily="18" charset="0"/>
                        </a:rPr>
                        <m:t>𝑤𝑐𝑓</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35</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74</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0</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6215</m:t>
                      </m:r>
                      <m:r>
                        <a:rPr lang="en-US" sz="4000" b="0" i="1" smtClean="0">
                          <a:solidFill>
                            <a:srgbClr val="00B050"/>
                          </a:solidFill>
                          <a:highlight>
                            <a:srgbClr val="F0EEF0"/>
                          </a:highlight>
                          <a:latin typeface="Cambria Math" panose="02040503050406030204" pitchFamily="18" charset="0"/>
                        </a:rPr>
                        <m:t>𝑡</m:t>
                      </m:r>
                      <m:r>
                        <a:rPr lang="en-US" sz="4000" b="0" i="1" smtClean="0">
                          <a:solidFill>
                            <a:srgbClr val="00B050"/>
                          </a:solidFill>
                          <a:highlight>
                            <a:srgbClr val="F0EEF0"/>
                          </a:highlight>
                          <a:latin typeface="Cambria Math" panose="02040503050406030204" pitchFamily="18" charset="0"/>
                        </a:rPr>
                        <m:t>+</m:t>
                      </m:r>
                      <m:d>
                        <m:dPr>
                          <m:ctrlPr>
                            <a:rPr lang="en-US" sz="4000" b="0" i="1" smtClean="0">
                              <a:solidFill>
                                <a:srgbClr val="00B050"/>
                              </a:solidFill>
                              <a:highlight>
                                <a:srgbClr val="F0EEF0"/>
                              </a:highlight>
                              <a:latin typeface="Cambria Math" panose="02040503050406030204" pitchFamily="18" charset="0"/>
                            </a:rPr>
                          </m:ctrlPr>
                        </m:dPr>
                        <m:e>
                          <m:r>
                            <a:rPr lang="en-US" sz="4000" b="0" i="1" smtClean="0">
                              <a:solidFill>
                                <a:srgbClr val="00B050"/>
                              </a:solidFill>
                              <a:highlight>
                                <a:srgbClr val="F0EEF0"/>
                              </a:highlight>
                              <a:latin typeface="Cambria Math" panose="02040503050406030204" pitchFamily="18" charset="0"/>
                            </a:rPr>
                            <m:t>0</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4275</m:t>
                          </m:r>
                          <m:r>
                            <a:rPr lang="en-US" sz="4000" b="0" i="1" smtClean="0">
                              <a:solidFill>
                                <a:srgbClr val="00B050"/>
                              </a:solidFill>
                              <a:highlight>
                                <a:srgbClr val="F0EEF0"/>
                              </a:highlight>
                              <a:latin typeface="Cambria Math" panose="02040503050406030204" pitchFamily="18" charset="0"/>
                            </a:rPr>
                            <m:t>𝑡</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3</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75</m:t>
                          </m:r>
                        </m:e>
                      </m:d>
                      <m:r>
                        <a:rPr lang="en-US" sz="4000" b="0" i="1" smtClean="0">
                          <a:solidFill>
                            <a:srgbClr val="00B050"/>
                          </a:solidFill>
                          <a:highlight>
                            <a:srgbClr val="F0EEF0"/>
                          </a:highlight>
                          <a:latin typeface="Cambria Math" panose="02040503050406030204" pitchFamily="18" charset="0"/>
                        </a:rPr>
                        <m:t>∗</m:t>
                      </m:r>
                      <m:sSup>
                        <m:sSupPr>
                          <m:ctrlPr>
                            <a:rPr lang="en-US" sz="4000" b="0" i="1" smtClean="0">
                              <a:solidFill>
                                <a:srgbClr val="00B050"/>
                              </a:solidFill>
                              <a:highlight>
                                <a:srgbClr val="F0EEF0"/>
                              </a:highlight>
                              <a:latin typeface="Cambria Math" panose="02040503050406030204" pitchFamily="18" charset="0"/>
                            </a:rPr>
                          </m:ctrlPr>
                        </m:sSupPr>
                        <m:e>
                          <m:r>
                            <a:rPr lang="en-US" sz="4000" b="0" i="1" smtClean="0">
                              <a:solidFill>
                                <a:srgbClr val="00B050"/>
                              </a:solidFill>
                              <a:highlight>
                                <a:srgbClr val="F0EEF0"/>
                              </a:highlight>
                              <a:latin typeface="Cambria Math" panose="02040503050406030204" pitchFamily="18" charset="0"/>
                            </a:rPr>
                            <m:t>𝑣</m:t>
                          </m:r>
                        </m:e>
                        <m:sup>
                          <m:r>
                            <a:rPr lang="en-US" sz="4000" b="0" i="1" smtClean="0">
                              <a:solidFill>
                                <a:srgbClr val="00B050"/>
                              </a:solidFill>
                              <a:highlight>
                                <a:srgbClr val="F0EEF0"/>
                              </a:highlight>
                              <a:latin typeface="Cambria Math" panose="02040503050406030204" pitchFamily="18" charset="0"/>
                            </a:rPr>
                            <m:t>0</m:t>
                          </m:r>
                          <m:r>
                            <a:rPr lang="en-US" sz="4000" b="0" i="1" smtClean="0">
                              <a:solidFill>
                                <a:srgbClr val="00B050"/>
                              </a:solidFill>
                              <a:highlight>
                                <a:srgbClr val="F0EEF0"/>
                              </a:highlight>
                              <a:latin typeface="Cambria Math" panose="02040503050406030204" pitchFamily="18" charset="0"/>
                            </a:rPr>
                            <m:t>.</m:t>
                          </m:r>
                          <m:r>
                            <a:rPr lang="en-US" sz="4000" b="0" i="1" smtClean="0">
                              <a:solidFill>
                                <a:srgbClr val="00B050"/>
                              </a:solidFill>
                              <a:highlight>
                                <a:srgbClr val="F0EEF0"/>
                              </a:highlight>
                              <a:latin typeface="Cambria Math" panose="02040503050406030204" pitchFamily="18" charset="0"/>
                            </a:rPr>
                            <m:t>16</m:t>
                          </m:r>
                        </m:sup>
                      </m:sSup>
                      <m:r>
                        <a:rPr lang="en-US" sz="4000" b="0" i="1" smtClean="0">
                          <a:solidFill>
                            <a:srgbClr val="00B050"/>
                          </a:solidFill>
                          <a:highlight>
                            <a:srgbClr val="F0EEF0"/>
                          </a:highlight>
                          <a:latin typeface="Cambria Math" panose="02040503050406030204" pitchFamily="18" charset="0"/>
                        </a:rPr>
                        <m:t> </m:t>
                      </m:r>
                    </m:oMath>
                  </m:oMathPara>
                </a14:m>
                <a:endParaRPr lang="en-US" sz="4000" dirty="0">
                  <a:solidFill>
                    <a:srgbClr val="00B050"/>
                  </a:solidFill>
                  <a:highlight>
                    <a:srgbClr val="F0EEF0"/>
                  </a:highlight>
                  <a:latin typeface="Tw Cen MT" panose="020B0602020104020603" pitchFamily="34" charset="0"/>
                </a:endParaRPr>
              </a:p>
            </p:txBody>
          </p:sp>
        </mc:Choice>
        <mc:Fallback xmlns="">
          <p:sp>
            <p:nvSpPr>
              <p:cNvPr id="2" name="TextBox 1">
                <a:extLst>
                  <a:ext uri="{FF2B5EF4-FFF2-40B4-BE49-F238E27FC236}">
                    <a16:creationId xmlns:a16="http://schemas.microsoft.com/office/drawing/2014/main" id="{F3216FFE-D9AD-45F2-EED4-0385ECE8344C}"/>
                  </a:ext>
                </a:extLst>
              </p:cNvPr>
              <p:cNvSpPr txBox="1">
                <a:spLocks noRot="1" noChangeAspect="1" noMove="1" noResize="1" noEditPoints="1" noAdjustHandles="1" noChangeArrowheads="1" noChangeShapeType="1" noTextEdit="1"/>
              </p:cNvSpPr>
              <p:nvPr/>
            </p:nvSpPr>
            <p:spPr>
              <a:xfrm>
                <a:off x="285968" y="5336508"/>
                <a:ext cx="11262660" cy="707886"/>
              </a:xfrm>
              <a:prstGeom prst="rect">
                <a:avLst/>
              </a:prstGeo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C7B8BCE-C78B-3ABD-D843-AE5FB876B672}"/>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4" name="TextBox 3">
            <a:extLst>
              <a:ext uri="{FF2B5EF4-FFF2-40B4-BE49-F238E27FC236}">
                <a16:creationId xmlns:a16="http://schemas.microsoft.com/office/drawing/2014/main" id="{85573919-FB44-E487-F2EF-5312834D2D90}"/>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5" name="TextBox 4">
            <a:extLst>
              <a:ext uri="{FF2B5EF4-FFF2-40B4-BE49-F238E27FC236}">
                <a16:creationId xmlns:a16="http://schemas.microsoft.com/office/drawing/2014/main" id="{FF4701CF-9069-A2C2-D19D-BACCD8E644B7}"/>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6" name="TextBox 5">
            <a:extLst>
              <a:ext uri="{FF2B5EF4-FFF2-40B4-BE49-F238E27FC236}">
                <a16:creationId xmlns:a16="http://schemas.microsoft.com/office/drawing/2014/main" id="{3D355CB6-CED9-5F60-D866-03231357E6E6}"/>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265139528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3323987"/>
          </a:xfrm>
          <a:prstGeom prst="rect">
            <a:avLst/>
          </a:prstGeom>
          <a:noFill/>
        </p:spPr>
        <p:txBody>
          <a:bodyPr wrap="square" rtlCol="0">
            <a:spAutoFit/>
          </a:bodyPr>
          <a:lstStyle/>
          <a:p>
            <a:r>
              <a:rPr lang="en-US" sz="4100" dirty="0">
                <a:solidFill>
                  <a:srgbClr val="00B050"/>
                </a:solidFill>
                <a:latin typeface="Tw Cen MT" panose="020B0602020104020603" pitchFamily="34" charset="0"/>
              </a:rPr>
              <a:t>Q[H] Attempt the following:</a:t>
            </a:r>
          </a:p>
          <a:p>
            <a:endParaRPr lang="en-US" sz="5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(g) If value of an angle is input through the keyboard, write a program to print all its Trigonometric ratios.</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04B3F3C8-9A43-4D8E-FA6F-0F0E39B1C37C}"/>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E456C701-ED0A-0A6F-8FA1-B39DA42363E0}"/>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6886E3B8-DD19-F3E8-F88F-6D1ABBA12B03}"/>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26A4D8B7-9088-1254-A6AE-4A615E861B81}"/>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59347436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3323987"/>
          </a:xfrm>
          <a:prstGeom prst="rect">
            <a:avLst/>
          </a:prstGeom>
          <a:noFill/>
        </p:spPr>
        <p:txBody>
          <a:bodyPr wrap="square" rtlCol="0">
            <a:spAutoFit/>
          </a:bodyPr>
          <a:lstStyle/>
          <a:p>
            <a:r>
              <a:rPr lang="en-US" sz="4100" dirty="0">
                <a:solidFill>
                  <a:srgbClr val="00B050"/>
                </a:solidFill>
                <a:latin typeface="Tw Cen MT" panose="020B0602020104020603" pitchFamily="34" charset="0"/>
              </a:rPr>
              <a:t>Q[H] Attempt the following:</a:t>
            </a:r>
          </a:p>
          <a:p>
            <a:endParaRPr lang="en-US" sz="500" dirty="0">
              <a:solidFill>
                <a:srgbClr val="00B050"/>
              </a:solidFill>
              <a:latin typeface="Tw Cen MT" panose="020B0602020104020603" pitchFamily="34" charset="0"/>
            </a:endParaRPr>
          </a:p>
          <a:p>
            <a:r>
              <a:rPr lang="en-US" sz="4100" dirty="0">
                <a:solidFill>
                  <a:srgbClr val="00B050"/>
                </a:solidFill>
                <a:latin typeface="Tw Cen MT" panose="020B0602020104020603" pitchFamily="34" charset="0"/>
              </a:rPr>
              <a:t>(h) Two numbers are input through the keyboard into two locations C and D. Write a program to interchange the contents of C and D.</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D76695D7-AAFB-308A-4AFC-36D57734D8CB}"/>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8C001307-D707-8150-45B9-A2E19A6C226A}"/>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1E07AE17-C91B-7C92-D32A-28395B1E87B6}"/>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47277A56-3F15-3AFE-68C4-94472EEB5E64}"/>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17870819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755175"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728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30228"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09515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3660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 name="Group 7">
            <a:extLst>
              <a:ext uri="{FF2B5EF4-FFF2-40B4-BE49-F238E27FC236}">
                <a16:creationId xmlns:a16="http://schemas.microsoft.com/office/drawing/2014/main" id="{9B8C62C2-268F-F0B9-FBB3-5254E8966612}"/>
              </a:ext>
            </a:extLst>
          </p:cNvPr>
          <p:cNvGrpSpPr/>
          <p:nvPr/>
        </p:nvGrpSpPr>
        <p:grpSpPr>
          <a:xfrm>
            <a:off x="643372" y="0"/>
            <a:ext cx="9927504" cy="6858000"/>
            <a:chOff x="-9337032" y="-1"/>
            <a:chExt cx="9927504" cy="6858000"/>
          </a:xfrm>
        </p:grpSpPr>
        <p:sp>
          <p:nvSpPr>
            <p:cNvPr id="9" name="Rectangle 8">
              <a:extLst>
                <a:ext uri="{FF2B5EF4-FFF2-40B4-BE49-F238E27FC236}">
                  <a16:creationId xmlns:a16="http://schemas.microsoft.com/office/drawing/2014/main" id="{43C46666-0B4A-EB0C-3D9E-95CCB5B525C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FCE2824-FD99-632E-577E-2DC534D7C4F1}"/>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184B306-62A2-3EDE-F319-8C89DBEA7BE2}"/>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2" name="Picture 11">
              <a:extLst>
                <a:ext uri="{FF2B5EF4-FFF2-40B4-BE49-F238E27FC236}">
                  <a16:creationId xmlns:a16="http://schemas.microsoft.com/office/drawing/2014/main" id="{73917FDF-5839-D465-A658-D39D5FD9B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6" name="Rectangle 25">
            <a:extLst>
              <a:ext uri="{FF2B5EF4-FFF2-40B4-BE49-F238E27FC236}">
                <a16:creationId xmlns:a16="http://schemas.microsoft.com/office/drawing/2014/main" id="{7EE0D4B8-E3A3-DD99-C7CE-8E6DB5D70C26}"/>
              </a:ext>
            </a:extLst>
          </p:cNvPr>
          <p:cNvSpPr/>
          <p:nvPr/>
        </p:nvSpPr>
        <p:spPr>
          <a:xfrm>
            <a:off x="1012855"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60955AE-3F36-12E3-EFF1-1B05917BA076}"/>
              </a:ext>
            </a:extLst>
          </p:cNvPr>
          <p:cNvGrpSpPr/>
          <p:nvPr/>
        </p:nvGrpSpPr>
        <p:grpSpPr>
          <a:xfrm>
            <a:off x="1333413" y="-1"/>
            <a:ext cx="8692332" cy="6858000"/>
            <a:chOff x="718505" y="-1"/>
            <a:chExt cx="8692332" cy="6858000"/>
          </a:xfrm>
        </p:grpSpPr>
        <p:sp>
          <p:nvSpPr>
            <p:cNvPr id="28" name="Rectangle 27">
              <a:extLst>
                <a:ext uri="{FF2B5EF4-FFF2-40B4-BE49-F238E27FC236}">
                  <a16:creationId xmlns:a16="http://schemas.microsoft.com/office/drawing/2014/main" id="{5C44E6C6-C97D-4D3B-7921-1935C76C9E95}"/>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1C3182C-EF2C-C4F8-6A7E-EAA2397A8A3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07EE58B-0D2E-4151-FA5D-23E636E919A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31" name="Picture 30">
              <a:extLst>
                <a:ext uri="{FF2B5EF4-FFF2-40B4-BE49-F238E27FC236}">
                  <a16:creationId xmlns:a16="http://schemas.microsoft.com/office/drawing/2014/main" id="{5842B8FD-C7A7-9A29-BD65-5A5F347AF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2" name="Group 31">
            <a:extLst>
              <a:ext uri="{FF2B5EF4-FFF2-40B4-BE49-F238E27FC236}">
                <a16:creationId xmlns:a16="http://schemas.microsoft.com/office/drawing/2014/main" id="{C4F64CDA-A042-70F0-3CAC-A9F12D4C1F14}"/>
              </a:ext>
            </a:extLst>
          </p:cNvPr>
          <p:cNvGrpSpPr/>
          <p:nvPr/>
        </p:nvGrpSpPr>
        <p:grpSpPr>
          <a:xfrm>
            <a:off x="-417478" y="0"/>
            <a:ext cx="9927504" cy="6858000"/>
            <a:chOff x="-9337032" y="-1"/>
            <a:chExt cx="9927504" cy="6858000"/>
          </a:xfrm>
        </p:grpSpPr>
        <p:sp>
          <p:nvSpPr>
            <p:cNvPr id="33" name="Rectangle 32">
              <a:extLst>
                <a:ext uri="{FF2B5EF4-FFF2-40B4-BE49-F238E27FC236}">
                  <a16:creationId xmlns:a16="http://schemas.microsoft.com/office/drawing/2014/main" id="{24682911-46E4-4CCF-7AB8-FC33815F01C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988B8C5-7A5E-9C3F-4968-700E5BDB72A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0CB39DE-70CD-FDA2-26CB-66B0A575FA1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36" name="Picture 35">
              <a:extLst>
                <a:ext uri="{FF2B5EF4-FFF2-40B4-BE49-F238E27FC236}">
                  <a16:creationId xmlns:a16="http://schemas.microsoft.com/office/drawing/2014/main" id="{BD7A28AC-3736-4B72-B93B-AE1AC2C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 name="TextBox 12">
            <a:extLst>
              <a:ext uri="{FF2B5EF4-FFF2-40B4-BE49-F238E27FC236}">
                <a16:creationId xmlns:a16="http://schemas.microsoft.com/office/drawing/2014/main" id="{970742B5-CF71-42ED-307F-18BF8EE727C4}"/>
              </a:ext>
            </a:extLst>
          </p:cNvPr>
          <p:cNvSpPr txBox="1">
            <a:spLocks noGrp="1" noRot="1" noMove="1" noResize="1" noEditPoints="1" noAdjustHandles="1" noChangeArrowheads="1" noChangeShapeType="1"/>
          </p:cNvSpPr>
          <p:nvPr/>
        </p:nvSpPr>
        <p:spPr>
          <a:xfrm>
            <a:off x="354158" y="820218"/>
            <a:ext cx="7811618" cy="4770537"/>
          </a:xfrm>
          <a:prstGeom prst="rect">
            <a:avLst/>
          </a:prstGeom>
          <a:noFill/>
        </p:spPr>
        <p:txBody>
          <a:bodyPr wrap="square" rtlCol="0">
            <a:spAutoFit/>
          </a:bodyPr>
          <a:lstStyle/>
          <a:p>
            <a:r>
              <a:rPr lang="en-US" sz="3800" dirty="0">
                <a:solidFill>
                  <a:srgbClr val="00B050"/>
                </a:solidFill>
                <a:latin typeface="Tw Cen MT" panose="020B0602020104020603" pitchFamily="34" charset="0"/>
              </a:rPr>
              <a:t>Q[H] Attempt the following:</a:t>
            </a:r>
          </a:p>
          <a:p>
            <a:r>
              <a:rPr lang="en-US" sz="3800" dirty="0">
                <a:solidFill>
                  <a:srgbClr val="00B050"/>
                </a:solidFill>
                <a:latin typeface="Tw Cen MT" panose="020B0602020104020603" pitchFamily="34" charset="0"/>
              </a:rPr>
              <a:t>(</a:t>
            </a:r>
            <a:r>
              <a:rPr lang="en-US" sz="3800" dirty="0" err="1">
                <a:solidFill>
                  <a:srgbClr val="00B050"/>
                </a:solidFill>
                <a:latin typeface="Tw Cen MT" panose="020B0602020104020603" pitchFamily="34" charset="0"/>
              </a:rPr>
              <a:t>i</a:t>
            </a:r>
            <a:r>
              <a:rPr lang="en-US" sz="3800" dirty="0">
                <a:solidFill>
                  <a:srgbClr val="00B050"/>
                </a:solidFill>
                <a:latin typeface="Tw Cen MT" panose="020B0602020104020603" pitchFamily="34" charset="0"/>
              </a:rPr>
              <a:t>) Consider a currency system in which there are notes of seven denominations, namely, Rs. 1, Rs. 2, Rs. 5, Rs. 10, Rs. 50 Rs. 100. If a sum of Rs. N is entered through the keyboard, write a program to compute the smallest number of notes that will combine to give Rs. N.</a:t>
            </a:r>
          </a:p>
        </p:txBody>
      </p:sp>
      <p:pic>
        <p:nvPicPr>
          <p:cNvPr id="19" name="Picture 18" descr="Logo&#10;&#10;Description automatically generated">
            <a:extLst>
              <a:ext uri="{FF2B5EF4-FFF2-40B4-BE49-F238E27FC236}">
                <a16:creationId xmlns:a16="http://schemas.microsoft.com/office/drawing/2014/main" id="{0BE2A5B8-4079-6A72-440F-5BBC610F47B5}"/>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pic>
        <p:nvPicPr>
          <p:cNvPr id="37" name="DC Logo" descr="Logo&#10;&#10;Description automatically generated">
            <a:extLst>
              <a:ext uri="{FF2B5EF4-FFF2-40B4-BE49-F238E27FC236}">
                <a16:creationId xmlns:a16="http://schemas.microsoft.com/office/drawing/2014/main" id="{F68B7A30-6601-0091-5330-A4A7B7B3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71" y="71953"/>
            <a:ext cx="577132" cy="577132"/>
          </a:xfrm>
          <a:prstGeom prst="rect">
            <a:avLst/>
          </a:prstGeom>
        </p:spPr>
      </p:pic>
      <p:sp>
        <p:nvSpPr>
          <p:cNvPr id="2" name="TextBox 1">
            <a:extLst>
              <a:ext uri="{FF2B5EF4-FFF2-40B4-BE49-F238E27FC236}">
                <a16:creationId xmlns:a16="http://schemas.microsoft.com/office/drawing/2014/main" id="{81DFD2C4-5417-30AF-E5EE-49292B313812}"/>
              </a:ext>
            </a:extLst>
          </p:cNvPr>
          <p:cNvSpPr txBox="1"/>
          <p:nvPr/>
        </p:nvSpPr>
        <p:spPr>
          <a:xfrm>
            <a:off x="345658"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24E85C71-7372-F1B8-0599-029F7ADEB62E}"/>
              </a:ext>
            </a:extLst>
          </p:cNvPr>
          <p:cNvSpPr txBox="1"/>
          <p:nvPr/>
        </p:nvSpPr>
        <p:spPr>
          <a:xfrm>
            <a:off x="5097723"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4" name="TextBox 3">
            <a:extLst>
              <a:ext uri="{FF2B5EF4-FFF2-40B4-BE49-F238E27FC236}">
                <a16:creationId xmlns:a16="http://schemas.microsoft.com/office/drawing/2014/main" id="{B0CF716B-09E6-FF0E-2044-2E50D2CBE1D9}"/>
              </a:ext>
            </a:extLst>
          </p:cNvPr>
          <p:cNvSpPr txBox="1"/>
          <p:nvPr/>
        </p:nvSpPr>
        <p:spPr>
          <a:xfrm>
            <a:off x="345658"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5" name="TextBox 4">
            <a:extLst>
              <a:ext uri="{FF2B5EF4-FFF2-40B4-BE49-F238E27FC236}">
                <a16:creationId xmlns:a16="http://schemas.microsoft.com/office/drawing/2014/main" id="{0825C9C6-830C-1CA6-F979-3999C01958DE}"/>
              </a:ext>
            </a:extLst>
          </p:cNvPr>
          <p:cNvSpPr txBox="1"/>
          <p:nvPr/>
        </p:nvSpPr>
        <p:spPr>
          <a:xfrm>
            <a:off x="4731562"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8437500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D3C7AB-BF3F-527D-3482-75FEB883CA24}"/>
              </a:ext>
            </a:extLst>
          </p:cNvPr>
          <p:cNvGrpSpPr/>
          <p:nvPr/>
        </p:nvGrpSpPr>
        <p:grpSpPr>
          <a:xfrm>
            <a:off x="-10913285" y="-5867"/>
            <a:ext cx="12497164" cy="6858000"/>
            <a:chOff x="-290920" y="0"/>
            <a:chExt cx="12497164" cy="6858000"/>
          </a:xfrm>
        </p:grpSpPr>
        <p:sp>
          <p:nvSpPr>
            <p:cNvPr id="3" name="Rectangle 2">
              <a:extLst>
                <a:ext uri="{FF2B5EF4-FFF2-40B4-BE49-F238E27FC236}">
                  <a16:creationId xmlns:a16="http://schemas.microsoft.com/office/drawing/2014/main" id="{9D6FADE3-3BD7-B084-D6BF-37572A4BCA2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DE4D2C6F-870C-E2D3-C504-17868DF215F2}"/>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0887036" y="3194735"/>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8" name="Picture 7">
              <a:extLst>
                <a:ext uri="{FF2B5EF4-FFF2-40B4-BE49-F238E27FC236}">
                  <a16:creationId xmlns:a16="http://schemas.microsoft.com/office/drawing/2014/main" id="{EADB17A5-F37E-B3A5-51D6-6B2954EFD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9" name="Group 8">
            <a:extLst>
              <a:ext uri="{FF2B5EF4-FFF2-40B4-BE49-F238E27FC236}">
                <a16:creationId xmlns:a16="http://schemas.microsoft.com/office/drawing/2014/main" id="{A2E9E214-9513-491C-4933-7E39DF01DD4A}"/>
              </a:ext>
            </a:extLst>
          </p:cNvPr>
          <p:cNvGrpSpPr/>
          <p:nvPr/>
        </p:nvGrpSpPr>
        <p:grpSpPr>
          <a:xfrm>
            <a:off x="-10410418" y="-5867"/>
            <a:ext cx="11447503" cy="6858000"/>
            <a:chOff x="213096" y="0"/>
            <a:chExt cx="11447503" cy="6858000"/>
          </a:xfrm>
        </p:grpSpPr>
        <p:sp>
          <p:nvSpPr>
            <p:cNvPr id="10" name="Rectangle 9">
              <a:extLst>
                <a:ext uri="{FF2B5EF4-FFF2-40B4-BE49-F238E27FC236}">
                  <a16:creationId xmlns:a16="http://schemas.microsoft.com/office/drawing/2014/main" id="{0C81033C-54BD-528C-9FB6-EC3868CD16C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299D10DC-4374-3C7E-32FD-6622F200C0D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548A10C-2888-6EEF-BFAD-29BC3585B84D}"/>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13" name="Picture 12">
              <a:extLst>
                <a:ext uri="{FF2B5EF4-FFF2-40B4-BE49-F238E27FC236}">
                  <a16:creationId xmlns:a16="http://schemas.microsoft.com/office/drawing/2014/main" id="{F2D6E3EB-ABEB-B5FA-23C7-46953451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0" name="TextBox 49">
            <a:extLst>
              <a:ext uri="{FF2B5EF4-FFF2-40B4-BE49-F238E27FC236}">
                <a16:creationId xmlns:a16="http://schemas.microsoft.com/office/drawing/2014/main" id="{9EB0FD16-689C-476C-8309-C7173C257513}"/>
              </a:ext>
            </a:extLst>
          </p:cNvPr>
          <p:cNvSpPr txBox="1"/>
          <p:nvPr/>
        </p:nvSpPr>
        <p:spPr>
          <a:xfrm>
            <a:off x="3144009" y="888329"/>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SUBSCRIBE</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188095" y="2647850"/>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188095" y="3240647"/>
            <a:ext cx="7278915" cy="723275"/>
          </a:xfrm>
          <a:prstGeom prst="rect">
            <a:avLst/>
          </a:prstGeom>
          <a:noFill/>
        </p:spPr>
        <p:txBody>
          <a:bodyPr wrap="square" rtlCol="0">
            <a:spAutoFit/>
          </a:bodyPr>
          <a:lstStyle/>
          <a:p>
            <a:pPr algn="ctr"/>
            <a:r>
              <a:rPr lang="en-US" sz="4100" dirty="0">
                <a:solidFill>
                  <a:srgbClr val="00A0A8"/>
                </a:solidFill>
                <a:latin typeface="Tw Cen MT" panose="020B0602020104020603" pitchFamily="34" charset="0"/>
              </a:rPr>
              <a:t>CHAPTER 3 SOLUTIONS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11963873" y="-5867"/>
            <a:ext cx="12497164" cy="6858000"/>
            <a:chOff x="-290920" y="0"/>
            <a:chExt cx="12497164"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87036" y="3194735"/>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6" name="TextBox 5">
            <a:extLst>
              <a:ext uri="{FF2B5EF4-FFF2-40B4-BE49-F238E27FC236}">
                <a16:creationId xmlns:a16="http://schemas.microsoft.com/office/drawing/2014/main" id="{A51490E4-B70D-534F-9DE0-CC655FA733A7}"/>
              </a:ext>
            </a:extLst>
          </p:cNvPr>
          <p:cNvSpPr txBox="1"/>
          <p:nvPr/>
        </p:nvSpPr>
        <p:spPr>
          <a:xfrm>
            <a:off x="3181395" y="3975081"/>
            <a:ext cx="7278915" cy="723275"/>
          </a:xfrm>
          <a:prstGeom prst="rect">
            <a:avLst/>
          </a:prstGeom>
          <a:noFill/>
        </p:spPr>
        <p:txBody>
          <a:bodyPr wrap="square" rtlCol="0">
            <a:spAutoFit/>
          </a:bodyPr>
          <a:lstStyle/>
          <a:p>
            <a:pPr algn="ctr"/>
            <a:r>
              <a:rPr lang="en-US" sz="4100" dirty="0">
                <a:solidFill>
                  <a:srgbClr val="FEC630"/>
                </a:solidFill>
                <a:latin typeface="Tw Cen MT" panose="020B0602020104020603" pitchFamily="34" charset="0"/>
              </a:rPr>
              <a:t>Decision Control Instruction</a:t>
            </a:r>
          </a:p>
        </p:txBody>
      </p:sp>
      <p:pic>
        <p:nvPicPr>
          <p:cNvPr id="7" name="Picture 6" descr="Logo&#10;&#10;Description automatically generated">
            <a:extLst>
              <a:ext uri="{FF2B5EF4-FFF2-40B4-BE49-F238E27FC236}">
                <a16:creationId xmlns:a16="http://schemas.microsoft.com/office/drawing/2014/main" id="{0413BDEC-4411-83A5-B84E-0927F7292BE6}"/>
              </a:ext>
            </a:extLst>
          </p:cNvPr>
          <p:cNvPicPr>
            <a:picLocks noGrp="1" noRo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grpSp>
        <p:nvGrpSpPr>
          <p:cNvPr id="18" name="Group 17">
            <a:extLst>
              <a:ext uri="{FF2B5EF4-FFF2-40B4-BE49-F238E27FC236}">
                <a16:creationId xmlns:a16="http://schemas.microsoft.com/office/drawing/2014/main" id="{10D13664-3F10-3C50-9560-3313ACE69EB2}"/>
              </a:ext>
            </a:extLst>
          </p:cNvPr>
          <p:cNvGrpSpPr/>
          <p:nvPr/>
        </p:nvGrpSpPr>
        <p:grpSpPr>
          <a:xfrm>
            <a:off x="3992218" y="4983375"/>
            <a:ext cx="5654983" cy="451824"/>
            <a:chOff x="5373546" y="4983375"/>
            <a:chExt cx="5654983" cy="451824"/>
          </a:xfrm>
        </p:grpSpPr>
        <p:sp>
          <p:nvSpPr>
            <p:cNvPr id="52" name="Oval 51">
              <a:extLst>
                <a:ext uri="{FF2B5EF4-FFF2-40B4-BE49-F238E27FC236}">
                  <a16:creationId xmlns:a16="http://schemas.microsoft.com/office/drawing/2014/main" id="{A88C5CD2-8D88-4E1A-968C-C3E256B4316C}"/>
                </a:ext>
              </a:extLst>
            </p:cNvPr>
            <p:cNvSpPr/>
            <p:nvPr/>
          </p:nvSpPr>
          <p:spPr>
            <a:xfrm>
              <a:off x="5373546" y="4983375"/>
              <a:ext cx="451824" cy="4518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6111526" y="4983375"/>
              <a:ext cx="451824" cy="451824"/>
            </a:xfrm>
            <a:prstGeom prst="ellipse">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8365357" y="4983375"/>
              <a:ext cx="451824" cy="45182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9102473" y="4983375"/>
              <a:ext cx="451824" cy="451824"/>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9839589" y="4983375"/>
              <a:ext cx="451824" cy="451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10576705" y="4983375"/>
              <a:ext cx="451824" cy="4518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F302D3-CD70-6BF3-AF07-226D96FB756F}"/>
                </a:ext>
              </a:extLst>
            </p:cNvPr>
            <p:cNvSpPr/>
            <p:nvPr/>
          </p:nvSpPr>
          <p:spPr>
            <a:xfrm>
              <a:off x="6889397" y="4983375"/>
              <a:ext cx="451824" cy="451824"/>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AC4023-FD2E-324C-A48D-FA7B060EB1D7}"/>
                </a:ext>
              </a:extLst>
            </p:cNvPr>
            <p:cNvSpPr/>
            <p:nvPr/>
          </p:nvSpPr>
          <p:spPr>
            <a:xfrm>
              <a:off x="7627097" y="4983375"/>
              <a:ext cx="451824" cy="451824"/>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Tree>
    <p:extLst>
      <p:ext uri="{BB962C8B-B14F-4D97-AF65-F5344CB8AC3E}">
        <p14:creationId xmlns:p14="http://schemas.microsoft.com/office/powerpoint/2010/main" val="262632134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8" name="TextBox 7">
            <a:extLst>
              <a:ext uri="{FF2B5EF4-FFF2-40B4-BE49-F238E27FC236}">
                <a16:creationId xmlns:a16="http://schemas.microsoft.com/office/drawing/2014/main" id="{B68D9214-B9FB-D0F5-4427-1DAEFB54A3A3}"/>
              </a:ext>
            </a:extLst>
          </p:cNvPr>
          <p:cNvSpPr txBox="1"/>
          <p:nvPr/>
        </p:nvSpPr>
        <p:spPr>
          <a:xfrm>
            <a:off x="3167007" y="1384811"/>
            <a:ext cx="7962991" cy="3970318"/>
          </a:xfrm>
          <a:prstGeom prst="rect">
            <a:avLst/>
          </a:prstGeom>
          <a:noFill/>
        </p:spPr>
        <p:txBody>
          <a:bodyPr wrap="square" rtlCol="0">
            <a:spAutoFit/>
          </a:bodyPr>
          <a:lstStyle/>
          <a:p>
            <a:r>
              <a:rPr lang="en-US" sz="4200" dirty="0">
                <a:solidFill>
                  <a:srgbClr val="FF5969"/>
                </a:solidFill>
                <a:latin typeface="Tw Cen MT" panose="020B0602020104020603" pitchFamily="34" charset="0"/>
              </a:rPr>
              <a:t>(e) volume=a</a:t>
            </a:r>
            <a:r>
              <a:rPr lang="en-US" sz="4200" baseline="30000" dirty="0">
                <a:solidFill>
                  <a:srgbClr val="FF5969"/>
                </a:solidFill>
                <a:latin typeface="Tw Cen MT" panose="020B0602020104020603" pitchFamily="34" charset="0"/>
              </a:rPr>
              <a:t>3</a:t>
            </a:r>
            <a:r>
              <a:rPr lang="en-US" sz="4200" dirty="0">
                <a:solidFill>
                  <a:srgbClr val="FF5969"/>
                </a:solidFill>
                <a:latin typeface="Tw Cen MT" panose="020B0602020104020603" pitchFamily="34" charset="0"/>
              </a:rPr>
              <a:t>;</a:t>
            </a:r>
          </a:p>
          <a:p>
            <a:endParaRPr lang="en-US" sz="42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There is no operator in C to perform exponentiation operation. You can write this statement as volume=a*a*a;</a:t>
            </a:r>
          </a:p>
        </p:txBody>
      </p:sp>
      <p:sp>
        <p:nvSpPr>
          <p:cNvPr id="2" name="TextBox 1">
            <a:extLst>
              <a:ext uri="{FF2B5EF4-FFF2-40B4-BE49-F238E27FC236}">
                <a16:creationId xmlns:a16="http://schemas.microsoft.com/office/drawing/2014/main" id="{BE660428-0633-726F-1B5B-F27128C4C79C}"/>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2984A133-BBFE-4C6C-C9E5-2A418D3BEABB}"/>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6D742A07-C658-35EA-CD8F-CF9D1982A274}"/>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BEF3652C-4F7C-7A13-1D29-4F1C16F69F7D}"/>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856612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8947" y="0"/>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2" name="TextBox 1">
            <a:extLst>
              <a:ext uri="{FF2B5EF4-FFF2-40B4-BE49-F238E27FC236}">
                <a16:creationId xmlns:a16="http://schemas.microsoft.com/office/drawing/2014/main" id="{CA0A1DC9-6D25-8FAD-9A7E-D5DCBB12C853}"/>
              </a:ext>
            </a:extLst>
          </p:cNvPr>
          <p:cNvSpPr txBox="1"/>
          <p:nvPr/>
        </p:nvSpPr>
        <p:spPr>
          <a:xfrm>
            <a:off x="4439092" y="1472890"/>
            <a:ext cx="7332420" cy="1723549"/>
          </a:xfrm>
          <a:prstGeom prst="rect">
            <a:avLst/>
          </a:prstGeom>
          <a:noFill/>
        </p:spPr>
        <p:txBody>
          <a:bodyPr wrap="square" rtlCol="0">
            <a:spAutoFit/>
          </a:bodyPr>
          <a:lstStyle/>
          <a:p>
            <a:r>
              <a:rPr lang="en-US" sz="4400" dirty="0">
                <a:solidFill>
                  <a:srgbClr val="FF5969"/>
                </a:solidFill>
                <a:latin typeface="Tw Cen MT" panose="020B0602020104020603" pitchFamily="34" charset="0"/>
              </a:rPr>
              <a:t>(f) area=1/2*base*height;</a:t>
            </a:r>
          </a:p>
          <a:p>
            <a:endParaRPr lang="en-US" sz="2000" dirty="0">
              <a:solidFill>
                <a:srgbClr val="FF5969"/>
              </a:solidFill>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No error.</a:t>
            </a:r>
          </a:p>
        </p:txBody>
      </p:sp>
      <p:sp>
        <p:nvSpPr>
          <p:cNvPr id="14" name="TextBox 13">
            <a:extLst>
              <a:ext uri="{FF2B5EF4-FFF2-40B4-BE49-F238E27FC236}">
                <a16:creationId xmlns:a16="http://schemas.microsoft.com/office/drawing/2014/main" id="{38322979-1CD3-D9DB-41FC-0C08DCDD7902}"/>
              </a:ext>
            </a:extLst>
          </p:cNvPr>
          <p:cNvSpPr txBox="1"/>
          <p:nvPr/>
        </p:nvSpPr>
        <p:spPr>
          <a:xfrm>
            <a:off x="4439092" y="3650252"/>
            <a:ext cx="7332420" cy="1723549"/>
          </a:xfrm>
          <a:prstGeom prst="rect">
            <a:avLst/>
          </a:prstGeom>
          <a:noFill/>
        </p:spPr>
        <p:txBody>
          <a:bodyPr wrap="square" rtlCol="0">
            <a:spAutoFit/>
          </a:bodyPr>
          <a:lstStyle/>
          <a:p>
            <a:r>
              <a:rPr lang="en-US" sz="4400" dirty="0">
                <a:solidFill>
                  <a:srgbClr val="FF5969"/>
                </a:solidFill>
                <a:latin typeface="Tw Cen MT" panose="020B0602020104020603" pitchFamily="34" charset="0"/>
              </a:rPr>
              <a:t>(g) </a:t>
            </a:r>
            <a:r>
              <a:rPr lang="en-US" sz="4400" dirty="0" err="1">
                <a:solidFill>
                  <a:srgbClr val="FF5969"/>
                </a:solidFill>
                <a:latin typeface="Tw Cen MT" panose="020B0602020104020603" pitchFamily="34" charset="0"/>
              </a:rPr>
              <a:t>si</a:t>
            </a:r>
            <a:r>
              <a:rPr lang="en-US" sz="4400" dirty="0">
                <a:solidFill>
                  <a:srgbClr val="FF5969"/>
                </a:solidFill>
                <a:latin typeface="Tw Cen MT" panose="020B0602020104020603" pitchFamily="34" charset="0"/>
              </a:rPr>
              <a:t>=p*n*r/100;</a:t>
            </a:r>
          </a:p>
          <a:p>
            <a:endParaRPr lang="en-US" sz="2000" dirty="0">
              <a:solidFill>
                <a:srgbClr val="FF5969"/>
              </a:solidFill>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No error.</a:t>
            </a:r>
          </a:p>
        </p:txBody>
      </p:sp>
      <p:sp>
        <p:nvSpPr>
          <p:cNvPr id="3" name="TextBox 2">
            <a:extLst>
              <a:ext uri="{FF2B5EF4-FFF2-40B4-BE49-F238E27FC236}">
                <a16:creationId xmlns:a16="http://schemas.microsoft.com/office/drawing/2014/main" id="{1D093B5C-7530-AC70-3773-8B3EF3875881}"/>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8" name="TextBox 7">
            <a:extLst>
              <a:ext uri="{FF2B5EF4-FFF2-40B4-BE49-F238E27FC236}">
                <a16:creationId xmlns:a16="http://schemas.microsoft.com/office/drawing/2014/main" id="{3FEDD4EB-C917-3AF5-9C5E-AE76D01EF0F1}"/>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B49CEBD3-2E0C-BFAE-FE84-58BD76CBFC9F}"/>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D825BA13-E529-A63D-57CD-CA17FA796FDF}"/>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67885868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8" name="TextBox 7">
            <a:extLst>
              <a:ext uri="{FF2B5EF4-FFF2-40B4-BE49-F238E27FC236}">
                <a16:creationId xmlns:a16="http://schemas.microsoft.com/office/drawing/2014/main" id="{B68D9214-B9FB-D0F5-4427-1DAEFB54A3A3}"/>
              </a:ext>
            </a:extLst>
          </p:cNvPr>
          <p:cNvSpPr txBox="1"/>
          <p:nvPr/>
        </p:nvSpPr>
        <p:spPr>
          <a:xfrm>
            <a:off x="3167007" y="1089898"/>
            <a:ext cx="8087559" cy="2339102"/>
          </a:xfrm>
          <a:prstGeom prst="rect">
            <a:avLst/>
          </a:prstGeom>
          <a:noFill/>
        </p:spPr>
        <p:txBody>
          <a:bodyPr wrap="square" rtlCol="0">
            <a:spAutoFit/>
          </a:bodyPr>
          <a:lstStyle/>
          <a:p>
            <a:r>
              <a:rPr lang="en-US" sz="4200" dirty="0">
                <a:solidFill>
                  <a:srgbClr val="FF5969"/>
                </a:solidFill>
                <a:latin typeface="Tw Cen MT" panose="020B0602020104020603" pitchFamily="34" charset="0"/>
              </a:rPr>
              <a:t>(h) area of circle=3.14*r*r;</a:t>
            </a:r>
          </a:p>
          <a:p>
            <a:endParaRPr lang="en-US" sz="20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spaces are not allowed in variable names.</a:t>
            </a:r>
          </a:p>
        </p:txBody>
      </p:sp>
      <p:sp>
        <p:nvSpPr>
          <p:cNvPr id="2" name="TextBox 1">
            <a:extLst>
              <a:ext uri="{FF2B5EF4-FFF2-40B4-BE49-F238E27FC236}">
                <a16:creationId xmlns:a16="http://schemas.microsoft.com/office/drawing/2014/main" id="{BE660428-0633-726F-1B5B-F27128C4C79C}"/>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2984A133-BBFE-4C6C-C9E5-2A418D3BEABB}"/>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6D742A07-C658-35EA-CD8F-CF9D1982A274}"/>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BEF3652C-4F7C-7A13-1D29-4F1C16F69F7D}"/>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
        <p:nvSpPr>
          <p:cNvPr id="4" name="TextBox 3">
            <a:extLst>
              <a:ext uri="{FF2B5EF4-FFF2-40B4-BE49-F238E27FC236}">
                <a16:creationId xmlns:a16="http://schemas.microsoft.com/office/drawing/2014/main" id="{4A80E743-BFBC-142F-4177-A14FA597129E}"/>
              </a:ext>
            </a:extLst>
          </p:cNvPr>
          <p:cNvSpPr txBox="1"/>
          <p:nvPr/>
        </p:nvSpPr>
        <p:spPr>
          <a:xfrm>
            <a:off x="3167007" y="3805160"/>
            <a:ext cx="8087559" cy="1692771"/>
          </a:xfrm>
          <a:prstGeom prst="rect">
            <a:avLst/>
          </a:prstGeom>
          <a:noFill/>
        </p:spPr>
        <p:txBody>
          <a:bodyPr wrap="square" rtlCol="0">
            <a:spAutoFit/>
          </a:bodyPr>
          <a:lstStyle/>
          <a:p>
            <a:r>
              <a:rPr lang="en-US" sz="4200" dirty="0">
                <a:solidFill>
                  <a:srgbClr val="FF5969"/>
                </a:solidFill>
                <a:latin typeface="Tw Cen MT" panose="020B0602020104020603" pitchFamily="34" charset="0"/>
              </a:rPr>
              <a:t>(i) </a:t>
            </a:r>
            <a:r>
              <a:rPr lang="en-US" sz="4200" dirty="0" err="1">
                <a:solidFill>
                  <a:srgbClr val="FF5969"/>
                </a:solidFill>
                <a:latin typeface="Tw Cen MT" panose="020B0602020104020603" pitchFamily="34" charset="0"/>
              </a:rPr>
              <a:t>peri_of_tri</a:t>
            </a:r>
            <a:r>
              <a:rPr lang="en-US" sz="4200" dirty="0">
                <a:solidFill>
                  <a:srgbClr val="FF5969"/>
                </a:solidFill>
                <a:latin typeface="Tw Cen MT" panose="020B0602020104020603" pitchFamily="34" charset="0"/>
              </a:rPr>
              <a:t>=</a:t>
            </a:r>
            <a:r>
              <a:rPr lang="en-US" sz="4200" dirty="0" err="1">
                <a:solidFill>
                  <a:srgbClr val="FF5969"/>
                </a:solidFill>
                <a:latin typeface="Tw Cen MT" panose="020B0602020104020603" pitchFamily="34" charset="0"/>
              </a:rPr>
              <a:t>a+b+c</a:t>
            </a:r>
            <a:r>
              <a:rPr lang="en-US" sz="4200" dirty="0">
                <a:solidFill>
                  <a:srgbClr val="FF5969"/>
                </a:solidFill>
                <a:latin typeface="Tw Cen MT" panose="020B0602020104020603" pitchFamily="34" charset="0"/>
              </a:rPr>
              <a:t>;</a:t>
            </a:r>
          </a:p>
          <a:p>
            <a:endParaRPr lang="en-US" sz="20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No error.</a:t>
            </a:r>
          </a:p>
        </p:txBody>
      </p:sp>
    </p:spTree>
    <p:extLst>
      <p:ext uri="{BB962C8B-B14F-4D97-AF65-F5344CB8AC3E}">
        <p14:creationId xmlns:p14="http://schemas.microsoft.com/office/powerpoint/2010/main" val="336014621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6" name="Group 45">
            <a:extLst>
              <a:ext uri="{FF2B5EF4-FFF2-40B4-BE49-F238E27FC236}">
                <a16:creationId xmlns:a16="http://schemas.microsoft.com/office/drawing/2014/main" id="{5C88E035-EAFC-F7E8-49D7-97992D882EE9}"/>
              </a:ext>
            </a:extLst>
          </p:cNvPr>
          <p:cNvGrpSpPr/>
          <p:nvPr/>
        </p:nvGrpSpPr>
        <p:grpSpPr>
          <a:xfrm>
            <a:off x="-8798784" y="0"/>
            <a:ext cx="11447503" cy="6858000"/>
            <a:chOff x="213096" y="0"/>
            <a:chExt cx="11447503" cy="6858000"/>
          </a:xfrm>
        </p:grpSpPr>
        <p:sp>
          <p:nvSpPr>
            <p:cNvPr id="47" name="Rectangle 46">
              <a:extLst>
                <a:ext uri="{FF2B5EF4-FFF2-40B4-BE49-F238E27FC236}">
                  <a16:creationId xmlns:a16="http://schemas.microsoft.com/office/drawing/2014/main" id="{E33E0C0A-A080-A3C8-8CD7-7FAEEED7C40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BCD9537-A123-8207-D13F-E2D13B71D58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0768F376-EFD9-E1B7-8125-1AF1EB7BE19E}"/>
                </a:ext>
              </a:extLst>
            </p:cNvPr>
            <p:cNvSpPr txBox="1"/>
            <p:nvPr/>
          </p:nvSpPr>
          <p:spPr>
            <a:xfrm rot="16200000">
              <a:off x="10341391"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[B]</a:t>
              </a:r>
            </a:p>
          </p:txBody>
        </p:sp>
        <p:pic>
          <p:nvPicPr>
            <p:cNvPr id="87" name="Picture 86">
              <a:extLst>
                <a:ext uri="{FF2B5EF4-FFF2-40B4-BE49-F238E27FC236}">
                  <a16:creationId xmlns:a16="http://schemas.microsoft.com/office/drawing/2014/main" id="{EFCF8FB8-D570-1620-2727-62EAA463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8" name="Group 87">
            <a:extLst>
              <a:ext uri="{FF2B5EF4-FFF2-40B4-BE49-F238E27FC236}">
                <a16:creationId xmlns:a16="http://schemas.microsoft.com/office/drawing/2014/main" id="{02061BB8-E3DA-EFE2-6688-FBD72BC30259}"/>
              </a:ext>
            </a:extLst>
          </p:cNvPr>
          <p:cNvGrpSpPr/>
          <p:nvPr/>
        </p:nvGrpSpPr>
        <p:grpSpPr>
          <a:xfrm>
            <a:off x="-7847639" y="0"/>
            <a:ext cx="9961092" cy="6858000"/>
            <a:chOff x="491575" y="0"/>
            <a:chExt cx="9961092" cy="6858000"/>
          </a:xfrm>
        </p:grpSpPr>
        <p:sp>
          <p:nvSpPr>
            <p:cNvPr id="89" name="Rectangle 88">
              <a:extLst>
                <a:ext uri="{FF2B5EF4-FFF2-40B4-BE49-F238E27FC236}">
                  <a16:creationId xmlns:a16="http://schemas.microsoft.com/office/drawing/2014/main" id="{9E656AD9-4838-3F45-C7E8-7C401A4F5DC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720A81A3-3004-8FB9-83CB-63A3400A1784}"/>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53D029E-9484-3F0F-B3DA-7EAADE02E56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[C]</a:t>
              </a:r>
            </a:p>
          </p:txBody>
        </p:sp>
        <p:pic>
          <p:nvPicPr>
            <p:cNvPr id="92" name="Picture 91">
              <a:extLst>
                <a:ext uri="{FF2B5EF4-FFF2-40B4-BE49-F238E27FC236}">
                  <a16:creationId xmlns:a16="http://schemas.microsoft.com/office/drawing/2014/main" id="{1CD56DD5-5739-359E-661E-E3EB878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3" name="Group 92">
            <a:extLst>
              <a:ext uri="{FF2B5EF4-FFF2-40B4-BE49-F238E27FC236}">
                <a16:creationId xmlns:a16="http://schemas.microsoft.com/office/drawing/2014/main" id="{8D27DC52-5A07-6098-C96A-0841A1990B03}"/>
              </a:ext>
            </a:extLst>
          </p:cNvPr>
          <p:cNvGrpSpPr/>
          <p:nvPr/>
        </p:nvGrpSpPr>
        <p:grpSpPr>
          <a:xfrm>
            <a:off x="-7985197" y="0"/>
            <a:ext cx="9574094" cy="6858000"/>
            <a:chOff x="491575" y="0"/>
            <a:chExt cx="9574094" cy="6858000"/>
          </a:xfrm>
        </p:grpSpPr>
        <p:sp>
          <p:nvSpPr>
            <p:cNvPr id="94" name="Rectangle 93">
              <a:extLst>
                <a:ext uri="{FF2B5EF4-FFF2-40B4-BE49-F238E27FC236}">
                  <a16:creationId xmlns:a16="http://schemas.microsoft.com/office/drawing/2014/main" id="{02C505D6-243E-3247-F0F6-9E44F14377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1F80B6C-7551-EFF2-D0FA-DA2891B920B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09AE22A0-33E8-6B0B-61D8-8E525492965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[D]</a:t>
              </a:r>
            </a:p>
          </p:txBody>
        </p:sp>
        <p:pic>
          <p:nvPicPr>
            <p:cNvPr id="97" name="Picture 96">
              <a:extLst>
                <a:ext uri="{FF2B5EF4-FFF2-40B4-BE49-F238E27FC236}">
                  <a16:creationId xmlns:a16="http://schemas.microsoft.com/office/drawing/2014/main" id="{DE5FAA46-D1FF-0E52-AF03-2A7AAB8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9" name="Group 98">
            <a:extLst>
              <a:ext uri="{FF2B5EF4-FFF2-40B4-BE49-F238E27FC236}">
                <a16:creationId xmlns:a16="http://schemas.microsoft.com/office/drawing/2014/main" id="{F8C3CDA6-974D-5094-CB72-DDB28C300CCD}"/>
              </a:ext>
            </a:extLst>
          </p:cNvPr>
          <p:cNvGrpSpPr/>
          <p:nvPr/>
        </p:nvGrpSpPr>
        <p:grpSpPr>
          <a:xfrm>
            <a:off x="-7638543" y="-1"/>
            <a:ext cx="8692332" cy="6858000"/>
            <a:chOff x="718505" y="-1"/>
            <a:chExt cx="8692332" cy="6858000"/>
          </a:xfrm>
        </p:grpSpPr>
        <p:sp>
          <p:nvSpPr>
            <p:cNvPr id="100" name="Rectangle 99">
              <a:extLst>
                <a:ext uri="{FF2B5EF4-FFF2-40B4-BE49-F238E27FC236}">
                  <a16:creationId xmlns:a16="http://schemas.microsoft.com/office/drawing/2014/main" id="{57FD3740-26DA-BA0C-2749-0C7ACAB95F29}"/>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504C0735-DF7E-5A4C-DBA6-795168B545E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1A8CA311-1D12-B440-B721-BBC90CC7A16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[E]</a:t>
              </a:r>
            </a:p>
          </p:txBody>
        </p:sp>
        <p:pic>
          <p:nvPicPr>
            <p:cNvPr id="103" name="Picture 102">
              <a:extLst>
                <a:ext uri="{FF2B5EF4-FFF2-40B4-BE49-F238E27FC236}">
                  <a16:creationId xmlns:a16="http://schemas.microsoft.com/office/drawing/2014/main" id="{0DC3171E-6BF2-9860-7868-A3B92997B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4" name="Group 103">
            <a:extLst>
              <a:ext uri="{FF2B5EF4-FFF2-40B4-BE49-F238E27FC236}">
                <a16:creationId xmlns:a16="http://schemas.microsoft.com/office/drawing/2014/main" id="{BABC5E14-D9B4-6892-EBB6-388610A1DA5C}"/>
              </a:ext>
            </a:extLst>
          </p:cNvPr>
          <p:cNvGrpSpPr/>
          <p:nvPr/>
        </p:nvGrpSpPr>
        <p:grpSpPr>
          <a:xfrm>
            <a:off x="-9395082" y="-1"/>
            <a:ext cx="9927504" cy="6858000"/>
            <a:chOff x="-9337032" y="-1"/>
            <a:chExt cx="9927504" cy="6858000"/>
          </a:xfrm>
        </p:grpSpPr>
        <p:sp>
          <p:nvSpPr>
            <p:cNvPr id="105" name="Rectangle 104">
              <a:extLst>
                <a:ext uri="{FF2B5EF4-FFF2-40B4-BE49-F238E27FC236}">
                  <a16:creationId xmlns:a16="http://schemas.microsoft.com/office/drawing/2014/main" id="{12763E23-ED2F-26EF-BE9C-63553A34990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DF3E6115-6D14-95E5-F82F-F5610061028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B781ECD-079B-6E99-4E65-92AA0684C19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[F]</a:t>
              </a:r>
            </a:p>
          </p:txBody>
        </p:sp>
        <p:pic>
          <p:nvPicPr>
            <p:cNvPr id="108" name="Picture 107">
              <a:extLst>
                <a:ext uri="{FF2B5EF4-FFF2-40B4-BE49-F238E27FC236}">
                  <a16:creationId xmlns:a16="http://schemas.microsoft.com/office/drawing/2014/main" id="{4A0AFAFB-AFBD-9A06-905D-527AE9C3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3" name="Picture 112" descr="Logo&#10;&#10;Description automatically generated">
            <a:extLst>
              <a:ext uri="{FF2B5EF4-FFF2-40B4-BE49-F238E27FC236}">
                <a16:creationId xmlns:a16="http://schemas.microsoft.com/office/drawing/2014/main" id="{6F543799-6A83-A10E-4A6F-F3B6929FFDFC}"/>
              </a:ext>
            </a:extLst>
          </p:cNvPr>
          <p:cNvPicPr>
            <a:picLocks noGrp="1" noRot="1" noChangeAspect="1" noMove="1" noResize="1" noEditPoints="1" noAdjustHandles="1" noChangeArrowheads="1" noChangeShapeType="1" noCrop="1"/>
          </p:cNvPicPr>
          <p:nvPr/>
        </p:nvPicPr>
        <p:blipFill>
          <a:blip r:embed="rId4">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
        <p:nvSpPr>
          <p:cNvPr id="18" name="Rectangle 17">
            <a:extLst>
              <a:ext uri="{FF2B5EF4-FFF2-40B4-BE49-F238E27FC236}">
                <a16:creationId xmlns:a16="http://schemas.microsoft.com/office/drawing/2014/main" id="{079FAD20-8C5D-48D1-5303-0E9F4B018E4A}"/>
              </a:ext>
            </a:extLst>
          </p:cNvPr>
          <p:cNvSpPr/>
          <p:nvPr/>
        </p:nvSpPr>
        <p:spPr>
          <a:xfrm>
            <a:off x="-9016174" y="12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1D01D00-B6EE-5AD5-F4F1-96C92C08BDA8}"/>
              </a:ext>
            </a:extLst>
          </p:cNvPr>
          <p:cNvGrpSpPr/>
          <p:nvPr/>
        </p:nvGrpSpPr>
        <p:grpSpPr>
          <a:xfrm>
            <a:off x="-8695616" y="128"/>
            <a:ext cx="8692332" cy="6858000"/>
            <a:chOff x="718505" y="-1"/>
            <a:chExt cx="8692332" cy="6858000"/>
          </a:xfrm>
        </p:grpSpPr>
        <p:sp>
          <p:nvSpPr>
            <p:cNvPr id="20" name="Rectangle 19">
              <a:extLst>
                <a:ext uri="{FF2B5EF4-FFF2-40B4-BE49-F238E27FC236}">
                  <a16:creationId xmlns:a16="http://schemas.microsoft.com/office/drawing/2014/main" id="{9920892A-1EFD-CE4D-72DD-EF9788833F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A21AB8-5586-8D46-5A8B-AD6E51BC897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22DC0D3-B923-9827-F13E-98B4C98D2791}"/>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[G]</a:t>
              </a:r>
            </a:p>
          </p:txBody>
        </p:sp>
        <p:pic>
          <p:nvPicPr>
            <p:cNvPr id="23" name="Picture 22">
              <a:extLst>
                <a:ext uri="{FF2B5EF4-FFF2-40B4-BE49-F238E27FC236}">
                  <a16:creationId xmlns:a16="http://schemas.microsoft.com/office/drawing/2014/main" id="{333992D0-2EA5-C029-D3F9-3EFCA516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4" name="Group 23">
            <a:extLst>
              <a:ext uri="{FF2B5EF4-FFF2-40B4-BE49-F238E27FC236}">
                <a16:creationId xmlns:a16="http://schemas.microsoft.com/office/drawing/2014/main" id="{F7AEBC1D-C412-3F72-2B7D-1A34EE12028A}"/>
              </a:ext>
            </a:extLst>
          </p:cNvPr>
          <p:cNvGrpSpPr/>
          <p:nvPr/>
        </p:nvGrpSpPr>
        <p:grpSpPr>
          <a:xfrm>
            <a:off x="-10449079" y="128"/>
            <a:ext cx="9927504" cy="6858000"/>
            <a:chOff x="-9337032" y="-1"/>
            <a:chExt cx="9927504" cy="6858000"/>
          </a:xfrm>
        </p:grpSpPr>
        <p:sp>
          <p:nvSpPr>
            <p:cNvPr id="25" name="Rectangle 24">
              <a:extLst>
                <a:ext uri="{FF2B5EF4-FFF2-40B4-BE49-F238E27FC236}">
                  <a16:creationId xmlns:a16="http://schemas.microsoft.com/office/drawing/2014/main" id="{76B3FE45-1649-9F9A-4B89-DACB5057945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BB186B9-996D-795A-7B02-DAF21EC02DC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E08315A-DBAC-E7A3-0BBC-1B343DE3A4AE}"/>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 2 [H]</a:t>
              </a:r>
            </a:p>
          </p:txBody>
        </p:sp>
        <p:pic>
          <p:nvPicPr>
            <p:cNvPr id="28" name="Picture 27">
              <a:extLst>
                <a:ext uri="{FF2B5EF4-FFF2-40B4-BE49-F238E27FC236}">
                  <a16:creationId xmlns:a16="http://schemas.microsoft.com/office/drawing/2014/main" id="{E29E816E-2171-8700-2B86-F8E1E81E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 name="DC Logo" descr="Logo&#10;&#10;Description automatically generated">
            <a:extLst>
              <a:ext uri="{FF2B5EF4-FFF2-40B4-BE49-F238E27FC236}">
                <a16:creationId xmlns:a16="http://schemas.microsoft.com/office/drawing/2014/main" id="{85B54F46-8914-A462-BE4F-CA711069C65F}"/>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1513132" y="71953"/>
            <a:ext cx="577132" cy="577132"/>
          </a:xfrm>
          <a:prstGeom prst="rect">
            <a:avLst/>
          </a:prstGeom>
        </p:spPr>
      </p:pic>
      <p:sp>
        <p:nvSpPr>
          <p:cNvPr id="8" name="TextBox 7">
            <a:extLst>
              <a:ext uri="{FF2B5EF4-FFF2-40B4-BE49-F238E27FC236}">
                <a16:creationId xmlns:a16="http://schemas.microsoft.com/office/drawing/2014/main" id="{B68D9214-B9FB-D0F5-4427-1DAEFB54A3A3}"/>
              </a:ext>
            </a:extLst>
          </p:cNvPr>
          <p:cNvSpPr txBox="1"/>
          <p:nvPr/>
        </p:nvSpPr>
        <p:spPr>
          <a:xfrm>
            <a:off x="3167007" y="1384811"/>
            <a:ext cx="8087559" cy="3323987"/>
          </a:xfrm>
          <a:prstGeom prst="rect">
            <a:avLst/>
          </a:prstGeom>
          <a:noFill/>
        </p:spPr>
        <p:txBody>
          <a:bodyPr wrap="square" rtlCol="0">
            <a:spAutoFit/>
          </a:bodyPr>
          <a:lstStyle/>
          <a:p>
            <a:r>
              <a:rPr lang="en-US" sz="4200" dirty="0">
                <a:solidFill>
                  <a:srgbClr val="FF5969"/>
                </a:solidFill>
                <a:latin typeface="Tw Cen MT" panose="020B0602020104020603" pitchFamily="34" charset="0"/>
              </a:rPr>
              <a:t>(j) slope=(y2-y1)÷(x2-x1);</a:t>
            </a:r>
          </a:p>
          <a:p>
            <a:endParaRPr lang="en-US" sz="4200" b="1" dirty="0">
              <a:solidFill>
                <a:srgbClr val="FF5969"/>
              </a:solidFill>
              <a:effectLst>
                <a:outerShdw blurRad="38100" dist="38100" dir="2700000" algn="tl">
                  <a:srgbClr val="000000">
                    <a:alpha val="43137"/>
                  </a:srgbClr>
                </a:outerShdw>
              </a:effectLst>
              <a:latin typeface="Tw Cen MT" panose="020B0602020104020603" pitchFamily="34" charset="0"/>
            </a:endParaRPr>
          </a:p>
          <a:p>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Ans: Error! “</a:t>
            </a:r>
            <a:r>
              <a:rPr lang="en-US" sz="4200" dirty="0">
                <a:solidFill>
                  <a:srgbClr val="FF5969"/>
                </a:solidFill>
                <a:latin typeface="Tw Cen MT" panose="020B0602020104020603" pitchFamily="34" charset="0"/>
              </a:rPr>
              <a:t>÷</a:t>
            </a:r>
            <a:r>
              <a:rPr lang="en-US" sz="4200" b="1" dirty="0">
                <a:solidFill>
                  <a:srgbClr val="FF5969"/>
                </a:solidFill>
                <a:effectLst>
                  <a:outerShdw blurRad="38100" dist="38100" dir="2700000" algn="tl">
                    <a:srgbClr val="000000">
                      <a:alpha val="43137"/>
                    </a:srgbClr>
                  </a:outerShdw>
                </a:effectLst>
                <a:latin typeface="Tw Cen MT" panose="020B0602020104020603" pitchFamily="34" charset="0"/>
              </a:rPr>
              <a:t>" is not any valid operator. / is the division operator in C.</a:t>
            </a:r>
          </a:p>
        </p:txBody>
      </p:sp>
      <p:sp>
        <p:nvSpPr>
          <p:cNvPr id="2" name="TextBox 1">
            <a:extLst>
              <a:ext uri="{FF2B5EF4-FFF2-40B4-BE49-F238E27FC236}">
                <a16:creationId xmlns:a16="http://schemas.microsoft.com/office/drawing/2014/main" id="{BE660428-0633-726F-1B5B-F27128C4C79C}"/>
              </a:ext>
            </a:extLst>
          </p:cNvPr>
          <p:cNvSpPr txBox="1"/>
          <p:nvPr/>
        </p:nvSpPr>
        <p:spPr>
          <a:xfrm>
            <a:off x="3030274" y="109132"/>
            <a:ext cx="3822756"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CHAPTER 2 SOLUTIONS</a:t>
            </a:r>
          </a:p>
        </p:txBody>
      </p:sp>
      <p:sp>
        <p:nvSpPr>
          <p:cNvPr id="3" name="TextBox 2">
            <a:extLst>
              <a:ext uri="{FF2B5EF4-FFF2-40B4-BE49-F238E27FC236}">
                <a16:creationId xmlns:a16="http://schemas.microsoft.com/office/drawing/2014/main" id="{2984A133-BBFE-4C6C-C9E5-2A418D3BEABB}"/>
              </a:ext>
            </a:extLst>
          </p:cNvPr>
          <p:cNvSpPr txBox="1"/>
          <p:nvPr/>
        </p:nvSpPr>
        <p:spPr>
          <a:xfrm>
            <a:off x="7782339" y="109132"/>
            <a:ext cx="3612960"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C INSTRUCTIONS</a:t>
            </a:r>
          </a:p>
        </p:txBody>
      </p:sp>
      <p:sp>
        <p:nvSpPr>
          <p:cNvPr id="9" name="TextBox 8">
            <a:extLst>
              <a:ext uri="{FF2B5EF4-FFF2-40B4-BE49-F238E27FC236}">
                <a16:creationId xmlns:a16="http://schemas.microsoft.com/office/drawing/2014/main" id="{6D742A07-C658-35EA-CD8F-CF9D1982A274}"/>
              </a:ext>
            </a:extLst>
          </p:cNvPr>
          <p:cNvSpPr txBox="1"/>
          <p:nvPr/>
        </p:nvSpPr>
        <p:spPr>
          <a:xfrm>
            <a:off x="3030274" y="6225648"/>
            <a:ext cx="2542912" cy="523220"/>
          </a:xfrm>
          <a:prstGeom prst="rect">
            <a:avLst/>
          </a:prstGeom>
          <a:noFill/>
        </p:spPr>
        <p:txBody>
          <a:bodyPr wrap="square" rtlCol="0">
            <a:spAutoFit/>
          </a:bodyPr>
          <a:lstStyle/>
          <a:p>
            <a:r>
              <a:rPr lang="en-US" sz="2800" dirty="0">
                <a:solidFill>
                  <a:schemeClr val="bg1">
                    <a:lumMod val="50000"/>
                  </a:schemeClr>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BEF3652C-4F7C-7A13-1D29-4F1C16F69F7D}"/>
              </a:ext>
            </a:extLst>
          </p:cNvPr>
          <p:cNvSpPr txBox="1"/>
          <p:nvPr/>
        </p:nvSpPr>
        <p:spPr>
          <a:xfrm>
            <a:off x="7416178" y="6225648"/>
            <a:ext cx="4355334" cy="523220"/>
          </a:xfrm>
          <a:prstGeom prst="rect">
            <a:avLst/>
          </a:prstGeom>
          <a:noFill/>
        </p:spPr>
        <p:txBody>
          <a:bodyPr wrap="square" rtlCol="0">
            <a:spAutoFit/>
          </a:bodyPr>
          <a:lstStyle/>
          <a:p>
            <a:pPr algn="r"/>
            <a:r>
              <a:rPr lang="en-US" sz="2800" dirty="0">
                <a:solidFill>
                  <a:schemeClr val="bg1">
                    <a:lumMod val="50000"/>
                  </a:schemeClr>
                </a:solidFill>
                <a:latin typeface="Tw Cen MT" panose="020B0602020104020603" pitchFamily="34" charset="0"/>
              </a:rPr>
              <a:t>BY YASHAVANT KANETHKAR</a:t>
            </a:r>
          </a:p>
        </p:txBody>
      </p:sp>
    </p:spTree>
    <p:extLst>
      <p:ext uri="{BB962C8B-B14F-4D97-AF65-F5344CB8AC3E}">
        <p14:creationId xmlns:p14="http://schemas.microsoft.com/office/powerpoint/2010/main" val="31706082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4089</TotalTime>
  <Words>6168</Words>
  <Application>Microsoft Office PowerPoint</Application>
  <PresentationFormat>Widescreen</PresentationFormat>
  <Paragraphs>1036</Paragraphs>
  <Slides>58</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Cambria Math</vt:lpstr>
      <vt:lpstr>Consolas</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My Name</cp:lastModifiedBy>
  <cp:revision>105</cp:revision>
  <dcterms:created xsi:type="dcterms:W3CDTF">2017-01-05T13:17:27Z</dcterms:created>
  <dcterms:modified xsi:type="dcterms:W3CDTF">2023-01-10T15:07:37Z</dcterms:modified>
</cp:coreProperties>
</file>