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64" r:id="rId2"/>
    <p:sldId id="278" r:id="rId3"/>
    <p:sldId id="330" r:id="rId4"/>
    <p:sldId id="338" r:id="rId5"/>
    <p:sldId id="328" r:id="rId6"/>
    <p:sldId id="331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40" r:id="rId15"/>
    <p:sldId id="329" r:id="rId16"/>
    <p:sldId id="279" r:id="rId17"/>
    <p:sldId id="283" r:id="rId18"/>
    <p:sldId id="344" r:id="rId19"/>
    <p:sldId id="345" r:id="rId20"/>
    <p:sldId id="346" r:id="rId21"/>
    <p:sldId id="347" r:id="rId22"/>
    <p:sldId id="348" r:id="rId23"/>
    <p:sldId id="327" r:id="rId24"/>
    <p:sldId id="28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296" r:id="rId42"/>
    <p:sldId id="314" r:id="rId43"/>
    <p:sldId id="315" r:id="rId44"/>
    <p:sldId id="316" r:id="rId45"/>
    <p:sldId id="317" r:id="rId46"/>
    <p:sldId id="318" r:id="rId47"/>
    <p:sldId id="319" r:id="rId48"/>
    <p:sldId id="341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280" r:id="rId57"/>
    <p:sldId id="309" r:id="rId58"/>
    <p:sldId id="349" r:id="rId59"/>
    <p:sldId id="292" r:id="rId60"/>
    <p:sldId id="293" r:id="rId61"/>
    <p:sldId id="343" r:id="rId62"/>
    <p:sldId id="311" r:id="rId63"/>
    <p:sldId id="295" r:id="rId6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BBD"/>
    <a:srgbClr val="36FBFB"/>
    <a:srgbClr val="72F1B8"/>
    <a:srgbClr val="320140"/>
    <a:srgbClr val="FF5862"/>
    <a:srgbClr val="FB7F72"/>
    <a:srgbClr val="FB7DDC"/>
    <a:srgbClr val="868CBD"/>
    <a:srgbClr val="FFDF09"/>
    <a:srgbClr val="FF8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27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9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720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350806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350806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889428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7249073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887874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200603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96560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124302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040143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48334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1117868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-27965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1192412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-1039342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700" y="2882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46498"/>
              </p:ext>
            </p:extLst>
          </p:nvPr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0 || 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0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( 1 &amp;&amp;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6" name="WaterMark" descr="Logo&#10;&#10;Description automatically generated">
            <a:extLst>
              <a:ext uri="{FF2B5EF4-FFF2-40B4-BE49-F238E27FC236}">
                <a16:creationId xmlns:a16="http://schemas.microsoft.com/office/drawing/2014/main" id="{9F3B0FED-4E6C-443C-1B88-03E4BE70A6A8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3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/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0 || 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0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( 1 &amp;&amp; 0 )   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6" name="WaterMark" descr="Logo&#10;&#10;Description automatically generated">
            <a:extLst>
              <a:ext uri="{FF2B5EF4-FFF2-40B4-BE49-F238E27FC236}">
                <a16:creationId xmlns:a16="http://schemas.microsoft.com/office/drawing/2014/main" id="{BB2FE101-F19D-6A3F-19CB-3AE39C51D078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4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84390"/>
              </p:ext>
            </p:extLst>
          </p:nvPr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0 || 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0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( 1 &amp;&amp; 0 )   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6" name="WaterMark" descr="Logo&#10;&#10;Description automatically generated">
            <a:extLst>
              <a:ext uri="{FF2B5EF4-FFF2-40B4-BE49-F238E27FC236}">
                <a16:creationId xmlns:a16="http://schemas.microsoft.com/office/drawing/2014/main" id="{8973648A-DB5C-EBF0-F63F-0DCE0DAE85D3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4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74828"/>
              </p:ext>
            </p:extLst>
          </p:nvPr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0 || 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0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( 1 &amp;&amp; 0 )   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5 &amp;&amp; 1 ||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6" name="WaterMark" descr="Logo&#10;&#10;Description automatically generated">
            <a:extLst>
              <a:ext uri="{FF2B5EF4-FFF2-40B4-BE49-F238E27FC236}">
                <a16:creationId xmlns:a16="http://schemas.microsoft.com/office/drawing/2014/main" id="{F8F999EF-2F9E-A7A9-A475-B294758E6AA1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4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/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0 || 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0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( 1 &amp;&amp; 0 )   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5 &amp;&amp; 1 || 1   =   1 ||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6" name="WaterMark" descr="Logo&#10;&#10;Description automatically generated">
            <a:extLst>
              <a:ext uri="{FF2B5EF4-FFF2-40B4-BE49-F238E27FC236}">
                <a16:creationId xmlns:a16="http://schemas.microsoft.com/office/drawing/2014/main" id="{AD4CE202-2F4D-CE71-7756-F2B72C8FA8DB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3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/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0 || 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0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( 1 &amp;&amp; 0 )   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5 &amp;&amp; 1 || 1   =   1 ||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6" name="WaterMark" descr="Logo&#10;&#10;Description automatically generated">
            <a:extLst>
              <a:ext uri="{FF2B5EF4-FFF2-40B4-BE49-F238E27FC236}">
                <a16:creationId xmlns:a16="http://schemas.microsoft.com/office/drawing/2014/main" id="{812A768B-DA9B-E58F-ED47-D525F65683BC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008336"/>
            <a:ext cx="5811971" cy="4154984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 </a:t>
            </a:r>
            <a:r>
              <a:rPr lang="en-US" sz="24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||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z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"Dean of students 			affairs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"Dosa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6985682" y="1391864"/>
            <a:ext cx="4067466" cy="4832092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97E72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-</a:t>
            </a:r>
            <a:r>
              <a:rPr lang="en-US" sz="2200" dirty="0">
                <a:solidFill>
                  <a:srgbClr val="F97E72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w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w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||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||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&amp;&amp;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&amp;&amp;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||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&amp;&amp;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&amp;&amp;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||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"w = </a:t>
            </a:r>
            <a:r>
              <a:rPr lang="en-US" sz="2200" i="1" dirty="0">
                <a:solidFill>
                  <a:srgbClr val="72F1B8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 x = </a:t>
            </a:r>
            <a:r>
              <a:rPr lang="en-US" sz="2200" i="1" dirty="0">
                <a:solidFill>
                  <a:srgbClr val="72F1B8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 	y = </a:t>
            </a:r>
            <a:r>
              <a:rPr lang="en-US" sz="2200" i="1" dirty="0">
                <a:solidFill>
                  <a:srgbClr val="72F1B8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 z = </a:t>
            </a:r>
            <a:r>
              <a:rPr lang="en-US" sz="2200" i="1" dirty="0">
                <a:solidFill>
                  <a:srgbClr val="72F1B8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	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w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5934517" y="203508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10229664" y="140319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274296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364720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455143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5455668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pic>
        <p:nvPicPr>
          <p:cNvPr id="19" name="WaterMark" descr="Logo&#10;&#10;Description automatically generated">
            <a:extLst>
              <a:ext uri="{FF2B5EF4-FFF2-40B4-BE49-F238E27FC236}">
                <a16:creationId xmlns:a16="http://schemas.microsoft.com/office/drawing/2014/main" id="{B2702819-3FD1-EF98-A4D3-109840FB7AE8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72" y="4914689"/>
            <a:ext cx="1132758" cy="11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Q[B](a)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696249"/>
            <a:ext cx="9976043" cy="4708981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3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"Dean of students affairs</a:t>
            </a:r>
            <a:r>
              <a:rPr lang="en-US" sz="3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3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"Dosa</a:t>
            </a:r>
            <a:r>
              <a:rPr lang="en-US" sz="3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1932359" y="5572982"/>
            <a:ext cx="2542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83D245-D057-200E-1E01-7DEED0D9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140" y="5606804"/>
            <a:ext cx="7027728" cy="674064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2" name="WaterMark" descr="Logo&#10;&#10;Description automatically generated">
            <a:extLst>
              <a:ext uri="{FF2B5EF4-FFF2-40B4-BE49-F238E27FC236}">
                <a16:creationId xmlns:a16="http://schemas.microsoft.com/office/drawing/2014/main" id="{BEC8976C-9716-45B6-4A25-2601D2D429B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15" y="1073431"/>
            <a:ext cx="1567119" cy="15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Q[B](b)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696249"/>
            <a:ext cx="10342429" cy="4493538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6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6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"w = </a:t>
            </a:r>
            <a:r>
              <a:rPr lang="en-US" sz="2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2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sz="2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z = </a:t>
            </a:r>
            <a:r>
              <a:rPr lang="en-US" sz="2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1638825" y="5453865"/>
            <a:ext cx="2542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66DBB2-9F4E-84AA-DCF5-A513E1E3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27" y="5453865"/>
            <a:ext cx="7578512" cy="707886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E56C82CB-2DC9-4063-9530-CD50B872DE40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24" y="1073431"/>
            <a:ext cx="1567119" cy="15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6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Q[B](c)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797510"/>
            <a:ext cx="7492475" cy="5262979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"biggest =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"biggest =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"biggest =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9301199" y="845020"/>
            <a:ext cx="2602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50D97C-54CF-3BE9-06D6-1887DDC17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874" y="1859873"/>
            <a:ext cx="3680560" cy="707800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EBBA2E61-DF31-1FB0-13EC-1E0AA0D5738B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3840632"/>
            <a:ext cx="1567119" cy="15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0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Q[C]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56501"/>
              </p:ext>
            </p:extLst>
          </p:nvPr>
        </p:nvGraphicFramePr>
        <p:xfrm>
          <a:off x="897467" y="2083461"/>
          <a:ext cx="10575652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87826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5287826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14AB8DA-EEFD-D223-6D3E-2225AEACE7CF}"/>
              </a:ext>
            </a:extLst>
          </p:cNvPr>
          <p:cNvSpPr/>
          <p:nvPr/>
        </p:nvSpPr>
        <p:spPr>
          <a:xfrm>
            <a:off x="-14532805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E656AC-7D60-799F-8F04-F1DA4C388D72}"/>
              </a:ext>
            </a:extLst>
          </p:cNvPr>
          <p:cNvSpPr txBox="1"/>
          <p:nvPr/>
        </p:nvSpPr>
        <p:spPr>
          <a:xfrm rot="16200000">
            <a:off x="-363377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Q[D]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43823-4221-6F3F-1D93-5B53D25CB80F}"/>
              </a:ext>
            </a:extLst>
          </p:cNvPr>
          <p:cNvSpPr/>
          <p:nvPr/>
        </p:nvSpPr>
        <p:spPr>
          <a:xfrm>
            <a:off x="-15278237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EA18C-BC55-6432-491D-E702F54B02FB}"/>
              </a:ext>
            </a:extLst>
          </p:cNvPr>
          <p:cNvSpPr txBox="1"/>
          <p:nvPr/>
        </p:nvSpPr>
        <p:spPr>
          <a:xfrm rot="16200000">
            <a:off x="-4393459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Q[E]</a:t>
            </a:r>
          </a:p>
        </p:txBody>
      </p:sp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92A64B7E-0FDC-149A-2CC3-ECED0DE8D20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63" y="293738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Q[B](d)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797510"/>
            <a:ext cx="7492475" cy="5078313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3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9339299" y="1217955"/>
            <a:ext cx="2602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517962-EAF0-3C82-93BA-01ADCD04F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687" y="2194741"/>
            <a:ext cx="1734946" cy="745866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5F074C93-8E0B-1DFC-2C77-70FB850DA9E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3840632"/>
            <a:ext cx="1567119" cy="15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09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Q[B](e)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797510"/>
            <a:ext cx="9397475" cy="4031873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pt-BR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pt-BR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10595-AFFE-1CD7-A443-FB59D83EAD3F}"/>
              </a:ext>
            </a:extLst>
          </p:cNvPr>
          <p:cNvSpPr txBox="1"/>
          <p:nvPr/>
        </p:nvSpPr>
        <p:spPr>
          <a:xfrm>
            <a:off x="7689420" y="1059010"/>
            <a:ext cx="2542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Output: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B9E9F6-CF00-636A-AC34-EC9D36DF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756" y="1623585"/>
            <a:ext cx="1199373" cy="708064"/>
          </a:xfrm>
          <a:prstGeom prst="rect">
            <a:avLst/>
          </a:prstGeom>
          <a:ln>
            <a:solidFill>
              <a:srgbClr val="848BBD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DB69E7-D313-7531-63B9-B7DD63BD51D6}"/>
              </a:ext>
            </a:extLst>
          </p:cNvPr>
          <p:cNvSpPr txBox="1"/>
          <p:nvPr/>
        </p:nvSpPr>
        <p:spPr>
          <a:xfrm>
            <a:off x="1369726" y="4957429"/>
            <a:ext cx="10611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num is not initialized. So, it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 Hence the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output is unpredictable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WaterMark" descr="Logo&#10;&#10;Description automatically generated">
            <a:extLst>
              <a:ext uri="{FF2B5EF4-FFF2-40B4-BE49-F238E27FC236}">
                <a16:creationId xmlns:a16="http://schemas.microsoft.com/office/drawing/2014/main" id="{190A627C-3129-4D86-1BAE-9F72D222A67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628" y="3479822"/>
            <a:ext cx="1199373" cy="11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5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Q[B](f)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772110"/>
            <a:ext cx="10342429" cy="5355312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pt-BR" sz="3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pt-BR" sz="3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3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3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3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			</a:t>
            </a:r>
            <a:r>
              <a:rPr lang="pt-BR" sz="3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3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sz="3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3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3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945785-3051-7178-316D-C45757FB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041" y="5050264"/>
            <a:ext cx="858529" cy="757527"/>
          </a:xfrm>
          <a:prstGeom prst="rect">
            <a:avLst/>
          </a:prstGeom>
          <a:ln>
            <a:solidFill>
              <a:srgbClr val="848BBD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1164CB-830E-FD06-9660-B2F3AA70F57D}"/>
              </a:ext>
            </a:extLst>
          </p:cNvPr>
          <p:cNvSpPr txBox="1"/>
          <p:nvPr/>
        </p:nvSpPr>
        <p:spPr>
          <a:xfrm>
            <a:off x="8091708" y="5075085"/>
            <a:ext cx="2542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7E4CAC0E-43C5-FA2F-B81D-E549AD49C7C1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826" y="1075029"/>
            <a:ext cx="1567119" cy="15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8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30" y="2329546"/>
            <a:ext cx="4872453" cy="3139321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code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flag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code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97E72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flag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"The eagle has 		landed</a:t>
            </a:r>
            <a:r>
              <a:rPr lang="en-US" sz="22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5865486" y="2332824"/>
            <a:ext cx="6115768" cy="3139321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spy</a:t>
            </a:r>
            <a:r>
              <a:rPr 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'a'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password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'z'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FF7EDB"/>
                </a:solidFill>
                <a:latin typeface="Consolas" panose="020B0609020204030204" pitchFamily="49" charset="0"/>
              </a:rPr>
              <a:t>spy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'a'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or password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'z'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"All the birds are 			safe in the nest</a:t>
            </a:r>
            <a:r>
              <a:rPr lang="en-US" sz="22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2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033911" y="149331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1198282" y="142705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2428292" y="56047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3364355" y="56047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4300418" y="56047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5236481" y="56047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B1457-E4F7-761F-9E0C-129E170D048D}"/>
              </a:ext>
            </a:extLst>
          </p:cNvPr>
          <p:cNvSpPr txBox="1"/>
          <p:nvPr/>
        </p:nvSpPr>
        <p:spPr>
          <a:xfrm>
            <a:off x="6172544" y="56047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091557-20EB-92CA-0D61-BD9C714391E0}"/>
              </a:ext>
            </a:extLst>
          </p:cNvPr>
          <p:cNvSpPr txBox="1"/>
          <p:nvPr/>
        </p:nvSpPr>
        <p:spPr>
          <a:xfrm>
            <a:off x="7108607" y="56047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4176F5-0C45-5381-CC15-831E06AE1020}"/>
              </a:ext>
            </a:extLst>
          </p:cNvPr>
          <p:cNvSpPr txBox="1"/>
          <p:nvPr/>
        </p:nvSpPr>
        <p:spPr>
          <a:xfrm>
            <a:off x="8044670" y="56047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4D8660-2005-8A05-7104-3D1B4DD0CE9C}"/>
              </a:ext>
            </a:extLst>
          </p:cNvPr>
          <p:cNvSpPr txBox="1"/>
          <p:nvPr/>
        </p:nvSpPr>
        <p:spPr>
          <a:xfrm>
            <a:off x="8980736" y="56047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(j)</a:t>
            </a:r>
          </a:p>
        </p:txBody>
      </p:sp>
      <p:pic>
        <p:nvPicPr>
          <p:cNvPr id="22" name="WaterMark" descr="Logo&#10;&#10;Description automatically generated">
            <a:extLst>
              <a:ext uri="{FF2B5EF4-FFF2-40B4-BE49-F238E27FC236}">
                <a16:creationId xmlns:a16="http://schemas.microsoft.com/office/drawing/2014/main" id="{BEFFBED1-6E31-9E8C-0DE9-465B0D57057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11" y="2563661"/>
            <a:ext cx="792672" cy="7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3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699521"/>
            <a:ext cx="8927575" cy="3785652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3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"The eagle has landed</a:t>
            </a:r>
            <a:r>
              <a:rPr lang="en-US" sz="3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7625920" y="3713787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508289"/>
            <a:ext cx="10291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variables code and flag are not initialized. They contain garbage values. The if statement check code == 1 &amp; flag == 0 will always evaluate false. Therefore, the program will not execute the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printf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statement inside the if block and will not produce any output.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7DC62-EF05-FA21-58DC-04F1FFF94761}"/>
              </a:ext>
            </a:extLst>
          </p:cNvPr>
          <p:cNvSpPr txBox="1"/>
          <p:nvPr/>
        </p:nvSpPr>
        <p:spPr>
          <a:xfrm>
            <a:off x="6640433" y="663195"/>
            <a:ext cx="5263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It's a good practice to initialize variables with a value before using them, especially when comparing them in conditional statements.</a:t>
            </a:r>
          </a:p>
        </p:txBody>
      </p:sp>
      <p:pic>
        <p:nvPicPr>
          <p:cNvPr id="5" name="WaterMark" descr="Logo&#10;&#10;Description automatically generated">
            <a:extLst>
              <a:ext uri="{FF2B5EF4-FFF2-40B4-BE49-F238E27FC236}">
                <a16:creationId xmlns:a16="http://schemas.microsoft.com/office/drawing/2014/main" id="{283BB03D-E711-F949-4812-B907B323710B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64" y="2859149"/>
            <a:ext cx="1211090" cy="12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10205844" cy="3293209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6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6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or password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"All the birds are safe in the nest</a:t>
            </a:r>
            <a:r>
              <a:rPr lang="en-US" sz="2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409024" y="4162412"/>
            <a:ext cx="10205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program contains an error. In C, the ‘or’ operator is represented by two vertical bars (‘||’), not the word ‘or’.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7F329-334A-CD8A-CDC1-9A7359D037CB}"/>
              </a:ext>
            </a:extLst>
          </p:cNvPr>
          <p:cNvSpPr txBox="1"/>
          <p:nvPr/>
        </p:nvSpPr>
        <p:spPr>
          <a:xfrm>
            <a:off x="8891893" y="679262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5" name="WaterMark" descr="Logo&#10;&#10;Description automatically generated">
            <a:extLst>
              <a:ext uri="{FF2B5EF4-FFF2-40B4-BE49-F238E27FC236}">
                <a16:creationId xmlns:a16="http://schemas.microsoft.com/office/drawing/2014/main" id="{F2CDB3BF-55DE-0470-F02C-E9B117977B0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50" y="1576110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0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10205844" cy="3293209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6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6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spy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"All the birds are safe in the nest</a:t>
            </a:r>
            <a:r>
              <a:rPr lang="en-US" sz="2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Q[C](b)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E0261A65-23D1-A9EF-4CA3-A6179916C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3573" y="73588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69AFF1-71BD-CF05-7E5F-656BA5AC41B3}"/>
              </a:ext>
            </a:extLst>
          </p:cNvPr>
          <p:cNvSpPr txBox="1"/>
          <p:nvPr/>
        </p:nvSpPr>
        <p:spPr>
          <a:xfrm>
            <a:off x="5470292" y="4316894"/>
            <a:ext cx="2542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601556-155A-7BAB-F42A-86B0BEA98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882" y="5348944"/>
            <a:ext cx="9201731" cy="614220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7" name="WaterMark" descr="Logo&#10;&#10;Description automatically generated">
            <a:extLst>
              <a:ext uri="{FF2B5EF4-FFF2-40B4-BE49-F238E27FC236}">
                <a16:creationId xmlns:a16="http://schemas.microsoft.com/office/drawing/2014/main" id="{23CDFDBA-3000-595F-1E64-9DF4214F885C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159" y="1213748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2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253067" cy="3539430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j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"Have a nice day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250865" y="1757274"/>
            <a:ext cx="35619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syntax for using if statement is incorrect. The correct syntax would be </a:t>
            </a:r>
          </a:p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if (condition) {...}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7F329-334A-CD8A-CDC1-9A7359D037CB}"/>
              </a:ext>
            </a:extLst>
          </p:cNvPr>
          <p:cNvSpPr txBox="1"/>
          <p:nvPr/>
        </p:nvSpPr>
        <p:spPr>
          <a:xfrm>
            <a:off x="8961659" y="75491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7FB86E-2AA9-0EAC-877D-C8E4056F0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13" y="5283025"/>
            <a:ext cx="6513071" cy="909914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3E1481-38F8-1E42-5301-E0CE1465E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013" y="4526175"/>
            <a:ext cx="6741401" cy="469626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5" name="WaterMark" descr="Logo&#10;&#10;Description automatically generated">
            <a:extLst>
              <a:ext uri="{FF2B5EF4-FFF2-40B4-BE49-F238E27FC236}">
                <a16:creationId xmlns:a16="http://schemas.microsoft.com/office/drawing/2014/main" id="{05C3DABC-9B1E-D0A7-FA18-0D13220B21E5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16" y="1043422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3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75311"/>
            <a:ext cx="7420114" cy="3539430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"Have a nice day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B3400-EA76-35B3-F1C6-036773FBA478}"/>
              </a:ext>
            </a:extLst>
          </p:cNvPr>
          <p:cNvSpPr txBox="1"/>
          <p:nvPr/>
        </p:nvSpPr>
        <p:spPr>
          <a:xfrm>
            <a:off x="2835373" y="5082983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882CB4-B982-616B-9966-004E881B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62" y="5082984"/>
            <a:ext cx="4341689" cy="707885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9" name="Graphic 18" descr="Badge Tick with solid fill">
            <a:extLst>
              <a:ext uri="{FF2B5EF4-FFF2-40B4-BE49-F238E27FC236}">
                <a16:creationId xmlns:a16="http://schemas.microsoft.com/office/drawing/2014/main" id="{09887F23-7D60-E3BC-BCE9-E627A01D3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4540" y="827818"/>
            <a:ext cx="914400" cy="914400"/>
          </a:xfrm>
          <a:prstGeom prst="rect">
            <a:avLst/>
          </a:prstGeom>
        </p:spPr>
      </p:pic>
      <p:pic>
        <p:nvPicPr>
          <p:cNvPr id="20" name="WaterMark" descr="Logo&#10;&#10;Description automatically generated">
            <a:extLst>
              <a:ext uri="{FF2B5EF4-FFF2-40B4-BE49-F238E27FC236}">
                <a16:creationId xmlns:a16="http://schemas.microsoft.com/office/drawing/2014/main" id="{37665C3C-4981-BFBD-33BE-1A6B4ADFB71B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46" y="2197424"/>
            <a:ext cx="1730256" cy="173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2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7" y="699521"/>
            <a:ext cx="5987094" cy="3539430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and y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7625920" y="1757274"/>
            <a:ext cx="41868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error in the above program is the use of "and" instead of "&amp;&amp;" in the if statement.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7F329-334A-CD8A-CDC1-9A7359D037CB}"/>
              </a:ext>
            </a:extLst>
          </p:cNvPr>
          <p:cNvSpPr txBox="1"/>
          <p:nvPr/>
        </p:nvSpPr>
        <p:spPr>
          <a:xfrm>
            <a:off x="8961659" y="75491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E5873D-547C-FC1B-A92C-35993F0D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95" y="5188982"/>
            <a:ext cx="3733992" cy="1054154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172E1D-18B2-7B34-8400-E5A697997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012" y="4476810"/>
            <a:ext cx="6326983" cy="474312"/>
          </a:xfrm>
          <a:prstGeom prst="rect">
            <a:avLst/>
          </a:prstGeom>
          <a:ln>
            <a:solidFill>
              <a:srgbClr val="848BBD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15376D-68DE-B738-7274-3B692754C03F}"/>
              </a:ext>
            </a:extLst>
          </p:cNvPr>
          <p:cNvSpPr txBox="1"/>
          <p:nvPr/>
        </p:nvSpPr>
        <p:spPr>
          <a:xfrm>
            <a:off x="5692752" y="5188981"/>
            <a:ext cx="61897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"and" operator is not a valid operator in C programming, "&amp;&amp;" is used instead.</a:t>
            </a:r>
          </a:p>
        </p:txBody>
      </p:sp>
      <p:pic>
        <p:nvPicPr>
          <p:cNvPr id="19" name="WaterMark" descr="Logo&#10;&#10;Description automatically generated">
            <a:extLst>
              <a:ext uri="{FF2B5EF4-FFF2-40B4-BE49-F238E27FC236}">
                <a16:creationId xmlns:a16="http://schemas.microsoft.com/office/drawing/2014/main" id="{595657DC-0CB4-0B07-7BAA-7BEBEB78980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42" y="1047000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6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46079"/>
              </p:ext>
            </p:extLst>
          </p:nvPr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275EDA40-6125-9C25-8BB8-5AA850B4250B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63386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75311"/>
            <a:ext cx="8313225" cy="5016758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B3400-EA76-35B3-F1C6-036773FBA478}"/>
              </a:ext>
            </a:extLst>
          </p:cNvPr>
          <p:cNvSpPr txBox="1"/>
          <p:nvPr/>
        </p:nvSpPr>
        <p:spPr>
          <a:xfrm>
            <a:off x="10234609" y="1742218"/>
            <a:ext cx="1789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Output:</a:t>
            </a:r>
          </a:p>
        </p:txBody>
      </p:sp>
      <p:pic>
        <p:nvPicPr>
          <p:cNvPr id="19" name="Graphic 18" descr="Badge Tick with solid fill">
            <a:extLst>
              <a:ext uri="{FF2B5EF4-FFF2-40B4-BE49-F238E27FC236}">
                <a16:creationId xmlns:a16="http://schemas.microsoft.com/office/drawing/2014/main" id="{09887F23-7D60-E3BC-BCE9-E627A01D3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7651" y="827818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997227-322F-4FC3-8794-A1C9C7734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7535" y="3319959"/>
            <a:ext cx="872132" cy="858066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2" name="WaterMark" descr="Logo&#10;&#10;Description automatically generated">
            <a:extLst>
              <a:ext uri="{FF2B5EF4-FFF2-40B4-BE49-F238E27FC236}">
                <a16:creationId xmlns:a16="http://schemas.microsoft.com/office/drawing/2014/main" id="{B5A67A95-7BB2-489B-6C4F-B77E13F08ACA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149" y="49226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81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7" y="699521"/>
            <a:ext cx="5987094" cy="4401205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"Bye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7625920" y="1967367"/>
            <a:ext cx="41868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if statement should not be terminated by a semicolon.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7F329-334A-CD8A-CDC1-9A7359D037CB}"/>
              </a:ext>
            </a:extLst>
          </p:cNvPr>
          <p:cNvSpPr txBox="1"/>
          <p:nvPr/>
        </p:nvSpPr>
        <p:spPr>
          <a:xfrm>
            <a:off x="8961659" y="75491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B00CA1-F7FB-15BC-BC63-749A6669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826" y="5482179"/>
            <a:ext cx="9201540" cy="636052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4" name="WaterMark" descr="Logo&#10;&#10;Description automatically generated">
            <a:extLst>
              <a:ext uri="{FF2B5EF4-FFF2-40B4-BE49-F238E27FC236}">
                <a16:creationId xmlns:a16="http://schemas.microsoft.com/office/drawing/2014/main" id="{6D43D14E-30F0-AB5A-0FA6-77D78266EB4F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50" y="997897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94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75311"/>
            <a:ext cx="6728997" cy="5016758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"Bye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Q[C](e)</a:t>
            </a:r>
          </a:p>
        </p:txBody>
      </p:sp>
      <p:pic>
        <p:nvPicPr>
          <p:cNvPr id="19" name="Graphic 18" descr="Badge Tick with solid fill">
            <a:extLst>
              <a:ext uri="{FF2B5EF4-FFF2-40B4-BE49-F238E27FC236}">
                <a16:creationId xmlns:a16="http://schemas.microsoft.com/office/drawing/2014/main" id="{09887F23-7D60-E3BC-BCE9-E627A01D3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3423" y="82781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4B3400-EA76-35B3-F1C6-036773FBA478}"/>
              </a:ext>
            </a:extLst>
          </p:cNvPr>
          <p:cNvSpPr txBox="1"/>
          <p:nvPr/>
        </p:nvSpPr>
        <p:spPr>
          <a:xfrm>
            <a:off x="8993542" y="1561220"/>
            <a:ext cx="2532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01D055-9252-AF8E-9050-C164B7D3E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1751" y="2748123"/>
            <a:ext cx="1736323" cy="707885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5" name="WaterMark" descr="Logo&#10;&#10;Description automatically generated">
            <a:extLst>
              <a:ext uri="{FF2B5EF4-FFF2-40B4-BE49-F238E27FC236}">
                <a16:creationId xmlns:a16="http://schemas.microsoft.com/office/drawing/2014/main" id="{1E364500-37ED-316F-A3B1-74E8EF5305D6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18" y="4149997"/>
            <a:ext cx="1722456" cy="17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9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7" y="699521"/>
            <a:ext cx="9461564" cy="4524315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6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"Have a nice day</a:t>
            </a:r>
            <a:r>
              <a:rPr lang="en-US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DD59F-3DC5-730D-4019-449F79214CFF}"/>
              </a:ext>
            </a:extLst>
          </p:cNvPr>
          <p:cNvSpPr txBox="1"/>
          <p:nvPr/>
        </p:nvSpPr>
        <p:spPr>
          <a:xfrm>
            <a:off x="2835373" y="5457315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4AA6F0-C969-9042-B833-7DD43E5D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62" y="5457316"/>
            <a:ext cx="4341689" cy="707885"/>
          </a:xfrm>
          <a:prstGeom prst="rect">
            <a:avLst/>
          </a:prstGeom>
          <a:ln>
            <a:solidFill>
              <a:srgbClr val="848BBD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DEE675-B56F-7493-37AA-5D84AAC0A369}"/>
              </a:ext>
            </a:extLst>
          </p:cNvPr>
          <p:cNvSpPr txBox="1"/>
          <p:nvPr/>
        </p:nvSpPr>
        <p:spPr>
          <a:xfrm>
            <a:off x="8082452" y="923879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pic>
        <p:nvPicPr>
          <p:cNvPr id="15" name="WaterMark" descr="Logo&#10;&#10;Description automatically generated">
            <a:extLst>
              <a:ext uri="{FF2B5EF4-FFF2-40B4-BE49-F238E27FC236}">
                <a16:creationId xmlns:a16="http://schemas.microsoft.com/office/drawing/2014/main" id="{3AB6DBFE-32CD-DFD7-1331-D8F2EA03820B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442" y="198486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2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7" y="699521"/>
            <a:ext cx="9621052" cy="3970318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6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"j &gt;= 65 ? </a:t>
            </a:r>
            <a:r>
              <a:rPr lang="en-US" sz="3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36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36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6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EE675-B56F-7493-37AA-5D84AAC0A369}"/>
              </a:ext>
            </a:extLst>
          </p:cNvPr>
          <p:cNvSpPr txBox="1"/>
          <p:nvPr/>
        </p:nvSpPr>
        <p:spPr>
          <a:xfrm>
            <a:off x="8082452" y="923879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DD59F-3DC5-730D-4019-449F79214CFF}"/>
              </a:ext>
            </a:extLst>
          </p:cNvPr>
          <p:cNvSpPr txBox="1"/>
          <p:nvPr/>
        </p:nvSpPr>
        <p:spPr>
          <a:xfrm>
            <a:off x="2928225" y="5226235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501FD7-BFFF-DA5C-7E4D-2D223FF8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14" y="5226235"/>
            <a:ext cx="3560560" cy="707886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7" name="WaterMark" descr="Logo&#10;&#10;Description automatically generated">
            <a:extLst>
              <a:ext uri="{FF2B5EF4-FFF2-40B4-BE49-F238E27FC236}">
                <a16:creationId xmlns:a16="http://schemas.microsoft.com/office/drawing/2014/main" id="{316CB111-995F-665E-2F21-38F30909DF4B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361" y="511691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7" y="699521"/>
            <a:ext cx="5987094" cy="3539430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404499" y="5152939"/>
            <a:ext cx="10687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error can be overcome by enclosing the statement in the : part within a pair of parentheses. In absence of parentheses, the compiler believes that </a:t>
            </a:r>
            <a:r>
              <a:rPr lang="en-US" sz="2400" b="1" dirty="0">
                <a:solidFill>
                  <a:srgbClr val="03EDF9"/>
                </a:solidFill>
                <a:latin typeface="+mj-lt"/>
              </a:rPr>
              <a:t>j</a:t>
            </a:r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 is being assigned to the result of the expression to the left of second =. Hence it reports an error.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7F329-334A-CD8A-CDC1-9A7359D037CB}"/>
              </a:ext>
            </a:extLst>
          </p:cNvPr>
          <p:cNvSpPr txBox="1"/>
          <p:nvPr/>
        </p:nvSpPr>
        <p:spPr>
          <a:xfrm>
            <a:off x="8449895" y="7252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CB67D9-F354-2D47-B58E-60F6C75E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622" y="1908297"/>
            <a:ext cx="3971914" cy="654198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EA44F8-2C6D-2569-7F37-017557D1C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02" y="4495544"/>
            <a:ext cx="10277753" cy="569590"/>
          </a:xfrm>
          <a:prstGeom prst="rect">
            <a:avLst/>
          </a:prstGeom>
          <a:ln>
            <a:solidFill>
              <a:srgbClr val="848BBD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D60147-695D-F825-EF9A-540AE873898B}"/>
              </a:ext>
            </a:extLst>
          </p:cNvPr>
          <p:cNvSpPr txBox="1"/>
          <p:nvPr/>
        </p:nvSpPr>
        <p:spPr>
          <a:xfrm>
            <a:off x="7740501" y="2914548"/>
            <a:ext cx="414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✍️ This will give you an error ‘</a:t>
            </a:r>
            <a:r>
              <a:rPr lang="en-US" sz="3200" dirty="0" err="1">
                <a:solidFill>
                  <a:srgbClr val="03EDF9"/>
                </a:solidFill>
                <a:latin typeface="Tw Cen MT" panose="020B0602020104020603" pitchFamily="34" charset="0"/>
              </a:rPr>
              <a:t>Lvalue</a:t>
            </a:r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 required’.</a:t>
            </a:r>
          </a:p>
        </p:txBody>
      </p:sp>
      <p:pic>
        <p:nvPicPr>
          <p:cNvPr id="19" name="WaterMark" descr="Logo&#10;&#10;Description automatically generated">
            <a:extLst>
              <a:ext uri="{FF2B5EF4-FFF2-40B4-BE49-F238E27FC236}">
                <a16:creationId xmlns:a16="http://schemas.microsoft.com/office/drawing/2014/main" id="{E25A3934-2D35-80E6-075C-E045A8B331AD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17" y="993058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7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4392"/>
            <a:ext cx="9976042" cy="5509200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4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Q[C](h)</a:t>
            </a:r>
          </a:p>
        </p:txBody>
      </p:sp>
      <p:pic>
        <p:nvPicPr>
          <p:cNvPr id="19" name="Graphic 18" descr="Badge Tick with solid fill">
            <a:extLst>
              <a:ext uri="{FF2B5EF4-FFF2-40B4-BE49-F238E27FC236}">
                <a16:creationId xmlns:a16="http://schemas.microsoft.com/office/drawing/2014/main" id="{09887F23-7D60-E3BC-BCE9-E627A01D3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4481" y="742754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4B3400-EA76-35B3-F1C6-036773FBA478}"/>
              </a:ext>
            </a:extLst>
          </p:cNvPr>
          <p:cNvSpPr txBox="1"/>
          <p:nvPr/>
        </p:nvSpPr>
        <p:spPr>
          <a:xfrm>
            <a:off x="7801340" y="1094022"/>
            <a:ext cx="2532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42474B-EFD0-0546-B3BD-58EAC0B66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461" y="2120619"/>
            <a:ext cx="1611668" cy="711031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4" name="WaterMark" descr="Logo&#10;&#10;Description automatically generated">
            <a:extLst>
              <a:ext uri="{FF2B5EF4-FFF2-40B4-BE49-F238E27FC236}">
                <a16:creationId xmlns:a16="http://schemas.microsoft.com/office/drawing/2014/main" id="{C8EB8639-0595-AB89-C7E4-1972041A5D79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01" y="5152362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1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7" y="699521"/>
            <a:ext cx="7515806" cy="3108543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9377764" y="2223014"/>
            <a:ext cx="26034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</a:t>
            </a:r>
            <a:r>
              <a:rPr lang="en-US" sz="4000" b="1" dirty="0">
                <a:solidFill>
                  <a:srgbClr val="03EDF9"/>
                </a:solidFill>
                <a:latin typeface="+mj-lt"/>
              </a:rPr>
              <a:t>?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operator must have a matching </a:t>
            </a:r>
            <a:r>
              <a:rPr lang="en-US" sz="4000" b="1" dirty="0">
                <a:solidFill>
                  <a:srgbClr val="03EDF9"/>
                </a:solidFill>
                <a:latin typeface="+mj-lt"/>
              </a:rPr>
              <a:t>: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operator.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</a:t>
            </a:r>
            <a:r>
              <a:rPr lang="en-US" sz="3600" b="1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7F329-334A-CD8A-CDC1-9A7359D037CB}"/>
              </a:ext>
            </a:extLst>
          </p:cNvPr>
          <p:cNvSpPr txBox="1"/>
          <p:nvPr/>
        </p:nvSpPr>
        <p:spPr>
          <a:xfrm>
            <a:off x="9219070" y="869519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6BB999-9011-22FB-CBAF-97B021E4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825" y="4671570"/>
            <a:ext cx="7515806" cy="1642270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7EDC72-E8AC-8381-4654-67B84E4FA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5" y="3953123"/>
            <a:ext cx="7515806" cy="573388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7" name="WaterMark" descr="Logo&#10;&#10;Description automatically generated">
            <a:extLst>
              <a:ext uri="{FF2B5EF4-FFF2-40B4-BE49-F238E27FC236}">
                <a16:creationId xmlns:a16="http://schemas.microsoft.com/office/drawing/2014/main" id="{7AD77222-113A-FCF0-7E6B-DEDB01E885C9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22" y="894908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75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699521"/>
            <a:ext cx="10259007" cy="3862596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35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5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5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5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5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en-US" sz="35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35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5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5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5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5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3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5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5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5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</a:t>
            </a:r>
            <a:r>
              <a:rPr lang="en-US" sz="3600" b="1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B38E2A1C-DF81-3040-DFFD-8491F6664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799" y="741202"/>
            <a:ext cx="914400" cy="914400"/>
          </a:xfrm>
          <a:prstGeom prst="rect">
            <a:avLst/>
          </a:prstGeom>
        </p:spPr>
      </p:pic>
      <p:pic>
        <p:nvPicPr>
          <p:cNvPr id="11" name="WaterMark" descr="Logo&#10;&#10;Description automatically generated">
            <a:extLst>
              <a:ext uri="{FF2B5EF4-FFF2-40B4-BE49-F238E27FC236}">
                <a16:creationId xmlns:a16="http://schemas.microsoft.com/office/drawing/2014/main" id="{A08CCA2E-1C3C-EED1-28E2-D68DD6DDF69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681" y="4953342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64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b="1" dirty="0">
                <a:solidFill>
                  <a:srgbClr val="03EDF9"/>
                </a:solidFill>
                <a:latin typeface="+mj-lt"/>
              </a:rPr>
              <a:t>j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7" y="699521"/>
            <a:ext cx="10227108" cy="2677656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"Correct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"Wrong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638822" y="5439238"/>
            <a:ext cx="1022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program contains a syntax error. The ternary operator "</a:t>
            </a:r>
            <a:r>
              <a:rPr lang="en-US" sz="2800" b="1" dirty="0">
                <a:solidFill>
                  <a:srgbClr val="03EDF9"/>
                </a:solidFill>
                <a:latin typeface="+mj-lt"/>
              </a:rPr>
              <a:t> ? : 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" is used correctly, but the ; after each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printf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statement should not come.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</a:t>
            </a:r>
            <a:r>
              <a:rPr lang="en-US" sz="3600" dirty="0">
                <a:solidFill>
                  <a:srgbClr val="03EDF9"/>
                </a:solidFill>
                <a:latin typeface="+mj-lt"/>
              </a:rPr>
              <a:t>j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7F329-334A-CD8A-CDC1-9A7359D037CB}"/>
              </a:ext>
            </a:extLst>
          </p:cNvPr>
          <p:cNvSpPr txBox="1"/>
          <p:nvPr/>
        </p:nvSpPr>
        <p:spPr>
          <a:xfrm>
            <a:off x="8945052" y="777591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2F839-A418-DCC1-DC92-09A77DF4B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824" y="4163448"/>
            <a:ext cx="10227107" cy="1267360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F3C03D-0A3C-5C11-4DD2-9AE444228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597" y="3521223"/>
            <a:ext cx="7527559" cy="500051"/>
          </a:xfrm>
          <a:prstGeom prst="rect">
            <a:avLst/>
          </a:prstGeom>
          <a:ln>
            <a:solidFill>
              <a:srgbClr val="848BBD"/>
            </a:solidFill>
          </a:ln>
        </p:spPr>
      </p:pic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141D1802-531C-4FCC-A32D-A54474747F91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02" y="853212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/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7AA6931B-B4F0-186A-55AC-B7908F70F2CB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23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b="1" dirty="0">
                <a:solidFill>
                  <a:srgbClr val="03EDF9"/>
                </a:solidFill>
                <a:latin typeface="+mj-lt"/>
              </a:rPr>
              <a:t>j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1344"/>
            <a:ext cx="10142048" cy="5016758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"Correct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				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"Wrong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Q[C](</a:t>
            </a:r>
            <a:r>
              <a:rPr lang="en-US" sz="3600" dirty="0">
                <a:solidFill>
                  <a:srgbClr val="03EDF9"/>
                </a:solidFill>
                <a:latin typeface="+mj-lt"/>
              </a:rPr>
              <a:t>j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B38E2A1C-DF81-3040-DFFD-8491F6664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4575" y="803836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EE5B7A-2162-4706-FB92-6B70834D5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3244" y="5333070"/>
            <a:ext cx="2167630" cy="623894"/>
          </a:xfrm>
          <a:prstGeom prst="rect">
            <a:avLst/>
          </a:prstGeom>
          <a:ln>
            <a:solidFill>
              <a:srgbClr val="848BBD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7DFCB1-E2CF-8F2B-56B6-A12237A2C08C}"/>
              </a:ext>
            </a:extLst>
          </p:cNvPr>
          <p:cNvSpPr txBox="1"/>
          <p:nvPr/>
        </p:nvSpPr>
        <p:spPr>
          <a:xfrm>
            <a:off x="6867851" y="5165304"/>
            <a:ext cx="2532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8" name="WaterMark" descr="Logo&#10;&#10;Description automatically generated">
            <a:extLst>
              <a:ext uri="{FF2B5EF4-FFF2-40B4-BE49-F238E27FC236}">
                <a16:creationId xmlns:a16="http://schemas.microsoft.com/office/drawing/2014/main" id="{0A1AD928-7200-E9AC-82CF-4DAFDC260093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01" y="151025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23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Q[D]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Any year is entered through the keyboard, write a program to determine whether the year is leap or not. Use the logical operators &amp;&amp; or ||.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Q[D](a)</a:t>
            </a:r>
          </a:p>
        </p:txBody>
      </p:sp>
      <p:pic>
        <p:nvPicPr>
          <p:cNvPr id="5" name="WaterMark" descr="Logo&#10;&#10;Description automatically generated">
            <a:extLst>
              <a:ext uri="{FF2B5EF4-FFF2-40B4-BE49-F238E27FC236}">
                <a16:creationId xmlns:a16="http://schemas.microsoft.com/office/drawing/2014/main" id="{05CDB7C4-0335-7FE3-51C6-AD761CF5150B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28" y="3551188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Q[D] Attempt the following:</a:t>
            </a:r>
            <a:endParaRPr lang="en-US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(b) Any character is entered through the keyboard, write a program to determine whether the character entered is a capital letter, a small case letter, a digit or a special symbol. The following table shows the range of ASCII values for various characters: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Q[D](b)</a:t>
            </a:r>
          </a:p>
        </p:txBody>
      </p:sp>
      <p:pic>
        <p:nvPicPr>
          <p:cNvPr id="5" name="Picture 4" descr="Letter, calendar&#10;&#10;Description automatically generated">
            <a:extLst>
              <a:ext uri="{FF2B5EF4-FFF2-40B4-BE49-F238E27FC236}">
                <a16:creationId xmlns:a16="http://schemas.microsoft.com/office/drawing/2014/main" id="{0274E6F1-EB98-401C-8A5B-DD69AD45F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14366" y="988422"/>
            <a:ext cx="2963268" cy="7570824"/>
          </a:xfrm>
          <a:prstGeom prst="rect">
            <a:avLst/>
          </a:prstGeom>
        </p:spPr>
      </p:pic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224BAC85-3381-25BC-AE3E-37A5EAF818B8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601" y="3708809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5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(c) A certain grade of steel is graded according the following conditions:</a:t>
            </a:r>
          </a:p>
          <a:p>
            <a:pPr marL="857250" indent="-857250" algn="just">
              <a:buAutoNum type="romanLcParenBoth"/>
            </a:pPr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Hardness must be greater than 50 </a:t>
            </a:r>
          </a:p>
          <a:p>
            <a:pPr marL="857250" indent="-857250" algn="just">
              <a:buAutoNum type="romanLcParenBoth"/>
            </a:pPr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Carbon content must be less than 0.7</a:t>
            </a:r>
          </a:p>
          <a:p>
            <a:pPr marL="857250" indent="-857250" algn="just">
              <a:buAutoNum type="romanLcParenBoth"/>
            </a:pPr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Tensile strength must be greater than 5600</a:t>
            </a:r>
          </a:p>
          <a:p>
            <a:pPr algn="just"/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The grades are as follows:</a:t>
            </a:r>
          </a:p>
          <a:p>
            <a:pPr algn="just"/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Grade is 10 if all three conditions are met</a:t>
            </a:r>
          </a:p>
          <a:p>
            <a:pPr algn="just"/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Grade is 9 if conditions (</a:t>
            </a:r>
            <a:r>
              <a:rPr lang="en-US" sz="26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) and (ii) are met</a:t>
            </a:r>
          </a:p>
          <a:p>
            <a:pPr algn="just"/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Grade is 8 if conditions (ii) and (</a:t>
            </a:r>
            <a:r>
              <a:rPr lang="en-US" sz="2600">
                <a:solidFill>
                  <a:srgbClr val="03EDF9"/>
                </a:solidFill>
                <a:latin typeface="Tw Cen MT" panose="020B0602020104020603" pitchFamily="34" charset="0"/>
              </a:rPr>
              <a:t>iiI) </a:t>
            </a:r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are met </a:t>
            </a:r>
          </a:p>
          <a:p>
            <a:pPr algn="just"/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Grade is 7 if conditions (</a:t>
            </a:r>
            <a:r>
              <a:rPr lang="en-US" sz="26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) and (iii) are met </a:t>
            </a:r>
          </a:p>
          <a:p>
            <a:pPr algn="just"/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Grade is 6 if only one condition is met </a:t>
            </a:r>
          </a:p>
          <a:p>
            <a:pPr algn="just"/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Grade is 5 if none of the conditions are met</a:t>
            </a:r>
          </a:p>
          <a:p>
            <a:pPr algn="just"/>
            <a:r>
              <a:rPr lang="en-US" sz="2600" dirty="0">
                <a:solidFill>
                  <a:srgbClr val="03EDF9"/>
                </a:solidFill>
                <a:latin typeface="Tw Cen MT" panose="020B0602020104020603" pitchFamily="34" charset="0"/>
              </a:rPr>
              <a:t>Write a program, which will require the user to give values of hardness, carbon content and tensile strength of the steel under consideration and output the grade of the steel.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Q[D](c)</a:t>
            </a:r>
          </a:p>
        </p:txBody>
      </p:sp>
      <p:pic>
        <p:nvPicPr>
          <p:cNvPr id="5" name="WaterMark" descr="Logo&#10;&#10;Description automatically generated">
            <a:extLst>
              <a:ext uri="{FF2B5EF4-FFF2-40B4-BE49-F238E27FC236}">
                <a16:creationId xmlns:a16="http://schemas.microsoft.com/office/drawing/2014/main" id="{D0E910CB-433F-D13A-F3DE-6C976BD1315C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28" y="2502438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9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Q[D]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 if the three sides of a triangle are entered through the keyboard, write a program to check whether the triangle is valid or not. The triangle is valid if the sum of two sides is greater than the largest of the three sides.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Q[D](d)</a:t>
            </a:r>
          </a:p>
        </p:txBody>
      </p:sp>
      <p:pic>
        <p:nvPicPr>
          <p:cNvPr id="5" name="WaterMark" descr="Logo&#10;&#10;Description automatically generated">
            <a:extLst>
              <a:ext uri="{FF2B5EF4-FFF2-40B4-BE49-F238E27FC236}">
                <a16:creationId xmlns:a16="http://schemas.microsoft.com/office/drawing/2014/main" id="{B05FF6E8-FA05-477C-1FBD-8DB5B5DA0F9B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50" y="4732116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0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Q[D]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 If the three sides of a triangle are entered through the keyboard, write a program to check whether the triangle is isosceles, equilateral, scalene or right-angled triangle.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Q[D](e)</a:t>
            </a:r>
          </a:p>
        </p:txBody>
      </p:sp>
      <p:pic>
        <p:nvPicPr>
          <p:cNvPr id="5" name="WaterMark" descr="Logo&#10;&#10;Description automatically generated">
            <a:extLst>
              <a:ext uri="{FF2B5EF4-FFF2-40B4-BE49-F238E27FC236}">
                <a16:creationId xmlns:a16="http://schemas.microsoft.com/office/drawing/2014/main" id="{16DC8823-7B4E-4C48-F585-68FE21D13D1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128" y="427492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8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Q[D] Attempt the following:</a:t>
            </a: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(f) In boxing the weight class of a boxer is decided as per the following table. Write a program that receives weight as input and prints out the boxer's weight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Q[D](f)</a:t>
            </a:r>
          </a:p>
        </p:txBody>
      </p:sp>
      <p:pic>
        <p:nvPicPr>
          <p:cNvPr id="5" name="Picture 4" descr="Text, letter, calendar&#10;&#10;Description automatically generated">
            <a:extLst>
              <a:ext uri="{FF2B5EF4-FFF2-40B4-BE49-F238E27FC236}">
                <a16:creationId xmlns:a16="http://schemas.microsoft.com/office/drawing/2014/main" id="{288513D6-8360-4B42-82CF-8A81A3E07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1060" y="756020"/>
            <a:ext cx="3500360" cy="7499880"/>
          </a:xfrm>
          <a:prstGeom prst="rect">
            <a:avLst/>
          </a:prstGeom>
        </p:spPr>
      </p:pic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0CE8038B-0D5F-5409-4264-04F7DB681E0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50" y="4218765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Q[D] Attempt the following: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 In digital world colors are specified in Red-Green-Blue (RGB) format, with values of R, G, B varying on an integer scale from 0 to 255. In print publishing the colors are mentioned in Cyan-Magenta-Yellow-Black (CMYK) format, with values of C, M, Y, and K varying on a real scale from 0.0 to 1.0. Write a program that converts RGB color to CMYK color as per the following formulae: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Q[D](g)</a:t>
            </a:r>
          </a:p>
        </p:txBody>
      </p:sp>
      <p:pic>
        <p:nvPicPr>
          <p:cNvPr id="5" name="WaterMark" descr="Logo&#10;&#10;Description automatically generated">
            <a:extLst>
              <a:ext uri="{FF2B5EF4-FFF2-40B4-BE49-F238E27FC236}">
                <a16:creationId xmlns:a16="http://schemas.microsoft.com/office/drawing/2014/main" id="{32E2C2C0-DC0D-83D4-0A83-1FCCE4633316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41" y="296574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6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F5D97E-B513-CF5F-4EDE-194B8B8ECE49}"/>
                  </a:ext>
                </a:extLst>
              </p:cNvPr>
              <p:cNvSpPr txBox="1"/>
              <p:nvPr/>
            </p:nvSpPr>
            <p:spPr>
              <a:xfrm>
                <a:off x="821227" y="462130"/>
                <a:ext cx="11160027" cy="593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White = Max(Red/255,Green/255,Blue/255)</a:t>
                </a:r>
              </a:p>
              <a:p>
                <a:pPr algn="just"/>
                <a:endParaRPr lang="en-US" sz="10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Cyan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White</m:t>
                            </m:r>
                            <m:r>
                              <a:rPr lang="en-US" sz="4000" b="0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Red</m:t>
                            </m:r>
                            <m:r>
                              <a:rPr lang="en-US" sz="4000" b="0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4000" b="0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255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m:rPr>
                                <m:sty m:val="p"/>
                              </m:rP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hite</m:t>
                            </m:r>
                          </m:den>
                        </m:f>
                      </m:e>
                    </m:d>
                  </m:oMath>
                </a14:m>
                <a:endParaRPr lang="en-US" sz="40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:endParaRPr lang="en-US" sz="10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Magenta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White</m:t>
                            </m:r>
                            <m: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Green</m:t>
                            </m:r>
                            <m: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255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m:rPr>
                                <m:sty m:val="p"/>
                              </m:rP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hite</m:t>
                            </m:r>
                          </m:den>
                        </m:f>
                      </m:e>
                    </m:d>
                  </m:oMath>
                </a14:m>
                <a:endParaRPr lang="en-US" sz="40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:endParaRPr lang="en-US" sz="10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Yellow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White</m:t>
                            </m:r>
                            <m: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Blue</m:t>
                            </m:r>
                            <m: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255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m:rPr>
                                <m:sty m:val="p"/>
                              </m:rPr>
                              <a:rPr lang="en-US" sz="4000" i="1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hite</m:t>
                            </m:r>
                          </m:den>
                        </m:f>
                      </m:e>
                    </m:d>
                  </m:oMath>
                </a14:m>
                <a:endParaRPr lang="en-US" sz="40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:endParaRPr lang="en-US" sz="1000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just"/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Black = 1 – White</a:t>
                </a:r>
              </a:p>
              <a:p>
                <a:pPr algn="just"/>
                <a:r>
                  <a:rPr lang="en-US" sz="4000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Note that if the RGB values are all 0, then the CMY values are all 0 and the K value is 1.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F5D97E-B513-CF5F-4EDE-194B8B8EC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7" y="462130"/>
                <a:ext cx="11160027" cy="5933740"/>
              </a:xfrm>
              <a:prstGeom prst="rect">
                <a:avLst/>
              </a:prstGeom>
              <a:blipFill>
                <a:blip r:embed="rId3"/>
                <a:stretch>
                  <a:fillRect l="-1967" t="-1850" r="-1967" b="-3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Q[D](g)</a:t>
            </a:r>
          </a:p>
        </p:txBody>
      </p:sp>
      <p:pic>
        <p:nvPicPr>
          <p:cNvPr id="5" name="WaterMark" descr="Logo&#10;&#10;Description automatically generated">
            <a:extLst>
              <a:ext uri="{FF2B5EF4-FFF2-40B4-BE49-F238E27FC236}">
                <a16:creationId xmlns:a16="http://schemas.microsoft.com/office/drawing/2014/main" id="{D8A69C24-AD2A-8ACA-B720-EB23D9A8AA3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28" y="2727493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5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50934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Q[D] Attempt the following:</a:t>
            </a:r>
          </a:p>
          <a:p>
            <a:pPr algn="just"/>
            <a:endParaRPr lang="en-US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(h) Write a program that receives month and date of birth as input and prints the corresponding Zodiac sign based on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Q[D](h)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D0E1712-10F8-09BE-2A26-4975D4B00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26988" y="1001914"/>
            <a:ext cx="4354482" cy="5798410"/>
          </a:xfrm>
          <a:prstGeom prst="rect">
            <a:avLst/>
          </a:prstGeom>
        </p:spPr>
      </p:pic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9EDF6C37-9AB8-78AC-A732-962A682EB22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68" y="4622843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1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17061"/>
              </p:ext>
            </p:extLst>
          </p:nvPr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C74BEBD6-28F9-4D28-9996-C2FAA1EDB3D1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08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) The Body Mass Index (BMI) is defined as ratio of the weight of person (in kilograms) to the square of the height (in meters). Write a program that receives weight and height, calculates the BMI, and reports the BMI category as per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Q[D](</a:t>
            </a:r>
            <a:r>
              <a:rPr lang="en-US" sz="3600" b="1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pic>
        <p:nvPicPr>
          <p:cNvPr id="5" name="Picture 4" descr="Letter, calendar&#10;&#10;Description automatically generated">
            <a:extLst>
              <a:ext uri="{FF2B5EF4-FFF2-40B4-BE49-F238E27FC236}">
                <a16:creationId xmlns:a16="http://schemas.microsoft.com/office/drawing/2014/main" id="{6AE88E0A-81DB-8828-919E-1725C8940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35472" y="676758"/>
            <a:ext cx="3721056" cy="7467600"/>
          </a:xfrm>
          <a:prstGeom prst="rect">
            <a:avLst/>
          </a:prstGeom>
        </p:spPr>
      </p:pic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0FEA8E02-F942-A351-0062-8BB89DAA1D5F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268" y="3405532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Q[E]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742950" indent="-742950" algn="just">
              <a:buAutoNum type="alphaLcParenBoth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Using conditional operators determine: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1200150" lvl="1" indent="-742950" algn="just">
              <a:buAutoNum type="arabicParenBoth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Whether the character entered through the keyboard is lower case alphabet or not. </a:t>
            </a:r>
          </a:p>
          <a:p>
            <a:pPr marL="1200150" lvl="1" indent="-742950" algn="just">
              <a:buAutoNum type="arabicParenBoth"/>
            </a:pPr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1200150" lvl="1" indent="-742950" algn="just">
              <a:buAutoNum type="arabicParenBoth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Whether a character entered through the keyboard is a special symbol or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Q[E](a)</a:t>
            </a:r>
          </a:p>
        </p:txBody>
      </p:sp>
      <p:pic>
        <p:nvPicPr>
          <p:cNvPr id="5" name="WaterMark" descr="Logo&#10;&#10;Description automatically generated">
            <a:extLst>
              <a:ext uri="{FF2B5EF4-FFF2-40B4-BE49-F238E27FC236}">
                <a16:creationId xmlns:a16="http://schemas.microsoft.com/office/drawing/2014/main" id="{7E0E9584-B277-CD7B-ABB6-7727FAD114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928" y="1164046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9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Q[E]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 Write a program using conditional operators to determine whether a year entered through the keyboard is a leap year or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Q[E](b)</a:t>
            </a:r>
          </a:p>
        </p:txBody>
      </p:sp>
      <p:pic>
        <p:nvPicPr>
          <p:cNvPr id="5" name="WaterMark" descr="Logo&#10;&#10;Description automatically generated">
            <a:extLst>
              <a:ext uri="{FF2B5EF4-FFF2-40B4-BE49-F238E27FC236}">
                <a16:creationId xmlns:a16="http://schemas.microsoft.com/office/drawing/2014/main" id="{2C064986-4948-D79E-4DB0-504A6568E0BB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28" y="3551188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34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Q[E]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 Write a program to find the greatest of the three numbers entered through the keyboard. Use conditional operators.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Q[E](c)</a:t>
            </a:r>
          </a:p>
        </p:txBody>
      </p:sp>
      <p:pic>
        <p:nvPicPr>
          <p:cNvPr id="5" name="WaterMark" descr="Logo&#10;&#10;Description automatically generated">
            <a:extLst>
              <a:ext uri="{FF2B5EF4-FFF2-40B4-BE49-F238E27FC236}">
                <a16:creationId xmlns:a16="http://schemas.microsoft.com/office/drawing/2014/main" id="{BA8FBF76-1C1D-172A-7FD4-F194E1574BBD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28" y="3551188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1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Q[E]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 Write a program to receive value of an angle in degrees and check whether sum of squares of sine and cosine of this angle is equal to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Q[E](d)</a:t>
            </a:r>
          </a:p>
        </p:txBody>
      </p:sp>
      <p:pic>
        <p:nvPicPr>
          <p:cNvPr id="5" name="WaterMark" descr="Logo&#10;&#10;Description automatically generated">
            <a:extLst>
              <a:ext uri="{FF2B5EF4-FFF2-40B4-BE49-F238E27FC236}">
                <a16:creationId xmlns:a16="http://schemas.microsoft.com/office/drawing/2014/main" id="{4DE02299-BC52-F1B2-D211-0B00FC9A8B4D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28" y="3551188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8" y="577132"/>
            <a:ext cx="472544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Q[E] Attempt the following:</a:t>
            </a:r>
          </a:p>
          <a:p>
            <a:pPr algn="just"/>
            <a:endParaRPr lang="en-US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(e) Rewrite the following program using conditional operators.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Q[E](e)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9A156-9584-96AE-5F3A-66CA8B45482F}"/>
              </a:ext>
            </a:extLst>
          </p:cNvPr>
          <p:cNvSpPr txBox="1"/>
          <p:nvPr/>
        </p:nvSpPr>
        <p:spPr>
          <a:xfrm>
            <a:off x="5688418" y="752104"/>
            <a:ext cx="6215015" cy="5509200"/>
          </a:xfrm>
          <a:prstGeom prst="rect">
            <a:avLst/>
          </a:prstGeom>
          <a:solidFill>
            <a:srgbClr val="262335"/>
          </a:solidFill>
          <a:ln>
            <a:solidFill>
              <a:srgbClr val="848BBD"/>
            </a:solidFill>
          </a:ln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"Enter the salary"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25000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40000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"Manager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15000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25000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"Accountant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"Clerk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476218-C17D-894D-9E82-A4FE18C8D3C5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E674AD-4373-BF12-7B5E-5B97F3978E24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2967-3FE6-46A0-DD63-EB365493B501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0D0962-854A-DAEE-AD70-694293506F48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Q[C]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9A6DF2-7E6B-93B2-9D17-229742667ABA}"/>
              </a:ext>
            </a:extLst>
          </p:cNvPr>
          <p:cNvSpPr/>
          <p:nvPr/>
        </p:nvSpPr>
        <p:spPr>
          <a:xfrm>
            <a:off x="-14532805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A1F7FF-5145-A488-8DC8-781E2F3BF8F3}"/>
              </a:ext>
            </a:extLst>
          </p:cNvPr>
          <p:cNvSpPr txBox="1"/>
          <p:nvPr/>
        </p:nvSpPr>
        <p:spPr>
          <a:xfrm rot="16200000">
            <a:off x="-363377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EDA7D-8D55-1F19-3487-2171602FA0AC}"/>
              </a:ext>
            </a:extLst>
          </p:cNvPr>
          <p:cNvSpPr/>
          <p:nvPr/>
        </p:nvSpPr>
        <p:spPr>
          <a:xfrm>
            <a:off x="-15278237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E22EF8-2001-A08A-BAAB-48A04BD8A5BF}"/>
              </a:ext>
            </a:extLst>
          </p:cNvPr>
          <p:cNvSpPr txBox="1"/>
          <p:nvPr/>
        </p:nvSpPr>
        <p:spPr>
          <a:xfrm rot="16200000">
            <a:off x="-4393459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Q[E]</a:t>
            </a:r>
          </a:p>
        </p:txBody>
      </p:sp>
      <p:pic>
        <p:nvPicPr>
          <p:cNvPr id="29" name="WaterMark" descr="Logo&#10;&#10;Description automatically generated">
            <a:extLst>
              <a:ext uri="{FF2B5EF4-FFF2-40B4-BE49-F238E27FC236}">
                <a16:creationId xmlns:a16="http://schemas.microsoft.com/office/drawing/2014/main" id="{2E3DBCD0-86A6-B2B1-883B-1C366A3B52CD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40" y="3941766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75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5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LOOP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5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5 Q[B]</a:t>
            </a:r>
          </a:p>
        </p:txBody>
      </p:sp>
      <p:pic>
        <p:nvPicPr>
          <p:cNvPr id="2" name="WaterMark" descr="Logo&#10;&#10;Description automatically generated">
            <a:extLst>
              <a:ext uri="{FF2B5EF4-FFF2-40B4-BE49-F238E27FC236}">
                <a16:creationId xmlns:a16="http://schemas.microsoft.com/office/drawing/2014/main" id="{15A6E6B8-435B-E2F8-3842-67890C48028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30" y="2579725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👉SUBSCRIBE🤛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5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LOOP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5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5 Q[B]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3213127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03EDF9"/>
                </a:solidFill>
                <a:latin typeface="Tw Cen MT" panose="020B0602020104020603" pitchFamily="34" charset="0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3213127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2F1B8"/>
                </a:solidFill>
                <a:latin typeface="Tw Cen MT" panose="020B0602020104020603" pitchFamily="34" charset="0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3213127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03EDF9"/>
                </a:solidFill>
                <a:latin typeface="Tw Cen MT" panose="020B0602020104020603" pitchFamily="34" charset="0"/>
              </a:rPr>
              <a:t>🔴Let me create amazing coding tutorials for you forever!🙂</a:t>
            </a:r>
          </a:p>
        </p:txBody>
      </p:sp>
      <p:pic>
        <p:nvPicPr>
          <p:cNvPr id="2" name="WaterMark" descr="Logo&#10;&#10;Description automatically generated">
            <a:extLst>
              <a:ext uri="{FF2B5EF4-FFF2-40B4-BE49-F238E27FC236}">
                <a16:creationId xmlns:a16="http://schemas.microsoft.com/office/drawing/2014/main" id="{7E2F2A85-BEC3-458A-14EC-4BF9703EBAEE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25" y="3602242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6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41632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"The eagle has landed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This program will not produce any output since the variables code and flag are not initialized. The if statement check code == 1 &amp; flag == 0 will always evaluate to false, because the code and flag are not initialized, they contain garbage values. Therefore the program will not execute the 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printf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statement inside the if block and will not produce any output.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63871" y="3125080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7739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22691"/>
              </p:ext>
            </p:extLst>
          </p:nvPr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0 || 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AEC16105-46A0-693F-5AFC-456D9759B1D8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679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79001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49230"/>
            <a:ext cx="8153760" cy="526297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is equal to y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EDE5D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is greater than y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EDE5D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is less than y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AABBB-03E1-D0DC-591E-6B99A530976C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Q[B](f)</a:t>
            </a:r>
          </a:p>
        </p:txBody>
      </p:sp>
      <p:pic>
        <p:nvPicPr>
          <p:cNvPr id="12" name="Graphic 11" descr="Badge Tick with solid fill">
            <a:extLst>
              <a:ext uri="{FF2B5EF4-FFF2-40B4-BE49-F238E27FC236}">
                <a16:creationId xmlns:a16="http://schemas.microsoft.com/office/drawing/2014/main" id="{17658854-65E2-E13E-9E89-470821543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6764" y="649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8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49230"/>
            <a:ext cx="5819103" cy="347787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"This is a game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"You have to play it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1119897" y="5193107"/>
            <a:ext cx="10793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if statement is terminated due to ; after the ( a &gt; b ). So there is no previous if block for the else block. Hence, there’s an error.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56038" y="1773694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9DC24-0CED-7876-BFB1-48D8EAE5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97" y="4423133"/>
            <a:ext cx="10384842" cy="5762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C07A2B-AC5A-727D-758A-4D08A518B2B4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Q[B](g)</a:t>
            </a:r>
          </a:p>
        </p:txBody>
      </p:sp>
    </p:spTree>
    <p:extLst>
      <p:ext uri="{BB962C8B-B14F-4D97-AF65-F5344CB8AC3E}">
        <p14:creationId xmlns:p14="http://schemas.microsoft.com/office/powerpoint/2010/main" val="229879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03000"/>
              </p:ext>
            </p:extLst>
          </p:nvPr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0 || 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0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930CD341-914E-A80F-39F4-80758102C205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5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0493"/>
              </p:ext>
            </p:extLst>
          </p:nvPr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0 || 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0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7" name="WaterMark" descr="Logo&#10;&#10;Description automatically generated">
            <a:extLst>
              <a:ext uri="{FF2B5EF4-FFF2-40B4-BE49-F238E27FC236}">
                <a16:creationId xmlns:a16="http://schemas.microsoft.com/office/drawing/2014/main" id="{A1123888-4239-EFAB-CEC8-022875E30B5D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2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if a = 10, b = 12, c = 0, find the values of the expressions in the following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3AE7875-C1B2-5470-A3E9-54C3DF26761B}"/>
              </a:ext>
            </a:extLst>
          </p:cNvPr>
          <p:cNvGraphicFramePr>
            <a:graphicFrameLocks noGrp="1"/>
          </p:cNvGraphicFramePr>
          <p:nvPr/>
        </p:nvGraphicFramePr>
        <p:xfrm>
          <a:off x="897467" y="2083461"/>
          <a:ext cx="10575651" cy="40216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25217">
                  <a:extLst>
                    <a:ext uri="{9D8B030D-6E8A-4147-A177-3AD203B41FA5}">
                      <a16:colId xmlns:a16="http://schemas.microsoft.com/office/drawing/2014/main" val="3196479694"/>
                    </a:ext>
                  </a:extLst>
                </a:gridCol>
                <a:gridCol w="4755183">
                  <a:extLst>
                    <a:ext uri="{9D8B030D-6E8A-4147-A177-3AD203B41FA5}">
                      <a16:colId xmlns:a16="http://schemas.microsoft.com/office/drawing/2014/main" val="1701015086"/>
                    </a:ext>
                  </a:extLst>
                </a:gridCol>
                <a:gridCol w="2295251">
                  <a:extLst>
                    <a:ext uri="{9D8B030D-6E8A-4147-A177-3AD203B41FA5}">
                      <a16:colId xmlns:a16="http://schemas.microsoft.com/office/drawing/2014/main" val="3669348241"/>
                    </a:ext>
                  </a:extLst>
                </a:gridCol>
              </a:tblGrid>
              <a:tr h="670278"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Solution Steps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1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Value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774203593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!= 6 &amp;&amp; b &gt; 5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1 &amp;&amp; 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967104827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a == 9 || b &lt; 3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0 || 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0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67490256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&lt; 10 )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=   ! ( 0 )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1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316046520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! ( a &gt; 5 &amp;&amp; c )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7896642"/>
                  </a:ext>
                </a:extLst>
              </a:tr>
              <a:tr h="670278"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ln>
                            <a:noFill/>
                          </a:ln>
                          <a:solidFill>
                            <a:srgbClr val="36FBFB"/>
                          </a:solidFill>
                          <a:effectLst/>
                        </a:rPr>
                        <a:t>5 &amp;&amp; c != 8 || !c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sz="3200" b="0" cap="none" spc="0" dirty="0">
                        <a:ln>
                          <a:noFill/>
                        </a:ln>
                        <a:solidFill>
                          <a:srgbClr val="36FBFB"/>
                        </a:solidFill>
                        <a:effectLst/>
                      </a:endParaRP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52491461"/>
                  </a:ext>
                </a:extLst>
              </a:tr>
            </a:tbl>
          </a:graphicData>
        </a:graphic>
      </p:graphicFrame>
      <p:pic>
        <p:nvPicPr>
          <p:cNvPr id="6" name="WaterMark" descr="Logo&#10;&#10;Description automatically generated">
            <a:extLst>
              <a:ext uri="{FF2B5EF4-FFF2-40B4-BE49-F238E27FC236}">
                <a16:creationId xmlns:a16="http://schemas.microsoft.com/office/drawing/2014/main" id="{E2E87B5A-96D7-709E-B740-3125A4A1DB76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63" y="2905103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6232</Words>
  <Application>Microsoft Office PowerPoint</Application>
  <PresentationFormat>Widescreen</PresentationFormat>
  <Paragraphs>1055</Paragraphs>
  <Slides>63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207</cp:revision>
  <dcterms:created xsi:type="dcterms:W3CDTF">2017-01-05T13:17:27Z</dcterms:created>
  <dcterms:modified xsi:type="dcterms:W3CDTF">2023-01-25T15:35:33Z</dcterms:modified>
</cp:coreProperties>
</file>