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2" r:id="rId2"/>
    <p:sldId id="278" r:id="rId3"/>
    <p:sldId id="324" r:id="rId4"/>
    <p:sldId id="330" r:id="rId5"/>
    <p:sldId id="326" r:id="rId6"/>
    <p:sldId id="325" r:id="rId7"/>
    <p:sldId id="327" r:id="rId8"/>
    <p:sldId id="329" r:id="rId9"/>
    <p:sldId id="328" r:id="rId10"/>
    <p:sldId id="331" r:id="rId11"/>
    <p:sldId id="333" r:id="rId12"/>
    <p:sldId id="334" r:id="rId13"/>
    <p:sldId id="335" r:id="rId14"/>
    <p:sldId id="296" r:id="rId15"/>
    <p:sldId id="314" r:id="rId16"/>
    <p:sldId id="315" r:id="rId17"/>
    <p:sldId id="316" r:id="rId18"/>
    <p:sldId id="317" r:id="rId19"/>
    <p:sldId id="319" r:id="rId20"/>
    <p:sldId id="320" r:id="rId21"/>
    <p:sldId id="321" r:id="rId22"/>
    <p:sldId id="336" r:id="rId23"/>
    <p:sldId id="322" r:id="rId24"/>
    <p:sldId id="264" r:id="rId25"/>
    <p:sldId id="309" r:id="rId26"/>
    <p:sldId id="282"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0D7"/>
    <a:srgbClr val="FF8C39"/>
    <a:srgbClr val="868CBD"/>
    <a:srgbClr val="320140"/>
    <a:srgbClr val="72F1B8"/>
    <a:srgbClr val="FF5862"/>
    <a:srgbClr val="FB7F72"/>
    <a:srgbClr val="FB7DDC"/>
    <a:srgbClr val="36FBFB"/>
    <a:srgbClr val="FFDF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9" autoAdjust="0"/>
    <p:restoredTop sz="94049" autoAdjust="0"/>
  </p:normalViewPr>
  <p:slideViewPr>
    <p:cSldViewPr snapToGrid="0">
      <p:cViewPr varScale="1">
        <p:scale>
          <a:sx n="60" d="100"/>
          <a:sy n="60" d="100"/>
        </p:scale>
        <p:origin x="1500" y="44"/>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72DB-F0EB-45A6-BA14-E309025ED62E}"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6CC70-0392-4627-9484-583CA69DE935}" type="slidenum">
              <a:rPr lang="en-US" smtClean="0"/>
              <a:t>‹#›</a:t>
            </a:fld>
            <a:endParaRPr lang="en-US"/>
          </a:p>
        </p:txBody>
      </p:sp>
    </p:spTree>
    <p:extLst>
      <p:ext uri="{BB962C8B-B14F-4D97-AF65-F5344CB8AC3E}">
        <p14:creationId xmlns:p14="http://schemas.microsoft.com/office/powerpoint/2010/main" val="349900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11.02.2023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11.02.2023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11.02.2023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11.02.2023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11.02.2023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11.02.2023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11.02.2023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11.02.2023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11.02.2023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8" name="TextBox 7">
            <a:extLst>
              <a:ext uri="{FF2B5EF4-FFF2-40B4-BE49-F238E27FC236}">
                <a16:creationId xmlns:a16="http://schemas.microsoft.com/office/drawing/2014/main" id="{52017BD6-CB60-F388-084F-7CBE68A70663}"/>
              </a:ext>
            </a:extLst>
          </p:cNvPr>
          <p:cNvSpPr txBox="1"/>
          <p:nvPr/>
        </p:nvSpPr>
        <p:spPr>
          <a:xfrm>
            <a:off x="1033452" y="888329"/>
            <a:ext cx="11268418"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LET US C</a:t>
            </a:r>
          </a:p>
        </p:txBody>
      </p:sp>
      <p:sp>
        <p:nvSpPr>
          <p:cNvPr id="9" name="TextBox 8">
            <a:extLst>
              <a:ext uri="{FF2B5EF4-FFF2-40B4-BE49-F238E27FC236}">
                <a16:creationId xmlns:a16="http://schemas.microsoft.com/office/drawing/2014/main" id="{1B17416F-7641-0C7C-345F-B69EE665ACE9}"/>
              </a:ext>
            </a:extLst>
          </p:cNvPr>
          <p:cNvSpPr txBox="1"/>
          <p:nvPr/>
        </p:nvSpPr>
        <p:spPr>
          <a:xfrm>
            <a:off x="3072289" y="2647850"/>
            <a:ext cx="7278915" cy="523220"/>
          </a:xfrm>
          <a:prstGeom prst="rect">
            <a:avLst/>
          </a:prstGeom>
          <a:noFill/>
        </p:spPr>
        <p:txBody>
          <a:bodyPr wrap="square" rtlCol="0">
            <a:spAutoFit/>
          </a:bodyPr>
          <a:lstStyle/>
          <a:p>
            <a:pPr algn="ctr"/>
            <a:r>
              <a:rPr lang="en-US" sz="2800" dirty="0">
                <a:solidFill>
                  <a:srgbClr val="72F1B8"/>
                </a:solidFill>
                <a:latin typeface="Tw Cen MT" panose="020B0602020104020603" pitchFamily="34" charset="0"/>
              </a:rPr>
              <a:t>BY YASHAVANT KANETKAR</a:t>
            </a:r>
          </a:p>
        </p:txBody>
      </p:sp>
      <p:sp>
        <p:nvSpPr>
          <p:cNvPr id="10" name="TextBox 9">
            <a:extLst>
              <a:ext uri="{FF2B5EF4-FFF2-40B4-BE49-F238E27FC236}">
                <a16:creationId xmlns:a16="http://schemas.microsoft.com/office/drawing/2014/main" id="{A7F62144-CACC-849F-97A7-1D0A1977F5A5}"/>
              </a:ext>
            </a:extLst>
          </p:cNvPr>
          <p:cNvSpPr txBox="1"/>
          <p:nvPr/>
        </p:nvSpPr>
        <p:spPr>
          <a:xfrm>
            <a:off x="3072289" y="3240647"/>
            <a:ext cx="7278915" cy="723275"/>
          </a:xfrm>
          <a:prstGeom prst="rect">
            <a:avLst/>
          </a:prstGeom>
          <a:noFill/>
        </p:spPr>
        <p:txBody>
          <a:bodyPr wrap="square" rtlCol="0">
            <a:spAutoFit/>
          </a:bodyPr>
          <a:lstStyle/>
          <a:p>
            <a:pPr algn="ctr"/>
            <a:r>
              <a:rPr lang="en-US" sz="4100" dirty="0">
                <a:solidFill>
                  <a:srgbClr val="FF8B39"/>
                </a:solidFill>
                <a:latin typeface="Tw Cen MT" panose="020B0602020104020603" pitchFamily="34" charset="0"/>
              </a:rPr>
              <a:t>CHAPTER 5 SOLUTIONS</a:t>
            </a:r>
          </a:p>
        </p:txBody>
      </p:sp>
      <p:sp>
        <p:nvSpPr>
          <p:cNvPr id="11" name="TextBox 10">
            <a:extLst>
              <a:ext uri="{FF2B5EF4-FFF2-40B4-BE49-F238E27FC236}">
                <a16:creationId xmlns:a16="http://schemas.microsoft.com/office/drawing/2014/main" id="{43F6581C-FA16-8D98-DF44-A63C5622FBE0}"/>
              </a:ext>
            </a:extLst>
          </p:cNvPr>
          <p:cNvSpPr txBox="1"/>
          <p:nvPr/>
        </p:nvSpPr>
        <p:spPr>
          <a:xfrm>
            <a:off x="2047220" y="3975081"/>
            <a:ext cx="9315654" cy="723275"/>
          </a:xfrm>
          <a:prstGeom prst="rect">
            <a:avLst/>
          </a:prstGeom>
          <a:noFill/>
        </p:spPr>
        <p:txBody>
          <a:bodyPr wrap="square" rtlCol="0">
            <a:spAutoFit/>
          </a:bodyPr>
          <a:lstStyle/>
          <a:p>
            <a:pPr algn="ctr"/>
            <a:r>
              <a:rPr lang="en-US" sz="4100" dirty="0">
                <a:solidFill>
                  <a:srgbClr val="DB70D7"/>
                </a:solidFill>
                <a:latin typeface="Tw Cen MT" panose="020B0602020104020603" pitchFamily="34" charset="0"/>
              </a:rPr>
              <a:t>LOOP CONTROL INSTRUCTION</a:t>
            </a:r>
          </a:p>
        </p:txBody>
      </p:sp>
      <p:grpSp>
        <p:nvGrpSpPr>
          <p:cNvPr id="12" name="Group 11">
            <a:extLst>
              <a:ext uri="{FF2B5EF4-FFF2-40B4-BE49-F238E27FC236}">
                <a16:creationId xmlns:a16="http://schemas.microsoft.com/office/drawing/2014/main" id="{687E6362-ACB3-0B02-298B-47F5E77238FF}"/>
              </a:ext>
            </a:extLst>
          </p:cNvPr>
          <p:cNvGrpSpPr/>
          <p:nvPr/>
        </p:nvGrpSpPr>
        <p:grpSpPr>
          <a:xfrm>
            <a:off x="5970556" y="5006958"/>
            <a:ext cx="1394208" cy="271002"/>
            <a:chOff x="6329554" y="5073786"/>
            <a:chExt cx="1394208" cy="271002"/>
          </a:xfrm>
        </p:grpSpPr>
        <p:sp>
          <p:nvSpPr>
            <p:cNvPr id="13" name="Oval 12">
              <a:extLst>
                <a:ext uri="{FF2B5EF4-FFF2-40B4-BE49-F238E27FC236}">
                  <a16:creationId xmlns:a16="http://schemas.microsoft.com/office/drawing/2014/main" id="{CFBAA4F7-2F59-51C5-9E8B-B35B3BF04A23}"/>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5" name="Oval 14">
              <a:extLst>
                <a:ext uri="{FF2B5EF4-FFF2-40B4-BE49-F238E27FC236}">
                  <a16:creationId xmlns:a16="http://schemas.microsoft.com/office/drawing/2014/main" id="{15AB7C4A-B67E-6404-4D5D-0F79F30FF8AF}"/>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6" name="Oval 15">
              <a:extLst>
                <a:ext uri="{FF2B5EF4-FFF2-40B4-BE49-F238E27FC236}">
                  <a16:creationId xmlns:a16="http://schemas.microsoft.com/office/drawing/2014/main" id="{04FAF575-C1E9-C8A4-4DAB-14C29970C8CC}"/>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18" name="WaterMark" descr="Logo&#10;&#10;Description automatically generated">
            <a:extLst>
              <a:ext uri="{FF2B5EF4-FFF2-40B4-BE49-F238E27FC236}">
                <a16:creationId xmlns:a16="http://schemas.microsoft.com/office/drawing/2014/main" id="{462108A6-CD4B-E77F-3112-DB3780399CEA}"/>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65940" y="2734851"/>
            <a:ext cx="926518" cy="926518"/>
          </a:xfrm>
          <a:prstGeom prst="rect">
            <a:avLst/>
          </a:prstGeom>
        </p:spPr>
      </p:pic>
      <p:sp>
        <p:nvSpPr>
          <p:cNvPr id="23" name="Rectangle 22">
            <a:extLst>
              <a:ext uri="{FF2B5EF4-FFF2-40B4-BE49-F238E27FC236}">
                <a16:creationId xmlns:a16="http://schemas.microsoft.com/office/drawing/2014/main" id="{66698ECE-DE70-BD07-1F2F-F3CE4223B55D}"/>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4" name="TextBox 23">
            <a:extLst>
              <a:ext uri="{FF2B5EF4-FFF2-40B4-BE49-F238E27FC236}">
                <a16:creationId xmlns:a16="http://schemas.microsoft.com/office/drawing/2014/main" id="{671189EF-12DB-047F-FD69-46C20D91032C}"/>
              </a:ext>
            </a:extLst>
          </p:cNvPr>
          <p:cNvSpPr txBox="1"/>
          <p:nvPr/>
        </p:nvSpPr>
        <p:spPr>
          <a:xfrm rot="16200000">
            <a:off x="-296351"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5 Q[A]</a:t>
            </a:r>
          </a:p>
        </p:txBody>
      </p:sp>
      <p:sp>
        <p:nvSpPr>
          <p:cNvPr id="25" name="Rectangle 24">
            <a:extLst>
              <a:ext uri="{FF2B5EF4-FFF2-40B4-BE49-F238E27FC236}">
                <a16:creationId xmlns:a16="http://schemas.microsoft.com/office/drawing/2014/main" id="{104014B0-B8B8-B5FB-EF07-46090D76CD21}"/>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6" name="TextBox 25">
            <a:extLst>
              <a:ext uri="{FF2B5EF4-FFF2-40B4-BE49-F238E27FC236}">
                <a16:creationId xmlns:a16="http://schemas.microsoft.com/office/drawing/2014/main" id="{1F69972D-11DB-A63B-225C-F80561BB17D3}"/>
              </a:ext>
            </a:extLst>
          </p:cNvPr>
          <p:cNvSpPr txBox="1"/>
          <p:nvPr/>
        </p:nvSpPr>
        <p:spPr>
          <a:xfrm rot="16200000">
            <a:off x="-1056034"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5 Q[B]</a:t>
            </a:r>
          </a:p>
        </p:txBody>
      </p:sp>
    </p:spTree>
    <p:extLst>
      <p:ext uri="{BB962C8B-B14F-4D97-AF65-F5344CB8AC3E}">
        <p14:creationId xmlns:p14="http://schemas.microsoft.com/office/powerpoint/2010/main" val="94460913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88668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Q[A](f)</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13425" y="756950"/>
            <a:ext cx="5841475" cy="5509200"/>
          </a:xfrm>
          <a:prstGeom prst="rect">
            <a:avLst/>
          </a:prstGeom>
          <a:solidFill>
            <a:srgbClr val="262335"/>
          </a:solidFill>
        </p:spPr>
        <p:txBody>
          <a:bodyPr wrap="square">
            <a:spAutoFit/>
          </a:bodyPr>
          <a:lstStyle/>
          <a:p>
            <a:r>
              <a:rPr lang="en-US" sz="3200" b="0" dirty="0">
                <a:solidFill>
                  <a:srgbClr val="72F1B8"/>
                </a:solidFill>
                <a:effectLst/>
                <a:latin typeface="Consolas" panose="020B0609020204030204" pitchFamily="49" charset="0"/>
              </a:rPr>
              <a:t>#include</a:t>
            </a:r>
            <a:r>
              <a:rPr lang="en-US" sz="3200" b="0" dirty="0">
                <a:solidFill>
                  <a:srgbClr val="BBBBBB"/>
                </a:solidFill>
                <a:effectLst/>
                <a:latin typeface="Consolas" panose="020B0609020204030204" pitchFamily="49" charset="0"/>
              </a:rPr>
              <a:t> </a:t>
            </a:r>
            <a:r>
              <a:rPr lang="en-US" sz="3200" b="0" dirty="0">
                <a:solidFill>
                  <a:srgbClr val="FF8B39"/>
                </a:solidFill>
                <a:effectLst/>
                <a:latin typeface="Consolas" panose="020B0609020204030204" pitchFamily="49" charset="0"/>
              </a:rPr>
              <a:t>&lt;</a:t>
            </a:r>
            <a:r>
              <a:rPr lang="en-US" sz="3200" b="0" dirty="0" err="1">
                <a:solidFill>
                  <a:srgbClr val="FF8B39"/>
                </a:solidFill>
                <a:effectLst/>
                <a:latin typeface="Consolas" panose="020B0609020204030204" pitchFamily="49" charset="0"/>
              </a:rPr>
              <a:t>stdio.h</a:t>
            </a:r>
            <a:r>
              <a:rPr lang="en-US" sz="3200" b="0" dirty="0">
                <a:solidFill>
                  <a:srgbClr val="FF8B39"/>
                </a:solidFill>
                <a:effectLst/>
                <a:latin typeface="Consolas" panose="020B0609020204030204" pitchFamily="49" charset="0"/>
              </a:rPr>
              <a:t>&gt;</a:t>
            </a:r>
            <a:r>
              <a:rPr lang="en-US" sz="3200" b="0" dirty="0">
                <a:solidFill>
                  <a:srgbClr val="BBBBBB"/>
                </a:solidFill>
                <a:effectLst/>
                <a:latin typeface="Consolas" panose="020B0609020204030204" pitchFamily="49" charset="0"/>
              </a:rPr>
              <a:t> </a:t>
            </a:r>
          </a:p>
          <a:p>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36F9F6"/>
                </a:solidFill>
                <a:effectLst/>
                <a:latin typeface="Consolas" panose="020B0609020204030204" pitchFamily="49" charset="0"/>
              </a:rPr>
              <a:t>main</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float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while</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err="1">
                <a:solidFill>
                  <a:srgbClr val="36F9F6"/>
                </a:solidFill>
                <a:effectLst/>
                <a:latin typeface="Consolas" panose="020B0609020204030204" pitchFamily="49" charset="0"/>
              </a:rPr>
              <a:t>printf</a:t>
            </a:r>
            <a:r>
              <a:rPr lang="en-US" sz="3200" b="0" dirty="0">
                <a:solidFill>
                  <a:srgbClr val="BBBBBB"/>
                </a:solidFill>
                <a:effectLst/>
                <a:latin typeface="Consolas" panose="020B0609020204030204" pitchFamily="49" charset="0"/>
              </a:rPr>
              <a:t>(</a:t>
            </a:r>
            <a:r>
              <a:rPr lang="en-US" sz="3200" b="0" dirty="0">
                <a:solidFill>
                  <a:srgbClr val="FF8B39"/>
                </a:solidFill>
                <a:effectLst/>
                <a:latin typeface="Consolas" panose="020B0609020204030204" pitchFamily="49" charset="0"/>
              </a:rPr>
              <a:t>"</a:t>
            </a:r>
            <a:r>
              <a:rPr lang="en-US" sz="3200" b="0" i="1" dirty="0">
                <a:solidFill>
                  <a:srgbClr val="72F1B8"/>
                </a:solidFill>
                <a:effectLst/>
                <a:latin typeface="Consolas" panose="020B0609020204030204" pitchFamily="49" charset="0"/>
              </a:rPr>
              <a:t>%f</a:t>
            </a:r>
            <a:r>
              <a:rPr lang="en-US" sz="3200" b="0" dirty="0">
                <a:solidFill>
                  <a:srgbClr val="36F9F6"/>
                </a:solidFill>
                <a:effectLst/>
                <a:latin typeface="Consolas" panose="020B0609020204030204" pitchFamily="49" charset="0"/>
              </a:rPr>
              <a:t>\</a:t>
            </a:r>
            <a:r>
              <a:rPr lang="en-US" sz="3200" b="0" dirty="0" err="1">
                <a:solidFill>
                  <a:srgbClr val="36F9F6"/>
                </a:solidFill>
                <a:effectLst/>
                <a:latin typeface="Consolas" panose="020B0609020204030204" pitchFamily="49" charset="0"/>
              </a:rPr>
              <a:t>n</a:t>
            </a:r>
            <a:r>
              <a:rPr lang="en-US" sz="3200" b="0" dirty="0" err="1">
                <a:solidFill>
                  <a:srgbClr val="FF8B39"/>
                </a:solidFill>
                <a:effectLst/>
                <a:latin typeface="Consolas" panose="020B0609020204030204" pitchFamily="49" charset="0"/>
              </a:rPr>
              <a:t>"</a:t>
            </a:r>
            <a:r>
              <a:rPr lang="en-US" sz="3200" b="0" dirty="0" err="1">
                <a:solidFill>
                  <a:srgbClr val="BBBBBB"/>
                </a:solidFill>
                <a:effectLst/>
                <a:latin typeface="Consolas" panose="020B0609020204030204" pitchFamily="49" charset="0"/>
              </a:rPr>
              <a:t>,</a:t>
            </a:r>
            <a:r>
              <a:rPr lang="en-US" sz="3200" b="0" dirty="0" err="1">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return</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AFEA2D7-E88E-F553-E6AD-942599F7E741}"/>
              </a:ext>
            </a:extLst>
          </p:cNvPr>
          <p:cNvSpPr txBox="1"/>
          <p:nvPr/>
        </p:nvSpPr>
        <p:spPr>
          <a:xfrm>
            <a:off x="7655258" y="743277"/>
            <a:ext cx="4364096" cy="181588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t>
            </a:r>
            <a:r>
              <a:rPr lang="en-US" sz="2800" b="1" dirty="0">
                <a:solidFill>
                  <a:srgbClr val="03EDF9"/>
                </a:solidFill>
                <a:latin typeface="Tw Cen MT" panose="020B0602020104020603" pitchFamily="34" charset="0"/>
              </a:rPr>
              <a:t>No output, since the float variable is compared with a double constant, condition will not satisfy.</a:t>
            </a:r>
          </a:p>
        </p:txBody>
      </p:sp>
      <p:sp>
        <p:nvSpPr>
          <p:cNvPr id="7" name="TextBox 6">
            <a:extLst>
              <a:ext uri="{FF2B5EF4-FFF2-40B4-BE49-F238E27FC236}">
                <a16:creationId xmlns:a16="http://schemas.microsoft.com/office/drawing/2014/main" id="{02F4CA1B-A65E-2036-A338-CEA537DA742A}"/>
              </a:ext>
            </a:extLst>
          </p:cNvPr>
          <p:cNvSpPr txBox="1"/>
          <p:nvPr/>
        </p:nvSpPr>
        <p:spPr>
          <a:xfrm>
            <a:off x="7625920" y="2721114"/>
            <a:ext cx="4393664" cy="3431709"/>
          </a:xfrm>
          <a:prstGeom prst="rect">
            <a:avLst/>
          </a:prstGeom>
          <a:noFill/>
        </p:spPr>
        <p:txBody>
          <a:bodyPr wrap="square" rtlCol="0">
            <a:spAutoFit/>
          </a:bodyPr>
          <a:lstStyle/>
          <a:p>
            <a:pPr algn="just"/>
            <a:r>
              <a:rPr lang="en-US" sz="3100" dirty="0">
                <a:solidFill>
                  <a:srgbClr val="03EDF9"/>
                </a:solidFill>
                <a:latin typeface="Tw Cen MT" panose="020B0602020104020603" pitchFamily="34" charset="0"/>
              </a:rPr>
              <a:t>✍️ Either declare x as a double variable, instead of float or write 1.1f, instead of simply 1.1, while comparing it with the x (float variable). Then the output will be 1.100000</a:t>
            </a:r>
          </a:p>
        </p:txBody>
      </p:sp>
      <p:pic>
        <p:nvPicPr>
          <p:cNvPr id="12" name="WaterMark" descr="Logo&#10;&#10;Description automatically generated">
            <a:extLst>
              <a:ext uri="{FF2B5EF4-FFF2-40B4-BE49-F238E27FC236}">
                <a16:creationId xmlns:a16="http://schemas.microsoft.com/office/drawing/2014/main" id="{29EA3D40-042F-A4A7-D420-F8350538678D}"/>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6207725" y="1047000"/>
            <a:ext cx="926518" cy="926518"/>
          </a:xfrm>
          <a:prstGeom prst="rect">
            <a:avLst/>
          </a:prstGeom>
        </p:spPr>
      </p:pic>
    </p:spTree>
    <p:extLst>
      <p:ext uri="{BB962C8B-B14F-4D97-AF65-F5344CB8AC3E}">
        <p14:creationId xmlns:p14="http://schemas.microsoft.com/office/powerpoint/2010/main" val="185784174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88668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Q[A](f)</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13425" y="756950"/>
            <a:ext cx="5841475" cy="5509200"/>
          </a:xfrm>
          <a:prstGeom prst="rect">
            <a:avLst/>
          </a:prstGeom>
          <a:solidFill>
            <a:srgbClr val="262335"/>
          </a:solidFill>
        </p:spPr>
        <p:txBody>
          <a:bodyPr wrap="square">
            <a:spAutoFit/>
          </a:bodyPr>
          <a:lstStyle/>
          <a:p>
            <a:r>
              <a:rPr lang="en-US" sz="3200" b="0" dirty="0">
                <a:solidFill>
                  <a:srgbClr val="72F1B8"/>
                </a:solidFill>
                <a:effectLst/>
                <a:latin typeface="Consolas" panose="020B0609020204030204" pitchFamily="49" charset="0"/>
              </a:rPr>
              <a:t>#include</a:t>
            </a:r>
            <a:r>
              <a:rPr lang="en-US" sz="3200" b="0" dirty="0">
                <a:solidFill>
                  <a:srgbClr val="BBBBBB"/>
                </a:solidFill>
                <a:effectLst/>
                <a:latin typeface="Consolas" panose="020B0609020204030204" pitchFamily="49" charset="0"/>
              </a:rPr>
              <a:t> </a:t>
            </a:r>
            <a:r>
              <a:rPr lang="en-US" sz="3200" b="0" dirty="0">
                <a:solidFill>
                  <a:srgbClr val="FF8B39"/>
                </a:solidFill>
                <a:effectLst/>
                <a:latin typeface="Consolas" panose="020B0609020204030204" pitchFamily="49" charset="0"/>
              </a:rPr>
              <a:t>&lt;</a:t>
            </a:r>
            <a:r>
              <a:rPr lang="en-US" sz="3200" b="0" dirty="0" err="1">
                <a:solidFill>
                  <a:srgbClr val="FF8B39"/>
                </a:solidFill>
                <a:effectLst/>
                <a:latin typeface="Consolas" panose="020B0609020204030204" pitchFamily="49" charset="0"/>
              </a:rPr>
              <a:t>stdio.h</a:t>
            </a:r>
            <a:r>
              <a:rPr lang="en-US" sz="3200" b="0" dirty="0">
                <a:solidFill>
                  <a:srgbClr val="FF8B39"/>
                </a:solidFill>
                <a:effectLst/>
                <a:latin typeface="Consolas" panose="020B0609020204030204" pitchFamily="49" charset="0"/>
              </a:rPr>
              <a:t>&gt;</a:t>
            </a:r>
            <a:r>
              <a:rPr lang="en-US" sz="3200" b="0" dirty="0">
                <a:solidFill>
                  <a:srgbClr val="BBBBBB"/>
                </a:solidFill>
                <a:effectLst/>
                <a:latin typeface="Consolas" panose="020B0609020204030204" pitchFamily="49" charset="0"/>
              </a:rPr>
              <a:t> </a:t>
            </a:r>
          </a:p>
          <a:p>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36F9F6"/>
                </a:solidFill>
                <a:effectLst/>
                <a:latin typeface="Consolas" panose="020B0609020204030204" pitchFamily="49" charset="0"/>
              </a:rPr>
              <a:t>main</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float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while</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err="1">
                <a:solidFill>
                  <a:srgbClr val="36F9F6"/>
                </a:solidFill>
                <a:effectLst/>
                <a:latin typeface="Consolas" panose="020B0609020204030204" pitchFamily="49" charset="0"/>
              </a:rPr>
              <a:t>printf</a:t>
            </a:r>
            <a:r>
              <a:rPr lang="en-US" sz="3200" b="0" dirty="0">
                <a:solidFill>
                  <a:srgbClr val="BBBBBB"/>
                </a:solidFill>
                <a:effectLst/>
                <a:latin typeface="Consolas" panose="020B0609020204030204" pitchFamily="49" charset="0"/>
              </a:rPr>
              <a:t>(</a:t>
            </a:r>
            <a:r>
              <a:rPr lang="en-US" sz="3200" b="0" dirty="0">
                <a:solidFill>
                  <a:srgbClr val="FF8B39"/>
                </a:solidFill>
                <a:effectLst/>
                <a:latin typeface="Consolas" panose="020B0609020204030204" pitchFamily="49" charset="0"/>
              </a:rPr>
              <a:t>"</a:t>
            </a:r>
            <a:r>
              <a:rPr lang="en-US" sz="3200" b="0" i="1" dirty="0">
                <a:solidFill>
                  <a:srgbClr val="72F1B8"/>
                </a:solidFill>
                <a:effectLst/>
                <a:latin typeface="Consolas" panose="020B0609020204030204" pitchFamily="49" charset="0"/>
              </a:rPr>
              <a:t>%f</a:t>
            </a:r>
            <a:r>
              <a:rPr lang="en-US" sz="3200" b="0" dirty="0">
                <a:solidFill>
                  <a:srgbClr val="36F9F6"/>
                </a:solidFill>
                <a:effectLst/>
                <a:latin typeface="Consolas" panose="020B0609020204030204" pitchFamily="49" charset="0"/>
              </a:rPr>
              <a:t>\</a:t>
            </a:r>
            <a:r>
              <a:rPr lang="en-US" sz="3200" b="0" dirty="0" err="1">
                <a:solidFill>
                  <a:srgbClr val="36F9F6"/>
                </a:solidFill>
                <a:effectLst/>
                <a:latin typeface="Consolas" panose="020B0609020204030204" pitchFamily="49" charset="0"/>
              </a:rPr>
              <a:t>n</a:t>
            </a:r>
            <a:r>
              <a:rPr lang="en-US" sz="3200" b="0" dirty="0" err="1">
                <a:solidFill>
                  <a:srgbClr val="FF8B39"/>
                </a:solidFill>
                <a:effectLst/>
                <a:latin typeface="Consolas" panose="020B0609020204030204" pitchFamily="49" charset="0"/>
              </a:rPr>
              <a:t>"</a:t>
            </a:r>
            <a:r>
              <a:rPr lang="en-US" sz="3200" b="0" dirty="0" err="1">
                <a:solidFill>
                  <a:srgbClr val="BBBBBB"/>
                </a:solidFill>
                <a:effectLst/>
                <a:latin typeface="Consolas" panose="020B0609020204030204" pitchFamily="49" charset="0"/>
              </a:rPr>
              <a:t>,</a:t>
            </a:r>
            <a:r>
              <a:rPr lang="en-US" sz="3200" b="0" dirty="0" err="1">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return</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AFEA2D7-E88E-F553-E6AD-942599F7E741}"/>
              </a:ext>
            </a:extLst>
          </p:cNvPr>
          <p:cNvSpPr txBox="1"/>
          <p:nvPr/>
        </p:nvSpPr>
        <p:spPr>
          <a:xfrm>
            <a:off x="7655258" y="743277"/>
            <a:ext cx="4364096" cy="181588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t>
            </a:r>
            <a:r>
              <a:rPr lang="en-US" sz="2800" b="1" dirty="0">
                <a:solidFill>
                  <a:srgbClr val="03EDF9"/>
                </a:solidFill>
                <a:latin typeface="Tw Cen MT" panose="020B0602020104020603" pitchFamily="34" charset="0"/>
              </a:rPr>
              <a:t>No output, since the float variable is compared with a double constant, condition will not satisfy.</a:t>
            </a:r>
          </a:p>
        </p:txBody>
      </p:sp>
      <p:sp>
        <p:nvSpPr>
          <p:cNvPr id="7" name="TextBox 6">
            <a:extLst>
              <a:ext uri="{FF2B5EF4-FFF2-40B4-BE49-F238E27FC236}">
                <a16:creationId xmlns:a16="http://schemas.microsoft.com/office/drawing/2014/main" id="{02F4CA1B-A65E-2036-A338-CEA537DA742A}"/>
              </a:ext>
            </a:extLst>
          </p:cNvPr>
          <p:cNvSpPr txBox="1"/>
          <p:nvPr/>
        </p:nvSpPr>
        <p:spPr>
          <a:xfrm>
            <a:off x="7625920" y="2721114"/>
            <a:ext cx="4393664" cy="3431709"/>
          </a:xfrm>
          <a:prstGeom prst="rect">
            <a:avLst/>
          </a:prstGeom>
          <a:noFill/>
        </p:spPr>
        <p:txBody>
          <a:bodyPr wrap="square" rtlCol="0">
            <a:spAutoFit/>
          </a:bodyPr>
          <a:lstStyle/>
          <a:p>
            <a:pPr algn="just"/>
            <a:r>
              <a:rPr lang="en-US" sz="3100" dirty="0">
                <a:solidFill>
                  <a:srgbClr val="03EDF9"/>
                </a:solidFill>
                <a:latin typeface="Tw Cen MT" panose="020B0602020104020603" pitchFamily="34" charset="0"/>
              </a:rPr>
              <a:t>✍️ Either declare x as a double variable, instead of float or write 1.1f, instead of simply 1.1, while comparing it with the x (float variable). Then the output will be 1.100000</a:t>
            </a:r>
          </a:p>
        </p:txBody>
      </p:sp>
      <p:pic>
        <p:nvPicPr>
          <p:cNvPr id="12" name="WaterMark" descr="Logo&#10;&#10;Description automatically generated">
            <a:extLst>
              <a:ext uri="{FF2B5EF4-FFF2-40B4-BE49-F238E27FC236}">
                <a16:creationId xmlns:a16="http://schemas.microsoft.com/office/drawing/2014/main" id="{29EA3D40-042F-A4A7-D420-F8350538678D}"/>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6207725" y="1047000"/>
            <a:ext cx="926518" cy="926518"/>
          </a:xfrm>
          <a:prstGeom prst="rect">
            <a:avLst/>
          </a:prstGeom>
        </p:spPr>
      </p:pic>
    </p:spTree>
    <p:extLst>
      <p:ext uri="{BB962C8B-B14F-4D97-AF65-F5344CB8AC3E}">
        <p14:creationId xmlns:p14="http://schemas.microsoft.com/office/powerpoint/2010/main" val="176547447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88668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Q[A](f)</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13425" y="756950"/>
            <a:ext cx="5841475" cy="5509200"/>
          </a:xfrm>
          <a:prstGeom prst="rect">
            <a:avLst/>
          </a:prstGeom>
          <a:solidFill>
            <a:srgbClr val="262335"/>
          </a:solidFill>
        </p:spPr>
        <p:txBody>
          <a:bodyPr wrap="square">
            <a:spAutoFit/>
          </a:bodyPr>
          <a:lstStyle/>
          <a:p>
            <a:r>
              <a:rPr lang="en-US" sz="3200" b="0" dirty="0">
                <a:solidFill>
                  <a:srgbClr val="72F1B8"/>
                </a:solidFill>
                <a:effectLst/>
                <a:latin typeface="Consolas" panose="020B0609020204030204" pitchFamily="49" charset="0"/>
              </a:rPr>
              <a:t>#include</a:t>
            </a:r>
            <a:r>
              <a:rPr lang="en-US" sz="3200" b="0" dirty="0">
                <a:solidFill>
                  <a:srgbClr val="BBBBBB"/>
                </a:solidFill>
                <a:effectLst/>
                <a:latin typeface="Consolas" panose="020B0609020204030204" pitchFamily="49" charset="0"/>
              </a:rPr>
              <a:t> </a:t>
            </a:r>
            <a:r>
              <a:rPr lang="en-US" sz="3200" b="0" dirty="0">
                <a:solidFill>
                  <a:srgbClr val="FF8B39"/>
                </a:solidFill>
                <a:effectLst/>
                <a:latin typeface="Consolas" panose="020B0609020204030204" pitchFamily="49" charset="0"/>
              </a:rPr>
              <a:t>&lt;</a:t>
            </a:r>
            <a:r>
              <a:rPr lang="en-US" sz="3200" b="0" dirty="0" err="1">
                <a:solidFill>
                  <a:srgbClr val="FF8B39"/>
                </a:solidFill>
                <a:effectLst/>
                <a:latin typeface="Consolas" panose="020B0609020204030204" pitchFamily="49" charset="0"/>
              </a:rPr>
              <a:t>stdio.h</a:t>
            </a:r>
            <a:r>
              <a:rPr lang="en-US" sz="3200" b="0" dirty="0">
                <a:solidFill>
                  <a:srgbClr val="FF8B39"/>
                </a:solidFill>
                <a:effectLst/>
                <a:latin typeface="Consolas" panose="020B0609020204030204" pitchFamily="49" charset="0"/>
              </a:rPr>
              <a:t>&gt;</a:t>
            </a:r>
            <a:r>
              <a:rPr lang="en-US" sz="3200" b="0" dirty="0">
                <a:solidFill>
                  <a:srgbClr val="BBBBBB"/>
                </a:solidFill>
                <a:effectLst/>
                <a:latin typeface="Consolas" panose="020B0609020204030204" pitchFamily="49" charset="0"/>
              </a:rPr>
              <a:t> </a:t>
            </a:r>
          </a:p>
          <a:p>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36F9F6"/>
                </a:solidFill>
                <a:effectLst/>
                <a:latin typeface="Consolas" panose="020B0609020204030204" pitchFamily="49" charset="0"/>
              </a:rPr>
              <a:t>main</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double</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while</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err="1">
                <a:solidFill>
                  <a:srgbClr val="36F9F6"/>
                </a:solidFill>
                <a:effectLst/>
                <a:latin typeface="Consolas" panose="020B0609020204030204" pitchFamily="49" charset="0"/>
              </a:rPr>
              <a:t>printf</a:t>
            </a:r>
            <a:r>
              <a:rPr lang="en-US" sz="3200" b="0" dirty="0">
                <a:solidFill>
                  <a:srgbClr val="BBBBBB"/>
                </a:solidFill>
                <a:effectLst/>
                <a:latin typeface="Consolas" panose="020B0609020204030204" pitchFamily="49" charset="0"/>
              </a:rPr>
              <a:t>(</a:t>
            </a:r>
            <a:r>
              <a:rPr lang="en-US" sz="3200" b="0" dirty="0">
                <a:solidFill>
                  <a:srgbClr val="FF8B39"/>
                </a:solidFill>
                <a:effectLst/>
                <a:latin typeface="Consolas" panose="020B0609020204030204" pitchFamily="49" charset="0"/>
              </a:rPr>
              <a:t>"</a:t>
            </a:r>
            <a:r>
              <a:rPr lang="en-US" sz="3200" b="0" i="1" dirty="0">
                <a:solidFill>
                  <a:srgbClr val="72F1B8"/>
                </a:solidFill>
                <a:effectLst/>
                <a:latin typeface="Consolas" panose="020B0609020204030204" pitchFamily="49" charset="0"/>
              </a:rPr>
              <a:t>%f</a:t>
            </a:r>
            <a:r>
              <a:rPr lang="en-US" sz="3200" b="0" dirty="0">
                <a:solidFill>
                  <a:srgbClr val="36F9F6"/>
                </a:solidFill>
                <a:effectLst/>
                <a:latin typeface="Consolas" panose="020B0609020204030204" pitchFamily="49" charset="0"/>
              </a:rPr>
              <a:t>\</a:t>
            </a:r>
            <a:r>
              <a:rPr lang="en-US" sz="3200" b="0" dirty="0" err="1">
                <a:solidFill>
                  <a:srgbClr val="36F9F6"/>
                </a:solidFill>
                <a:effectLst/>
                <a:latin typeface="Consolas" panose="020B0609020204030204" pitchFamily="49" charset="0"/>
              </a:rPr>
              <a:t>n</a:t>
            </a:r>
            <a:r>
              <a:rPr lang="en-US" sz="3200" b="0" dirty="0" err="1">
                <a:solidFill>
                  <a:srgbClr val="FF8B39"/>
                </a:solidFill>
                <a:effectLst/>
                <a:latin typeface="Consolas" panose="020B0609020204030204" pitchFamily="49" charset="0"/>
              </a:rPr>
              <a:t>"</a:t>
            </a:r>
            <a:r>
              <a:rPr lang="en-US" sz="3200" b="0" dirty="0" err="1">
                <a:solidFill>
                  <a:srgbClr val="BBBBBB"/>
                </a:solidFill>
                <a:effectLst/>
                <a:latin typeface="Consolas" panose="020B0609020204030204" pitchFamily="49" charset="0"/>
              </a:rPr>
              <a:t>,</a:t>
            </a:r>
            <a:r>
              <a:rPr lang="en-US" sz="3200" b="0" dirty="0" err="1">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return</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AFEA2D7-E88E-F553-E6AD-942599F7E741}"/>
              </a:ext>
            </a:extLst>
          </p:cNvPr>
          <p:cNvSpPr txBox="1"/>
          <p:nvPr/>
        </p:nvSpPr>
        <p:spPr>
          <a:xfrm>
            <a:off x="7655258" y="743277"/>
            <a:ext cx="4364096" cy="181588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t>
            </a:r>
            <a:r>
              <a:rPr lang="en-US" sz="2800" b="1" dirty="0">
                <a:solidFill>
                  <a:srgbClr val="03EDF9"/>
                </a:solidFill>
                <a:latin typeface="Tw Cen MT" panose="020B0602020104020603" pitchFamily="34" charset="0"/>
              </a:rPr>
              <a:t>No output, since the float variable is compared with a double constant, condition will not satisfy.</a:t>
            </a:r>
          </a:p>
        </p:txBody>
      </p:sp>
      <p:sp>
        <p:nvSpPr>
          <p:cNvPr id="7" name="TextBox 6">
            <a:extLst>
              <a:ext uri="{FF2B5EF4-FFF2-40B4-BE49-F238E27FC236}">
                <a16:creationId xmlns:a16="http://schemas.microsoft.com/office/drawing/2014/main" id="{02F4CA1B-A65E-2036-A338-CEA537DA742A}"/>
              </a:ext>
            </a:extLst>
          </p:cNvPr>
          <p:cNvSpPr txBox="1"/>
          <p:nvPr/>
        </p:nvSpPr>
        <p:spPr>
          <a:xfrm>
            <a:off x="7625920" y="2721114"/>
            <a:ext cx="4393664" cy="3431709"/>
          </a:xfrm>
          <a:prstGeom prst="rect">
            <a:avLst/>
          </a:prstGeom>
          <a:noFill/>
        </p:spPr>
        <p:txBody>
          <a:bodyPr wrap="square" rtlCol="0">
            <a:spAutoFit/>
          </a:bodyPr>
          <a:lstStyle/>
          <a:p>
            <a:pPr algn="just"/>
            <a:r>
              <a:rPr lang="en-US" sz="3100" dirty="0">
                <a:solidFill>
                  <a:srgbClr val="03EDF9"/>
                </a:solidFill>
                <a:latin typeface="Tw Cen MT" panose="020B0602020104020603" pitchFamily="34" charset="0"/>
              </a:rPr>
              <a:t>✍️ Either declare x as a double variable, instead of float or write 1.1f, instead of simply 1.1, while comparing it with the x (float variable). Then the output will be 1.100000</a:t>
            </a:r>
          </a:p>
        </p:txBody>
      </p:sp>
      <p:pic>
        <p:nvPicPr>
          <p:cNvPr id="12" name="WaterMark" descr="Logo&#10;&#10;Description automatically generated">
            <a:extLst>
              <a:ext uri="{FF2B5EF4-FFF2-40B4-BE49-F238E27FC236}">
                <a16:creationId xmlns:a16="http://schemas.microsoft.com/office/drawing/2014/main" id="{29EA3D40-042F-A4A7-D420-F8350538678D}"/>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6207725" y="1047000"/>
            <a:ext cx="926518" cy="926518"/>
          </a:xfrm>
          <a:prstGeom prst="rect">
            <a:avLst/>
          </a:prstGeom>
        </p:spPr>
      </p:pic>
    </p:spTree>
    <p:extLst>
      <p:ext uri="{BB962C8B-B14F-4D97-AF65-F5344CB8AC3E}">
        <p14:creationId xmlns:p14="http://schemas.microsoft.com/office/powerpoint/2010/main" val="259871995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88668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Q[A](f)</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13425" y="756950"/>
            <a:ext cx="5841475" cy="5509200"/>
          </a:xfrm>
          <a:prstGeom prst="rect">
            <a:avLst/>
          </a:prstGeom>
          <a:solidFill>
            <a:srgbClr val="262335"/>
          </a:solidFill>
        </p:spPr>
        <p:txBody>
          <a:bodyPr wrap="square">
            <a:spAutoFit/>
          </a:bodyPr>
          <a:lstStyle/>
          <a:p>
            <a:r>
              <a:rPr lang="en-US" sz="3200" b="0" dirty="0">
                <a:solidFill>
                  <a:srgbClr val="72F1B8"/>
                </a:solidFill>
                <a:effectLst/>
                <a:latin typeface="Consolas" panose="020B0609020204030204" pitchFamily="49" charset="0"/>
              </a:rPr>
              <a:t>#include</a:t>
            </a:r>
            <a:r>
              <a:rPr lang="en-US" sz="3200" b="0" dirty="0">
                <a:solidFill>
                  <a:srgbClr val="BBBBBB"/>
                </a:solidFill>
                <a:effectLst/>
                <a:latin typeface="Consolas" panose="020B0609020204030204" pitchFamily="49" charset="0"/>
              </a:rPr>
              <a:t> </a:t>
            </a:r>
            <a:r>
              <a:rPr lang="en-US" sz="3200" b="0" dirty="0">
                <a:solidFill>
                  <a:srgbClr val="FF8B39"/>
                </a:solidFill>
                <a:effectLst/>
                <a:latin typeface="Consolas" panose="020B0609020204030204" pitchFamily="49" charset="0"/>
              </a:rPr>
              <a:t>&lt;</a:t>
            </a:r>
            <a:r>
              <a:rPr lang="en-US" sz="3200" b="0" dirty="0" err="1">
                <a:solidFill>
                  <a:srgbClr val="FF8B39"/>
                </a:solidFill>
                <a:effectLst/>
                <a:latin typeface="Consolas" panose="020B0609020204030204" pitchFamily="49" charset="0"/>
              </a:rPr>
              <a:t>stdio.h</a:t>
            </a:r>
            <a:r>
              <a:rPr lang="en-US" sz="3200" b="0" dirty="0">
                <a:solidFill>
                  <a:srgbClr val="FF8B39"/>
                </a:solidFill>
                <a:effectLst/>
                <a:latin typeface="Consolas" panose="020B0609020204030204" pitchFamily="49" charset="0"/>
              </a:rPr>
              <a:t>&gt;</a:t>
            </a:r>
            <a:r>
              <a:rPr lang="en-US" sz="3200" b="0" dirty="0">
                <a:solidFill>
                  <a:srgbClr val="BBBBBB"/>
                </a:solidFill>
                <a:effectLst/>
                <a:latin typeface="Consolas" panose="020B0609020204030204" pitchFamily="49" charset="0"/>
              </a:rPr>
              <a:t> </a:t>
            </a:r>
          </a:p>
          <a:p>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36F9F6"/>
                </a:solidFill>
                <a:effectLst/>
                <a:latin typeface="Consolas" panose="020B0609020204030204" pitchFamily="49" charset="0"/>
              </a:rPr>
              <a:t>main</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float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while</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1.1f</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err="1">
                <a:solidFill>
                  <a:srgbClr val="36F9F6"/>
                </a:solidFill>
                <a:effectLst/>
                <a:latin typeface="Consolas" panose="020B0609020204030204" pitchFamily="49" charset="0"/>
              </a:rPr>
              <a:t>printf</a:t>
            </a:r>
            <a:r>
              <a:rPr lang="en-US" sz="3200" b="0" dirty="0">
                <a:solidFill>
                  <a:srgbClr val="BBBBBB"/>
                </a:solidFill>
                <a:effectLst/>
                <a:latin typeface="Consolas" panose="020B0609020204030204" pitchFamily="49" charset="0"/>
              </a:rPr>
              <a:t>(</a:t>
            </a:r>
            <a:r>
              <a:rPr lang="en-US" sz="3200" b="0" dirty="0">
                <a:solidFill>
                  <a:srgbClr val="FF8B39"/>
                </a:solidFill>
                <a:effectLst/>
                <a:latin typeface="Consolas" panose="020B0609020204030204" pitchFamily="49" charset="0"/>
              </a:rPr>
              <a:t>"</a:t>
            </a:r>
            <a:r>
              <a:rPr lang="en-US" sz="3200" b="0" i="1" dirty="0">
                <a:solidFill>
                  <a:srgbClr val="72F1B8"/>
                </a:solidFill>
                <a:effectLst/>
                <a:latin typeface="Consolas" panose="020B0609020204030204" pitchFamily="49" charset="0"/>
              </a:rPr>
              <a:t>%f</a:t>
            </a:r>
            <a:r>
              <a:rPr lang="en-US" sz="3200" b="0" dirty="0">
                <a:solidFill>
                  <a:srgbClr val="36F9F6"/>
                </a:solidFill>
                <a:effectLst/>
                <a:latin typeface="Consolas" panose="020B0609020204030204" pitchFamily="49" charset="0"/>
              </a:rPr>
              <a:t>\</a:t>
            </a:r>
            <a:r>
              <a:rPr lang="en-US" sz="3200" b="0" dirty="0" err="1">
                <a:solidFill>
                  <a:srgbClr val="36F9F6"/>
                </a:solidFill>
                <a:effectLst/>
                <a:latin typeface="Consolas" panose="020B0609020204030204" pitchFamily="49" charset="0"/>
              </a:rPr>
              <a:t>n</a:t>
            </a:r>
            <a:r>
              <a:rPr lang="en-US" sz="3200" b="0" dirty="0" err="1">
                <a:solidFill>
                  <a:srgbClr val="FF8B39"/>
                </a:solidFill>
                <a:effectLst/>
                <a:latin typeface="Consolas" panose="020B0609020204030204" pitchFamily="49" charset="0"/>
              </a:rPr>
              <a:t>"</a:t>
            </a:r>
            <a:r>
              <a:rPr lang="en-US" sz="3200" b="0" dirty="0" err="1">
                <a:solidFill>
                  <a:srgbClr val="BBBBBB"/>
                </a:solidFill>
                <a:effectLst/>
                <a:latin typeface="Consolas" panose="020B0609020204030204" pitchFamily="49" charset="0"/>
              </a:rPr>
              <a:t>,</a:t>
            </a:r>
            <a:r>
              <a:rPr lang="en-US" sz="3200" b="0" dirty="0" err="1">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return</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AFEA2D7-E88E-F553-E6AD-942599F7E741}"/>
              </a:ext>
            </a:extLst>
          </p:cNvPr>
          <p:cNvSpPr txBox="1"/>
          <p:nvPr/>
        </p:nvSpPr>
        <p:spPr>
          <a:xfrm>
            <a:off x="7655258" y="743277"/>
            <a:ext cx="4364096" cy="181588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t>
            </a:r>
            <a:r>
              <a:rPr lang="en-US" sz="2800" b="1" dirty="0">
                <a:solidFill>
                  <a:srgbClr val="03EDF9"/>
                </a:solidFill>
                <a:latin typeface="Tw Cen MT" panose="020B0602020104020603" pitchFamily="34" charset="0"/>
              </a:rPr>
              <a:t>No output, since the float variable is compared with a double constant, condition will not satisfy.</a:t>
            </a:r>
          </a:p>
        </p:txBody>
      </p:sp>
      <p:sp>
        <p:nvSpPr>
          <p:cNvPr id="7" name="TextBox 6">
            <a:extLst>
              <a:ext uri="{FF2B5EF4-FFF2-40B4-BE49-F238E27FC236}">
                <a16:creationId xmlns:a16="http://schemas.microsoft.com/office/drawing/2014/main" id="{02F4CA1B-A65E-2036-A338-CEA537DA742A}"/>
              </a:ext>
            </a:extLst>
          </p:cNvPr>
          <p:cNvSpPr txBox="1"/>
          <p:nvPr/>
        </p:nvSpPr>
        <p:spPr>
          <a:xfrm>
            <a:off x="7625920" y="2721114"/>
            <a:ext cx="4393664" cy="3431709"/>
          </a:xfrm>
          <a:prstGeom prst="rect">
            <a:avLst/>
          </a:prstGeom>
          <a:noFill/>
        </p:spPr>
        <p:txBody>
          <a:bodyPr wrap="square" rtlCol="0">
            <a:spAutoFit/>
          </a:bodyPr>
          <a:lstStyle/>
          <a:p>
            <a:pPr algn="just"/>
            <a:r>
              <a:rPr lang="en-US" sz="3100" dirty="0">
                <a:solidFill>
                  <a:srgbClr val="03EDF9"/>
                </a:solidFill>
                <a:latin typeface="Tw Cen MT" panose="020B0602020104020603" pitchFamily="34" charset="0"/>
              </a:rPr>
              <a:t>✍️ Either declare x as a double variable, instead of float or write 1.1f, instead of simply 1.1, while comparing it with the x (float variable). Then the output will be 1.100000</a:t>
            </a:r>
          </a:p>
        </p:txBody>
      </p:sp>
      <p:pic>
        <p:nvPicPr>
          <p:cNvPr id="12" name="WaterMark" descr="Logo&#10;&#10;Description automatically generated">
            <a:extLst>
              <a:ext uri="{FF2B5EF4-FFF2-40B4-BE49-F238E27FC236}">
                <a16:creationId xmlns:a16="http://schemas.microsoft.com/office/drawing/2014/main" id="{29EA3D40-042F-A4A7-D420-F8350538678D}"/>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6207725" y="1047000"/>
            <a:ext cx="926518" cy="926518"/>
          </a:xfrm>
          <a:prstGeom prst="rect">
            <a:avLst/>
          </a:prstGeom>
        </p:spPr>
      </p:pic>
    </p:spTree>
    <p:extLst>
      <p:ext uri="{BB962C8B-B14F-4D97-AF65-F5344CB8AC3E}">
        <p14:creationId xmlns:p14="http://schemas.microsoft.com/office/powerpoint/2010/main" val="334407631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15498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(a) Write a program to calculate overtime pay of 10 employees. Overtime is paid at the rate of Rs. 12.00 per hour for every hour worked above 40 hours. Assume that employees do not work for fractional part of an hour.</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Q[B](a)</a:t>
            </a:r>
          </a:p>
        </p:txBody>
      </p:sp>
      <p:pic>
        <p:nvPicPr>
          <p:cNvPr id="5" name="WaterMark" descr="Logo&#10;&#10;Description automatically generated">
            <a:extLst>
              <a:ext uri="{FF2B5EF4-FFF2-40B4-BE49-F238E27FC236}">
                <a16:creationId xmlns:a16="http://schemas.microsoft.com/office/drawing/2014/main" id="{0CE1C01E-6E9C-3848-7ED9-6C2385CF750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732116"/>
            <a:ext cx="926518" cy="926518"/>
          </a:xfrm>
          <a:prstGeom prst="rect">
            <a:avLst/>
          </a:prstGeom>
        </p:spPr>
      </p:pic>
    </p:spTree>
    <p:extLst>
      <p:ext uri="{BB962C8B-B14F-4D97-AF65-F5344CB8AC3E}">
        <p14:creationId xmlns:p14="http://schemas.microsoft.com/office/powerpoint/2010/main" val="429205424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(b) Write a program to find the factorial value of any number entered through the keyboard.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Q[B](b)</a:t>
            </a:r>
          </a:p>
        </p:txBody>
      </p:sp>
      <p:pic>
        <p:nvPicPr>
          <p:cNvPr id="5" name="WaterMark" descr="Logo&#10;&#10;Description automatically generated">
            <a:extLst>
              <a:ext uri="{FF2B5EF4-FFF2-40B4-BE49-F238E27FC236}">
                <a16:creationId xmlns:a16="http://schemas.microsoft.com/office/drawing/2014/main" id="{7C5FB2DE-BB8D-3234-13DD-4DAB499F8B34}"/>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474722" y="3654011"/>
            <a:ext cx="926518" cy="926518"/>
          </a:xfrm>
          <a:prstGeom prst="rect">
            <a:avLst/>
          </a:prstGeom>
        </p:spPr>
      </p:pic>
    </p:spTree>
    <p:extLst>
      <p:ext uri="{BB962C8B-B14F-4D97-AF65-F5344CB8AC3E}">
        <p14:creationId xmlns:p14="http://schemas.microsoft.com/office/powerpoint/2010/main" val="423992379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92387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(c) Two numbers are entered through the keyboard. Write a program to find the value of one number raised to the power of another.</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Q[B](c)</a:t>
            </a:r>
          </a:p>
        </p:txBody>
      </p:sp>
      <p:pic>
        <p:nvPicPr>
          <p:cNvPr id="5" name="WaterMark" descr="Logo&#10;&#10;Description automatically generated">
            <a:extLst>
              <a:ext uri="{FF2B5EF4-FFF2-40B4-BE49-F238E27FC236}">
                <a16:creationId xmlns:a16="http://schemas.microsoft.com/office/drawing/2014/main" id="{F097F73C-B428-A933-FF57-47BFA7B70E69}"/>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014447"/>
            <a:ext cx="926518" cy="926518"/>
          </a:xfrm>
          <a:prstGeom prst="rect">
            <a:avLst/>
          </a:prstGeom>
        </p:spPr>
      </p:pic>
    </p:spTree>
    <p:extLst>
      <p:ext uri="{BB962C8B-B14F-4D97-AF65-F5344CB8AC3E}">
        <p14:creationId xmlns:p14="http://schemas.microsoft.com/office/powerpoint/2010/main" val="114190332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92387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(d) Write a program to print all the ASCII values and their equivalent characters using a while loop. The ASCII values vary from 0 to 255.</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Q[B](d)</a:t>
            </a:r>
          </a:p>
        </p:txBody>
      </p:sp>
      <p:pic>
        <p:nvPicPr>
          <p:cNvPr id="7" name="WaterMark" descr="Logo&#10;&#10;Description automatically generated">
            <a:extLst>
              <a:ext uri="{FF2B5EF4-FFF2-40B4-BE49-F238E27FC236}">
                <a16:creationId xmlns:a16="http://schemas.microsoft.com/office/drawing/2014/main" id="{91EEF004-FC9D-4F39-A5A6-B4FFA90EC40B}"/>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014447"/>
            <a:ext cx="926518" cy="926518"/>
          </a:xfrm>
          <a:prstGeom prst="rect">
            <a:avLst/>
          </a:prstGeom>
        </p:spPr>
      </p:pic>
    </p:spTree>
    <p:extLst>
      <p:ext uri="{BB962C8B-B14F-4D97-AF65-F5344CB8AC3E}">
        <p14:creationId xmlns:p14="http://schemas.microsoft.com/office/powerpoint/2010/main" val="138043736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77053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(e) Write a program to print out all Armstrong numbers between 1 and 500. If sum of cubes of each digit of the number is equal to the number itself, then the number is called an Armstrong number. For example, 153 = (1*1*1) + (5*5*5) + (3*3*3).</a:t>
            </a:r>
          </a:p>
          <a:p>
            <a:pPr algn="just"/>
            <a:endParaRPr lang="en-US" sz="4000" dirty="0">
              <a:solidFill>
                <a:srgbClr val="03EDF9"/>
              </a:solidFill>
              <a:latin typeface="Tw Cen MT" panose="020B0602020104020603" pitchFamily="34" charset="0"/>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Q[B](e)</a:t>
            </a:r>
          </a:p>
        </p:txBody>
      </p:sp>
      <p:pic>
        <p:nvPicPr>
          <p:cNvPr id="5" name="WaterMark" descr="Logo&#10;&#10;Description automatically generated">
            <a:extLst>
              <a:ext uri="{FF2B5EF4-FFF2-40B4-BE49-F238E27FC236}">
                <a16:creationId xmlns:a16="http://schemas.microsoft.com/office/drawing/2014/main" id="{22DF7F19-24FC-2AD3-419C-B44A40F74D4A}"/>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761701" y="4882860"/>
            <a:ext cx="926518" cy="926518"/>
          </a:xfrm>
          <a:prstGeom prst="rect">
            <a:avLst/>
          </a:prstGeom>
        </p:spPr>
      </p:pic>
    </p:spTree>
    <p:extLst>
      <p:ext uri="{BB962C8B-B14F-4D97-AF65-F5344CB8AC3E}">
        <p14:creationId xmlns:p14="http://schemas.microsoft.com/office/powerpoint/2010/main" val="65515469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585871"/>
          </a:xfrm>
          <a:prstGeom prst="rect">
            <a:avLst/>
          </a:prstGeom>
          <a:noFill/>
        </p:spPr>
        <p:txBody>
          <a:bodyPr wrap="square" rtlCol="0">
            <a:spAutoFit/>
          </a:bodyPr>
          <a:lstStyle/>
          <a:p>
            <a:pPr algn="just"/>
            <a:r>
              <a:rPr lang="en-US" sz="3200" dirty="0">
                <a:solidFill>
                  <a:srgbClr val="03EDF9"/>
                </a:solidFill>
                <a:latin typeface="Tw Cen MT" panose="020B0602020104020603" pitchFamily="34" charset="0"/>
              </a:rPr>
              <a:t>Q[B] Attempt the following:</a:t>
            </a:r>
          </a:p>
          <a:p>
            <a:pPr algn="just"/>
            <a:endParaRPr lang="en-US" dirty="0">
              <a:solidFill>
                <a:srgbClr val="03EDF9"/>
              </a:solidFill>
              <a:latin typeface="Tw Cen MT" panose="020B0602020104020603" pitchFamily="34" charset="0"/>
            </a:endParaRPr>
          </a:p>
          <a:p>
            <a:pPr algn="just"/>
            <a:r>
              <a:rPr lang="en-US" sz="3200" dirty="0">
                <a:solidFill>
                  <a:srgbClr val="03EDF9"/>
                </a:solidFill>
                <a:latin typeface="Tw Cen MT" panose="020B0602020104020603" pitchFamily="34" charset="0"/>
              </a:rPr>
              <a:t>(f) Write a program for a matchstick game being played between the computer and a user. Your program should ensure that the computer always wins. Rules for the game are as follows:</a:t>
            </a:r>
          </a:p>
          <a:p>
            <a:pPr algn="just"/>
            <a:endParaRPr lang="en-US" dirty="0">
              <a:solidFill>
                <a:srgbClr val="03EDF9"/>
              </a:solidFill>
              <a:latin typeface="Tw Cen MT" panose="020B0602020104020603" pitchFamily="34" charset="0"/>
            </a:endParaRPr>
          </a:p>
          <a:p>
            <a:pPr marL="571500" indent="-571500" algn="just">
              <a:buFont typeface="Tw Cen MT" panose="020B0602020104020603" pitchFamily="34" charset="0"/>
              <a:buChar char="–"/>
            </a:pPr>
            <a:r>
              <a:rPr lang="en-US" sz="3200" dirty="0">
                <a:solidFill>
                  <a:srgbClr val="03EDF9"/>
                </a:solidFill>
                <a:latin typeface="Tw Cen MT" panose="020B0602020104020603" pitchFamily="34" charset="0"/>
              </a:rPr>
              <a:t>There are 21 matchsticks.</a:t>
            </a:r>
          </a:p>
          <a:p>
            <a:pPr marL="571500" indent="-571500" algn="just">
              <a:buFont typeface="Tw Cen MT" panose="020B0602020104020603" pitchFamily="34" charset="0"/>
              <a:buChar char="–"/>
            </a:pPr>
            <a:r>
              <a:rPr lang="en-US" sz="3200" dirty="0">
                <a:solidFill>
                  <a:srgbClr val="03EDF9"/>
                </a:solidFill>
                <a:latin typeface="Tw Cen MT" panose="020B0602020104020603" pitchFamily="34" charset="0"/>
              </a:rPr>
              <a:t>The computer asks the player to pick 1, 2, 3, or 4 matchsticks. </a:t>
            </a:r>
          </a:p>
          <a:p>
            <a:pPr marL="571500" indent="-571500" algn="just">
              <a:buFont typeface="Tw Cen MT" panose="020B0602020104020603" pitchFamily="34" charset="0"/>
              <a:buChar char="–"/>
            </a:pPr>
            <a:r>
              <a:rPr lang="en-US" sz="3200" dirty="0">
                <a:solidFill>
                  <a:srgbClr val="03EDF9"/>
                </a:solidFill>
                <a:latin typeface="Tw Cen MT" panose="020B0602020104020603" pitchFamily="34" charset="0"/>
              </a:rPr>
              <a:t>After the person picks, the computer does its picking. </a:t>
            </a:r>
          </a:p>
          <a:p>
            <a:pPr marL="571500" indent="-571500" algn="just">
              <a:buFont typeface="Tw Cen MT" panose="020B0602020104020603" pitchFamily="34" charset="0"/>
              <a:buChar char="–"/>
            </a:pPr>
            <a:r>
              <a:rPr lang="en-US" sz="3200" dirty="0">
                <a:solidFill>
                  <a:srgbClr val="03EDF9"/>
                </a:solidFill>
                <a:latin typeface="Tw Cen MT" panose="020B0602020104020603" pitchFamily="34" charset="0"/>
              </a:rPr>
              <a:t>Whoever is forced to pick up the last matchstick loses the game.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Q[B](f)</a:t>
            </a:r>
          </a:p>
        </p:txBody>
      </p:sp>
      <p:pic>
        <p:nvPicPr>
          <p:cNvPr id="5" name="WaterMark" descr="Logo&#10;&#10;Description automatically generated">
            <a:extLst>
              <a:ext uri="{FF2B5EF4-FFF2-40B4-BE49-F238E27FC236}">
                <a16:creationId xmlns:a16="http://schemas.microsoft.com/office/drawing/2014/main" id="{DE560F8E-976C-8E62-0B11-D2DB22EF31AC}"/>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907514" y="2556336"/>
            <a:ext cx="926518" cy="926518"/>
          </a:xfrm>
          <a:prstGeom prst="rect">
            <a:avLst/>
          </a:prstGeom>
        </p:spPr>
      </p:pic>
    </p:spTree>
    <p:extLst>
      <p:ext uri="{BB962C8B-B14F-4D97-AF65-F5344CB8AC3E}">
        <p14:creationId xmlns:p14="http://schemas.microsoft.com/office/powerpoint/2010/main" val="252113360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836716" y="891463"/>
            <a:ext cx="2210990"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Q[A] What will be the output of the following programs: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944429" y="2035473"/>
            <a:ext cx="4949905" cy="4154984"/>
          </a:xfrm>
          <a:prstGeom prst="rect">
            <a:avLst/>
          </a:prstGeom>
          <a:solidFill>
            <a:srgbClr val="262335"/>
          </a:solidFill>
        </p:spPr>
        <p:txBody>
          <a:bodyPr wrap="square">
            <a:spAutoFit/>
          </a:bodyPr>
          <a:lstStyle/>
          <a:p>
            <a:r>
              <a:rPr lang="en-US" sz="2400" dirty="0">
                <a:solidFill>
                  <a:srgbClr val="72F1B8"/>
                </a:solidFill>
                <a:latin typeface="Consolas" panose="020B0609020204030204" pitchFamily="49" charset="0"/>
              </a:rPr>
              <a:t>#include</a:t>
            </a:r>
            <a:r>
              <a:rPr lang="en-US" sz="2400" dirty="0">
                <a:solidFill>
                  <a:srgbClr val="BBBBBB"/>
                </a:solidFill>
                <a:latin typeface="Consolas" panose="020B0609020204030204" pitchFamily="49" charset="0"/>
              </a:rPr>
              <a:t> </a:t>
            </a:r>
            <a:r>
              <a:rPr lang="en-US" sz="2400" dirty="0">
                <a:solidFill>
                  <a:srgbClr val="FF8B39"/>
                </a:solidFill>
                <a:latin typeface="Consolas" panose="020B0609020204030204" pitchFamily="49" charset="0"/>
              </a:rPr>
              <a:t>&lt;</a:t>
            </a:r>
            <a:r>
              <a:rPr lang="en-US" sz="2400" dirty="0" err="1">
                <a:solidFill>
                  <a:srgbClr val="FF8B39"/>
                </a:solidFill>
                <a:latin typeface="Consolas" panose="020B0609020204030204" pitchFamily="49" charset="0"/>
              </a:rPr>
              <a:t>stdio.h</a:t>
            </a:r>
            <a:r>
              <a:rPr lang="en-US" sz="2400" dirty="0">
                <a:solidFill>
                  <a:srgbClr val="FF8B39"/>
                </a:solidFill>
                <a:latin typeface="Consolas" panose="020B0609020204030204" pitchFamily="49" charset="0"/>
              </a:rPr>
              <a:t>&gt;</a:t>
            </a:r>
            <a:r>
              <a:rPr lang="en-US" sz="2400" dirty="0">
                <a:solidFill>
                  <a:srgbClr val="BBBBBB"/>
                </a:solidFill>
                <a:latin typeface="Consolas" panose="020B0609020204030204" pitchFamily="49" charset="0"/>
              </a:rPr>
              <a:t> </a:t>
            </a: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main</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a:t>
            </a:r>
            <a:br>
              <a:rPr lang="en-US" sz="2400" dirty="0">
                <a:solidFill>
                  <a:srgbClr val="BBBBBB"/>
                </a:solidFill>
                <a:latin typeface="Consolas" panose="020B0609020204030204" pitchFamily="49" charset="0"/>
              </a:rPr>
            </a:b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i</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while</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i</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&lt;=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err="1">
                <a:solidFill>
                  <a:srgbClr val="36F9F6"/>
                </a:solidFill>
                <a:latin typeface="Consolas" panose="020B0609020204030204" pitchFamily="49" charset="0"/>
              </a:rPr>
              <a:t>printf</a:t>
            </a:r>
            <a:r>
              <a:rPr lang="en-US" sz="2400" dirty="0">
                <a:solidFill>
                  <a:srgbClr val="BBBBBB"/>
                </a:solidFill>
                <a:latin typeface="Consolas" panose="020B0609020204030204" pitchFamily="49" charset="0"/>
              </a:rPr>
              <a:t>(</a:t>
            </a:r>
            <a:r>
              <a:rPr lang="en-US" sz="2400" dirty="0">
                <a:solidFill>
                  <a:srgbClr val="FF8B39"/>
                </a:solidFill>
                <a:latin typeface="Consolas" panose="020B0609020204030204" pitchFamily="49" charset="0"/>
              </a:rPr>
              <a:t>"</a:t>
            </a:r>
            <a:r>
              <a:rPr lang="en-US" sz="2400" i="1" dirty="0">
                <a:solidFill>
                  <a:srgbClr val="72F1B8"/>
                </a:solidFill>
                <a:latin typeface="Consolas" panose="020B0609020204030204" pitchFamily="49" charset="0"/>
              </a:rPr>
              <a:t>%d</a:t>
            </a:r>
            <a:r>
              <a:rPr lang="en-US" sz="2400" dirty="0">
                <a:solidFill>
                  <a:srgbClr val="36F9F6"/>
                </a:solidFill>
                <a:latin typeface="Consolas" panose="020B0609020204030204" pitchFamily="49" charset="0"/>
              </a:rPr>
              <a:t>\n</a:t>
            </a:r>
            <a:r>
              <a:rPr lang="en-US" sz="2400" dirty="0">
                <a:solidFill>
                  <a:srgbClr val="FF8B39"/>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i</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i</a:t>
            </a:r>
            <a:r>
              <a:rPr lang="en-US" sz="2400" dirty="0">
                <a:solidFill>
                  <a:srgbClr val="FEDE5D"/>
                </a:solidFill>
                <a:latin typeface="Consolas" panose="020B0609020204030204" pitchFamily="49" charset="0"/>
              </a:rPr>
              <a:t>++</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p:txBody>
      </p:sp>
      <p:sp>
        <p:nvSpPr>
          <p:cNvPr id="7" name="TextBox 6">
            <a:extLst>
              <a:ext uri="{FF2B5EF4-FFF2-40B4-BE49-F238E27FC236}">
                <a16:creationId xmlns:a16="http://schemas.microsoft.com/office/drawing/2014/main" id="{1926CC5F-486D-C368-B790-61983883880A}"/>
              </a:ext>
            </a:extLst>
          </p:cNvPr>
          <p:cNvSpPr txBox="1"/>
          <p:nvPr/>
        </p:nvSpPr>
        <p:spPr>
          <a:xfrm>
            <a:off x="6123616" y="2035473"/>
            <a:ext cx="4949905" cy="3785652"/>
          </a:xfrm>
          <a:prstGeom prst="rect">
            <a:avLst/>
          </a:prstGeom>
          <a:solidFill>
            <a:srgbClr val="262335"/>
          </a:solidFill>
        </p:spPr>
        <p:txBody>
          <a:bodyPr wrap="square">
            <a:spAutoFit/>
          </a:bodyPr>
          <a:lstStyle/>
          <a:p>
            <a:r>
              <a:rPr lang="en-US" sz="2400" dirty="0">
                <a:solidFill>
                  <a:srgbClr val="72F1B8"/>
                </a:solidFill>
                <a:latin typeface="Consolas" panose="020B0609020204030204" pitchFamily="49" charset="0"/>
              </a:rPr>
              <a:t>#include</a:t>
            </a:r>
            <a:r>
              <a:rPr lang="en-US" sz="2400" dirty="0">
                <a:solidFill>
                  <a:srgbClr val="BBBBBB"/>
                </a:solidFill>
                <a:latin typeface="Consolas" panose="020B0609020204030204" pitchFamily="49" charset="0"/>
              </a:rPr>
              <a:t> </a:t>
            </a:r>
            <a:r>
              <a:rPr lang="en-US" sz="2400" dirty="0">
                <a:solidFill>
                  <a:srgbClr val="FF8B39"/>
                </a:solidFill>
                <a:latin typeface="Consolas" panose="020B0609020204030204" pitchFamily="49" charset="0"/>
              </a:rPr>
              <a:t>&lt;</a:t>
            </a:r>
            <a:r>
              <a:rPr lang="en-US" sz="2400" dirty="0" err="1">
                <a:solidFill>
                  <a:srgbClr val="FF8B39"/>
                </a:solidFill>
                <a:latin typeface="Consolas" panose="020B0609020204030204" pitchFamily="49" charset="0"/>
              </a:rPr>
              <a:t>stdio.h</a:t>
            </a:r>
            <a:r>
              <a:rPr lang="en-US" sz="2400" dirty="0">
                <a:solidFill>
                  <a:srgbClr val="FF8B39"/>
                </a:solidFill>
                <a:latin typeface="Consolas" panose="020B0609020204030204" pitchFamily="49" charset="0"/>
              </a:rPr>
              <a:t>&gt;</a:t>
            </a:r>
            <a:r>
              <a:rPr lang="en-US" sz="2400" dirty="0">
                <a:solidFill>
                  <a:srgbClr val="BBBBBB"/>
                </a:solidFill>
                <a:latin typeface="Consolas" panose="020B0609020204030204" pitchFamily="49" charset="0"/>
              </a:rPr>
              <a:t> </a:t>
            </a: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main</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x</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4</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y</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z</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y</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a:t>
            </a:r>
            <a:r>
              <a:rPr lang="en-US" sz="2400" dirty="0">
                <a:solidFill>
                  <a:srgbClr val="FF7EDB"/>
                </a:solidFill>
                <a:latin typeface="Consolas" panose="020B0609020204030204" pitchFamily="49" charset="0"/>
              </a:rPr>
              <a:t>x</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z</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x</a:t>
            </a:r>
            <a:r>
              <a:rPr lang="en-US" sz="2400" dirty="0">
                <a:solidFill>
                  <a:srgbClr val="FEDE5D"/>
                </a:solidFill>
                <a:latin typeface="Consolas" panose="020B0609020204030204" pitchFamily="49" charset="0"/>
              </a:rPr>
              <a:t>--</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err="1">
                <a:solidFill>
                  <a:srgbClr val="36F9F6"/>
                </a:solidFill>
                <a:latin typeface="Consolas" panose="020B0609020204030204" pitchFamily="49" charset="0"/>
              </a:rPr>
              <a:t>printf</a:t>
            </a:r>
            <a:r>
              <a:rPr lang="en-US" sz="2400" dirty="0">
                <a:solidFill>
                  <a:srgbClr val="BBBBBB"/>
                </a:solidFill>
                <a:latin typeface="Consolas" panose="020B0609020204030204" pitchFamily="49" charset="0"/>
              </a:rPr>
              <a:t>(</a:t>
            </a:r>
            <a:r>
              <a:rPr lang="en-US" sz="2400" dirty="0">
                <a:solidFill>
                  <a:srgbClr val="FF8B39"/>
                </a:solidFill>
                <a:latin typeface="Consolas" panose="020B0609020204030204" pitchFamily="49" charset="0"/>
              </a:rPr>
              <a:t>"</a:t>
            </a:r>
            <a:r>
              <a:rPr lang="en-US" sz="2400" i="1" dirty="0">
                <a:solidFill>
                  <a:srgbClr val="72F1B8"/>
                </a:solidFill>
                <a:latin typeface="Consolas" panose="020B0609020204030204" pitchFamily="49" charset="0"/>
              </a:rPr>
              <a:t>%d</a:t>
            </a:r>
            <a:r>
              <a:rPr lang="en-US" sz="2400" dirty="0">
                <a:solidFill>
                  <a:srgbClr val="FF8B39"/>
                </a:solidFill>
                <a:latin typeface="Consolas" panose="020B0609020204030204" pitchFamily="49" charset="0"/>
              </a:rPr>
              <a:t> </a:t>
            </a:r>
            <a:r>
              <a:rPr lang="en-US" sz="2400" i="1" dirty="0">
                <a:solidFill>
                  <a:srgbClr val="72F1B8"/>
                </a:solidFill>
                <a:latin typeface="Consolas" panose="020B0609020204030204" pitchFamily="49" charset="0"/>
              </a:rPr>
              <a:t>%d</a:t>
            </a:r>
            <a:r>
              <a:rPr lang="en-US" sz="2400" dirty="0">
                <a:solidFill>
                  <a:srgbClr val="FF8B39"/>
                </a:solidFill>
                <a:latin typeface="Consolas" panose="020B0609020204030204" pitchFamily="49" charset="0"/>
              </a:rPr>
              <a:t> </a:t>
            </a:r>
            <a:r>
              <a:rPr lang="en-US" sz="2400" i="1" dirty="0">
                <a:solidFill>
                  <a:srgbClr val="72F1B8"/>
                </a:solidFill>
                <a:latin typeface="Consolas" panose="020B0609020204030204" pitchFamily="49" charset="0"/>
              </a:rPr>
              <a:t>%d</a:t>
            </a:r>
            <a:r>
              <a:rPr lang="en-US" sz="2400" dirty="0">
                <a:solidFill>
                  <a:srgbClr val="36F9F6"/>
                </a:solidFill>
                <a:latin typeface="Consolas" panose="020B0609020204030204" pitchFamily="49" charset="0"/>
              </a:rPr>
              <a:t>\n</a:t>
            </a:r>
            <a:r>
              <a:rPr lang="en-US" sz="2400" dirty="0">
                <a:solidFill>
                  <a:srgbClr val="FF8B39"/>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x</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y</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z</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CC6BBF12-E778-BDB9-9122-763D328E2B9E}"/>
              </a:ext>
            </a:extLst>
          </p:cNvPr>
          <p:cNvSpPr txBox="1"/>
          <p:nvPr/>
        </p:nvSpPr>
        <p:spPr>
          <a:xfrm>
            <a:off x="5100729" y="2040229"/>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12" name="TextBox 11">
            <a:extLst>
              <a:ext uri="{FF2B5EF4-FFF2-40B4-BE49-F238E27FC236}">
                <a16:creationId xmlns:a16="http://schemas.microsoft.com/office/drawing/2014/main" id="{94CCE6B8-D9BE-A585-6D12-3B4C1425015D}"/>
              </a:ext>
            </a:extLst>
          </p:cNvPr>
          <p:cNvSpPr txBox="1"/>
          <p:nvPr/>
        </p:nvSpPr>
        <p:spPr>
          <a:xfrm>
            <a:off x="10258650" y="2040229"/>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14" name="TextBox 13">
            <a:extLst>
              <a:ext uri="{FF2B5EF4-FFF2-40B4-BE49-F238E27FC236}">
                <a16:creationId xmlns:a16="http://schemas.microsoft.com/office/drawing/2014/main" id="{DBC8C243-4E9A-929C-47ED-35602A7B07DE}"/>
              </a:ext>
            </a:extLst>
          </p:cNvPr>
          <p:cNvSpPr txBox="1"/>
          <p:nvPr/>
        </p:nvSpPr>
        <p:spPr>
          <a:xfrm>
            <a:off x="11223382" y="2769869"/>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(c)</a:t>
            </a:r>
          </a:p>
        </p:txBody>
      </p:sp>
      <p:sp>
        <p:nvSpPr>
          <p:cNvPr id="15" name="TextBox 14">
            <a:extLst>
              <a:ext uri="{FF2B5EF4-FFF2-40B4-BE49-F238E27FC236}">
                <a16:creationId xmlns:a16="http://schemas.microsoft.com/office/drawing/2014/main" id="{44F25613-E2CD-D026-B18A-30A47CBDD8EF}"/>
              </a:ext>
            </a:extLst>
          </p:cNvPr>
          <p:cNvSpPr txBox="1"/>
          <p:nvPr/>
        </p:nvSpPr>
        <p:spPr>
          <a:xfrm>
            <a:off x="11223382" y="3674103"/>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(d)</a:t>
            </a:r>
          </a:p>
        </p:txBody>
      </p:sp>
      <p:sp>
        <p:nvSpPr>
          <p:cNvPr id="16" name="TextBox 15">
            <a:extLst>
              <a:ext uri="{FF2B5EF4-FFF2-40B4-BE49-F238E27FC236}">
                <a16:creationId xmlns:a16="http://schemas.microsoft.com/office/drawing/2014/main" id="{AAC15A4C-A062-D4B9-B3EE-6D3D0C394021}"/>
              </a:ext>
            </a:extLst>
          </p:cNvPr>
          <p:cNvSpPr txBox="1"/>
          <p:nvPr/>
        </p:nvSpPr>
        <p:spPr>
          <a:xfrm>
            <a:off x="11223382" y="4578337"/>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(e)</a:t>
            </a:r>
          </a:p>
        </p:txBody>
      </p:sp>
      <p:sp>
        <p:nvSpPr>
          <p:cNvPr id="17" name="TextBox 16">
            <a:extLst>
              <a:ext uri="{FF2B5EF4-FFF2-40B4-BE49-F238E27FC236}">
                <a16:creationId xmlns:a16="http://schemas.microsoft.com/office/drawing/2014/main" id="{0D623475-1974-65F6-3174-FAEEF7DA6D4D}"/>
              </a:ext>
            </a:extLst>
          </p:cNvPr>
          <p:cNvSpPr txBox="1"/>
          <p:nvPr/>
        </p:nvSpPr>
        <p:spPr>
          <a:xfrm>
            <a:off x="11223382" y="5482571"/>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(f)</a:t>
            </a:r>
          </a:p>
        </p:txBody>
      </p:sp>
      <p:sp>
        <p:nvSpPr>
          <p:cNvPr id="18" name="Rectangle 17">
            <a:extLst>
              <a:ext uri="{FF2B5EF4-FFF2-40B4-BE49-F238E27FC236}">
                <a16:creationId xmlns:a16="http://schemas.microsoft.com/office/drawing/2014/main" id="{4F2318B9-791F-B596-D502-97DC97210AB4}"/>
              </a:ext>
            </a:extLst>
          </p:cNvPr>
          <p:cNvSpPr/>
          <p:nvPr/>
        </p:nvSpPr>
        <p:spPr>
          <a:xfrm>
            <a:off x="-13031240"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9" name="TextBox 18">
            <a:extLst>
              <a:ext uri="{FF2B5EF4-FFF2-40B4-BE49-F238E27FC236}">
                <a16:creationId xmlns:a16="http://schemas.microsoft.com/office/drawing/2014/main" id="{6488020C-D8D0-1704-6800-AA554705FAF8}"/>
              </a:ext>
            </a:extLst>
          </p:cNvPr>
          <p:cNvSpPr txBox="1"/>
          <p:nvPr/>
        </p:nvSpPr>
        <p:spPr>
          <a:xfrm rot="16200000">
            <a:off x="-2146459" y="3204124"/>
            <a:ext cx="2549950"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5 Q[A]</a:t>
            </a:r>
          </a:p>
        </p:txBody>
      </p:sp>
      <p:sp>
        <p:nvSpPr>
          <p:cNvPr id="20" name="Rectangle 19">
            <a:extLst>
              <a:ext uri="{FF2B5EF4-FFF2-40B4-BE49-F238E27FC236}">
                <a16:creationId xmlns:a16="http://schemas.microsoft.com/office/drawing/2014/main" id="{B7159A75-3834-9CD3-F329-BA27380A0272}"/>
              </a:ext>
            </a:extLst>
          </p:cNvPr>
          <p:cNvSpPr/>
          <p:nvPr/>
        </p:nvSpPr>
        <p:spPr>
          <a:xfrm>
            <a:off x="-13794247"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1" name="TextBox 20">
            <a:extLst>
              <a:ext uri="{FF2B5EF4-FFF2-40B4-BE49-F238E27FC236}">
                <a16:creationId xmlns:a16="http://schemas.microsoft.com/office/drawing/2014/main" id="{24245E9C-337F-CBA8-30DB-52CD4743B9F8}"/>
              </a:ext>
            </a:extLst>
          </p:cNvPr>
          <p:cNvSpPr txBox="1"/>
          <p:nvPr/>
        </p:nvSpPr>
        <p:spPr>
          <a:xfrm rot="16200000">
            <a:off x="-2909467"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5 Q[B]</a:t>
            </a:r>
          </a:p>
        </p:txBody>
      </p:sp>
      <p:pic>
        <p:nvPicPr>
          <p:cNvPr id="24" name="WaterMark" descr="Logo&#10;&#10;Description automatically generated">
            <a:extLst>
              <a:ext uri="{FF2B5EF4-FFF2-40B4-BE49-F238E27FC236}">
                <a16:creationId xmlns:a16="http://schemas.microsoft.com/office/drawing/2014/main" id="{4E1BB115-7A87-AAC5-BCFF-726251457C4D}"/>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4780728" y="5138326"/>
            <a:ext cx="926518" cy="926518"/>
          </a:xfrm>
          <a:prstGeom prst="rect">
            <a:avLst/>
          </a:prstGeom>
        </p:spPr>
      </p:pic>
    </p:spTree>
    <p:extLst>
      <p:ext uri="{BB962C8B-B14F-4D97-AF65-F5344CB8AC3E}">
        <p14:creationId xmlns:p14="http://schemas.microsoft.com/office/powerpoint/2010/main" val="415552280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up)">
                                      <p:cBhvr>
                                        <p:cTn id="11" dur="500"/>
                                        <p:tgtEl>
                                          <p:spTgt spid="11">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up)">
                                      <p:cBhvr>
                                        <p:cTn id="19" dur="500"/>
                                        <p:tgtEl>
                                          <p:spTgt spid="12">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up)">
                                      <p:cBhvr>
                                        <p:cTn id="27" dur="500"/>
                                        <p:tgtEl>
                                          <p:spTgt spid="14">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wipe(up)">
                                      <p:cBhvr>
                                        <p:cTn id="31" dur="500"/>
                                        <p:tgtEl>
                                          <p:spTgt spid="15">
                                            <p:txEl>
                                              <p:pRg st="0" end="0"/>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up)">
                                      <p:cBhvr>
                                        <p:cTn id="35" dur="500"/>
                                        <p:tgtEl>
                                          <p:spTgt spid="16">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wipe(up)">
                                      <p:cBhvr>
                                        <p:cTn id="39"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P spid="11" grpId="0" uiExpand="1" build="p"/>
      <p:bldP spid="12" grpId="0" uiExpand="1" build="p"/>
      <p:bldP spid="14" grpId="0" uiExpand="1" build="p"/>
      <p:bldP spid="15" grpId="0" uiExpand="1" build="p"/>
      <p:bldP spid="16" grpId="0" uiExpand="1" build="p"/>
      <p:bldP spid="1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92387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(g) Write a program to enter numbers till the user wants. At the end it should display the count of positive, negative and zeros entered.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Q[B](g)</a:t>
            </a:r>
          </a:p>
        </p:txBody>
      </p:sp>
      <p:pic>
        <p:nvPicPr>
          <p:cNvPr id="5" name="WaterMark" descr="Logo&#10;&#10;Description automatically generated">
            <a:extLst>
              <a:ext uri="{FF2B5EF4-FFF2-40B4-BE49-F238E27FC236}">
                <a16:creationId xmlns:a16="http://schemas.microsoft.com/office/drawing/2014/main" id="{CACD39F6-44D6-6013-BB12-6DF595648D0F}"/>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014447"/>
            <a:ext cx="926518" cy="926518"/>
          </a:xfrm>
          <a:prstGeom prst="rect">
            <a:avLst/>
          </a:prstGeom>
        </p:spPr>
      </p:pic>
    </p:spTree>
    <p:extLst>
      <p:ext uri="{BB962C8B-B14F-4D97-AF65-F5344CB8AC3E}">
        <p14:creationId xmlns:p14="http://schemas.microsoft.com/office/powerpoint/2010/main" val="128852931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15498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h) Write a program to receive an integer and find its octal equivalent. (Hint: To obtain octal equivalent of an integer, divide it continuously by 8 till dividend doesn't become zero, then write the remainders obtained in reverse direction.)</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Q[B](h)</a:t>
            </a:r>
          </a:p>
        </p:txBody>
      </p:sp>
      <p:pic>
        <p:nvPicPr>
          <p:cNvPr id="5" name="WaterMark" descr="Logo&#10;&#10;Description automatically generated">
            <a:extLst>
              <a:ext uri="{FF2B5EF4-FFF2-40B4-BE49-F238E27FC236}">
                <a16:creationId xmlns:a16="http://schemas.microsoft.com/office/drawing/2014/main" id="{84B3CCF8-0C52-BAC7-43D7-0A75DD885249}"/>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575083"/>
            <a:ext cx="926518" cy="926518"/>
          </a:xfrm>
          <a:prstGeom prst="rect">
            <a:avLst/>
          </a:prstGeom>
        </p:spPr>
      </p:pic>
    </p:spTree>
    <p:extLst>
      <p:ext uri="{BB962C8B-B14F-4D97-AF65-F5344CB8AC3E}">
        <p14:creationId xmlns:p14="http://schemas.microsoft.com/office/powerpoint/2010/main" val="275271034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Q[B](h)</a:t>
            </a:r>
          </a:p>
        </p:txBody>
      </p:sp>
      <p:pic>
        <p:nvPicPr>
          <p:cNvPr id="5" name="WaterMark" descr="Logo&#10;&#10;Description automatically generated">
            <a:extLst>
              <a:ext uri="{FF2B5EF4-FFF2-40B4-BE49-F238E27FC236}">
                <a16:creationId xmlns:a16="http://schemas.microsoft.com/office/drawing/2014/main" id="{84B3CCF8-0C52-BAC7-43D7-0A75DD885249}"/>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575083"/>
            <a:ext cx="926518" cy="926518"/>
          </a:xfrm>
          <a:prstGeom prst="rect">
            <a:avLst/>
          </a:prstGeom>
        </p:spPr>
      </p:pic>
      <p:pic>
        <p:nvPicPr>
          <p:cNvPr id="1026" name="Picture 2" descr="Decimal to Octal Conversion">
            <a:extLst>
              <a:ext uri="{FF2B5EF4-FFF2-40B4-BE49-F238E27FC236}">
                <a16:creationId xmlns:a16="http://schemas.microsoft.com/office/drawing/2014/main" id="{C6E4AD65-3E60-10A7-D0A7-7CEAC80BC05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48000" y="609030"/>
            <a:ext cx="6096000" cy="5639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9950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3539430"/>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Q[B]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a:t>
            </a:r>
            <a:r>
              <a:rPr lang="en-US" sz="4000" dirty="0" err="1">
                <a:solidFill>
                  <a:srgbClr val="03EDF9"/>
                </a:solidFill>
                <a:latin typeface="Tw Cen MT" panose="020B0602020104020603" pitchFamily="34" charset="0"/>
              </a:rPr>
              <a:t>i</a:t>
            </a:r>
            <a:r>
              <a:rPr lang="en-US" sz="4000" dirty="0">
                <a:solidFill>
                  <a:srgbClr val="03EDF9"/>
                </a:solidFill>
                <a:latin typeface="Tw Cen MT" panose="020B0602020104020603" pitchFamily="34" charset="0"/>
              </a:rPr>
              <a:t>) Write a program to find the range of a set of numbers entered through the keyboard. Range is the difference between the smallest and biggest number in the list.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Q[B](</a:t>
            </a:r>
            <a:r>
              <a:rPr lang="en-US" sz="3600" b="1" dirty="0" err="1">
                <a:solidFill>
                  <a:srgbClr val="03EDF9"/>
                </a:solidFill>
                <a:latin typeface="Tw Cen MT" panose="020B0602020104020603" pitchFamily="34" charset="0"/>
              </a:rPr>
              <a:t>i</a:t>
            </a:r>
            <a:r>
              <a:rPr lang="en-US" sz="3600" b="1" dirty="0">
                <a:solidFill>
                  <a:srgbClr val="03EDF9"/>
                </a:solidFill>
                <a:latin typeface="Tw Cen MT" panose="020B0602020104020603" pitchFamily="34" charset="0"/>
              </a:rPr>
              <a:t>)</a:t>
            </a:r>
          </a:p>
        </p:txBody>
      </p:sp>
      <p:pic>
        <p:nvPicPr>
          <p:cNvPr id="5" name="WaterMark" descr="Logo&#10;&#10;Description automatically generated">
            <a:extLst>
              <a:ext uri="{FF2B5EF4-FFF2-40B4-BE49-F238E27FC236}">
                <a16:creationId xmlns:a16="http://schemas.microsoft.com/office/drawing/2014/main" id="{5C2CF73B-EF96-BEC3-3EDD-F1965720B021}"/>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9340328" y="4274921"/>
            <a:ext cx="926518" cy="926518"/>
          </a:xfrm>
          <a:prstGeom prst="rect">
            <a:avLst/>
          </a:prstGeom>
        </p:spPr>
      </p:pic>
    </p:spTree>
    <p:extLst>
      <p:ext uri="{BB962C8B-B14F-4D97-AF65-F5344CB8AC3E}">
        <p14:creationId xmlns:p14="http://schemas.microsoft.com/office/powerpoint/2010/main" val="208448208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80197" y="888329"/>
            <a:ext cx="7278915"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324283" y="2647850"/>
            <a:ext cx="7278915" cy="523220"/>
          </a:xfrm>
          <a:prstGeom prst="rect">
            <a:avLst/>
          </a:prstGeom>
          <a:noFill/>
        </p:spPr>
        <p:txBody>
          <a:bodyPr wrap="square" rtlCol="0">
            <a:spAutoFit/>
          </a:bodyPr>
          <a:lstStyle/>
          <a:p>
            <a:pPr algn="ctr"/>
            <a:r>
              <a:rPr lang="en-US" sz="2800" dirty="0">
                <a:solidFill>
                  <a:srgbClr val="72F1B8"/>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324283" y="3240647"/>
            <a:ext cx="7278915" cy="723275"/>
          </a:xfrm>
          <a:prstGeom prst="rect">
            <a:avLst/>
          </a:prstGeom>
          <a:noFill/>
        </p:spPr>
        <p:txBody>
          <a:bodyPr wrap="square" rtlCol="0">
            <a:spAutoFit/>
          </a:bodyPr>
          <a:lstStyle/>
          <a:p>
            <a:pPr algn="ctr"/>
            <a:r>
              <a:rPr lang="en-US" sz="4100" dirty="0">
                <a:solidFill>
                  <a:srgbClr val="FF8B39"/>
                </a:solidFill>
                <a:latin typeface="Tw Cen MT" panose="020B0602020104020603" pitchFamily="34" charset="0"/>
              </a:rPr>
              <a:t>CHAPTER 6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013545" y="3975081"/>
            <a:ext cx="7886992" cy="723275"/>
          </a:xfrm>
          <a:prstGeom prst="rect">
            <a:avLst/>
          </a:prstGeom>
          <a:noFill/>
        </p:spPr>
        <p:txBody>
          <a:bodyPr wrap="square" rtlCol="0">
            <a:spAutoFit/>
          </a:bodyPr>
          <a:lstStyle/>
          <a:p>
            <a:pPr algn="ctr"/>
            <a:r>
              <a:rPr lang="en-US" sz="4100" dirty="0">
                <a:solidFill>
                  <a:srgbClr val="DB70D7"/>
                </a:solidFill>
                <a:latin typeface="Tw Cen MT" panose="020B0602020104020603" pitchFamily="34" charset="0"/>
              </a:rPr>
              <a:t>MORE COMPLEX REPETITIONS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222550"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6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6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6 Q[C]</a:t>
            </a:r>
          </a:p>
        </p:txBody>
      </p:sp>
      <p:pic>
        <p:nvPicPr>
          <p:cNvPr id="4" name="WaterMark" descr="Logo&#10;&#10;Description automatically generated">
            <a:extLst>
              <a:ext uri="{FF2B5EF4-FFF2-40B4-BE49-F238E27FC236}">
                <a16:creationId xmlns:a16="http://schemas.microsoft.com/office/drawing/2014/main" id="{8ACA2F99-E65E-E340-EB32-E5B9BA14D9F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65940" y="2734851"/>
            <a:ext cx="926518" cy="926518"/>
          </a:xfrm>
          <a:prstGeom prst="rect">
            <a:avLst/>
          </a:prstGeom>
        </p:spPr>
      </p:pic>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74772" y="888329"/>
            <a:ext cx="12266772"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 SUBSCRIBE 🤛</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9933509" y="6030554"/>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9" name="TextBox 8">
            <a:extLst>
              <a:ext uri="{FF2B5EF4-FFF2-40B4-BE49-F238E27FC236}">
                <a16:creationId xmlns:a16="http://schemas.microsoft.com/office/drawing/2014/main" id="{BAB5B874-AB75-A17A-E2C1-BDDFDE8568B3}"/>
              </a:ext>
            </a:extLst>
          </p:cNvPr>
          <p:cNvSpPr txBox="1"/>
          <p:nvPr/>
        </p:nvSpPr>
        <p:spPr>
          <a:xfrm>
            <a:off x="2604080" y="775854"/>
            <a:ext cx="6909068" cy="415498"/>
          </a:xfrm>
          <a:prstGeom prst="rect">
            <a:avLst/>
          </a:prstGeom>
          <a:noFill/>
        </p:spPr>
        <p:txBody>
          <a:bodyPr wrap="square" rtlCol="0">
            <a:spAutoFit/>
          </a:bodyPr>
          <a:lstStyle/>
          <a:p>
            <a:pPr algn="ctr"/>
            <a:r>
              <a:rPr lang="en-US" sz="2100" dirty="0">
                <a:solidFill>
                  <a:srgbClr val="03EDF9"/>
                </a:solidFill>
                <a:latin typeface="Tw Cen MT" panose="020B0602020104020603" pitchFamily="34" charset="0"/>
              </a:rPr>
              <a:t>👇👇👇👇👇👇👇👇👇👇👇👇👇👇👇👇👇👇</a:t>
            </a:r>
          </a:p>
        </p:txBody>
      </p:sp>
      <p:sp>
        <p:nvSpPr>
          <p:cNvPr id="10" name="TextBox 9">
            <a:extLst>
              <a:ext uri="{FF2B5EF4-FFF2-40B4-BE49-F238E27FC236}">
                <a16:creationId xmlns:a16="http://schemas.microsoft.com/office/drawing/2014/main" id="{3EF76A62-99D6-735D-28FC-1F46869B7CCD}"/>
              </a:ext>
            </a:extLst>
          </p:cNvPr>
          <p:cNvSpPr txBox="1"/>
          <p:nvPr/>
        </p:nvSpPr>
        <p:spPr>
          <a:xfrm>
            <a:off x="2604080" y="5812112"/>
            <a:ext cx="6909068" cy="707886"/>
          </a:xfrm>
          <a:prstGeom prst="rect">
            <a:avLst/>
          </a:prstGeom>
          <a:noFill/>
        </p:spPr>
        <p:txBody>
          <a:bodyPr wrap="square" rtlCol="0">
            <a:spAutoFit/>
          </a:bodyPr>
          <a:lstStyle/>
          <a:p>
            <a:pPr algn="ctr"/>
            <a:r>
              <a:rPr lang="en-US" sz="4000" dirty="0">
                <a:solidFill>
                  <a:srgbClr val="72F1B8"/>
                </a:solidFill>
                <a:latin typeface="Tw Cen MT" panose="020B0602020104020603" pitchFamily="34" charset="0"/>
              </a:rPr>
              <a:t>Thanks for your valuable time!</a:t>
            </a:r>
          </a:p>
        </p:txBody>
      </p:sp>
      <p:sp>
        <p:nvSpPr>
          <p:cNvPr id="8" name="TextBox 7">
            <a:extLst>
              <a:ext uri="{FF2B5EF4-FFF2-40B4-BE49-F238E27FC236}">
                <a16:creationId xmlns:a16="http://schemas.microsoft.com/office/drawing/2014/main" id="{199219D3-3B96-4BEF-C5A4-9A2E2F4BE7EB}"/>
              </a:ext>
            </a:extLst>
          </p:cNvPr>
          <p:cNvSpPr txBox="1"/>
          <p:nvPr/>
        </p:nvSpPr>
        <p:spPr>
          <a:xfrm>
            <a:off x="2604080" y="259503"/>
            <a:ext cx="6909068" cy="415498"/>
          </a:xfrm>
          <a:prstGeom prst="rect">
            <a:avLst/>
          </a:prstGeom>
          <a:noFill/>
        </p:spPr>
        <p:txBody>
          <a:bodyPr wrap="square" rtlCol="0">
            <a:spAutoFit/>
          </a:bodyPr>
          <a:lstStyle/>
          <a:p>
            <a:pPr algn="ctr"/>
            <a:r>
              <a:rPr lang="en-US" sz="2100" dirty="0">
                <a:solidFill>
                  <a:srgbClr val="03EDF9"/>
                </a:solidFill>
                <a:latin typeface="Tw Cen MT" panose="020B0602020104020603" pitchFamily="34" charset="0"/>
              </a:rPr>
              <a:t>🔴Let me create amazing coding tutorials for you forever!🙂</a:t>
            </a:r>
          </a:p>
        </p:txBody>
      </p:sp>
      <p:sp>
        <p:nvSpPr>
          <p:cNvPr id="2" name="Rectangle 1">
            <a:extLst>
              <a:ext uri="{FF2B5EF4-FFF2-40B4-BE49-F238E27FC236}">
                <a16:creationId xmlns:a16="http://schemas.microsoft.com/office/drawing/2014/main" id="{0232465F-EA5F-9F61-17AE-3ED1D2135079}"/>
              </a:ext>
            </a:extLst>
          </p:cNvPr>
          <p:cNvSpPr/>
          <p:nvPr/>
        </p:nvSpPr>
        <p:spPr>
          <a:xfrm>
            <a:off x="-1303123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 name="TextBox 2">
            <a:extLst>
              <a:ext uri="{FF2B5EF4-FFF2-40B4-BE49-F238E27FC236}">
                <a16:creationId xmlns:a16="http://schemas.microsoft.com/office/drawing/2014/main" id="{532E0356-A7CD-E5CA-97C9-F065792FAA53}"/>
              </a:ext>
            </a:extLst>
          </p:cNvPr>
          <p:cNvSpPr txBox="1"/>
          <p:nvPr/>
        </p:nvSpPr>
        <p:spPr>
          <a:xfrm rot="16200000">
            <a:off x="-2146459" y="3204124"/>
            <a:ext cx="2549950"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6 Q[A]</a:t>
            </a:r>
          </a:p>
        </p:txBody>
      </p:sp>
      <p:sp>
        <p:nvSpPr>
          <p:cNvPr id="5" name="Rectangle 4">
            <a:extLst>
              <a:ext uri="{FF2B5EF4-FFF2-40B4-BE49-F238E27FC236}">
                <a16:creationId xmlns:a16="http://schemas.microsoft.com/office/drawing/2014/main" id="{23B149B2-ED27-8DCD-9AA9-15D9C96E04E5}"/>
              </a:ext>
            </a:extLst>
          </p:cNvPr>
          <p:cNvSpPr/>
          <p:nvPr/>
        </p:nvSpPr>
        <p:spPr>
          <a:xfrm>
            <a:off x="-13808496"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7" name="TextBox 6">
            <a:extLst>
              <a:ext uri="{FF2B5EF4-FFF2-40B4-BE49-F238E27FC236}">
                <a16:creationId xmlns:a16="http://schemas.microsoft.com/office/drawing/2014/main" id="{763DA8AE-4DC0-26E9-7F03-46DCCA45118E}"/>
              </a:ext>
            </a:extLst>
          </p:cNvPr>
          <p:cNvSpPr txBox="1"/>
          <p:nvPr/>
        </p:nvSpPr>
        <p:spPr>
          <a:xfrm rot="16200000">
            <a:off x="-2909467"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6 Q[B]</a:t>
            </a:r>
          </a:p>
        </p:txBody>
      </p:sp>
      <p:sp>
        <p:nvSpPr>
          <p:cNvPr id="11" name="Rectangle 10">
            <a:extLst>
              <a:ext uri="{FF2B5EF4-FFF2-40B4-BE49-F238E27FC236}">
                <a16:creationId xmlns:a16="http://schemas.microsoft.com/office/drawing/2014/main" id="{7D6CA6F2-0CC0-EDA1-DCB1-FAA118F7DE67}"/>
              </a:ext>
            </a:extLst>
          </p:cNvPr>
          <p:cNvSpPr/>
          <p:nvPr/>
        </p:nvSpPr>
        <p:spPr>
          <a:xfrm>
            <a:off x="-1455392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2" name="TextBox 11">
            <a:extLst>
              <a:ext uri="{FF2B5EF4-FFF2-40B4-BE49-F238E27FC236}">
                <a16:creationId xmlns:a16="http://schemas.microsoft.com/office/drawing/2014/main" id="{5BBA0AB9-80A2-17A3-12C8-089555E232AC}"/>
              </a:ext>
            </a:extLst>
          </p:cNvPr>
          <p:cNvSpPr txBox="1"/>
          <p:nvPr/>
        </p:nvSpPr>
        <p:spPr>
          <a:xfrm rot="16200000">
            <a:off x="-3669150"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6 Q[C]</a:t>
            </a:r>
          </a:p>
        </p:txBody>
      </p:sp>
      <p:grpSp>
        <p:nvGrpSpPr>
          <p:cNvPr id="15" name="Group 14">
            <a:extLst>
              <a:ext uri="{FF2B5EF4-FFF2-40B4-BE49-F238E27FC236}">
                <a16:creationId xmlns:a16="http://schemas.microsoft.com/office/drawing/2014/main" id="{EC4590BB-A120-8868-B988-396828620EF0}"/>
              </a:ext>
            </a:extLst>
          </p:cNvPr>
          <p:cNvGrpSpPr/>
          <p:nvPr/>
        </p:nvGrpSpPr>
        <p:grpSpPr>
          <a:xfrm>
            <a:off x="789511" y="6030554"/>
            <a:ext cx="1394208" cy="271002"/>
            <a:chOff x="6329554" y="5073786"/>
            <a:chExt cx="1394208" cy="271002"/>
          </a:xfrm>
        </p:grpSpPr>
        <p:sp>
          <p:nvSpPr>
            <p:cNvPr id="16" name="Oval 15">
              <a:extLst>
                <a:ext uri="{FF2B5EF4-FFF2-40B4-BE49-F238E27FC236}">
                  <a16:creationId xmlns:a16="http://schemas.microsoft.com/office/drawing/2014/main" id="{A8BA933E-24DD-DE7A-D082-9C0905B18FCE}"/>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7" name="Oval 16">
              <a:extLst>
                <a:ext uri="{FF2B5EF4-FFF2-40B4-BE49-F238E27FC236}">
                  <a16:creationId xmlns:a16="http://schemas.microsoft.com/office/drawing/2014/main" id="{8E384902-0747-0A7B-7DB1-8145DBA8F43F}"/>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8" name="Oval 17">
              <a:extLst>
                <a:ext uri="{FF2B5EF4-FFF2-40B4-BE49-F238E27FC236}">
                  <a16:creationId xmlns:a16="http://schemas.microsoft.com/office/drawing/2014/main" id="{491DE34F-52A0-20F2-4599-C975ECA129B9}"/>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sp>
        <p:nvSpPr>
          <p:cNvPr id="19" name="Rectangle 18">
            <a:extLst>
              <a:ext uri="{FF2B5EF4-FFF2-40B4-BE49-F238E27FC236}">
                <a16:creationId xmlns:a16="http://schemas.microsoft.com/office/drawing/2014/main" id="{68F79DD1-F776-81F3-45AC-1B9957E8C669}"/>
              </a:ext>
            </a:extLst>
          </p:cNvPr>
          <p:cNvSpPr/>
          <p:nvPr/>
        </p:nvSpPr>
        <p:spPr>
          <a:xfrm>
            <a:off x="3338589" y="2782320"/>
            <a:ext cx="5514822" cy="3029792"/>
          </a:xfrm>
          <a:prstGeom prst="rect">
            <a:avLst/>
          </a:prstGeom>
          <a:solidFill>
            <a:srgbClr val="868CBD"/>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0" name="TextBox 19">
            <a:extLst>
              <a:ext uri="{FF2B5EF4-FFF2-40B4-BE49-F238E27FC236}">
                <a16:creationId xmlns:a16="http://schemas.microsoft.com/office/drawing/2014/main" id="{0810BF0A-7A4F-F698-1CE0-09747C444655}"/>
              </a:ext>
            </a:extLst>
          </p:cNvPr>
          <p:cNvSpPr txBox="1"/>
          <p:nvPr/>
        </p:nvSpPr>
        <p:spPr>
          <a:xfrm>
            <a:off x="228940" y="3110380"/>
            <a:ext cx="2905542" cy="1077218"/>
          </a:xfrm>
          <a:prstGeom prst="rect">
            <a:avLst/>
          </a:prstGeom>
          <a:noFill/>
        </p:spPr>
        <p:txBody>
          <a:bodyPr wrap="square" rtlCol="0">
            <a:spAutoFit/>
          </a:bodyPr>
          <a:lstStyle/>
          <a:p>
            <a:pPr algn="ctr"/>
            <a:r>
              <a:rPr lang="en-US" sz="3200" dirty="0">
                <a:solidFill>
                  <a:srgbClr val="FF8B39"/>
                </a:solidFill>
                <a:latin typeface="Tw Cen MT" panose="020B0602020104020603" pitchFamily="34" charset="0"/>
              </a:rPr>
              <a:t>CHAPTER 6 SOLUTIONS</a:t>
            </a:r>
          </a:p>
        </p:txBody>
      </p:sp>
      <p:sp>
        <p:nvSpPr>
          <p:cNvPr id="21" name="TextBox 20">
            <a:extLst>
              <a:ext uri="{FF2B5EF4-FFF2-40B4-BE49-F238E27FC236}">
                <a16:creationId xmlns:a16="http://schemas.microsoft.com/office/drawing/2014/main" id="{61C52BFC-2495-D001-3911-769ADC2B4BEB}"/>
              </a:ext>
            </a:extLst>
          </p:cNvPr>
          <p:cNvSpPr txBox="1"/>
          <p:nvPr/>
        </p:nvSpPr>
        <p:spPr>
          <a:xfrm>
            <a:off x="8815314" y="3107741"/>
            <a:ext cx="3412548" cy="1077218"/>
          </a:xfrm>
          <a:prstGeom prst="rect">
            <a:avLst/>
          </a:prstGeom>
          <a:noFill/>
        </p:spPr>
        <p:txBody>
          <a:bodyPr wrap="square" rtlCol="0">
            <a:spAutoFit/>
          </a:bodyPr>
          <a:lstStyle/>
          <a:p>
            <a:pPr algn="ctr"/>
            <a:r>
              <a:rPr lang="en-US" sz="3200" dirty="0">
                <a:solidFill>
                  <a:srgbClr val="DB70D7"/>
                </a:solidFill>
                <a:latin typeface="Tw Cen MT" panose="020B0602020104020603" pitchFamily="34" charset="0"/>
              </a:rPr>
              <a:t>MORE COMPLEX REPETITIONS</a:t>
            </a:r>
          </a:p>
        </p:txBody>
      </p:sp>
      <p:pic>
        <p:nvPicPr>
          <p:cNvPr id="23" name="Graphic 22" descr="A flying arrow">
            <a:extLst>
              <a:ext uri="{FF2B5EF4-FFF2-40B4-BE49-F238E27FC236}">
                <a16:creationId xmlns:a16="http://schemas.microsoft.com/office/drawing/2014/main" id="{D5E86729-3DAB-C426-12C4-9B7EF167CB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511" y="4526066"/>
            <a:ext cx="1619250" cy="990600"/>
          </a:xfrm>
          <a:prstGeom prst="rect">
            <a:avLst/>
          </a:prstGeom>
        </p:spPr>
      </p:pic>
      <p:pic>
        <p:nvPicPr>
          <p:cNvPr id="26" name="Graphic 25" descr="A flying arrow">
            <a:extLst>
              <a:ext uri="{FF2B5EF4-FFF2-40B4-BE49-F238E27FC236}">
                <a16:creationId xmlns:a16="http://schemas.microsoft.com/office/drawing/2014/main" id="{A29749AA-BB26-E96F-6FC5-52D68DB507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646578" y="4526066"/>
            <a:ext cx="1619250" cy="990600"/>
          </a:xfrm>
          <a:prstGeom prst="rect">
            <a:avLst/>
          </a:prstGeom>
        </p:spPr>
      </p:pic>
    </p:spTree>
    <p:extLst>
      <p:ext uri="{BB962C8B-B14F-4D97-AF65-F5344CB8AC3E}">
        <p14:creationId xmlns:p14="http://schemas.microsoft.com/office/powerpoint/2010/main" val="91656933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2000" fill="hold"/>
                                        <p:tgtEl>
                                          <p:spTgt spid="9"/>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750" fill="hold"/>
                                        <p:tgtEl>
                                          <p:spTgt spid="19"/>
                                        </p:tgtEl>
                                        <p:attrNameLst>
                                          <p:attrName>ppt_w</p:attrName>
                                        </p:attrNameLst>
                                      </p:cBhvr>
                                      <p:tavLst>
                                        <p:tav tm="0">
                                          <p:val>
                                            <p:strVal val="#ppt_w+.3"/>
                                          </p:val>
                                        </p:tav>
                                        <p:tav tm="100000">
                                          <p:val>
                                            <p:strVal val="#ppt_w"/>
                                          </p:val>
                                        </p:tav>
                                      </p:tavLst>
                                    </p:anim>
                                    <p:anim calcmode="lin" valueType="num">
                                      <p:cBhvr>
                                        <p:cTn id="13" dur="750" fill="hold"/>
                                        <p:tgtEl>
                                          <p:spTgt spid="19"/>
                                        </p:tgtEl>
                                        <p:attrNameLst>
                                          <p:attrName>ppt_h</p:attrName>
                                        </p:attrNameLst>
                                      </p:cBhvr>
                                      <p:tavLst>
                                        <p:tav tm="0">
                                          <p:val>
                                            <p:strVal val="#ppt_h"/>
                                          </p:val>
                                        </p:tav>
                                        <p:tav tm="100000">
                                          <p:val>
                                            <p:strVal val="#ppt_h"/>
                                          </p:val>
                                        </p:tav>
                                      </p:tavLst>
                                    </p:anim>
                                    <p:animEffect transition="in" filter="fade">
                                      <p:cBhvr>
                                        <p:cTn id="14" dur="750"/>
                                        <p:tgtEl>
                                          <p:spTgt spid="19"/>
                                        </p:tgtEl>
                                      </p:cBhvr>
                                    </p:animEffect>
                                  </p:childTnLst>
                                </p:cTn>
                              </p:par>
                              <p:par>
                                <p:cTn id="15" presetID="26" presetClass="emph" presetSubtype="0" repeatCount="indefinite" fill="hold" grpId="1" nodeType="with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pic>
        <p:nvPicPr>
          <p:cNvPr id="14" name="Picture 13">
            <a:extLst>
              <a:ext uri="{FF2B5EF4-FFF2-40B4-BE49-F238E27FC236}">
                <a16:creationId xmlns:a16="http://schemas.microsoft.com/office/drawing/2014/main" id="{BEF8F3EE-F8EF-AFAD-BF36-8586577FBE9B}"/>
              </a:ext>
            </a:extLst>
          </p:cNvPr>
          <p:cNvPicPr>
            <a:picLocks noChangeAspect="1"/>
          </p:cNvPicPr>
          <p:nvPr/>
        </p:nvPicPr>
        <p:blipFill>
          <a:blip r:embed="rId2"/>
          <a:stretch>
            <a:fillRect/>
          </a:stretch>
        </p:blipFill>
        <p:spPr>
          <a:xfrm>
            <a:off x="601636" y="493732"/>
            <a:ext cx="6580255" cy="6008668"/>
          </a:xfrm>
          <a:prstGeom prst="rect">
            <a:avLst/>
          </a:prstGeom>
        </p:spPr>
      </p:pic>
      <p:pic>
        <p:nvPicPr>
          <p:cNvPr id="119" name="Picture 118">
            <a:extLst>
              <a:ext uri="{FF2B5EF4-FFF2-40B4-BE49-F238E27FC236}">
                <a16:creationId xmlns:a16="http://schemas.microsoft.com/office/drawing/2014/main" id="{90AC9F13-E5A6-3247-98B9-A45E7DBD5E5E}"/>
              </a:ext>
            </a:extLst>
          </p:cNvPr>
          <p:cNvPicPr>
            <a:picLocks noChangeAspect="1"/>
          </p:cNvPicPr>
          <p:nvPr/>
        </p:nvPicPr>
        <p:blipFill>
          <a:blip r:embed="rId3"/>
          <a:stretch>
            <a:fillRect/>
          </a:stretch>
        </p:blipFill>
        <p:spPr>
          <a:xfrm>
            <a:off x="4765649" y="1526359"/>
            <a:ext cx="1739989" cy="571529"/>
          </a:xfrm>
          <a:prstGeom prst="rect">
            <a:avLst/>
          </a:prstGeom>
        </p:spPr>
      </p:pic>
      <p:pic>
        <p:nvPicPr>
          <p:cNvPr id="3" name="Picture 2">
            <a:extLst>
              <a:ext uri="{FF2B5EF4-FFF2-40B4-BE49-F238E27FC236}">
                <a16:creationId xmlns:a16="http://schemas.microsoft.com/office/drawing/2014/main" id="{1E9DAE0D-3FFB-6BB0-D08E-A252EF1BFDA0}"/>
              </a:ext>
            </a:extLst>
          </p:cNvPr>
          <p:cNvPicPr>
            <a:picLocks noChangeAspect="1"/>
          </p:cNvPicPr>
          <p:nvPr/>
        </p:nvPicPr>
        <p:blipFill>
          <a:blip r:embed="rId4"/>
          <a:stretch>
            <a:fillRect/>
          </a:stretch>
        </p:blipFill>
        <p:spPr>
          <a:xfrm>
            <a:off x="7453037" y="493732"/>
            <a:ext cx="3216614" cy="5849992"/>
          </a:xfrm>
          <a:prstGeom prst="rect">
            <a:avLst/>
          </a:prstGeom>
        </p:spPr>
      </p:pic>
    </p:spTree>
    <p:extLst>
      <p:ext uri="{BB962C8B-B14F-4D97-AF65-F5344CB8AC3E}">
        <p14:creationId xmlns:p14="http://schemas.microsoft.com/office/powerpoint/2010/main" val="16275570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5384274" cy="4832092"/>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r>
              <a:rPr lang="en-US" sz="2800" b="0" dirty="0">
                <a:solidFill>
                  <a:srgbClr val="BBBBBB"/>
                </a:solidFill>
                <a:effectLst/>
                <a:latin typeface="Consolas" panose="020B0609020204030204" pitchFamily="49" charset="0"/>
              </a:rPr>
              <a:t> </a:t>
            </a:r>
          </a:p>
          <a:p>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while</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&lt;=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29222A4-CEF5-2D26-C149-F8CDF1C7BD4E}"/>
              </a:ext>
            </a:extLst>
          </p:cNvPr>
          <p:cNvSpPr txBox="1"/>
          <p:nvPr/>
        </p:nvSpPr>
        <p:spPr>
          <a:xfrm>
            <a:off x="7396556" y="1157789"/>
            <a:ext cx="4465244" cy="3970318"/>
          </a:xfrm>
          <a:prstGeom prst="rect">
            <a:avLst/>
          </a:prstGeom>
          <a:noFill/>
        </p:spPr>
        <p:txBody>
          <a:bodyPr wrap="square" rtlCol="0">
            <a:spAutoFit/>
          </a:bodyPr>
          <a:lstStyle/>
          <a:p>
            <a:pPr algn="r"/>
            <a:r>
              <a:rPr lang="en-US" sz="4000" dirty="0">
                <a:solidFill>
                  <a:srgbClr val="03EDF9"/>
                </a:solidFill>
                <a:latin typeface="Tw Cen MT" panose="020B0602020104020603" pitchFamily="34" charset="0"/>
              </a:rPr>
              <a:t>👩‍💻 </a:t>
            </a:r>
            <a:r>
              <a:rPr lang="en-US" sz="4000" b="1" dirty="0">
                <a:solidFill>
                  <a:srgbClr val="03EDF9"/>
                </a:solidFill>
                <a:latin typeface="Tw Cen MT" panose="020B0602020104020603" pitchFamily="34" charset="0"/>
              </a:rPr>
              <a:t>This is an indefinite loop, and it doesn’t give any output at all, because of a ; after the while. </a:t>
            </a:r>
          </a:p>
          <a:p>
            <a:pPr algn="r"/>
            <a:endParaRPr lang="en-US" sz="1200" b="1" dirty="0">
              <a:solidFill>
                <a:srgbClr val="03EDF9"/>
              </a:solidFill>
              <a:latin typeface="Tw Cen MT" panose="020B0602020104020603" pitchFamily="34" charset="0"/>
            </a:endParaRPr>
          </a:p>
        </p:txBody>
      </p:sp>
      <p:pic>
        <p:nvPicPr>
          <p:cNvPr id="7" name="WaterMark" descr="Logo&#10;&#10;Description automatically generated">
            <a:extLst>
              <a:ext uri="{FF2B5EF4-FFF2-40B4-BE49-F238E27FC236}">
                <a16:creationId xmlns:a16="http://schemas.microsoft.com/office/drawing/2014/main" id="{6E3B0F7A-4253-17E5-D5D7-2713730D30DF}"/>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8108892" y="4982683"/>
            <a:ext cx="926518" cy="926518"/>
          </a:xfrm>
          <a:prstGeom prst="rect">
            <a:avLst/>
          </a:prstGeom>
        </p:spPr>
      </p:pic>
    </p:spTree>
    <p:extLst>
      <p:ext uri="{BB962C8B-B14F-4D97-AF65-F5344CB8AC3E}">
        <p14:creationId xmlns:p14="http://schemas.microsoft.com/office/powerpoint/2010/main" val="92176980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5384274" cy="5262979"/>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r>
              <a:rPr lang="en-US" sz="2800" b="0" dirty="0">
                <a:solidFill>
                  <a:srgbClr val="BBBBBB"/>
                </a:solidFill>
                <a:effectLst/>
                <a:latin typeface="Consolas" panose="020B0609020204030204" pitchFamily="49" charset="0"/>
              </a:rPr>
              <a:t> </a:t>
            </a:r>
          </a:p>
          <a:p>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while</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&lt;=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10</a:t>
            </a:r>
            <a:r>
              <a:rPr lang="en-US" sz="2800" b="0" dirty="0">
                <a:solidFill>
                  <a:srgbClr val="BBBBBB"/>
                </a:solidFill>
                <a:effectLst/>
                <a:latin typeface="Consolas" panose="020B0609020204030204" pitchFamily="49" charset="0"/>
              </a:rPr>
              <a:t>)</a:t>
            </a:r>
          </a:p>
          <a:p>
            <a:r>
              <a:rPr lang="en-US" sz="2800" dirty="0">
                <a:solidFill>
                  <a:srgbClr val="BBBBBB"/>
                </a:solidFill>
                <a:latin typeface="Consolas" panose="020B0609020204030204" pitchFamily="49" charset="0"/>
              </a:rPr>
              <a:t>	   </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7228499" y="931075"/>
            <a:ext cx="4801358" cy="3539430"/>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t>
            </a:r>
            <a:r>
              <a:rPr lang="en-US" sz="2800" b="1" dirty="0">
                <a:solidFill>
                  <a:srgbClr val="03EDF9"/>
                </a:solidFill>
                <a:latin typeface="Tw Cen MT" panose="020B0602020104020603" pitchFamily="34" charset="0"/>
              </a:rPr>
              <a:t>The semicolon after the while condition causes the loop body to be empty,</a:t>
            </a:r>
            <a:r>
              <a:rPr lang="en-US" sz="2800" dirty="0">
                <a:solidFill>
                  <a:srgbClr val="03EDF9"/>
                </a:solidFill>
                <a:latin typeface="Tw Cen MT" panose="020B0602020104020603" pitchFamily="34" charset="0"/>
              </a:rPr>
              <a:t> so the value of </a:t>
            </a:r>
            <a:r>
              <a:rPr lang="en-US" sz="2800" dirty="0" err="1">
                <a:solidFill>
                  <a:srgbClr val="03EDF9"/>
                </a:solidFill>
                <a:latin typeface="Tw Cen MT" panose="020B0602020104020603" pitchFamily="34" charset="0"/>
              </a:rPr>
              <a:t>i</a:t>
            </a:r>
            <a:r>
              <a:rPr lang="en-US" sz="2800" dirty="0">
                <a:solidFill>
                  <a:srgbClr val="03EDF9"/>
                </a:solidFill>
                <a:latin typeface="Tw Cen MT" panose="020B0602020104020603" pitchFamily="34" charset="0"/>
              </a:rPr>
              <a:t> is never incremented, and the condition I &lt;= 10 will always evaluate to true. Hence, the control would keep rotating within the loop, eternally.</a:t>
            </a:r>
          </a:p>
        </p:txBody>
      </p:sp>
      <p:sp>
        <p:nvSpPr>
          <p:cNvPr id="11" name="TextBox 10">
            <a:extLst>
              <a:ext uri="{FF2B5EF4-FFF2-40B4-BE49-F238E27FC236}">
                <a16:creationId xmlns:a16="http://schemas.microsoft.com/office/drawing/2014/main" id="{6A171913-8F60-4394-3E8C-31767D9F4FA6}"/>
              </a:ext>
            </a:extLst>
          </p:cNvPr>
          <p:cNvSpPr txBox="1"/>
          <p:nvPr/>
        </p:nvSpPr>
        <p:spPr>
          <a:xfrm>
            <a:off x="7228498" y="4678298"/>
            <a:ext cx="4752755" cy="1384995"/>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To correct this, remove the semicolon after the while condition.</a:t>
            </a:r>
          </a:p>
        </p:txBody>
      </p:sp>
      <p:pic>
        <p:nvPicPr>
          <p:cNvPr id="7" name="WaterMark" descr="Logo&#10;&#10;Description automatically generated">
            <a:extLst>
              <a:ext uri="{FF2B5EF4-FFF2-40B4-BE49-F238E27FC236}">
                <a16:creationId xmlns:a16="http://schemas.microsoft.com/office/drawing/2014/main" id="{F52F0981-794B-D493-443F-6A75317299FE}"/>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736022" y="1285018"/>
            <a:ext cx="926518" cy="926518"/>
          </a:xfrm>
          <a:prstGeom prst="rect">
            <a:avLst/>
          </a:prstGeom>
        </p:spPr>
      </p:pic>
    </p:spTree>
    <p:extLst>
      <p:ext uri="{BB962C8B-B14F-4D97-AF65-F5344CB8AC3E}">
        <p14:creationId xmlns:p14="http://schemas.microsoft.com/office/powerpoint/2010/main" val="320076162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9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5384274" cy="4832092"/>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r>
              <a:rPr lang="en-US" sz="2800" b="0" dirty="0">
                <a:solidFill>
                  <a:srgbClr val="BBBBBB"/>
                </a:solidFill>
                <a:effectLst/>
                <a:latin typeface="Consolas" panose="020B0609020204030204" pitchFamily="49" charset="0"/>
              </a:rPr>
              <a:t> </a:t>
            </a:r>
          </a:p>
          <a:p>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while</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&lt;=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B644F6F0-18A8-B8D4-DEB5-1ACB60ACB97C}"/>
              </a:ext>
            </a:extLst>
          </p:cNvPr>
          <p:cNvSpPr txBox="1"/>
          <p:nvPr/>
        </p:nvSpPr>
        <p:spPr>
          <a:xfrm>
            <a:off x="7530287" y="8121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6" name="Picture 15">
            <a:extLst>
              <a:ext uri="{FF2B5EF4-FFF2-40B4-BE49-F238E27FC236}">
                <a16:creationId xmlns:a16="http://schemas.microsoft.com/office/drawing/2014/main" id="{18FAAA6E-E633-2885-F4CD-20F2D6BDD90D}"/>
              </a:ext>
            </a:extLst>
          </p:cNvPr>
          <p:cNvPicPr>
            <a:picLocks noChangeAspect="1"/>
          </p:cNvPicPr>
          <p:nvPr/>
        </p:nvPicPr>
        <p:blipFill>
          <a:blip r:embed="rId3"/>
          <a:stretch>
            <a:fillRect/>
          </a:stretch>
        </p:blipFill>
        <p:spPr>
          <a:xfrm>
            <a:off x="10410921" y="812128"/>
            <a:ext cx="663305" cy="5063219"/>
          </a:xfrm>
          <a:prstGeom prst="rect">
            <a:avLst/>
          </a:prstGeom>
        </p:spPr>
      </p:pic>
      <p:pic>
        <p:nvPicPr>
          <p:cNvPr id="17" name="Graphic 16" descr="Badge Tick with solid fill">
            <a:extLst>
              <a:ext uri="{FF2B5EF4-FFF2-40B4-BE49-F238E27FC236}">
                <a16:creationId xmlns:a16="http://schemas.microsoft.com/office/drawing/2014/main" id="{74A909B0-CDE7-D6F2-3141-EC80CCE01D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811758"/>
            <a:ext cx="914400" cy="914400"/>
          </a:xfrm>
          <a:prstGeom prst="rect">
            <a:avLst/>
          </a:prstGeom>
        </p:spPr>
      </p:pic>
      <p:pic>
        <p:nvPicPr>
          <p:cNvPr id="11" name="WaterMark" descr="Logo&#10;&#10;Description automatically generated">
            <a:extLst>
              <a:ext uri="{FF2B5EF4-FFF2-40B4-BE49-F238E27FC236}">
                <a16:creationId xmlns:a16="http://schemas.microsoft.com/office/drawing/2014/main" id="{4CED2054-BE77-C44F-8186-345A0B249204}"/>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8253751" y="2638510"/>
            <a:ext cx="926518" cy="926518"/>
          </a:xfrm>
          <a:prstGeom prst="rect">
            <a:avLst/>
          </a:prstGeom>
        </p:spPr>
      </p:pic>
    </p:spTree>
    <p:extLst>
      <p:ext uri="{BB962C8B-B14F-4D97-AF65-F5344CB8AC3E}">
        <p14:creationId xmlns:p14="http://schemas.microsoft.com/office/powerpoint/2010/main" val="220970176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9976042" cy="5355312"/>
          </a:xfrm>
          <a:prstGeom prst="rect">
            <a:avLst/>
          </a:prstGeom>
          <a:solidFill>
            <a:srgbClr val="262335"/>
          </a:solidFill>
        </p:spPr>
        <p:txBody>
          <a:bodyPr wrap="square">
            <a:spAutoFit/>
          </a:bodyPr>
          <a:lstStyle/>
          <a:p>
            <a:r>
              <a:rPr lang="en-US" sz="3800" b="0" dirty="0">
                <a:solidFill>
                  <a:srgbClr val="72F1B8"/>
                </a:solidFill>
                <a:effectLst/>
                <a:latin typeface="Consolas" panose="020B0609020204030204" pitchFamily="49" charset="0"/>
              </a:rPr>
              <a:t>#include</a:t>
            </a:r>
            <a:r>
              <a:rPr lang="en-US" sz="3800" b="0" dirty="0">
                <a:solidFill>
                  <a:srgbClr val="BBBBBB"/>
                </a:solidFill>
                <a:effectLst/>
                <a:latin typeface="Consolas" panose="020B0609020204030204" pitchFamily="49" charset="0"/>
              </a:rPr>
              <a:t> </a:t>
            </a:r>
            <a:r>
              <a:rPr lang="en-US" sz="3800" b="0" dirty="0">
                <a:solidFill>
                  <a:srgbClr val="FF8B39"/>
                </a:solidFill>
                <a:effectLst/>
                <a:latin typeface="Consolas" panose="020B0609020204030204" pitchFamily="49" charset="0"/>
              </a:rPr>
              <a:t>&lt;</a:t>
            </a:r>
            <a:r>
              <a:rPr lang="en-US" sz="3800" b="0" dirty="0" err="1">
                <a:solidFill>
                  <a:srgbClr val="FF8B39"/>
                </a:solidFill>
                <a:effectLst/>
                <a:latin typeface="Consolas" panose="020B0609020204030204" pitchFamily="49" charset="0"/>
              </a:rPr>
              <a:t>stdio.h</a:t>
            </a:r>
            <a:r>
              <a:rPr lang="en-US" sz="3800" b="0" dirty="0">
                <a:solidFill>
                  <a:srgbClr val="FF8B39"/>
                </a:solidFill>
                <a:effectLst/>
                <a:latin typeface="Consolas" panose="020B0609020204030204" pitchFamily="49" charset="0"/>
              </a:rPr>
              <a:t>&gt;</a:t>
            </a:r>
            <a:r>
              <a:rPr lang="en-US" sz="3800" b="0" dirty="0">
                <a:solidFill>
                  <a:srgbClr val="BBBBBB"/>
                </a:solidFill>
                <a:effectLst/>
                <a:latin typeface="Consolas" panose="020B0609020204030204" pitchFamily="49" charset="0"/>
              </a:rPr>
              <a:t> </a:t>
            </a:r>
          </a:p>
          <a:p>
            <a:r>
              <a:rPr lang="en-US" sz="3800" b="0" dirty="0">
                <a:solidFill>
                  <a:srgbClr val="FEDE5D"/>
                </a:solidFill>
                <a:effectLst/>
                <a:latin typeface="Consolas" panose="020B0609020204030204" pitchFamily="49" charset="0"/>
              </a:rPr>
              <a:t>int</a:t>
            </a:r>
            <a:r>
              <a:rPr lang="en-US" sz="3800" b="0" dirty="0">
                <a:solidFill>
                  <a:srgbClr val="BBBBBB"/>
                </a:solidFill>
                <a:effectLst/>
                <a:latin typeface="Consolas" panose="020B0609020204030204" pitchFamily="49" charset="0"/>
              </a:rPr>
              <a:t> </a:t>
            </a:r>
            <a:r>
              <a:rPr lang="en-US" sz="3800" b="0" dirty="0">
                <a:solidFill>
                  <a:srgbClr val="36F9F6"/>
                </a:solidFill>
                <a:effectLst/>
                <a:latin typeface="Consolas" panose="020B0609020204030204" pitchFamily="49" charset="0"/>
              </a:rPr>
              <a:t>main</a:t>
            </a:r>
            <a:r>
              <a:rPr lang="en-US" sz="3800" b="0" dirty="0">
                <a:solidFill>
                  <a:srgbClr val="BBBBBB"/>
                </a:solidFill>
                <a:effectLst/>
                <a:latin typeface="Consolas" panose="020B0609020204030204" pitchFamily="49" charset="0"/>
              </a:rPr>
              <a:t>() </a:t>
            </a:r>
          </a:p>
          <a:p>
            <a:r>
              <a:rPr lang="en-US" sz="3800" b="0" dirty="0">
                <a:solidFill>
                  <a:srgbClr val="BBBBBB"/>
                </a:solidFill>
                <a:effectLst/>
                <a:latin typeface="Consolas" panose="020B0609020204030204" pitchFamily="49" charset="0"/>
              </a:rPr>
              <a:t>{</a:t>
            </a:r>
          </a:p>
          <a:p>
            <a:r>
              <a:rPr lang="en-US" sz="3800" b="0" dirty="0">
                <a:solidFill>
                  <a:srgbClr val="BBBBBB"/>
                </a:solidFill>
                <a:effectLst/>
                <a:latin typeface="Consolas" panose="020B0609020204030204" pitchFamily="49" charset="0"/>
              </a:rPr>
              <a:t>    </a:t>
            </a:r>
            <a:r>
              <a:rPr lang="en-US" sz="3800" b="0" dirty="0">
                <a:solidFill>
                  <a:srgbClr val="FEDE5D"/>
                </a:solidFill>
                <a:effectLst/>
                <a:latin typeface="Consolas" panose="020B0609020204030204" pitchFamily="49" charset="0"/>
              </a:rPr>
              <a:t>int</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x</a:t>
            </a:r>
            <a:r>
              <a:rPr lang="en-US" sz="3800" b="0" dirty="0">
                <a:solidFill>
                  <a:srgbClr val="BBBBBB"/>
                </a:solidFill>
                <a:effectLst/>
                <a:latin typeface="Consolas" panose="020B0609020204030204" pitchFamily="49" charset="0"/>
              </a:rPr>
              <a:t> </a:t>
            </a:r>
            <a:r>
              <a:rPr lang="en-US" sz="3800" b="0" dirty="0">
                <a:solidFill>
                  <a:srgbClr val="FFFFFF"/>
                </a:solidFill>
                <a:effectLst/>
                <a:latin typeface="Consolas" panose="020B0609020204030204" pitchFamily="49" charset="0"/>
              </a:rPr>
              <a:t>=</a:t>
            </a:r>
            <a:r>
              <a:rPr lang="en-US" sz="3800" b="0" dirty="0">
                <a:solidFill>
                  <a:srgbClr val="BBBBBB"/>
                </a:solidFill>
                <a:effectLst/>
                <a:latin typeface="Consolas" panose="020B0609020204030204" pitchFamily="49" charset="0"/>
              </a:rPr>
              <a:t> </a:t>
            </a:r>
            <a:r>
              <a:rPr lang="en-US" sz="3800" b="0" dirty="0">
                <a:solidFill>
                  <a:srgbClr val="F97E72"/>
                </a:solidFill>
                <a:effectLst/>
                <a:latin typeface="Consolas" panose="020B0609020204030204" pitchFamily="49" charset="0"/>
              </a:rPr>
              <a:t>4</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y</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z</a:t>
            </a:r>
            <a:r>
              <a:rPr lang="en-US" sz="3800" b="0" dirty="0">
                <a:solidFill>
                  <a:srgbClr val="BBBBBB"/>
                </a:solidFill>
                <a:effectLst/>
                <a:latin typeface="Consolas" panose="020B0609020204030204" pitchFamily="49" charset="0"/>
              </a:rPr>
              <a:t>;</a:t>
            </a:r>
          </a:p>
          <a:p>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y</a:t>
            </a:r>
            <a:r>
              <a:rPr lang="en-US" sz="3800" b="0" dirty="0">
                <a:solidFill>
                  <a:srgbClr val="BBBBBB"/>
                </a:solidFill>
                <a:effectLst/>
                <a:latin typeface="Consolas" panose="020B0609020204030204" pitchFamily="49" charset="0"/>
              </a:rPr>
              <a:t> </a:t>
            </a:r>
            <a:r>
              <a:rPr lang="en-US" sz="3800" b="0" dirty="0">
                <a:solidFill>
                  <a:srgbClr val="FFFFFF"/>
                </a:solidFill>
                <a:effectLst/>
                <a:latin typeface="Consolas" panose="020B0609020204030204" pitchFamily="49" charset="0"/>
              </a:rPr>
              <a:t>=</a:t>
            </a:r>
            <a:r>
              <a:rPr lang="en-US" sz="3800" b="0" dirty="0">
                <a:solidFill>
                  <a:srgbClr val="BBBBBB"/>
                </a:solidFill>
                <a:effectLst/>
                <a:latin typeface="Consolas" panose="020B0609020204030204" pitchFamily="49" charset="0"/>
              </a:rPr>
              <a:t> </a:t>
            </a:r>
            <a:r>
              <a:rPr lang="en-US" sz="3800" b="0" dirty="0">
                <a:solidFill>
                  <a:srgbClr val="FEDE5D"/>
                </a:solidFill>
                <a:effectLst/>
                <a:latin typeface="Consolas" panose="020B0609020204030204" pitchFamily="49" charset="0"/>
              </a:rPr>
              <a:t>--</a:t>
            </a:r>
            <a:r>
              <a:rPr lang="en-US" sz="3800" b="0" dirty="0">
                <a:solidFill>
                  <a:srgbClr val="FF7EDB"/>
                </a:solidFill>
                <a:effectLst/>
                <a:latin typeface="Consolas" panose="020B0609020204030204" pitchFamily="49" charset="0"/>
              </a:rPr>
              <a:t>x</a:t>
            </a:r>
            <a:r>
              <a:rPr lang="en-US" sz="3800" b="0" dirty="0">
                <a:solidFill>
                  <a:srgbClr val="BBBBBB"/>
                </a:solidFill>
                <a:effectLst/>
                <a:latin typeface="Consolas" panose="020B0609020204030204" pitchFamily="49" charset="0"/>
              </a:rPr>
              <a:t>;</a:t>
            </a:r>
          </a:p>
          <a:p>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z</a:t>
            </a:r>
            <a:r>
              <a:rPr lang="en-US" sz="3800" b="0" dirty="0">
                <a:solidFill>
                  <a:srgbClr val="BBBBBB"/>
                </a:solidFill>
                <a:effectLst/>
                <a:latin typeface="Consolas" panose="020B0609020204030204" pitchFamily="49" charset="0"/>
              </a:rPr>
              <a:t> </a:t>
            </a:r>
            <a:r>
              <a:rPr lang="en-US" sz="3800" b="0" dirty="0">
                <a:solidFill>
                  <a:srgbClr val="FFFFFF"/>
                </a:solidFill>
                <a:effectLst/>
                <a:latin typeface="Consolas" panose="020B0609020204030204" pitchFamily="49" charset="0"/>
              </a:rPr>
              <a:t>=</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x</a:t>
            </a:r>
            <a:r>
              <a:rPr lang="en-US" sz="3800" b="0" dirty="0">
                <a:solidFill>
                  <a:srgbClr val="FEDE5D"/>
                </a:solidFill>
                <a:effectLst/>
                <a:latin typeface="Consolas" panose="020B0609020204030204" pitchFamily="49" charset="0"/>
              </a:rPr>
              <a:t>--</a:t>
            </a:r>
            <a:r>
              <a:rPr lang="en-US" sz="3800" b="0" dirty="0">
                <a:solidFill>
                  <a:srgbClr val="BBBBBB"/>
                </a:solidFill>
                <a:effectLst/>
                <a:latin typeface="Consolas" panose="020B0609020204030204" pitchFamily="49" charset="0"/>
              </a:rPr>
              <a:t>;</a:t>
            </a:r>
          </a:p>
          <a:p>
            <a:r>
              <a:rPr lang="en-US" sz="3800" b="0" dirty="0">
                <a:solidFill>
                  <a:srgbClr val="BBBBBB"/>
                </a:solidFill>
                <a:effectLst/>
                <a:latin typeface="Consolas" panose="020B0609020204030204" pitchFamily="49" charset="0"/>
              </a:rPr>
              <a:t>    </a:t>
            </a:r>
            <a:r>
              <a:rPr lang="en-US" sz="3800" b="0" dirty="0" err="1">
                <a:solidFill>
                  <a:srgbClr val="36F9F6"/>
                </a:solidFill>
                <a:effectLst/>
                <a:latin typeface="Consolas" panose="020B0609020204030204" pitchFamily="49" charset="0"/>
              </a:rPr>
              <a:t>printf</a:t>
            </a:r>
            <a:r>
              <a:rPr lang="en-US" sz="3800" b="0" dirty="0">
                <a:solidFill>
                  <a:srgbClr val="BBBBBB"/>
                </a:solidFill>
                <a:effectLst/>
                <a:latin typeface="Consolas" panose="020B0609020204030204" pitchFamily="49" charset="0"/>
              </a:rPr>
              <a:t>(</a:t>
            </a:r>
            <a:r>
              <a:rPr lang="en-US" sz="3800" b="0" dirty="0">
                <a:solidFill>
                  <a:srgbClr val="FF8B39"/>
                </a:solidFill>
                <a:effectLst/>
                <a:latin typeface="Consolas" panose="020B0609020204030204" pitchFamily="49" charset="0"/>
              </a:rPr>
              <a:t>"</a:t>
            </a:r>
            <a:r>
              <a:rPr lang="en-US" sz="3800" b="0" i="1" dirty="0">
                <a:solidFill>
                  <a:srgbClr val="72F1B8"/>
                </a:solidFill>
                <a:effectLst/>
                <a:latin typeface="Consolas" panose="020B0609020204030204" pitchFamily="49" charset="0"/>
              </a:rPr>
              <a:t>%d</a:t>
            </a:r>
            <a:r>
              <a:rPr lang="en-US" sz="3800" b="0" dirty="0">
                <a:solidFill>
                  <a:srgbClr val="FF8B39"/>
                </a:solidFill>
                <a:effectLst/>
                <a:latin typeface="Consolas" panose="020B0609020204030204" pitchFamily="49" charset="0"/>
              </a:rPr>
              <a:t> </a:t>
            </a:r>
            <a:r>
              <a:rPr lang="en-US" sz="3800" b="0" i="1" dirty="0">
                <a:solidFill>
                  <a:srgbClr val="72F1B8"/>
                </a:solidFill>
                <a:effectLst/>
                <a:latin typeface="Consolas" panose="020B0609020204030204" pitchFamily="49" charset="0"/>
              </a:rPr>
              <a:t>%d</a:t>
            </a:r>
            <a:r>
              <a:rPr lang="en-US" sz="3800" b="0" dirty="0">
                <a:solidFill>
                  <a:srgbClr val="FF8B39"/>
                </a:solidFill>
                <a:effectLst/>
                <a:latin typeface="Consolas" panose="020B0609020204030204" pitchFamily="49" charset="0"/>
              </a:rPr>
              <a:t> </a:t>
            </a:r>
            <a:r>
              <a:rPr lang="en-US" sz="3800" b="0" i="1" dirty="0">
                <a:solidFill>
                  <a:srgbClr val="72F1B8"/>
                </a:solidFill>
                <a:effectLst/>
                <a:latin typeface="Consolas" panose="020B0609020204030204" pitchFamily="49" charset="0"/>
              </a:rPr>
              <a:t>%d</a:t>
            </a:r>
            <a:r>
              <a:rPr lang="en-US" sz="3800" b="0" dirty="0">
                <a:solidFill>
                  <a:srgbClr val="36F9F6"/>
                </a:solidFill>
                <a:effectLst/>
                <a:latin typeface="Consolas" panose="020B0609020204030204" pitchFamily="49" charset="0"/>
              </a:rPr>
              <a:t>\n</a:t>
            </a:r>
            <a:r>
              <a:rPr lang="en-US" sz="3800" b="0" dirty="0">
                <a:solidFill>
                  <a:srgbClr val="FF8B39"/>
                </a:solidFill>
                <a:effectLst/>
                <a:latin typeface="Consolas" panose="020B0609020204030204" pitchFamily="49" charset="0"/>
              </a:rPr>
              <a:t>"</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x</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y</a:t>
            </a:r>
            <a:r>
              <a:rPr lang="en-US" sz="3800" b="0" dirty="0">
                <a:solidFill>
                  <a:srgbClr val="BBBBBB"/>
                </a:solidFill>
                <a:effectLst/>
                <a:latin typeface="Consolas" panose="020B0609020204030204" pitchFamily="49" charset="0"/>
              </a:rPr>
              <a:t>, </a:t>
            </a:r>
            <a:r>
              <a:rPr lang="en-US" sz="3800" b="0" dirty="0">
                <a:solidFill>
                  <a:srgbClr val="FF7EDB"/>
                </a:solidFill>
                <a:effectLst/>
                <a:latin typeface="Consolas" panose="020B0609020204030204" pitchFamily="49" charset="0"/>
              </a:rPr>
              <a:t>z</a:t>
            </a:r>
            <a:r>
              <a:rPr lang="en-US" sz="3800" b="0" dirty="0">
                <a:solidFill>
                  <a:srgbClr val="BBBBBB"/>
                </a:solidFill>
                <a:effectLst/>
                <a:latin typeface="Consolas" panose="020B0609020204030204" pitchFamily="49" charset="0"/>
              </a:rPr>
              <a:t>); </a:t>
            </a:r>
          </a:p>
          <a:p>
            <a:r>
              <a:rPr lang="en-US" sz="3800" b="0" dirty="0">
                <a:solidFill>
                  <a:srgbClr val="BBBBBB"/>
                </a:solidFill>
                <a:effectLst/>
                <a:latin typeface="Consolas" panose="020B0609020204030204" pitchFamily="49" charset="0"/>
              </a:rPr>
              <a:t>    </a:t>
            </a:r>
            <a:r>
              <a:rPr lang="en-US" sz="3800" b="0" dirty="0">
                <a:solidFill>
                  <a:srgbClr val="FEDE5D"/>
                </a:solidFill>
                <a:effectLst/>
                <a:latin typeface="Consolas" panose="020B0609020204030204" pitchFamily="49" charset="0"/>
              </a:rPr>
              <a:t>return</a:t>
            </a:r>
            <a:r>
              <a:rPr lang="en-US" sz="3800" b="0" dirty="0">
                <a:solidFill>
                  <a:srgbClr val="BBBBBB"/>
                </a:solidFill>
                <a:effectLst/>
                <a:latin typeface="Consolas" panose="020B0609020204030204" pitchFamily="49" charset="0"/>
              </a:rPr>
              <a:t> </a:t>
            </a:r>
            <a:r>
              <a:rPr lang="en-US" sz="3800" b="0" dirty="0">
                <a:solidFill>
                  <a:srgbClr val="F97E72"/>
                </a:solidFill>
                <a:effectLst/>
                <a:latin typeface="Consolas" panose="020B0609020204030204" pitchFamily="49" charset="0"/>
              </a:rPr>
              <a:t>0</a:t>
            </a:r>
            <a:r>
              <a:rPr lang="en-US" sz="3800" b="0" dirty="0">
                <a:solidFill>
                  <a:srgbClr val="BBBBBB"/>
                </a:solidFill>
                <a:effectLst/>
                <a:latin typeface="Consolas" panose="020B0609020204030204" pitchFamily="49" charset="0"/>
              </a:rPr>
              <a:t>;</a:t>
            </a:r>
          </a:p>
          <a:p>
            <a:r>
              <a:rPr lang="en-US" sz="3800" b="0" dirty="0">
                <a:solidFill>
                  <a:srgbClr val="BBBBB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3786B64-5F1A-A778-C702-A2B337EEC586}"/>
              </a:ext>
            </a:extLst>
          </p:cNvPr>
          <p:cNvSpPr txBox="1"/>
          <p:nvPr/>
        </p:nvSpPr>
        <p:spPr>
          <a:xfrm>
            <a:off x="8894493" y="9518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6" name="Picture 15">
            <a:extLst>
              <a:ext uri="{FF2B5EF4-FFF2-40B4-BE49-F238E27FC236}">
                <a16:creationId xmlns:a16="http://schemas.microsoft.com/office/drawing/2014/main" id="{9BAA7012-DA7A-49DA-751F-A6FC5A0B7EF1}"/>
              </a:ext>
            </a:extLst>
          </p:cNvPr>
          <p:cNvPicPr>
            <a:picLocks noChangeAspect="1"/>
          </p:cNvPicPr>
          <p:nvPr/>
        </p:nvPicPr>
        <p:blipFill>
          <a:blip r:embed="rId3"/>
          <a:stretch>
            <a:fillRect/>
          </a:stretch>
        </p:blipFill>
        <p:spPr>
          <a:xfrm>
            <a:off x="9228255" y="1866540"/>
            <a:ext cx="1974075" cy="905538"/>
          </a:xfrm>
          <a:prstGeom prst="rect">
            <a:avLst/>
          </a:prstGeom>
        </p:spPr>
      </p:pic>
      <p:pic>
        <p:nvPicPr>
          <p:cNvPr id="11" name="WaterMark" descr="Logo&#10;&#10;Description automatically generated">
            <a:extLst>
              <a:ext uri="{FF2B5EF4-FFF2-40B4-BE49-F238E27FC236}">
                <a16:creationId xmlns:a16="http://schemas.microsoft.com/office/drawing/2014/main" id="{42453C03-152D-1722-7AD2-A26035FCFD91}"/>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7295582" y="1305771"/>
            <a:ext cx="926518" cy="926518"/>
          </a:xfrm>
          <a:prstGeom prst="rect">
            <a:avLst/>
          </a:prstGeom>
        </p:spPr>
      </p:pic>
    </p:spTree>
    <p:extLst>
      <p:ext uri="{BB962C8B-B14F-4D97-AF65-F5344CB8AC3E}">
        <p14:creationId xmlns:p14="http://schemas.microsoft.com/office/powerpoint/2010/main" val="72804762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Q[A](c)</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(c)</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9976042" cy="5016758"/>
          </a:xfrm>
          <a:prstGeom prst="rect">
            <a:avLst/>
          </a:prstGeom>
          <a:solidFill>
            <a:srgbClr val="262335"/>
          </a:solidFill>
        </p:spPr>
        <p:txBody>
          <a:bodyPr wrap="square">
            <a:spAutoFit/>
          </a:bodyPr>
          <a:lstStyle/>
          <a:p>
            <a:r>
              <a:rPr lang="en-US" sz="4000" b="0" dirty="0">
                <a:solidFill>
                  <a:srgbClr val="72F1B8"/>
                </a:solidFill>
                <a:effectLst/>
                <a:latin typeface="Consolas" panose="020B0609020204030204" pitchFamily="49" charset="0"/>
              </a:rPr>
              <a:t>#include</a:t>
            </a:r>
            <a:r>
              <a:rPr lang="en-US" sz="4000" b="0" dirty="0">
                <a:solidFill>
                  <a:srgbClr val="BBBBBB"/>
                </a:solidFill>
                <a:effectLst/>
                <a:latin typeface="Consolas" panose="020B0609020204030204" pitchFamily="49" charset="0"/>
              </a:rPr>
              <a:t> </a:t>
            </a:r>
            <a:r>
              <a:rPr lang="en-US" sz="4000" b="0" dirty="0">
                <a:solidFill>
                  <a:srgbClr val="FF8B39"/>
                </a:solidFill>
                <a:effectLst/>
                <a:latin typeface="Consolas" panose="020B0609020204030204" pitchFamily="49" charset="0"/>
              </a:rPr>
              <a:t>&lt;</a:t>
            </a:r>
            <a:r>
              <a:rPr lang="en-US" sz="4000" b="0" dirty="0" err="1">
                <a:solidFill>
                  <a:srgbClr val="FF8B39"/>
                </a:solidFill>
                <a:effectLst/>
                <a:latin typeface="Consolas" panose="020B0609020204030204" pitchFamily="49" charset="0"/>
              </a:rPr>
              <a:t>stdio.h</a:t>
            </a:r>
            <a:r>
              <a:rPr lang="en-US" sz="4000" b="0" dirty="0">
                <a:solidFill>
                  <a:srgbClr val="FF8B39"/>
                </a:solidFill>
                <a:effectLst/>
                <a:latin typeface="Consolas" panose="020B0609020204030204" pitchFamily="49" charset="0"/>
              </a:rPr>
              <a:t>&gt;</a:t>
            </a:r>
            <a:r>
              <a:rPr lang="en-US" sz="4000" b="0" dirty="0">
                <a:solidFill>
                  <a:srgbClr val="BBBBBB"/>
                </a:solidFill>
                <a:effectLst/>
                <a:latin typeface="Consolas" panose="020B0609020204030204" pitchFamily="49" charset="0"/>
              </a:rPr>
              <a:t> </a:t>
            </a:r>
          </a:p>
          <a:p>
            <a:r>
              <a:rPr lang="en-US" sz="4000" b="0" dirty="0">
                <a:solidFill>
                  <a:srgbClr val="FEDE5D"/>
                </a:solidFill>
                <a:effectLst/>
                <a:latin typeface="Consolas" panose="020B0609020204030204" pitchFamily="49" charset="0"/>
              </a:rPr>
              <a:t>int</a:t>
            </a:r>
            <a:r>
              <a:rPr lang="en-US" sz="4000" b="0" dirty="0">
                <a:solidFill>
                  <a:srgbClr val="BBBBBB"/>
                </a:solidFill>
                <a:effectLst/>
                <a:latin typeface="Consolas" panose="020B0609020204030204" pitchFamily="49" charset="0"/>
              </a:rPr>
              <a:t> </a:t>
            </a:r>
            <a:r>
              <a:rPr lang="en-US" sz="4000" b="0" dirty="0">
                <a:solidFill>
                  <a:srgbClr val="36F9F6"/>
                </a:solidFill>
                <a:effectLst/>
                <a:latin typeface="Consolas" panose="020B0609020204030204" pitchFamily="49" charset="0"/>
              </a:rPr>
              <a:t>main</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int</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x</a:t>
            </a:r>
            <a:r>
              <a:rPr lang="en-US" sz="4000" b="0" dirty="0">
                <a:solidFill>
                  <a:srgbClr val="BBBBBB"/>
                </a:solidFill>
                <a:effectLst/>
                <a:latin typeface="Consolas" panose="020B0609020204030204" pitchFamily="49" charset="0"/>
              </a:rPr>
              <a:t> </a:t>
            </a:r>
            <a:r>
              <a:rPr lang="en-US" sz="4000" b="0" dirty="0">
                <a:solidFill>
                  <a:srgbClr val="FFFFFF"/>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97E72"/>
                </a:solidFill>
                <a:effectLst/>
                <a:latin typeface="Consolas" panose="020B0609020204030204" pitchFamily="49" charset="0"/>
              </a:rPr>
              <a:t>4</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y</a:t>
            </a:r>
            <a:r>
              <a:rPr lang="en-US" sz="4000" b="0" dirty="0">
                <a:solidFill>
                  <a:srgbClr val="BBBBBB"/>
                </a:solidFill>
                <a:effectLst/>
                <a:latin typeface="Consolas" panose="020B0609020204030204" pitchFamily="49" charset="0"/>
              </a:rPr>
              <a:t> </a:t>
            </a:r>
            <a:r>
              <a:rPr lang="en-US" sz="4000" b="0" dirty="0">
                <a:solidFill>
                  <a:srgbClr val="FFFFFF"/>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97E72"/>
                </a:solidFill>
                <a:effectLst/>
                <a:latin typeface="Consolas" panose="020B0609020204030204" pitchFamily="49" charset="0"/>
              </a:rPr>
              <a:t>3</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z</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z</a:t>
            </a:r>
            <a:r>
              <a:rPr lang="en-US" sz="4000" b="0" dirty="0">
                <a:solidFill>
                  <a:srgbClr val="BBBBBB"/>
                </a:solidFill>
                <a:effectLst/>
                <a:latin typeface="Consolas" panose="020B0609020204030204" pitchFamily="49" charset="0"/>
              </a:rPr>
              <a:t> </a:t>
            </a:r>
            <a:r>
              <a:rPr lang="en-US" sz="4000" b="0" dirty="0">
                <a:solidFill>
                  <a:srgbClr val="FFFFFF"/>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x</a:t>
            </a:r>
            <a:r>
              <a:rPr lang="en-US" sz="4000" b="0" dirty="0">
                <a:solidFill>
                  <a:srgbClr val="FEDE5D"/>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y</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    </a:t>
            </a:r>
            <a:r>
              <a:rPr lang="en-US" sz="4000" b="0" dirty="0" err="1">
                <a:solidFill>
                  <a:srgbClr val="36F9F6"/>
                </a:solidFill>
                <a:effectLst/>
                <a:latin typeface="Consolas" panose="020B0609020204030204" pitchFamily="49" charset="0"/>
              </a:rPr>
              <a:t>printf</a:t>
            </a:r>
            <a:r>
              <a:rPr lang="en-US" sz="4000" b="0" dirty="0">
                <a:solidFill>
                  <a:srgbClr val="BBBBBB"/>
                </a:solidFill>
                <a:effectLst/>
                <a:latin typeface="Consolas" panose="020B0609020204030204" pitchFamily="49" charset="0"/>
              </a:rPr>
              <a:t>(</a:t>
            </a:r>
            <a:r>
              <a:rPr lang="en-US" sz="4000" b="0" dirty="0">
                <a:solidFill>
                  <a:srgbClr val="FF8B39"/>
                </a:solidFill>
                <a:effectLst/>
                <a:latin typeface="Consolas" panose="020B0609020204030204" pitchFamily="49" charset="0"/>
              </a:rPr>
              <a:t>"</a:t>
            </a:r>
            <a:r>
              <a:rPr lang="en-US" sz="4000" b="0" i="1" dirty="0">
                <a:solidFill>
                  <a:srgbClr val="72F1B8"/>
                </a:solidFill>
                <a:effectLst/>
                <a:latin typeface="Consolas" panose="020B0609020204030204" pitchFamily="49" charset="0"/>
              </a:rPr>
              <a:t>%d</a:t>
            </a:r>
            <a:r>
              <a:rPr lang="en-US" sz="4000" b="0" dirty="0">
                <a:solidFill>
                  <a:srgbClr val="FF8B39"/>
                </a:solidFill>
                <a:effectLst/>
                <a:latin typeface="Consolas" panose="020B0609020204030204" pitchFamily="49" charset="0"/>
              </a:rPr>
              <a:t> </a:t>
            </a:r>
            <a:r>
              <a:rPr lang="en-US" sz="4000" b="0" i="1" dirty="0">
                <a:solidFill>
                  <a:srgbClr val="72F1B8"/>
                </a:solidFill>
                <a:effectLst/>
                <a:latin typeface="Consolas" panose="020B0609020204030204" pitchFamily="49" charset="0"/>
              </a:rPr>
              <a:t>%d</a:t>
            </a:r>
            <a:r>
              <a:rPr lang="en-US" sz="4000" b="0" dirty="0">
                <a:solidFill>
                  <a:srgbClr val="FF8B39"/>
                </a:solidFill>
                <a:effectLst/>
                <a:latin typeface="Consolas" panose="020B0609020204030204" pitchFamily="49" charset="0"/>
              </a:rPr>
              <a:t> </a:t>
            </a:r>
            <a:r>
              <a:rPr lang="en-US" sz="4000" b="0" i="1" dirty="0">
                <a:solidFill>
                  <a:srgbClr val="72F1B8"/>
                </a:solidFill>
                <a:effectLst/>
                <a:latin typeface="Consolas" panose="020B0609020204030204" pitchFamily="49" charset="0"/>
              </a:rPr>
              <a:t>%d</a:t>
            </a:r>
            <a:r>
              <a:rPr lang="en-US" sz="4000" b="0" dirty="0">
                <a:solidFill>
                  <a:srgbClr val="36F9F6"/>
                </a:solidFill>
                <a:effectLst/>
                <a:latin typeface="Consolas" panose="020B0609020204030204" pitchFamily="49" charset="0"/>
              </a:rPr>
              <a:t>\n</a:t>
            </a:r>
            <a:r>
              <a:rPr lang="en-US" sz="4000" b="0" dirty="0">
                <a:solidFill>
                  <a:srgbClr val="FF8B39"/>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x</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y</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z</a:t>
            </a:r>
            <a:r>
              <a:rPr lang="en-US" sz="4000" b="0" dirty="0">
                <a:solidFill>
                  <a:srgbClr val="BBBBBB"/>
                </a:solidFill>
                <a:effectLst/>
                <a:latin typeface="Consolas" panose="020B0609020204030204" pitchFamily="49" charset="0"/>
              </a:rPr>
              <a:t>); </a:t>
            </a:r>
          </a:p>
          <a:p>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return</a:t>
            </a:r>
            <a:r>
              <a:rPr lang="en-US" sz="4000" b="0" dirty="0">
                <a:solidFill>
                  <a:srgbClr val="BBBBBB"/>
                </a:solidFill>
                <a:effectLst/>
                <a:latin typeface="Consolas" panose="020B0609020204030204" pitchFamily="49" charset="0"/>
              </a:rPr>
              <a:t> </a:t>
            </a:r>
            <a:r>
              <a:rPr lang="en-US" sz="4000" b="0" dirty="0">
                <a:solidFill>
                  <a:srgbClr val="F97E72"/>
                </a:solidFill>
                <a:effectLst/>
                <a:latin typeface="Consolas" panose="020B0609020204030204" pitchFamily="49" charset="0"/>
              </a:rPr>
              <a:t>0</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3786B64-5F1A-A778-C702-A2B337EEC586}"/>
              </a:ext>
            </a:extLst>
          </p:cNvPr>
          <p:cNvSpPr txBox="1"/>
          <p:nvPr/>
        </p:nvSpPr>
        <p:spPr>
          <a:xfrm>
            <a:off x="8894493" y="95182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4" name="Picture 13">
            <a:extLst>
              <a:ext uri="{FF2B5EF4-FFF2-40B4-BE49-F238E27FC236}">
                <a16:creationId xmlns:a16="http://schemas.microsoft.com/office/drawing/2014/main" id="{E1B42653-BF65-0216-2DF9-C2563FA31143}"/>
              </a:ext>
            </a:extLst>
          </p:cNvPr>
          <p:cNvPicPr>
            <a:picLocks noChangeAspect="1"/>
          </p:cNvPicPr>
          <p:nvPr/>
        </p:nvPicPr>
        <p:blipFill>
          <a:blip r:embed="rId3"/>
          <a:stretch>
            <a:fillRect/>
          </a:stretch>
        </p:blipFill>
        <p:spPr>
          <a:xfrm>
            <a:off x="9228255" y="2027193"/>
            <a:ext cx="1974075" cy="715244"/>
          </a:xfrm>
          <a:prstGeom prst="rect">
            <a:avLst/>
          </a:prstGeom>
        </p:spPr>
      </p:pic>
      <p:pic>
        <p:nvPicPr>
          <p:cNvPr id="12" name="WaterMark" descr="Logo&#10;&#10;Description automatically generated">
            <a:extLst>
              <a:ext uri="{FF2B5EF4-FFF2-40B4-BE49-F238E27FC236}">
                <a16:creationId xmlns:a16="http://schemas.microsoft.com/office/drawing/2014/main" id="{CC6070E4-0787-08DA-7405-0038F41DFE72}"/>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7295582" y="1305771"/>
            <a:ext cx="926518" cy="926518"/>
          </a:xfrm>
          <a:prstGeom prst="rect">
            <a:avLst/>
          </a:prstGeom>
        </p:spPr>
      </p:pic>
    </p:spTree>
    <p:extLst>
      <p:ext uri="{BB962C8B-B14F-4D97-AF65-F5344CB8AC3E}">
        <p14:creationId xmlns:p14="http://schemas.microsoft.com/office/powerpoint/2010/main" val="45626873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Q[A](d)</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5" y="756950"/>
            <a:ext cx="6362175" cy="3539430"/>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endParaRPr lang="en-US" sz="2800" b="0" dirty="0">
              <a:solidFill>
                <a:srgbClr val="BBBBBB"/>
              </a:solidFill>
              <a:effectLst/>
              <a:latin typeface="Consolas" panose="020B0609020204030204" pitchFamily="49" charset="0"/>
            </a:endParaRPr>
          </a:p>
          <a:p>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while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'a'</a:t>
            </a:r>
            <a:r>
              <a:rPr lang="en-US" sz="2800" b="0" dirty="0">
                <a:solidFill>
                  <a:srgbClr val="FEDE5D"/>
                </a:solidFill>
                <a:effectLst/>
                <a:latin typeface="Consolas" panose="020B0609020204030204" pitchFamily="49" charset="0"/>
              </a:rPr>
              <a:t>&lt;</a:t>
            </a:r>
            <a:r>
              <a:rPr lang="en-US" sz="2800" b="0" dirty="0">
                <a:solidFill>
                  <a:srgbClr val="FF8B39"/>
                </a:solidFill>
                <a:effectLst/>
                <a:latin typeface="Consolas" panose="020B0609020204030204" pitchFamily="49" charset="0"/>
              </a:rPr>
              <a:t>'b'</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dirty="0" err="1">
                <a:solidFill>
                  <a:srgbClr val="FF8B39"/>
                </a:solidFill>
                <a:effectLst/>
                <a:latin typeface="Consolas" panose="020B0609020204030204" pitchFamily="49" charset="0"/>
              </a:rPr>
              <a:t>malayalam</a:t>
            </a:r>
            <a:r>
              <a:rPr lang="en-US" sz="2800" b="0" dirty="0">
                <a:solidFill>
                  <a:srgbClr val="FF8B39"/>
                </a:solidFill>
                <a:effectLst/>
                <a:latin typeface="Consolas" panose="020B0609020204030204" pitchFamily="49" charset="0"/>
              </a:rPr>
              <a:t> is a 		palindrome</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3786B64-5F1A-A778-C702-A2B337EEC586}"/>
              </a:ext>
            </a:extLst>
          </p:cNvPr>
          <p:cNvSpPr txBox="1"/>
          <p:nvPr/>
        </p:nvSpPr>
        <p:spPr>
          <a:xfrm>
            <a:off x="895250" y="4450448"/>
            <a:ext cx="2641600"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a:t>
            </a:r>
          </a:p>
          <a:p>
            <a:r>
              <a:rPr lang="en-US" sz="4000" dirty="0">
                <a:solidFill>
                  <a:srgbClr val="03EDF9"/>
                </a:solidFill>
                <a:latin typeface="Tw Cen MT" panose="020B0602020104020603" pitchFamily="34" charset="0"/>
              </a:rPr>
              <a:t>Output:</a:t>
            </a:r>
          </a:p>
        </p:txBody>
      </p:sp>
      <p:pic>
        <p:nvPicPr>
          <p:cNvPr id="12" name="Picture 11">
            <a:extLst>
              <a:ext uri="{FF2B5EF4-FFF2-40B4-BE49-F238E27FC236}">
                <a16:creationId xmlns:a16="http://schemas.microsoft.com/office/drawing/2014/main" id="{FA6CD341-FE96-A69D-27AA-25149D0B90EF}"/>
              </a:ext>
            </a:extLst>
          </p:cNvPr>
          <p:cNvPicPr>
            <a:picLocks noChangeAspect="1"/>
          </p:cNvPicPr>
          <p:nvPr/>
        </p:nvPicPr>
        <p:blipFill rotWithShape="1">
          <a:blip r:embed="rId3"/>
          <a:srcRect t="47010"/>
          <a:stretch/>
        </p:blipFill>
        <p:spPr>
          <a:xfrm>
            <a:off x="2607400" y="4409024"/>
            <a:ext cx="5393600" cy="1529050"/>
          </a:xfrm>
          <a:prstGeom prst="rect">
            <a:avLst/>
          </a:prstGeom>
        </p:spPr>
      </p:pic>
      <p:sp>
        <p:nvSpPr>
          <p:cNvPr id="15" name="TextBox 14">
            <a:extLst>
              <a:ext uri="{FF2B5EF4-FFF2-40B4-BE49-F238E27FC236}">
                <a16:creationId xmlns:a16="http://schemas.microsoft.com/office/drawing/2014/main" id="{92D9B47E-1DD6-C656-D5BC-25025874BE63}"/>
              </a:ext>
            </a:extLst>
          </p:cNvPr>
          <p:cNvSpPr txBox="1"/>
          <p:nvPr/>
        </p:nvSpPr>
        <p:spPr>
          <a:xfrm>
            <a:off x="3359610" y="5957894"/>
            <a:ext cx="4355334"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Infinite times…</a:t>
            </a:r>
          </a:p>
        </p:txBody>
      </p:sp>
      <p:sp>
        <p:nvSpPr>
          <p:cNvPr id="16" name="TextBox 15">
            <a:extLst>
              <a:ext uri="{FF2B5EF4-FFF2-40B4-BE49-F238E27FC236}">
                <a16:creationId xmlns:a16="http://schemas.microsoft.com/office/drawing/2014/main" id="{AAFEA2D7-E88E-F553-E6AD-942599F7E741}"/>
              </a:ext>
            </a:extLst>
          </p:cNvPr>
          <p:cNvSpPr txBox="1"/>
          <p:nvPr/>
        </p:nvSpPr>
        <p:spPr>
          <a:xfrm>
            <a:off x="8194631" y="890324"/>
            <a:ext cx="3831581" cy="483209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This is an indefinite loop. </a:t>
            </a:r>
            <a:r>
              <a:rPr lang="en-US" sz="2800" b="1" dirty="0">
                <a:solidFill>
                  <a:srgbClr val="03EDF9"/>
                </a:solidFill>
                <a:latin typeface="Tw Cen MT" panose="020B0602020104020603" pitchFamily="34" charset="0"/>
              </a:rPr>
              <a:t>The program prints "</a:t>
            </a:r>
            <a:r>
              <a:rPr lang="en-US" sz="2800" b="1" dirty="0" err="1">
                <a:solidFill>
                  <a:srgbClr val="03EDF9"/>
                </a:solidFill>
                <a:latin typeface="Tw Cen MT" panose="020B0602020104020603" pitchFamily="34" charset="0"/>
              </a:rPr>
              <a:t>malayalam</a:t>
            </a:r>
            <a:r>
              <a:rPr lang="en-US" sz="2800" b="1" dirty="0">
                <a:solidFill>
                  <a:srgbClr val="03EDF9"/>
                </a:solidFill>
                <a:latin typeface="Tw Cen MT" panose="020B0602020104020603" pitchFamily="34" charset="0"/>
              </a:rPr>
              <a:t> is a palindrome" repeatedly in an infinite loop,</a:t>
            </a:r>
            <a:r>
              <a:rPr lang="en-US" sz="2800" dirty="0">
                <a:solidFill>
                  <a:srgbClr val="03EDF9"/>
                </a:solidFill>
                <a:latin typeface="Tw Cen MT" panose="020B0602020104020603" pitchFamily="34" charset="0"/>
              </a:rPr>
              <a:t> as the condition 'a'&lt;'b' is always true in ASCII character comparison, since ASCII value of 'a' and 'b’ are 97 and 98 respectively. </a:t>
            </a:r>
          </a:p>
        </p:txBody>
      </p:sp>
      <p:pic>
        <p:nvPicPr>
          <p:cNvPr id="11" name="WaterMark" descr="Logo&#10;&#10;Description automatically generated">
            <a:extLst>
              <a:ext uri="{FF2B5EF4-FFF2-40B4-BE49-F238E27FC236}">
                <a16:creationId xmlns:a16="http://schemas.microsoft.com/office/drawing/2014/main" id="{03CF8C05-6467-DA32-1F15-EA88B763809E}"/>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6788426" y="1047000"/>
            <a:ext cx="926518" cy="926518"/>
          </a:xfrm>
          <a:prstGeom prst="rect">
            <a:avLst/>
          </a:prstGeom>
        </p:spPr>
      </p:pic>
    </p:spTree>
    <p:extLst>
      <p:ext uri="{BB962C8B-B14F-4D97-AF65-F5344CB8AC3E}">
        <p14:creationId xmlns:p14="http://schemas.microsoft.com/office/powerpoint/2010/main" val="279800862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88668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5 Q[A](e)</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5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LOOP CONTROL INSTRUCTION</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13425" y="756950"/>
            <a:ext cx="6091045" cy="5509200"/>
          </a:xfrm>
          <a:prstGeom prst="rect">
            <a:avLst/>
          </a:prstGeom>
          <a:solidFill>
            <a:srgbClr val="262335"/>
          </a:solidFill>
        </p:spPr>
        <p:txBody>
          <a:bodyPr wrap="square">
            <a:spAutoFit/>
          </a:bodyPr>
          <a:lstStyle/>
          <a:p>
            <a:r>
              <a:rPr lang="en-US" sz="3200" b="0" dirty="0">
                <a:solidFill>
                  <a:srgbClr val="72F1B8"/>
                </a:solidFill>
                <a:effectLst/>
                <a:latin typeface="Consolas" panose="020B0609020204030204" pitchFamily="49" charset="0"/>
              </a:rPr>
              <a:t>#include</a:t>
            </a:r>
            <a:r>
              <a:rPr lang="en-US" sz="3200" b="0" dirty="0">
                <a:solidFill>
                  <a:srgbClr val="BBBBBB"/>
                </a:solidFill>
                <a:effectLst/>
                <a:latin typeface="Consolas" panose="020B0609020204030204" pitchFamily="49" charset="0"/>
              </a:rPr>
              <a:t> </a:t>
            </a:r>
            <a:r>
              <a:rPr lang="en-US" sz="3200" b="0" dirty="0">
                <a:solidFill>
                  <a:srgbClr val="FF8B39"/>
                </a:solidFill>
                <a:effectLst/>
                <a:latin typeface="Consolas" panose="020B0609020204030204" pitchFamily="49" charset="0"/>
              </a:rPr>
              <a:t>&lt;</a:t>
            </a:r>
            <a:r>
              <a:rPr lang="en-US" sz="3200" b="0" dirty="0" err="1">
                <a:solidFill>
                  <a:srgbClr val="FF8B39"/>
                </a:solidFill>
                <a:effectLst/>
                <a:latin typeface="Consolas" panose="020B0609020204030204" pitchFamily="49" charset="0"/>
              </a:rPr>
              <a:t>stdio.h</a:t>
            </a:r>
            <a:r>
              <a:rPr lang="en-US" sz="3200" b="0" dirty="0">
                <a:solidFill>
                  <a:srgbClr val="FF8B39"/>
                </a:solidFill>
                <a:effectLst/>
                <a:latin typeface="Consolas" panose="020B0609020204030204" pitchFamily="49" charset="0"/>
              </a:rPr>
              <a:t>&gt;</a:t>
            </a:r>
            <a:r>
              <a:rPr lang="en-US" sz="3200" b="0" dirty="0">
                <a:solidFill>
                  <a:srgbClr val="BBBBBB"/>
                </a:solidFill>
                <a:effectLst/>
                <a:latin typeface="Consolas" panose="020B0609020204030204" pitchFamily="49" charset="0"/>
              </a:rPr>
              <a:t> </a:t>
            </a:r>
          </a:p>
          <a:p>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36F9F6"/>
                </a:solidFill>
                <a:effectLst/>
                <a:latin typeface="Consolas" panose="020B0609020204030204" pitchFamily="49" charset="0"/>
              </a:rPr>
              <a:t>main</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err="1">
                <a:solidFill>
                  <a:srgbClr val="FF7EDB"/>
                </a:solidFill>
                <a:effectLst/>
                <a:latin typeface="Consolas" panose="020B0609020204030204" pitchFamily="49" charset="0"/>
              </a:rPr>
              <a:t>i</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while</a:t>
            </a:r>
            <a:r>
              <a:rPr lang="en-US" sz="3200" b="0" dirty="0">
                <a:solidFill>
                  <a:srgbClr val="BBBBBB"/>
                </a:solidFill>
                <a:effectLst/>
                <a:latin typeface="Consolas" panose="020B0609020204030204" pitchFamily="49" charset="0"/>
              </a:rPr>
              <a:t> (</a:t>
            </a:r>
            <a:r>
              <a:rPr lang="en-US" sz="3200" b="0" dirty="0" err="1">
                <a:solidFill>
                  <a:srgbClr val="FF7EDB"/>
                </a:solidFill>
                <a:effectLst/>
                <a:latin typeface="Consolas" panose="020B0609020204030204" pitchFamily="49" charset="0"/>
              </a:rPr>
              <a:t>i</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err="1">
                <a:solidFill>
                  <a:srgbClr val="36F9F6"/>
                </a:solidFill>
                <a:effectLst/>
                <a:latin typeface="Consolas" panose="020B0609020204030204" pitchFamily="49" charset="0"/>
              </a:rPr>
              <a:t>printf</a:t>
            </a:r>
            <a:r>
              <a:rPr lang="en-US" sz="3200" b="0" dirty="0">
                <a:solidFill>
                  <a:srgbClr val="BBBBBB"/>
                </a:solidFill>
                <a:effectLst/>
                <a:latin typeface="Consolas" panose="020B0609020204030204" pitchFamily="49" charset="0"/>
              </a:rPr>
              <a:t>(</a:t>
            </a:r>
            <a:r>
              <a:rPr lang="en-US" sz="3200" b="0" dirty="0">
                <a:solidFill>
                  <a:srgbClr val="FF8B39"/>
                </a:solidFill>
                <a:effectLst/>
                <a:latin typeface="Consolas" panose="020B0609020204030204" pitchFamily="49" charset="0"/>
              </a:rPr>
              <a:t>"</a:t>
            </a:r>
            <a:r>
              <a:rPr lang="en-US" sz="3200" b="0" i="1" dirty="0">
                <a:solidFill>
                  <a:srgbClr val="72F1B8"/>
                </a:solidFill>
                <a:effectLst/>
                <a:latin typeface="Consolas" panose="020B0609020204030204" pitchFamily="49" charset="0"/>
              </a:rPr>
              <a:t>%d</a:t>
            </a:r>
            <a:r>
              <a:rPr lang="en-US" sz="3200" b="0" dirty="0">
                <a:solidFill>
                  <a:srgbClr val="36F9F6"/>
                </a:solidFill>
                <a:effectLst/>
                <a:latin typeface="Consolas" panose="020B0609020204030204" pitchFamily="49" charset="0"/>
              </a:rPr>
              <a:t>\n</a:t>
            </a:r>
            <a:r>
              <a:rPr lang="en-US" sz="3200" b="0" dirty="0">
                <a:solidFill>
                  <a:srgbClr val="FF8B39"/>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err="1">
                <a:solidFill>
                  <a:srgbClr val="FF7EDB"/>
                </a:solidFill>
                <a:effectLst/>
                <a:latin typeface="Consolas" panose="020B0609020204030204" pitchFamily="49" charset="0"/>
              </a:rPr>
              <a:t>i</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err="1">
                <a:solidFill>
                  <a:srgbClr val="FF7EDB"/>
                </a:solidFill>
                <a:effectLst/>
                <a:latin typeface="Consolas" panose="020B0609020204030204" pitchFamily="49" charset="0"/>
              </a:rPr>
              <a:t>i</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err="1">
                <a:solidFill>
                  <a:srgbClr val="FF7EDB"/>
                </a:solidFill>
                <a:effectLst/>
                <a:latin typeface="Consolas" panose="020B0609020204030204" pitchFamily="49" charset="0"/>
              </a:rPr>
              <a:t>i</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return</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AFEA2D7-E88E-F553-E6AD-942599F7E741}"/>
              </a:ext>
            </a:extLst>
          </p:cNvPr>
          <p:cNvSpPr txBox="1"/>
          <p:nvPr/>
        </p:nvSpPr>
        <p:spPr>
          <a:xfrm>
            <a:off x="7851246" y="634391"/>
            <a:ext cx="3485561" cy="954107"/>
          </a:xfrm>
          <a:prstGeom prst="rect">
            <a:avLst/>
          </a:prstGeom>
          <a:noFill/>
        </p:spPr>
        <p:txBody>
          <a:bodyPr wrap="square" rtlCol="0">
            <a:spAutoFit/>
          </a:bodyPr>
          <a:lstStyle/>
          <a:p>
            <a:pPr algn="r"/>
            <a:r>
              <a:rPr lang="en-US" sz="2800" dirty="0">
                <a:solidFill>
                  <a:srgbClr val="03EDF9"/>
                </a:solidFill>
                <a:latin typeface="Tw Cen MT" panose="020B0602020104020603" pitchFamily="34" charset="0"/>
              </a:rPr>
              <a:t>👩‍💻 </a:t>
            </a:r>
            <a:r>
              <a:rPr lang="en-US" sz="2800" b="1" dirty="0">
                <a:solidFill>
                  <a:srgbClr val="03EDF9"/>
                </a:solidFill>
                <a:latin typeface="Tw Cen MT" panose="020B0602020104020603" pitchFamily="34" charset="0"/>
              </a:rPr>
              <a:t>10 will be printed indefinitely.</a:t>
            </a:r>
          </a:p>
        </p:txBody>
      </p:sp>
      <p:sp>
        <p:nvSpPr>
          <p:cNvPr id="11" name="TextBox 10">
            <a:extLst>
              <a:ext uri="{FF2B5EF4-FFF2-40B4-BE49-F238E27FC236}">
                <a16:creationId xmlns:a16="http://schemas.microsoft.com/office/drawing/2014/main" id="{1CF478D6-4868-B4B6-1837-F77415A377F6}"/>
              </a:ext>
            </a:extLst>
          </p:cNvPr>
          <p:cNvSpPr txBox="1"/>
          <p:nvPr/>
        </p:nvSpPr>
        <p:spPr>
          <a:xfrm>
            <a:off x="7823494" y="1574744"/>
            <a:ext cx="3509177" cy="483209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✍️10 gets assigned to </a:t>
            </a:r>
            <a:r>
              <a:rPr lang="en-US" sz="2800" dirty="0" err="1">
                <a:solidFill>
                  <a:srgbClr val="03EDF9"/>
                </a:solidFill>
                <a:latin typeface="Tw Cen MT" panose="020B0602020104020603" pitchFamily="34" charset="0"/>
              </a:rPr>
              <a:t>i</a:t>
            </a:r>
            <a:r>
              <a:rPr lang="en-US" sz="2800" dirty="0">
                <a:solidFill>
                  <a:srgbClr val="03EDF9"/>
                </a:solidFill>
                <a:latin typeface="Tw Cen MT" panose="020B0602020104020603" pitchFamily="34" charset="0"/>
              </a:rPr>
              <a:t> so the while is now reduced to </a:t>
            </a:r>
            <a:r>
              <a:rPr lang="en-US" sz="2800" b="1" dirty="0">
                <a:solidFill>
                  <a:srgbClr val="03EDF9"/>
                </a:solidFill>
                <a:effectLst>
                  <a:outerShdw blurRad="38100" dist="38100" dir="2700000" algn="tl">
                    <a:srgbClr val="000000">
                      <a:alpha val="43137"/>
                    </a:srgbClr>
                  </a:outerShdw>
                </a:effectLst>
                <a:latin typeface="Tw Cen MT" panose="020B0602020104020603" pitchFamily="34" charset="0"/>
              </a:rPr>
              <a:t>while ( </a:t>
            </a:r>
            <a:r>
              <a:rPr lang="en-US" sz="2800" b="1" dirty="0" err="1">
                <a:solidFill>
                  <a:srgbClr val="03EDF9"/>
                </a:solidFill>
                <a:effectLst>
                  <a:outerShdw blurRad="38100" dist="38100" dir="2700000" algn="tl">
                    <a:srgbClr val="000000">
                      <a:alpha val="43137"/>
                    </a:srgbClr>
                  </a:outerShdw>
                </a:effectLst>
                <a:latin typeface="Tw Cen MT" panose="020B0602020104020603" pitchFamily="34" charset="0"/>
              </a:rPr>
              <a:t>i</a:t>
            </a:r>
            <a:r>
              <a:rPr lang="en-US" sz="2800" b="1" dirty="0">
                <a:solidFill>
                  <a:srgbClr val="03EDF9"/>
                </a:solidFill>
                <a:effectLst>
                  <a:outerShdw blurRad="38100" dist="38100" dir="2700000" algn="tl">
                    <a:srgbClr val="000000">
                      <a:alpha val="43137"/>
                    </a:srgbClr>
                  </a:outerShdw>
                </a:effectLst>
                <a:latin typeface="Tw Cen MT" panose="020B0602020104020603" pitchFamily="34" charset="0"/>
              </a:rPr>
              <a:t> )</a:t>
            </a:r>
            <a:r>
              <a:rPr lang="en-US" sz="2800" dirty="0">
                <a:solidFill>
                  <a:srgbClr val="03EDF9"/>
                </a:solidFill>
                <a:latin typeface="Tw Cen MT" panose="020B0602020104020603" pitchFamily="34" charset="0"/>
              </a:rPr>
              <a:t> or </a:t>
            </a:r>
            <a:r>
              <a:rPr lang="en-US" sz="2800" b="1" dirty="0">
                <a:solidFill>
                  <a:srgbClr val="03EDF9"/>
                </a:solidFill>
                <a:effectLst>
                  <a:outerShdw blurRad="38100" dist="38100" dir="2700000" algn="tl">
                    <a:srgbClr val="000000">
                      <a:alpha val="43137"/>
                    </a:srgbClr>
                  </a:outerShdw>
                </a:effectLst>
                <a:latin typeface="Tw Cen MT" panose="020B0602020104020603" pitchFamily="34" charset="0"/>
              </a:rPr>
              <a:t>while ( 10 )</a:t>
            </a:r>
            <a:r>
              <a:rPr lang="en-US" sz="2800" dirty="0">
                <a:solidFill>
                  <a:srgbClr val="03EDF9"/>
                </a:solidFill>
                <a:latin typeface="Tw Cen MT" panose="020B0602020104020603" pitchFamily="34" charset="0"/>
              </a:rPr>
              <a:t>. Since 10 is </a:t>
            </a:r>
            <a:r>
              <a:rPr lang="en-US" sz="2800" b="1" dirty="0">
                <a:solidFill>
                  <a:srgbClr val="03EDF9"/>
                </a:solidFill>
                <a:effectLst>
                  <a:outerShdw blurRad="38100" dist="38100" dir="2700000" algn="tl">
                    <a:srgbClr val="000000">
                      <a:alpha val="43137"/>
                    </a:srgbClr>
                  </a:outerShdw>
                </a:effectLst>
                <a:latin typeface="Tw Cen MT" panose="020B0602020104020603" pitchFamily="34" charset="0"/>
              </a:rPr>
              <a:t>non-zero</a:t>
            </a:r>
            <a:r>
              <a:rPr lang="en-US" sz="2800" dirty="0">
                <a:solidFill>
                  <a:srgbClr val="03EDF9"/>
                </a:solidFill>
                <a:latin typeface="Tw Cen MT" panose="020B0602020104020603" pitchFamily="34" charset="0"/>
              </a:rPr>
              <a:t>, so the while condition I = 10 is always </a:t>
            </a:r>
            <a:r>
              <a:rPr lang="en-US" sz="2800" b="1" dirty="0">
                <a:solidFill>
                  <a:srgbClr val="03EDF9"/>
                </a:solidFill>
                <a:effectLst>
                  <a:outerShdw blurRad="38100" dist="38100" dir="2700000" algn="tl">
                    <a:srgbClr val="000000">
                      <a:alpha val="43137"/>
                    </a:srgbClr>
                  </a:outerShdw>
                </a:effectLst>
                <a:latin typeface="Tw Cen MT" panose="020B0602020104020603" pitchFamily="34" charset="0"/>
              </a:rPr>
              <a:t>true</a:t>
            </a:r>
            <a:r>
              <a:rPr lang="en-US" sz="2800" dirty="0">
                <a:solidFill>
                  <a:srgbClr val="03EDF9"/>
                </a:solidFill>
                <a:latin typeface="Tw Cen MT" panose="020B0602020104020603" pitchFamily="34" charset="0"/>
              </a:rPr>
              <a:t>, and hence that control would keep rotating within the loop, eternally.</a:t>
            </a:r>
          </a:p>
        </p:txBody>
      </p:sp>
      <p:pic>
        <p:nvPicPr>
          <p:cNvPr id="21" name="Picture 20">
            <a:extLst>
              <a:ext uri="{FF2B5EF4-FFF2-40B4-BE49-F238E27FC236}">
                <a16:creationId xmlns:a16="http://schemas.microsoft.com/office/drawing/2014/main" id="{48FB23CD-F0A4-8018-EDCD-43FB7868CD91}"/>
              </a:ext>
            </a:extLst>
          </p:cNvPr>
          <p:cNvPicPr>
            <a:picLocks noChangeAspect="1"/>
          </p:cNvPicPr>
          <p:nvPr/>
        </p:nvPicPr>
        <p:blipFill rotWithShape="1">
          <a:blip r:embed="rId3"/>
          <a:srcRect l="1" r="-1816" b="16721"/>
          <a:stretch/>
        </p:blipFill>
        <p:spPr>
          <a:xfrm>
            <a:off x="11450853" y="693450"/>
            <a:ext cx="514075" cy="5656550"/>
          </a:xfrm>
          <a:prstGeom prst="rect">
            <a:avLst/>
          </a:prstGeom>
        </p:spPr>
      </p:pic>
      <p:pic>
        <p:nvPicPr>
          <p:cNvPr id="22" name="WaterMark" descr="Logo&#10;&#10;Description automatically generated">
            <a:extLst>
              <a:ext uri="{FF2B5EF4-FFF2-40B4-BE49-F238E27FC236}">
                <a16:creationId xmlns:a16="http://schemas.microsoft.com/office/drawing/2014/main" id="{8B766A1C-48B0-AEB3-4299-02559263147B}"/>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6447593" y="1047000"/>
            <a:ext cx="926518" cy="926518"/>
          </a:xfrm>
          <a:prstGeom prst="rect">
            <a:avLst/>
          </a:prstGeom>
        </p:spPr>
      </p:pic>
    </p:spTree>
    <p:extLst>
      <p:ext uri="{BB962C8B-B14F-4D97-AF65-F5344CB8AC3E}">
        <p14:creationId xmlns:p14="http://schemas.microsoft.com/office/powerpoint/2010/main" val="86123349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6146</TotalTime>
  <Words>2215</Words>
  <Application>Microsoft Office PowerPoint</Application>
  <PresentationFormat>Widescreen</PresentationFormat>
  <Paragraphs>359</Paragraphs>
  <Slides>26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My Name</cp:lastModifiedBy>
  <cp:revision>158</cp:revision>
  <dcterms:created xsi:type="dcterms:W3CDTF">2017-01-05T13:17:27Z</dcterms:created>
  <dcterms:modified xsi:type="dcterms:W3CDTF">2023-02-11T08:53:03Z</dcterms:modified>
</cp:coreProperties>
</file>