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64" r:id="rId2"/>
    <p:sldId id="278" r:id="rId3"/>
    <p:sldId id="318" r:id="rId4"/>
    <p:sldId id="319" r:id="rId5"/>
    <p:sldId id="320" r:id="rId6"/>
    <p:sldId id="31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51" r:id="rId16"/>
    <p:sldId id="352" r:id="rId17"/>
    <p:sldId id="353" r:id="rId18"/>
    <p:sldId id="350" r:id="rId19"/>
    <p:sldId id="344" r:id="rId20"/>
    <p:sldId id="345" r:id="rId21"/>
    <p:sldId id="346" r:id="rId22"/>
    <p:sldId id="347" r:id="rId23"/>
    <p:sldId id="348" r:id="rId24"/>
    <p:sldId id="354" r:id="rId25"/>
    <p:sldId id="355" r:id="rId26"/>
    <p:sldId id="296" r:id="rId27"/>
    <p:sldId id="321" r:id="rId28"/>
    <p:sldId id="322" r:id="rId29"/>
    <p:sldId id="323" r:id="rId30"/>
    <p:sldId id="324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17" r:id="rId42"/>
    <p:sldId id="356" r:id="rId43"/>
    <p:sldId id="357" r:id="rId44"/>
    <p:sldId id="280" r:id="rId45"/>
    <p:sldId id="309" r:id="rId46"/>
    <p:sldId id="314" r:id="rId47"/>
    <p:sldId id="283" r:id="rId48"/>
    <p:sldId id="279" r:id="rId49"/>
    <p:sldId id="289" r:id="rId50"/>
    <p:sldId id="292" r:id="rId51"/>
    <p:sldId id="313" r:id="rId52"/>
    <p:sldId id="293" r:id="rId53"/>
    <p:sldId id="316" r:id="rId54"/>
    <p:sldId id="282" r:id="rId5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39"/>
    <a:srgbClr val="36FBFB"/>
    <a:srgbClr val="FB7F72"/>
    <a:srgbClr val="320140"/>
    <a:srgbClr val="72F1B8"/>
    <a:srgbClr val="FF5862"/>
    <a:srgbClr val="FB7DDC"/>
    <a:srgbClr val="868CBD"/>
    <a:srgbClr val="FFDF09"/>
    <a:srgbClr val="76F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9" autoAdjust="0"/>
    <p:restoredTop sz="94049" autoAdjust="0"/>
  </p:normalViewPr>
  <p:slideViewPr>
    <p:cSldViewPr snapToGrid="0">
      <p:cViewPr varScale="1">
        <p:scale>
          <a:sx n="60" d="100"/>
          <a:sy n="60" d="100"/>
        </p:scale>
        <p:origin x="1500" y="4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72DB-F0EB-45A6-BA14-E309025ED62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C70-0392-4627-9484-583CA69D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20.03.2023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6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6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6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Answer the following: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 A do while loop is useful when we want that the statements within the loop must be executed: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1. Only once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2. At least once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3. More than once 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4. None of the above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</p:spTree>
    <p:extLst>
      <p:ext uri="{BB962C8B-B14F-4D97-AF65-F5344CB8AC3E}">
        <p14:creationId xmlns:p14="http://schemas.microsoft.com/office/powerpoint/2010/main" val="1300979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Answer the following: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 A do while loop is useful when we want that the statements within the loop must be executed: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1. Only once</a:t>
            </a:r>
          </a:p>
          <a:p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2. At least once ✅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3. More than once 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4. None of the above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</p:spTree>
    <p:extLst>
      <p:ext uri="{BB962C8B-B14F-4D97-AF65-F5344CB8AC3E}">
        <p14:creationId xmlns:p14="http://schemas.microsoft.com/office/powerpoint/2010/main" val="2899680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Answer the following: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 In what sequence the initialization, testing and execution of body is done in a do-while loop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1. Initialization, execution of body, testing 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2. Execution of body, initialization, testing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3. Initialization, testing, execution of body 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4. None of the above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</p:spTree>
    <p:extLst>
      <p:ext uri="{BB962C8B-B14F-4D97-AF65-F5344CB8AC3E}">
        <p14:creationId xmlns:p14="http://schemas.microsoft.com/office/powerpoint/2010/main" val="37516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Answer the following: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 In what sequence the initialization, testing and execution of body is done in a do-while loop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1. Initialization, execution of body, testing ✅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2. Execution of body, initialization, testing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3. Initialization, testing, execution of body</a:t>
            </a:r>
            <a:endParaRPr lang="en-US" sz="4000" b="1" dirty="0">
              <a:solidFill>
                <a:srgbClr val="FF8C3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4. None of the above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</p:spTree>
    <p:extLst>
      <p:ext uri="{BB962C8B-B14F-4D97-AF65-F5344CB8AC3E}">
        <p14:creationId xmlns:p14="http://schemas.microsoft.com/office/powerpoint/2010/main" val="3047242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 Which of the following is not an infinite loop?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E6FF1-05E1-FA62-2D71-E26945ACC103}"/>
              </a:ext>
            </a:extLst>
          </p:cNvPr>
          <p:cNvSpPr txBox="1"/>
          <p:nvPr/>
        </p:nvSpPr>
        <p:spPr>
          <a:xfrm>
            <a:off x="836049" y="1538048"/>
            <a:ext cx="29696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1. 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6FBFB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560642-6C48-F8A9-FCAB-74833D9FFA4D}"/>
              </a:ext>
            </a:extLst>
          </p:cNvPr>
          <p:cNvSpPr txBox="1"/>
          <p:nvPr/>
        </p:nvSpPr>
        <p:spPr>
          <a:xfrm>
            <a:off x="3982428" y="1538048"/>
            <a:ext cx="7145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2.  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 ; ; );</a:t>
            </a:r>
            <a:endParaRPr lang="en-US" sz="2800" b="0" dirty="0">
              <a:solidFill>
                <a:srgbClr val="36FBF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CF202-3954-867A-58AB-5564A8641B9D}"/>
              </a:ext>
            </a:extLst>
          </p:cNvPr>
          <p:cNvSpPr txBox="1"/>
          <p:nvPr/>
        </p:nvSpPr>
        <p:spPr>
          <a:xfrm>
            <a:off x="3552203" y="2490361"/>
            <a:ext cx="42617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3EDF9"/>
                </a:solidFill>
                <a:latin typeface="Tw Cen MT" panose="020B0602020104020603" pitchFamily="34" charset="0"/>
              </a:rPr>
              <a:t>3.  </a:t>
            </a:r>
            <a:r>
              <a:rPr lang="fr-FR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6FBFB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90D2E6-B56B-7165-910A-05CF56FC8833}"/>
              </a:ext>
            </a:extLst>
          </p:cNvPr>
          <p:cNvSpPr txBox="1"/>
          <p:nvPr/>
        </p:nvSpPr>
        <p:spPr>
          <a:xfrm>
            <a:off x="7478924" y="2181018"/>
            <a:ext cx="45180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3EDF9"/>
                </a:solidFill>
                <a:latin typeface="Tw Cen MT" panose="020B0602020104020603" pitchFamily="34" charset="0"/>
              </a:rPr>
              <a:t>4.   </a:t>
            </a:r>
            <a:r>
              <a:rPr lang="es-ES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s-E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do</a:t>
            </a:r>
            <a:endParaRPr lang="es-E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} </a:t>
            </a:r>
            <a:r>
              <a:rPr lang="es-ES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64882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 Which of the following is not an infinite loop?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E6FF1-05E1-FA62-2D71-E26945ACC103}"/>
              </a:ext>
            </a:extLst>
          </p:cNvPr>
          <p:cNvSpPr txBox="1"/>
          <p:nvPr/>
        </p:nvSpPr>
        <p:spPr>
          <a:xfrm>
            <a:off x="836049" y="1538048"/>
            <a:ext cx="29696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1. 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8C3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6FBF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Ans: it is an infinite loop.</a:t>
            </a:r>
          </a:p>
          <a:p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6FBFB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560642-6C48-F8A9-FCAB-74833D9FFA4D}"/>
              </a:ext>
            </a:extLst>
          </p:cNvPr>
          <p:cNvSpPr txBox="1"/>
          <p:nvPr/>
        </p:nvSpPr>
        <p:spPr>
          <a:xfrm>
            <a:off x="3982428" y="1538048"/>
            <a:ext cx="7145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2.  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 ; ; );</a:t>
            </a:r>
            <a:endParaRPr lang="en-US" sz="2800" b="0" dirty="0">
              <a:solidFill>
                <a:srgbClr val="36FBF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CF202-3954-867A-58AB-5564A8641B9D}"/>
              </a:ext>
            </a:extLst>
          </p:cNvPr>
          <p:cNvSpPr txBox="1"/>
          <p:nvPr/>
        </p:nvSpPr>
        <p:spPr>
          <a:xfrm>
            <a:off x="3552203" y="2490361"/>
            <a:ext cx="42617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3EDF9"/>
                </a:solidFill>
                <a:latin typeface="Tw Cen MT" panose="020B0602020104020603" pitchFamily="34" charset="0"/>
              </a:rPr>
              <a:t>3.  </a:t>
            </a:r>
            <a:r>
              <a:rPr lang="fr-FR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6FBFB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90D2E6-B56B-7165-910A-05CF56FC8833}"/>
              </a:ext>
            </a:extLst>
          </p:cNvPr>
          <p:cNvSpPr txBox="1"/>
          <p:nvPr/>
        </p:nvSpPr>
        <p:spPr>
          <a:xfrm>
            <a:off x="7478924" y="2181018"/>
            <a:ext cx="45180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3EDF9"/>
                </a:solidFill>
                <a:latin typeface="Tw Cen MT" panose="020B0602020104020603" pitchFamily="34" charset="0"/>
              </a:rPr>
              <a:t>4.   </a:t>
            </a:r>
            <a:r>
              <a:rPr lang="es-ES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s-E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do</a:t>
            </a:r>
            <a:endParaRPr lang="es-E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} </a:t>
            </a:r>
            <a:r>
              <a:rPr lang="es-ES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93242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 Which of the following is not an infinite loop?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E6FF1-05E1-FA62-2D71-E26945ACC103}"/>
              </a:ext>
            </a:extLst>
          </p:cNvPr>
          <p:cNvSpPr txBox="1"/>
          <p:nvPr/>
        </p:nvSpPr>
        <p:spPr>
          <a:xfrm>
            <a:off x="836049" y="1538048"/>
            <a:ext cx="29696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1. 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8C3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6FBF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Ans: it is an infinite loop.</a:t>
            </a:r>
          </a:p>
          <a:p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6FBFB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560642-6C48-F8A9-FCAB-74833D9FFA4D}"/>
              </a:ext>
            </a:extLst>
          </p:cNvPr>
          <p:cNvSpPr txBox="1"/>
          <p:nvPr/>
        </p:nvSpPr>
        <p:spPr>
          <a:xfrm>
            <a:off x="3982428" y="1538048"/>
            <a:ext cx="7145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2.  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 ; ; );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6FBF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Ans: it is an infinite loop.</a:t>
            </a:r>
            <a:endParaRPr lang="en-US" sz="2800" b="0" dirty="0">
              <a:solidFill>
                <a:srgbClr val="36FBF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CF202-3954-867A-58AB-5564A8641B9D}"/>
              </a:ext>
            </a:extLst>
          </p:cNvPr>
          <p:cNvSpPr txBox="1"/>
          <p:nvPr/>
        </p:nvSpPr>
        <p:spPr>
          <a:xfrm>
            <a:off x="3552203" y="2490361"/>
            <a:ext cx="42617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3EDF9"/>
                </a:solidFill>
                <a:latin typeface="Tw Cen MT" panose="020B0602020104020603" pitchFamily="34" charset="0"/>
              </a:rPr>
              <a:t>3.  </a:t>
            </a:r>
            <a:r>
              <a:rPr lang="fr-FR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6FBFB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90D2E6-B56B-7165-910A-05CF56FC8833}"/>
              </a:ext>
            </a:extLst>
          </p:cNvPr>
          <p:cNvSpPr txBox="1"/>
          <p:nvPr/>
        </p:nvSpPr>
        <p:spPr>
          <a:xfrm>
            <a:off x="7478924" y="2181018"/>
            <a:ext cx="45180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3EDF9"/>
                </a:solidFill>
                <a:latin typeface="Tw Cen MT" panose="020B0602020104020603" pitchFamily="34" charset="0"/>
              </a:rPr>
              <a:t>4.   </a:t>
            </a:r>
            <a:r>
              <a:rPr lang="es-ES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s-E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do</a:t>
            </a:r>
            <a:endParaRPr lang="es-E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} </a:t>
            </a:r>
            <a:r>
              <a:rPr lang="es-ES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9861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 Which of the following is not an infinite loop?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E6FF1-05E1-FA62-2D71-E26945ACC103}"/>
              </a:ext>
            </a:extLst>
          </p:cNvPr>
          <p:cNvSpPr txBox="1"/>
          <p:nvPr/>
        </p:nvSpPr>
        <p:spPr>
          <a:xfrm>
            <a:off x="836049" y="1538048"/>
            <a:ext cx="29696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1. 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8C3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6FBF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Ans: it is an infinite loop.</a:t>
            </a:r>
          </a:p>
          <a:p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6FBFB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560642-6C48-F8A9-FCAB-74833D9FFA4D}"/>
              </a:ext>
            </a:extLst>
          </p:cNvPr>
          <p:cNvSpPr txBox="1"/>
          <p:nvPr/>
        </p:nvSpPr>
        <p:spPr>
          <a:xfrm>
            <a:off x="3982428" y="1538048"/>
            <a:ext cx="7145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2.  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 ; ; );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6FBF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Ans: it is an infinite loop.</a:t>
            </a:r>
            <a:endParaRPr lang="en-US" sz="2800" b="0" dirty="0">
              <a:solidFill>
                <a:srgbClr val="36FBF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CF202-3954-867A-58AB-5564A8641B9D}"/>
              </a:ext>
            </a:extLst>
          </p:cNvPr>
          <p:cNvSpPr txBox="1"/>
          <p:nvPr/>
        </p:nvSpPr>
        <p:spPr>
          <a:xfrm>
            <a:off x="3552203" y="2490361"/>
            <a:ext cx="42617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3EDF9"/>
                </a:solidFill>
                <a:latin typeface="Tw Cen MT" panose="020B0602020104020603" pitchFamily="34" charset="0"/>
              </a:rPr>
              <a:t>3.  </a:t>
            </a:r>
            <a:r>
              <a:rPr lang="fr-FR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8C3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6FBFB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6FBF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Ans: it is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8C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not an infinite loop.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6FBF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Infact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6FBF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, the while loop will not run even at once.</a:t>
            </a:r>
          </a:p>
          <a:p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6FBFB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90D2E6-B56B-7165-910A-05CF56FC8833}"/>
              </a:ext>
            </a:extLst>
          </p:cNvPr>
          <p:cNvSpPr txBox="1"/>
          <p:nvPr/>
        </p:nvSpPr>
        <p:spPr>
          <a:xfrm>
            <a:off x="7478924" y="2181018"/>
            <a:ext cx="45180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3EDF9"/>
                </a:solidFill>
                <a:latin typeface="Tw Cen MT" panose="020B0602020104020603" pitchFamily="34" charset="0"/>
              </a:rPr>
              <a:t>4.   </a:t>
            </a:r>
            <a:r>
              <a:rPr lang="es-ES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s-E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do</a:t>
            </a:r>
            <a:endParaRPr lang="es-E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} </a:t>
            </a:r>
            <a:r>
              <a:rPr lang="es-ES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8677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 Which of the following is not an infinite loop?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E6FF1-05E1-FA62-2D71-E26945ACC103}"/>
              </a:ext>
            </a:extLst>
          </p:cNvPr>
          <p:cNvSpPr txBox="1"/>
          <p:nvPr/>
        </p:nvSpPr>
        <p:spPr>
          <a:xfrm>
            <a:off x="836049" y="1538048"/>
            <a:ext cx="296961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1. 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8C3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6FBF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Ans: it is an infinite loop.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560642-6C48-F8A9-FCAB-74833D9FFA4D}"/>
              </a:ext>
            </a:extLst>
          </p:cNvPr>
          <p:cNvSpPr txBox="1"/>
          <p:nvPr/>
        </p:nvSpPr>
        <p:spPr>
          <a:xfrm>
            <a:off x="3982428" y="1538048"/>
            <a:ext cx="7145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2.  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 ; ; );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6FBF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Ans: it is an infinite loop.</a:t>
            </a:r>
            <a:endParaRPr lang="en-US" sz="2800" b="0" dirty="0">
              <a:solidFill>
                <a:srgbClr val="36FBF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9CF202-3954-867A-58AB-5564A8641B9D}"/>
              </a:ext>
            </a:extLst>
          </p:cNvPr>
          <p:cNvSpPr txBox="1"/>
          <p:nvPr/>
        </p:nvSpPr>
        <p:spPr>
          <a:xfrm>
            <a:off x="3552203" y="2490361"/>
            <a:ext cx="42617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3EDF9"/>
                </a:solidFill>
                <a:latin typeface="Tw Cen MT" panose="020B0602020104020603" pitchFamily="34" charset="0"/>
              </a:rPr>
              <a:t>3.  </a:t>
            </a:r>
            <a:r>
              <a:rPr lang="fr-FR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8C39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6FBFB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6FBF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Ans: it is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8C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not an infinite loop.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6FBF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Infact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6FBF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, the while loop will not run even at once.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90D2E6-B56B-7165-910A-05CF56FC8833}"/>
              </a:ext>
            </a:extLst>
          </p:cNvPr>
          <p:cNvSpPr txBox="1"/>
          <p:nvPr/>
        </p:nvSpPr>
        <p:spPr>
          <a:xfrm>
            <a:off x="7478924" y="2181018"/>
            <a:ext cx="45180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3EDF9"/>
                </a:solidFill>
                <a:latin typeface="Tw Cen MT" panose="020B0602020104020603" pitchFamily="34" charset="0"/>
              </a:rPr>
              <a:t>4.   </a:t>
            </a:r>
            <a:r>
              <a:rPr lang="es-ES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s-E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do</a:t>
            </a:r>
            <a:endParaRPr lang="es-E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} </a:t>
            </a:r>
            <a:r>
              <a:rPr lang="es-ES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s-E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E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6FBFB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algn="r"/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6FBFB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Ans: There is an error. ); must be after The test condition in do while loop.</a:t>
            </a:r>
            <a:endParaRPr lang="es-E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0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Answer the following: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 Which keyword is used to take the control to the beginning loop? </a:t>
            </a:r>
            <a:endParaRPr lang="en-US" sz="4000" b="1" dirty="0">
              <a:solidFill>
                <a:srgbClr val="FF8C39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</p:spTree>
    <p:extLst>
      <p:ext uri="{BB962C8B-B14F-4D97-AF65-F5344CB8AC3E}">
        <p14:creationId xmlns:p14="http://schemas.microsoft.com/office/powerpoint/2010/main" val="15785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6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6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29" y="2320124"/>
            <a:ext cx="9242038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8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b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FEDE5D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 ( ; </a:t>
            </a:r>
            <a:r>
              <a:rPr lang="en-US" sz="28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 ; ) 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8B39"/>
                </a:solidFill>
                <a:latin typeface="Consolas" panose="020B0609020204030204" pitchFamily="49" charset="0"/>
              </a:rPr>
              <a:t>"Here is some mail for you</a:t>
            </a:r>
            <a:r>
              <a:rPr lang="en-US" sz="28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;  </a:t>
            </a:r>
          </a:p>
          <a:p>
            <a:r>
              <a:rPr lang="en-US" sz="28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9418174" y="1499048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464599" y="531654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47571" y="531654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155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11" grpId="0" uiExpand="1" build="p"/>
      <p:bldP spid="12" grpId="0" uiExpand="1" build="p"/>
      <p:bldP spid="1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Answer the following: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 Which keyword is used to take the control to the beginning loop? </a:t>
            </a:r>
          </a:p>
          <a:p>
            <a:endParaRPr lang="en-US" sz="4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Ans: 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</p:spTree>
    <p:extLst>
      <p:ext uri="{BB962C8B-B14F-4D97-AF65-F5344CB8AC3E}">
        <p14:creationId xmlns:p14="http://schemas.microsoft.com/office/powerpoint/2010/main" val="4234842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F6B69-DAA9-8979-A183-1997BDCC1602}"/>
              </a:ext>
            </a:extLst>
          </p:cNvPr>
          <p:cNvSpPr txBox="1"/>
          <p:nvPr/>
        </p:nvSpPr>
        <p:spPr>
          <a:xfrm>
            <a:off x="821227" y="577132"/>
            <a:ext cx="5079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Q[B] Answer the following:</a:t>
            </a:r>
          </a:p>
          <a:p>
            <a:endParaRPr lang="en-US" sz="9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endParaRPr lang="en-US" sz="9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(g) How many times the while loop in the following C code will get executed?</a:t>
            </a:r>
            <a:endParaRPr lang="en-US" sz="3600" b="1" dirty="0">
              <a:solidFill>
                <a:srgbClr val="FF8C39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375AF-2B3F-95FD-227B-782B9B4ED79F}"/>
              </a:ext>
            </a:extLst>
          </p:cNvPr>
          <p:cNvSpPr txBox="1"/>
          <p:nvPr/>
        </p:nvSpPr>
        <p:spPr>
          <a:xfrm>
            <a:off x="5813118" y="1700604"/>
            <a:ext cx="624256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6757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50798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Q[B] Answer the following:</a:t>
            </a:r>
          </a:p>
          <a:p>
            <a:endParaRPr lang="en-US" sz="9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endParaRPr lang="en-US" sz="9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(g) How many times the while loop in the following C code will get executed?</a:t>
            </a:r>
          </a:p>
          <a:p>
            <a:endParaRPr lang="en-US" sz="36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Ans: infinite times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86BAB-4B49-B5AC-E7DE-0BB089E32A36}"/>
              </a:ext>
            </a:extLst>
          </p:cNvPr>
          <p:cNvSpPr txBox="1"/>
          <p:nvPr/>
        </p:nvSpPr>
        <p:spPr>
          <a:xfrm>
            <a:off x="5813118" y="1700604"/>
            <a:ext cx="624256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3248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Q[B](h)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(h) Which of the following statements is true for the following program?</a:t>
            </a:r>
          </a:p>
          <a:p>
            <a:endParaRPr lang="en-US" sz="6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1. The </a:t>
            </a:r>
            <a:r>
              <a:rPr lang="en-US" sz="2400" dirty="0" err="1">
                <a:solidFill>
                  <a:srgbClr val="03EDF9"/>
                </a:solidFill>
                <a:latin typeface="Tw Cen MT" panose="020B0602020104020603" pitchFamily="34" charset="0"/>
              </a:rPr>
              <a:t>printf</a:t>
            </a:r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() function is called 10 times.</a:t>
            </a:r>
          </a:p>
          <a:p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2. The program will produce the output x=10 y=10.</a:t>
            </a:r>
          </a:p>
          <a:p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3. The ; after the if (x!=y) would not produce an error.</a:t>
            </a:r>
          </a:p>
          <a:p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4. The program will not produce any output.</a:t>
            </a:r>
          </a:p>
          <a:p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5. The </a:t>
            </a:r>
            <a:r>
              <a:rPr lang="en-US" sz="2400" dirty="0" err="1">
                <a:solidFill>
                  <a:srgbClr val="03EDF9"/>
                </a:solidFill>
                <a:latin typeface="Tw Cen MT" panose="020B0602020104020603" pitchFamily="34" charset="0"/>
              </a:rPr>
              <a:t>printf</a:t>
            </a:r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() function is called infinite times.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D3C32-A309-FB07-82CF-1130845AA5F9}"/>
              </a:ext>
            </a:extLst>
          </p:cNvPr>
          <p:cNvSpPr txBox="1"/>
          <p:nvPr/>
        </p:nvSpPr>
        <p:spPr>
          <a:xfrm>
            <a:off x="4457473" y="2923956"/>
            <a:ext cx="76802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6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"x = </a:t>
            </a:r>
            <a:r>
              <a:rPr lang="en-US" sz="26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sz="26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02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Q[B](h)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(h) Which of the following statements is true for the following program?</a:t>
            </a:r>
          </a:p>
          <a:p>
            <a:endParaRPr lang="en-US" sz="6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1. The </a:t>
            </a:r>
            <a:r>
              <a:rPr lang="en-US" sz="2400" dirty="0" err="1">
                <a:solidFill>
                  <a:srgbClr val="03EDF9"/>
                </a:solidFill>
                <a:latin typeface="Tw Cen MT" panose="020B0602020104020603" pitchFamily="34" charset="0"/>
              </a:rPr>
              <a:t>printf</a:t>
            </a:r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() function is called 10 times.</a:t>
            </a:r>
            <a:endParaRPr lang="en-US" sz="2400" b="1" dirty="0">
              <a:solidFill>
                <a:srgbClr val="FF8C39"/>
              </a:solidFill>
              <a:latin typeface="Tw Cen MT" panose="020B0602020104020603" pitchFamily="34" charset="0"/>
            </a:endParaRPr>
          </a:p>
          <a:p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2. The program will produce the output x=10 y=10. </a:t>
            </a:r>
            <a:endParaRPr lang="en-US" sz="2400" b="1" dirty="0">
              <a:solidFill>
                <a:srgbClr val="FF8C39"/>
              </a:solidFill>
              <a:latin typeface="Tw Cen MT" panose="020B0602020104020603" pitchFamily="34" charset="0"/>
            </a:endParaRPr>
          </a:p>
          <a:p>
            <a:r>
              <a:rPr lang="en-US" sz="2400" b="1" dirty="0">
                <a:solidFill>
                  <a:srgbClr val="FF8C39"/>
                </a:solidFill>
                <a:latin typeface="Tw Cen MT" panose="020B0602020104020603" pitchFamily="34" charset="0"/>
              </a:rPr>
              <a:t>3. The ; after the if (x!=y) would not produce an error. ✅</a:t>
            </a:r>
          </a:p>
          <a:p>
            <a:r>
              <a:rPr lang="en-US" sz="2400" b="1" dirty="0">
                <a:solidFill>
                  <a:srgbClr val="FF8C39"/>
                </a:solidFill>
                <a:latin typeface="Tw Cen MT" panose="020B0602020104020603" pitchFamily="34" charset="0"/>
              </a:rPr>
              <a:t>4. The program will not produce any output. ✅</a:t>
            </a:r>
          </a:p>
          <a:p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5. The </a:t>
            </a:r>
            <a:r>
              <a:rPr lang="en-US" sz="2400" dirty="0" err="1">
                <a:solidFill>
                  <a:srgbClr val="03EDF9"/>
                </a:solidFill>
                <a:latin typeface="Tw Cen MT" panose="020B0602020104020603" pitchFamily="34" charset="0"/>
              </a:rPr>
              <a:t>printf</a:t>
            </a:r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() function is called infinite times.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D3C32-A309-FB07-82CF-1130845AA5F9}"/>
              </a:ext>
            </a:extLst>
          </p:cNvPr>
          <p:cNvSpPr txBox="1"/>
          <p:nvPr/>
        </p:nvSpPr>
        <p:spPr>
          <a:xfrm>
            <a:off x="4457473" y="2923956"/>
            <a:ext cx="76802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6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"x = </a:t>
            </a:r>
            <a:r>
              <a:rPr lang="en-US" sz="26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sz="26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995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</a:t>
            </a:r>
            <a:r>
              <a:rPr lang="en-US" sz="3600" b="1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</a:t>
            </a:r>
            <a:r>
              <a:rPr lang="en-US" sz="40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) Which of the following statement is true about a for loop used in a C program?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1. for loop works faster than a while loop. </a:t>
            </a:r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  False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2. All things that can be done using a for loop can also be done using a while loop.   </a:t>
            </a:r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True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3. for( ; ; ) implements an infinite loop.   </a:t>
            </a:r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True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4. for loop can be used if we want statements in a loop to get executed at least once.   </a:t>
            </a:r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False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5. for loop works faster than a do-while loop.   </a:t>
            </a:r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0E2B87-4ACF-7DDE-7391-D2292365F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2378" y="2635884"/>
            <a:ext cx="723937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8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Write a program to print all prime numbers from 1 to 300. (Hint: Use nested loops, break and continue)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Q[C](a)</a:t>
            </a:r>
          </a:p>
        </p:txBody>
      </p:sp>
    </p:spTree>
    <p:extLst>
      <p:ext uri="{BB962C8B-B14F-4D97-AF65-F5344CB8AC3E}">
        <p14:creationId xmlns:p14="http://schemas.microsoft.com/office/powerpoint/2010/main" val="429205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 Write a program to fill the entire screen with a smiling face. The smiling face has an ASCII value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Q[C](b)</a:t>
            </a:r>
          </a:p>
        </p:txBody>
      </p:sp>
    </p:spTree>
    <p:extLst>
      <p:ext uri="{BB962C8B-B14F-4D97-AF65-F5344CB8AC3E}">
        <p14:creationId xmlns:p14="http://schemas.microsoft.com/office/powerpoint/2010/main" val="2689419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F5D97E-B513-CF5F-4EDE-194B8B8ECE49}"/>
                  </a:ext>
                </a:extLst>
              </p:cNvPr>
              <p:cNvSpPr txBox="1"/>
              <p:nvPr/>
            </p:nvSpPr>
            <p:spPr>
              <a:xfrm>
                <a:off x="821227" y="577132"/>
                <a:ext cx="11160027" cy="4080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dirty="0">
                    <a:solidFill>
                      <a:srgbClr val="03EDF9"/>
                    </a:solidFill>
                    <a:latin typeface="Tw Cen MT" panose="020B0602020104020603" pitchFamily="34" charset="0"/>
                  </a:rPr>
                  <a:t>Q[C] Attempt the following:</a:t>
                </a:r>
              </a:p>
              <a:p>
                <a:pPr algn="just"/>
                <a:endParaRPr lang="en-US" sz="2400" dirty="0">
                  <a:solidFill>
                    <a:srgbClr val="03EDF9"/>
                  </a:solidFill>
                  <a:latin typeface="Tw Cen MT" panose="020B0602020104020603" pitchFamily="34" charset="0"/>
                </a:endParaRPr>
              </a:p>
              <a:p>
                <a:pPr algn="just"/>
                <a:r>
                  <a:rPr lang="en-US" sz="4000" dirty="0">
                    <a:solidFill>
                      <a:srgbClr val="03EDF9"/>
                    </a:solidFill>
                    <a:latin typeface="Tw Cen MT" panose="020B0602020104020603" pitchFamily="34" charset="0"/>
                  </a:rPr>
                  <a:t>(c) Write a program to add first seven terms of the following series using a for loop:</a:t>
                </a:r>
              </a:p>
              <a:p>
                <a:pPr algn="just"/>
                <a:endParaRPr lang="en-US" sz="4000" dirty="0">
                  <a:solidFill>
                    <a:srgbClr val="03EDF9"/>
                  </a:solidFill>
                  <a:latin typeface="Tw Cen MT" panose="020B0602020104020603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solidFill>
                                <a:srgbClr val="03EDF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03EDF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 smtClean="0">
                              <a:solidFill>
                                <a:srgbClr val="03EDF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000" i="1" smtClean="0">
                              <a:solidFill>
                                <a:srgbClr val="03EDF9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4000" i="1" smtClean="0">
                          <a:solidFill>
                            <a:srgbClr val="03EDF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 smtClean="0">
                              <a:solidFill>
                                <a:srgbClr val="03EDF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03ED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000" i="1" smtClean="0">
                              <a:solidFill>
                                <a:srgbClr val="03EDF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 smtClean="0">
                              <a:solidFill>
                                <a:srgbClr val="03EDF9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4000" i="1" smtClean="0">
                          <a:solidFill>
                            <a:srgbClr val="03EDF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 smtClean="0">
                              <a:solidFill>
                                <a:srgbClr val="03EDF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03EDF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000" i="1" smtClean="0">
                              <a:solidFill>
                                <a:srgbClr val="03EDF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4000" i="1" smtClean="0">
                              <a:solidFill>
                                <a:srgbClr val="03EDF9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4000" i="1" smtClean="0">
                          <a:solidFill>
                            <a:srgbClr val="03EDF9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4000" dirty="0">
                  <a:solidFill>
                    <a:srgbClr val="03EDF9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F5D97E-B513-CF5F-4EDE-194B8B8EC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7" y="577132"/>
                <a:ext cx="11160027" cy="4080348"/>
              </a:xfrm>
              <a:prstGeom prst="rect">
                <a:avLst/>
              </a:prstGeom>
              <a:blipFill>
                <a:blip r:embed="rId3"/>
                <a:stretch>
                  <a:fillRect l="-1967" t="-2691" r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Q[C](c)</a:t>
            </a:r>
          </a:p>
        </p:txBody>
      </p:sp>
    </p:spTree>
    <p:extLst>
      <p:ext uri="{BB962C8B-B14F-4D97-AF65-F5344CB8AC3E}">
        <p14:creationId xmlns:p14="http://schemas.microsoft.com/office/powerpoint/2010/main" val="3027586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 Write a program to generate all combinations of 1, 2 and 3 using for loop.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Q[C](d)</a:t>
            </a:r>
          </a:p>
        </p:txBody>
      </p:sp>
    </p:spTree>
    <p:extLst>
      <p:ext uri="{BB962C8B-B14F-4D97-AF65-F5344CB8AC3E}">
        <p14:creationId xmlns:p14="http://schemas.microsoft.com/office/powerpoint/2010/main" val="2743532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Q[A](a)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9450932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;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; 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"Here is some mail for you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7625920" y="931075"/>
            <a:ext cx="3225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No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963772" y="4307013"/>
            <a:ext cx="108010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✍️ This C program has a for loop that has an empty condition, and the loop variable </a:t>
            </a:r>
            <a:r>
              <a:rPr lang="en-US" sz="32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 is initialized to 0. Since 0 is treated as false in C, the loop will not execute and the program will exit without producing any output.</a:t>
            </a:r>
          </a:p>
        </p:txBody>
      </p:sp>
    </p:spTree>
    <p:extLst>
      <p:ext uri="{BB962C8B-B14F-4D97-AF65-F5344CB8AC3E}">
        <p14:creationId xmlns:p14="http://schemas.microsoft.com/office/powerpoint/2010/main" val="71715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 A machine is purchased which will produce earning of Rs. 1000 per year while it lasts. The machine costs Rs. 6000 and will have a salvage value of Rs. 2000 when it is condemned. If 9 percent per annum can be earned on alternate investments, write a program to determine what will be the minimum life of the machine to make it a more attractive investment compared to alternative investment?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Q[C](e)</a:t>
            </a:r>
          </a:p>
        </p:txBody>
      </p:sp>
    </p:spTree>
    <p:extLst>
      <p:ext uri="{BB962C8B-B14F-4D97-AF65-F5344CB8AC3E}">
        <p14:creationId xmlns:p14="http://schemas.microsoft.com/office/powerpoint/2010/main" val="234375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 Write a program to print the multiplication table of the number entered by the user. The table should get displayed in the following form: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29*1 = 29</a:t>
            </a: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29*2 = 58</a:t>
            </a: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Q[C](f)</a:t>
            </a:r>
          </a:p>
        </p:txBody>
      </p:sp>
    </p:spTree>
    <p:extLst>
      <p:ext uri="{BB962C8B-B14F-4D97-AF65-F5344CB8AC3E}">
        <p14:creationId xmlns:p14="http://schemas.microsoft.com/office/powerpoint/2010/main" val="3878958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 According to a study, the approximate level of intelligence of a person can be calculated using the following formula:</a:t>
            </a:r>
          </a:p>
          <a:p>
            <a:pPr algn="just"/>
            <a:r>
              <a:rPr lang="en-US" sz="40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= 2 + ( y + 0.5 x )</a:t>
            </a:r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Write a program that will produce a table of values of </a:t>
            </a:r>
            <a:r>
              <a:rPr lang="en-US" sz="40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, y and x. where y varies from 1 to 6, and, for each value of y, x varies from 5.5 to 12.5 in steps of 0.5.</a:t>
            </a:r>
          </a:p>
          <a:p>
            <a:pPr algn="just"/>
            <a:endParaRPr lang="en-US" sz="4000" dirty="0">
              <a:solidFill>
                <a:srgbClr val="03EDF9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Q[C](g)</a:t>
            </a:r>
          </a:p>
        </p:txBody>
      </p:sp>
    </p:spTree>
    <p:extLst>
      <p:ext uri="{BB962C8B-B14F-4D97-AF65-F5344CB8AC3E}">
        <p14:creationId xmlns:p14="http://schemas.microsoft.com/office/powerpoint/2010/main" val="357467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(h) When interest compounds q times per year at an annual rate of r% for n years, the principal p compounds to an amount a as per the following formula a = p (1 + r / q)</a:t>
            </a:r>
            <a:r>
              <a:rPr lang="en-US" sz="4000" baseline="30000" dirty="0">
                <a:solidFill>
                  <a:srgbClr val="03EDF9"/>
                </a:solidFill>
                <a:latin typeface="Tw Cen MT" panose="020B0602020104020603" pitchFamily="34" charset="0"/>
              </a:rPr>
              <a:t>nq</a:t>
            </a: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Write a program to read 10 sets of p, r, n &amp; q and calculate the corresponding 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Q[C](h)</a:t>
            </a:r>
          </a:p>
        </p:txBody>
      </p:sp>
    </p:spTree>
    <p:extLst>
      <p:ext uri="{BB962C8B-B14F-4D97-AF65-F5344CB8AC3E}">
        <p14:creationId xmlns:p14="http://schemas.microsoft.com/office/powerpoint/2010/main" val="66982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F5D97E-B513-CF5F-4EDE-194B8B8ECE49}"/>
                  </a:ext>
                </a:extLst>
              </p:cNvPr>
              <p:cNvSpPr txBox="1"/>
              <p:nvPr/>
            </p:nvSpPr>
            <p:spPr>
              <a:xfrm>
                <a:off x="821227" y="577132"/>
                <a:ext cx="11160027" cy="5105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dirty="0">
                    <a:solidFill>
                      <a:srgbClr val="03EDF9"/>
                    </a:solidFill>
                    <a:latin typeface="Tw Cen MT" panose="020B0602020104020603" pitchFamily="34" charset="0"/>
                  </a:rPr>
                  <a:t>Q[C] Attempt the following:</a:t>
                </a:r>
              </a:p>
              <a:p>
                <a:pPr algn="just"/>
                <a:endParaRPr lang="en-US" sz="1000" dirty="0">
                  <a:solidFill>
                    <a:srgbClr val="03EDF9"/>
                  </a:solidFill>
                  <a:latin typeface="Tw Cen MT" panose="020B0602020104020603" pitchFamily="34" charset="0"/>
                </a:endParaRPr>
              </a:p>
              <a:p>
                <a:pPr algn="just"/>
                <a:r>
                  <a:rPr lang="en-US" sz="4000" dirty="0">
                    <a:solidFill>
                      <a:srgbClr val="03EDF9"/>
                    </a:solidFill>
                    <a:latin typeface="Tw Cen MT" panose="020B0602020104020603" pitchFamily="34" charset="0"/>
                  </a:rPr>
                  <a:t>(</a:t>
                </a:r>
                <a:r>
                  <a:rPr lang="en-US" sz="4000" dirty="0" err="1">
                    <a:solidFill>
                      <a:srgbClr val="03EDF9"/>
                    </a:solidFill>
                    <a:latin typeface="Tw Cen MT" panose="020B0602020104020603" pitchFamily="34" charset="0"/>
                  </a:rPr>
                  <a:t>i</a:t>
                </a:r>
                <a:r>
                  <a:rPr lang="en-US" sz="4000" dirty="0">
                    <a:solidFill>
                      <a:srgbClr val="03EDF9"/>
                    </a:solidFill>
                    <a:latin typeface="Tw Cen MT" panose="020B0602020104020603" pitchFamily="34" charset="0"/>
                  </a:rPr>
                  <a:t>) The natural logarithm can be approximated by the following series.</a:t>
                </a:r>
              </a:p>
              <a:p>
                <a:pPr algn="just"/>
                <a:endParaRPr lang="en-US" sz="2400" dirty="0">
                  <a:solidFill>
                    <a:srgbClr val="03EDF9"/>
                  </a:solidFill>
                  <a:latin typeface="Tw Cen MT" panose="020B0602020104020603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pt-BR" sz="4000" i="1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i="1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sz="4000" i="1" smtClean="0">
                        <a:solidFill>
                          <a:srgbClr val="03EDF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4000" i="1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4000" i="1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4000" i="1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4000" i="1" smtClean="0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4000" i="1">
                                    <a:solidFill>
                                      <a:srgbClr val="03ED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solidFill>
                                      <a:srgbClr val="03EDF9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i="1">
                                    <a:solidFill>
                                      <a:srgbClr val="03EDF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rgbClr val="03EDF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000" i="1">
                                    <a:solidFill>
                                      <a:srgbClr val="03EDF9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000" b="0" i="1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000" i="1" smtClean="0">
                        <a:solidFill>
                          <a:srgbClr val="03EDF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4000" i="1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4000" i="1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4000" i="1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4000" i="1">
                                    <a:solidFill>
                                      <a:srgbClr val="03ED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solidFill>
                                      <a:srgbClr val="03EDF9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i="1">
                                    <a:solidFill>
                                      <a:srgbClr val="03EDF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rgbClr val="03EDF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000" i="1">
                                    <a:solidFill>
                                      <a:srgbClr val="03EDF9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000" b="0" i="1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4000" b="0" i="1" smtClean="0">
                        <a:solidFill>
                          <a:srgbClr val="03EDF9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4000" i="1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4000" i="1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sz="4000" i="1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4000" i="1">
                                    <a:solidFill>
                                      <a:srgbClr val="03EDF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solidFill>
                                      <a:srgbClr val="03EDF9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i="1">
                                    <a:solidFill>
                                      <a:srgbClr val="03EDF9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000" i="1">
                                    <a:solidFill>
                                      <a:srgbClr val="03EDF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000" i="1">
                                    <a:solidFill>
                                      <a:srgbClr val="03EDF9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000" b="0" i="1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000" b="0" i="1" smtClean="0">
                        <a:solidFill>
                          <a:srgbClr val="03EDF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4000" i="1" smtClean="0">
                        <a:solidFill>
                          <a:srgbClr val="03EDF9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4000" dirty="0">
                    <a:solidFill>
                      <a:srgbClr val="03EDF9"/>
                    </a:solidFill>
                    <a:latin typeface="Tw Cen MT" panose="020B0602020104020603" pitchFamily="34" charset="0"/>
                  </a:rPr>
                  <a:t> </a:t>
                </a:r>
              </a:p>
              <a:p>
                <a:pPr algn="just"/>
                <a:endParaRPr lang="en-US" sz="2400" dirty="0">
                  <a:solidFill>
                    <a:srgbClr val="03EDF9"/>
                  </a:solidFill>
                  <a:latin typeface="Tw Cen MT" panose="020B0602020104020603" pitchFamily="34" charset="0"/>
                </a:endParaRPr>
              </a:p>
              <a:p>
                <a:pPr algn="just"/>
                <a:r>
                  <a:rPr lang="en-US" sz="4000" dirty="0">
                    <a:solidFill>
                      <a:srgbClr val="03EDF9"/>
                    </a:solidFill>
                    <a:latin typeface="Tw Cen MT" panose="020B0602020104020603" pitchFamily="34" charset="0"/>
                  </a:rPr>
                  <a:t>if x is input through the keyboard, write a program to calculate the sum of first seven terms of this series.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F5D97E-B513-CF5F-4EDE-194B8B8EC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7" y="577132"/>
                <a:ext cx="11160027" cy="5105437"/>
              </a:xfrm>
              <a:prstGeom prst="rect">
                <a:avLst/>
              </a:prstGeom>
              <a:blipFill>
                <a:blip r:embed="rId3"/>
                <a:stretch>
                  <a:fillRect l="-1967" t="-2151" r="-1967" b="-4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</a:t>
            </a:r>
            <a:r>
              <a:rPr lang="en-US" sz="3600" b="1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643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</a:t>
            </a:r>
            <a:r>
              <a:rPr lang="en-US" sz="4000" b="1" dirty="0">
                <a:solidFill>
                  <a:srgbClr val="03EDF9"/>
                </a:solidFill>
                <a:latin typeface="+mj-lt"/>
              </a:rPr>
              <a:t>j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) Write a program to generate all Pythagorean Triplets with side length less than or equal to 30.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</a:t>
            </a:r>
            <a:r>
              <a:rPr lang="en-US" sz="3600" dirty="0">
                <a:solidFill>
                  <a:srgbClr val="03EDF9"/>
                </a:solidFill>
                <a:latin typeface="+mj-lt"/>
              </a:rPr>
              <a:t>j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6898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(k) Population of a town today is 100000. The population has increased steadily at the rate of 10 % per year for last 10 years. Write a program to determine the population at the end of each year in the last decade.</a:t>
            </a:r>
          </a:p>
          <a:p>
            <a:pPr algn="just"/>
            <a:endParaRPr lang="en-US" sz="4000" dirty="0">
              <a:solidFill>
                <a:srgbClr val="03EDF9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</a:t>
            </a:r>
            <a:r>
              <a:rPr lang="en-US" sz="3600" b="1" dirty="0">
                <a:solidFill>
                  <a:srgbClr val="03EDF9"/>
                </a:solidFill>
                <a:latin typeface="+mj-lt"/>
              </a:rPr>
              <a:t>k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006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(l) Ramanujan number is the smallest number that can be expressed as sum of two cubes in two different ways. Write a program to print all such numbers up to a reasonable limit.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</a:t>
            </a:r>
            <a:r>
              <a:rPr lang="en-US" sz="3600" b="1" dirty="0">
                <a:solidFill>
                  <a:srgbClr val="03EDF9"/>
                </a:solidFill>
                <a:latin typeface="+mj-lt"/>
              </a:rPr>
              <a:t>l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(m) Write a program to print 24 hours of day with suitable suffixes like AM, PM, Noon and Midnight.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</a:t>
            </a:r>
            <a:r>
              <a:rPr lang="en-US" sz="3600" b="1" dirty="0">
                <a:solidFill>
                  <a:srgbClr val="03EDF9"/>
                </a:solidFill>
                <a:latin typeface="+mj-lt"/>
              </a:rPr>
              <a:t>m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0131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(n) Write a program to produce the following 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</a:t>
            </a:r>
            <a:r>
              <a:rPr lang="en-US" sz="3600" b="1" dirty="0">
                <a:solidFill>
                  <a:srgbClr val="03EDF9"/>
                </a:solidFill>
                <a:latin typeface="+mj-lt"/>
              </a:rPr>
              <a:t>n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61C53E53-19A5-75F4-43B1-6B71C43DA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43115" y="733773"/>
            <a:ext cx="3305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95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Q[A](b)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9450932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6400800" y="931075"/>
            <a:ext cx="4450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Prints 1 infinite times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963772" y="4461685"/>
            <a:ext cx="10801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The for loop is terminated with a semicolon. </a:t>
            </a:r>
            <a:r>
              <a:rPr lang="en-US" sz="28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++ will never execute. So, the value of </a:t>
            </a:r>
            <a:r>
              <a:rPr lang="en-US" sz="28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 will always be 1, which is less than 5. The loop condition I &lt;= 5 will never false. Hence, the control will keep rotating inside the for loop.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76C687-431B-925A-F05E-D186D311E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113999" b="75844"/>
          <a:stretch/>
        </p:blipFill>
        <p:spPr>
          <a:xfrm>
            <a:off x="11306200" y="1081667"/>
            <a:ext cx="1444600" cy="323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65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(o) Write a program to produce the following 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</a:t>
            </a:r>
            <a:r>
              <a:rPr lang="en-US" sz="3600" b="1" dirty="0">
                <a:solidFill>
                  <a:srgbClr val="03EDF9"/>
                </a:solidFill>
                <a:latin typeface="+mj-lt"/>
              </a:rPr>
              <a:t>o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  <p:pic>
        <p:nvPicPr>
          <p:cNvPr id="7" name="Picture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122B246-81DA-92C0-A819-6DA72ACA7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22966" y="1506940"/>
            <a:ext cx="3546067" cy="54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9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(p) Write a program to produce the following 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Q[C](p)</a:t>
            </a:r>
          </a:p>
        </p:txBody>
      </p:sp>
      <p:pic>
        <p:nvPicPr>
          <p:cNvPr id="23" name="Picture 22" descr="A picture containing text, group&#10;&#10;Description automatically generated">
            <a:extLst>
              <a:ext uri="{FF2B5EF4-FFF2-40B4-BE49-F238E27FC236}">
                <a16:creationId xmlns:a16="http://schemas.microsoft.com/office/drawing/2014/main" id="{EB63F1E9-9083-DFB6-E727-3BA5C9D49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92265" y="289273"/>
            <a:ext cx="3407470" cy="77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0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Q[C](p)</a:t>
            </a:r>
          </a:p>
        </p:txBody>
      </p:sp>
      <p:pic>
        <p:nvPicPr>
          <p:cNvPr id="12" name="Picture 11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3DD76C78-F0DB-4A9A-A851-B1DB6002D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50" y="83733"/>
            <a:ext cx="8712200" cy="66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0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91CA6-2014-D6A3-40BB-5529F8E87BC8}"/>
              </a:ext>
            </a:extLst>
          </p:cNvPr>
          <p:cNvSpPr/>
          <p:nvPr/>
        </p:nvSpPr>
        <p:spPr>
          <a:xfrm>
            <a:off x="-13104939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A2FCA-9B9F-BF5D-EB27-1099B45D7465}"/>
              </a:ext>
            </a:extLst>
          </p:cNvPr>
          <p:cNvSpPr txBox="1"/>
          <p:nvPr/>
        </p:nvSpPr>
        <p:spPr>
          <a:xfrm rot="16200000">
            <a:off x="-2205910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7 Q[A]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677A24-6FEC-10E7-AEE8-5CE4F7783A64}"/>
              </a:ext>
            </a:extLst>
          </p:cNvPr>
          <p:cNvSpPr/>
          <p:nvPr/>
        </p:nvSpPr>
        <p:spPr>
          <a:xfrm>
            <a:off x="-13850371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0FD08-DE29-0201-6414-24431A69BF92}"/>
              </a:ext>
            </a:extLst>
          </p:cNvPr>
          <p:cNvSpPr txBox="1"/>
          <p:nvPr/>
        </p:nvSpPr>
        <p:spPr>
          <a:xfrm rot="16200000">
            <a:off x="-296559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7 Q[B]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93E48-7E16-6F14-A400-0933F4B4261B}"/>
              </a:ext>
            </a:extLst>
          </p:cNvPr>
          <p:cNvSpPr/>
          <p:nvPr/>
        </p:nvSpPr>
        <p:spPr>
          <a:xfrm>
            <a:off x="-14627627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573126-90A3-176C-FAD7-22894AD027B6}"/>
              </a:ext>
            </a:extLst>
          </p:cNvPr>
          <p:cNvSpPr txBox="1"/>
          <p:nvPr/>
        </p:nvSpPr>
        <p:spPr>
          <a:xfrm rot="16200000">
            <a:off x="-3728598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7 Q[C]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8A4742-8C2C-1ED3-9FB2-CCAEF56E2A60}"/>
              </a:ext>
            </a:extLst>
          </p:cNvPr>
          <p:cNvSpPr/>
          <p:nvPr/>
        </p:nvSpPr>
        <p:spPr>
          <a:xfrm>
            <a:off x="-15373059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EF7465-3969-9DFB-2235-1381D5CD8F87}"/>
              </a:ext>
            </a:extLst>
          </p:cNvPr>
          <p:cNvSpPr txBox="1"/>
          <p:nvPr/>
        </p:nvSpPr>
        <p:spPr>
          <a:xfrm rot="16200000">
            <a:off x="-4488281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7 Q[D]</a:t>
            </a:r>
          </a:p>
        </p:txBody>
      </p:sp>
      <p:pic>
        <p:nvPicPr>
          <p:cNvPr id="1026" name="Picture 2" descr="Pascal's triangle in Ruby for fun - DEV Community">
            <a:extLst>
              <a:ext uri="{FF2B5EF4-FFF2-40B4-BE49-F238E27FC236}">
                <a16:creationId xmlns:a16="http://schemas.microsoft.com/office/drawing/2014/main" id="{D03BD62D-6664-4E8D-8443-BD34B5502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27"/>
          <a:stretch/>
        </p:blipFill>
        <p:spPr bwMode="auto">
          <a:xfrm>
            <a:off x="1084343" y="1161332"/>
            <a:ext cx="10544722" cy="462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7A449B-FC07-9228-9D03-B792EAB61278}"/>
              </a:ext>
            </a:extLst>
          </p:cNvPr>
          <p:cNvSpPr txBox="1"/>
          <p:nvPr/>
        </p:nvSpPr>
        <p:spPr>
          <a:xfrm>
            <a:off x="8792692" y="1305440"/>
            <a:ext cx="2836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w Cen MT" panose="020B0602020104020603" pitchFamily="34" charset="0"/>
              </a:rPr>
              <a:t>Binomial Coefficients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F578A-0A8F-2CCB-5A4A-B8CC1CCDCF09}"/>
              </a:ext>
            </a:extLst>
          </p:cNvPr>
          <p:cNvSpPr txBox="1"/>
          <p:nvPr/>
        </p:nvSpPr>
        <p:spPr>
          <a:xfrm>
            <a:off x="8792691" y="2946125"/>
            <a:ext cx="2836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w Cen MT" panose="020B0602020104020603" pitchFamily="34" charset="0"/>
              </a:rPr>
              <a:t>n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CECA4-CD01-8F8A-24CB-E8289AB924E2}"/>
              </a:ext>
            </a:extLst>
          </p:cNvPr>
          <p:cNvSpPr txBox="1"/>
          <p:nvPr/>
        </p:nvSpPr>
        <p:spPr>
          <a:xfrm>
            <a:off x="3920717" y="1172691"/>
            <a:ext cx="1810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w Cen MT" panose="020B0602020104020603" pitchFamily="34" charset="0"/>
              </a:rPr>
              <a:t>i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E69927-C86A-13AA-A151-956314BEC5D6}"/>
              </a:ext>
            </a:extLst>
          </p:cNvPr>
          <p:cNvSpPr txBox="1"/>
          <p:nvPr/>
        </p:nvSpPr>
        <p:spPr>
          <a:xfrm>
            <a:off x="2750356" y="2025574"/>
            <a:ext cx="1810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w Cen MT" panose="020B0602020104020603" pitchFamily="34" charset="0"/>
              </a:rPr>
              <a:t>i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1578F9-649A-424A-84D0-88F02283B399}"/>
              </a:ext>
            </a:extLst>
          </p:cNvPr>
          <p:cNvSpPr txBox="1"/>
          <p:nvPr/>
        </p:nvSpPr>
        <p:spPr>
          <a:xfrm>
            <a:off x="1845079" y="2859672"/>
            <a:ext cx="1810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i</a:t>
            </a:r>
            <a:r>
              <a:rPr lang="en-US" sz="4000" b="1" dirty="0">
                <a:solidFill>
                  <a:srgbClr val="FF0000"/>
                </a:solidFill>
                <a:latin typeface="Tw Cen MT" panose="020B0602020104020603" pitchFamily="34" charset="0"/>
              </a:rPr>
              <a:t>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31A3F-5554-B8DA-D290-E96494399B5C}"/>
              </a:ext>
            </a:extLst>
          </p:cNvPr>
          <p:cNvSpPr txBox="1"/>
          <p:nvPr/>
        </p:nvSpPr>
        <p:spPr>
          <a:xfrm>
            <a:off x="1307322" y="3803184"/>
            <a:ext cx="1810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w Cen MT" panose="020B0602020104020603" pitchFamily="34" charset="0"/>
              </a:rPr>
              <a:t>i 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27183C-EFC4-8E0A-15BF-B4A2D6305D24}"/>
              </a:ext>
            </a:extLst>
          </p:cNvPr>
          <p:cNvSpPr txBox="1"/>
          <p:nvPr/>
        </p:nvSpPr>
        <p:spPr>
          <a:xfrm>
            <a:off x="791202" y="4738157"/>
            <a:ext cx="1810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w Cen MT" panose="020B0602020104020603" pitchFamily="34" charset="0"/>
              </a:rPr>
              <a:t>i = 4</a:t>
            </a:r>
          </a:p>
        </p:txBody>
      </p:sp>
    </p:spTree>
    <p:extLst>
      <p:ext uri="{BB962C8B-B14F-4D97-AF65-F5344CB8AC3E}">
        <p14:creationId xmlns:p14="http://schemas.microsoft.com/office/powerpoint/2010/main" val="3107307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7F16D4-5074-1C22-FDB1-07D3AC6C0165}"/>
              </a:ext>
            </a:extLst>
          </p:cNvPr>
          <p:cNvSpPr txBox="1"/>
          <p:nvPr/>
        </p:nvSpPr>
        <p:spPr>
          <a:xfrm>
            <a:off x="387897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40FB1-62DB-F47C-6303-7FDAD2B556CC}"/>
              </a:ext>
            </a:extLst>
          </p:cNvPr>
          <p:cNvSpPr txBox="1"/>
          <p:nvPr/>
        </p:nvSpPr>
        <p:spPr>
          <a:xfrm>
            <a:off x="392306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68C15-BFC4-91C8-AEC6-E438C0E9EDA9}"/>
              </a:ext>
            </a:extLst>
          </p:cNvPr>
          <p:cNvSpPr txBox="1"/>
          <p:nvPr/>
        </p:nvSpPr>
        <p:spPr>
          <a:xfrm>
            <a:off x="392306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7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77228-3A8F-6C81-EAE4-E30701BA3322}"/>
              </a:ext>
            </a:extLst>
          </p:cNvPr>
          <p:cNvSpPr txBox="1"/>
          <p:nvPr/>
        </p:nvSpPr>
        <p:spPr>
          <a:xfrm>
            <a:off x="3461684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CASE CONTROL INSTRUCTION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4DE20E-1726-43FF-0991-0BD33DC4988D}"/>
              </a:ext>
            </a:extLst>
          </p:cNvPr>
          <p:cNvGrpSpPr/>
          <p:nvPr/>
        </p:nvGrpSpPr>
        <p:grpSpPr>
          <a:xfrm>
            <a:off x="6821329" y="5006958"/>
            <a:ext cx="1394208" cy="271002"/>
            <a:chOff x="6329554" y="5073786"/>
            <a:chExt cx="1394208" cy="271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9876573-9386-C217-7B51-56A4BA3BA043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95FE35-5165-3674-902C-6E4E204C05C6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198921-0AF0-48C3-130D-67F3442B41A6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12" name="DC Logo" descr="Logo&#10;&#10;Description automatically generated">
            <a:extLst>
              <a:ext uri="{FF2B5EF4-FFF2-40B4-BE49-F238E27FC236}">
                <a16:creationId xmlns:a16="http://schemas.microsoft.com/office/drawing/2014/main" id="{2ED145B2-E4F4-1F51-117D-DABC9954F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6A186B5-2E93-31D8-312F-5365C733BE31}"/>
              </a:ext>
            </a:extLst>
          </p:cNvPr>
          <p:cNvSpPr/>
          <p:nvPr/>
        </p:nvSpPr>
        <p:spPr>
          <a:xfrm>
            <a:off x="-965600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440F5-C18E-11D6-B577-42992C0B4277}"/>
              </a:ext>
            </a:extLst>
          </p:cNvPr>
          <p:cNvSpPr txBox="1"/>
          <p:nvPr/>
        </p:nvSpPr>
        <p:spPr>
          <a:xfrm rot="16200000">
            <a:off x="124302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7 Q[A]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E863F-9DA0-01AF-158C-725798F2195C}"/>
              </a:ext>
            </a:extLst>
          </p:cNvPr>
          <p:cNvSpPr/>
          <p:nvPr/>
        </p:nvSpPr>
        <p:spPr>
          <a:xfrm>
            <a:off x="-1040143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E2C43E-5279-08C7-C465-2AD3E482D74E}"/>
              </a:ext>
            </a:extLst>
          </p:cNvPr>
          <p:cNvSpPr txBox="1"/>
          <p:nvPr/>
        </p:nvSpPr>
        <p:spPr>
          <a:xfrm rot="16200000">
            <a:off x="48334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7 Q[B]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94944-8FDD-2F10-B4FE-1EFE7D5EB4B8}"/>
              </a:ext>
            </a:extLst>
          </p:cNvPr>
          <p:cNvSpPr/>
          <p:nvPr/>
        </p:nvSpPr>
        <p:spPr>
          <a:xfrm>
            <a:off x="-1117868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929519-E939-E35C-84D8-D9AFA57C4DE6}"/>
              </a:ext>
            </a:extLst>
          </p:cNvPr>
          <p:cNvSpPr txBox="1"/>
          <p:nvPr/>
        </p:nvSpPr>
        <p:spPr>
          <a:xfrm rot="16200000">
            <a:off x="-27965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7 Q[C]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286ABF-8F66-2544-86EF-A897CFD61413}"/>
              </a:ext>
            </a:extLst>
          </p:cNvPr>
          <p:cNvSpPr/>
          <p:nvPr/>
        </p:nvSpPr>
        <p:spPr>
          <a:xfrm>
            <a:off x="-1192412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3532A3-A5D8-4F96-AF87-CAC796EF2712}"/>
              </a:ext>
            </a:extLst>
          </p:cNvPr>
          <p:cNvSpPr txBox="1"/>
          <p:nvPr/>
        </p:nvSpPr>
        <p:spPr>
          <a:xfrm rot="16200000">
            <a:off x="-1039342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7 Q[D]</a:t>
            </a:r>
          </a:p>
        </p:txBody>
      </p:sp>
      <p:pic>
        <p:nvPicPr>
          <p:cNvPr id="24" name="WaterMark" descr="Logo&#10;&#10;Description automatically generated">
            <a:extLst>
              <a:ext uri="{FF2B5EF4-FFF2-40B4-BE49-F238E27FC236}">
                <a16:creationId xmlns:a16="http://schemas.microsoft.com/office/drawing/2014/main" id="{AB8640C0-08D2-A519-A55E-338B3F1CF848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956" y="2882919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-74772" y="888329"/>
            <a:ext cx="12266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👉 SUBSCRIBE 🤛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9933509" y="6030554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5B874-AB75-A17A-E2C1-BDDFDE8568B3}"/>
              </a:ext>
            </a:extLst>
          </p:cNvPr>
          <p:cNvSpPr txBox="1"/>
          <p:nvPr/>
        </p:nvSpPr>
        <p:spPr>
          <a:xfrm>
            <a:off x="2604080" y="775854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rgbClr val="03EDF9"/>
                </a:solidFill>
                <a:latin typeface="Tw Cen MT" panose="020B0602020104020603" pitchFamily="34" charset="0"/>
              </a:rPr>
              <a:t>👇👇👇👇👇👇👇👇👇👇👇👇👇👇👇👇👇👇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6A62-99D6-735D-28FC-1F46869B7CCD}"/>
              </a:ext>
            </a:extLst>
          </p:cNvPr>
          <p:cNvSpPr txBox="1"/>
          <p:nvPr/>
        </p:nvSpPr>
        <p:spPr>
          <a:xfrm>
            <a:off x="2604080" y="5812112"/>
            <a:ext cx="690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2F1B8"/>
                </a:solidFill>
                <a:latin typeface="Tw Cen MT" panose="020B0602020104020603" pitchFamily="34" charset="0"/>
              </a:rPr>
              <a:t>Thanks for your valuable time!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219D3-3B96-4BEF-C5A4-9A2E2F4BE7EB}"/>
              </a:ext>
            </a:extLst>
          </p:cNvPr>
          <p:cNvSpPr txBox="1"/>
          <p:nvPr/>
        </p:nvSpPr>
        <p:spPr>
          <a:xfrm>
            <a:off x="2604080" y="259503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rgbClr val="03EDF9"/>
                </a:solidFill>
                <a:latin typeface="Tw Cen MT" panose="020B0602020104020603" pitchFamily="34" charset="0"/>
              </a:rPr>
              <a:t>🔴Let me create amazing coding tutorials for you forever!🙂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590BB-A120-8868-B988-396828620EF0}"/>
              </a:ext>
            </a:extLst>
          </p:cNvPr>
          <p:cNvGrpSpPr/>
          <p:nvPr/>
        </p:nvGrpSpPr>
        <p:grpSpPr>
          <a:xfrm>
            <a:off x="789511" y="6030554"/>
            <a:ext cx="1394208" cy="271002"/>
            <a:chOff x="6329554" y="5073786"/>
            <a:chExt cx="1394208" cy="2710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BA933E-24DD-DE7A-D082-9C0905B18FCE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384902-0747-0A7B-7DB1-8145DBA8F43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1DE34F-52A0-20F2-4599-C975ECA129B9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79DD1-F776-81F3-45AC-1B9957E8C669}"/>
              </a:ext>
            </a:extLst>
          </p:cNvPr>
          <p:cNvSpPr/>
          <p:nvPr/>
        </p:nvSpPr>
        <p:spPr>
          <a:xfrm>
            <a:off x="3338589" y="2782320"/>
            <a:ext cx="5514822" cy="3029792"/>
          </a:xfrm>
          <a:prstGeom prst="rect">
            <a:avLst/>
          </a:prstGeom>
          <a:solidFill>
            <a:srgbClr val="868CB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0BF0A-7A4F-F698-1CE0-09747C444655}"/>
              </a:ext>
            </a:extLst>
          </p:cNvPr>
          <p:cNvSpPr txBox="1"/>
          <p:nvPr/>
        </p:nvSpPr>
        <p:spPr>
          <a:xfrm>
            <a:off x="228940" y="3110380"/>
            <a:ext cx="290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8B39"/>
                </a:solidFill>
                <a:latin typeface="Tw Cen MT" panose="020B0602020104020603" pitchFamily="34" charset="0"/>
              </a:rPr>
              <a:t>CHAPTER 7 SOLUTIONS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52BFC-2495-D001-3911-769ADC2B4BEB}"/>
              </a:ext>
            </a:extLst>
          </p:cNvPr>
          <p:cNvSpPr txBox="1"/>
          <p:nvPr/>
        </p:nvSpPr>
        <p:spPr>
          <a:xfrm>
            <a:off x="8815314" y="3107741"/>
            <a:ext cx="3412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DB70D7"/>
                </a:solidFill>
                <a:latin typeface="Tw Cen MT" panose="020B0602020104020603" pitchFamily="34" charset="0"/>
              </a:rPr>
              <a:t>CASE CONTROL INSTRUCTION</a:t>
            </a:r>
          </a:p>
        </p:txBody>
      </p:sp>
      <p:pic>
        <p:nvPicPr>
          <p:cNvPr id="23" name="Graphic 22" descr="A flying arrow">
            <a:extLst>
              <a:ext uri="{FF2B5EF4-FFF2-40B4-BE49-F238E27FC236}">
                <a16:creationId xmlns:a16="http://schemas.microsoft.com/office/drawing/2014/main" id="{D5E86729-3DAB-C426-12C4-9B7EF167C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511" y="4526066"/>
            <a:ext cx="1619250" cy="990600"/>
          </a:xfrm>
          <a:prstGeom prst="rect">
            <a:avLst/>
          </a:prstGeom>
        </p:spPr>
      </p:pic>
      <p:pic>
        <p:nvPicPr>
          <p:cNvPr id="26" name="Graphic 25" descr="A flying arrow">
            <a:extLst>
              <a:ext uri="{FF2B5EF4-FFF2-40B4-BE49-F238E27FC236}">
                <a16:creationId xmlns:a16="http://schemas.microsoft.com/office/drawing/2014/main" id="{A29749AA-BB26-E96F-6FC5-52D68DB50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46578" y="4526066"/>
            <a:ext cx="1619250" cy="990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915794-9FB4-D60A-CB22-846806F23ADE}"/>
              </a:ext>
            </a:extLst>
          </p:cNvPr>
          <p:cNvSpPr/>
          <p:nvPr/>
        </p:nvSpPr>
        <p:spPr>
          <a:xfrm>
            <a:off x="-12927966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C2E21-1476-6E8D-5B55-96C24670000D}"/>
              </a:ext>
            </a:extLst>
          </p:cNvPr>
          <p:cNvSpPr txBox="1"/>
          <p:nvPr/>
        </p:nvSpPr>
        <p:spPr>
          <a:xfrm rot="16200000">
            <a:off x="-2028937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7 Q[B]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76B731-2B75-4C11-5714-F12C102FF007}"/>
              </a:ext>
            </a:extLst>
          </p:cNvPr>
          <p:cNvSpPr/>
          <p:nvPr/>
        </p:nvSpPr>
        <p:spPr>
          <a:xfrm>
            <a:off x="-1367339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EDFC70-197F-2345-F04F-B60EC6A3DF34}"/>
              </a:ext>
            </a:extLst>
          </p:cNvPr>
          <p:cNvSpPr txBox="1"/>
          <p:nvPr/>
        </p:nvSpPr>
        <p:spPr>
          <a:xfrm rot="16200000">
            <a:off x="-2788620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7 Q[C]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264E37-D632-36B8-201C-A9039EF3D449}"/>
              </a:ext>
            </a:extLst>
          </p:cNvPr>
          <p:cNvSpPr/>
          <p:nvPr/>
        </p:nvSpPr>
        <p:spPr>
          <a:xfrm>
            <a:off x="-14450654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88ED9-F3F6-C346-B61D-835DA5758018}"/>
              </a:ext>
            </a:extLst>
          </p:cNvPr>
          <p:cNvSpPr txBox="1"/>
          <p:nvPr/>
        </p:nvSpPr>
        <p:spPr>
          <a:xfrm rot="16200000">
            <a:off x="-3551625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7 Q[D]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0309B0-85A8-6797-CED2-15E2C56B3B13}"/>
              </a:ext>
            </a:extLst>
          </p:cNvPr>
          <p:cNvSpPr/>
          <p:nvPr/>
        </p:nvSpPr>
        <p:spPr>
          <a:xfrm>
            <a:off x="-151960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07A403-AF9B-83BC-D255-BC55D56EC6DA}"/>
              </a:ext>
            </a:extLst>
          </p:cNvPr>
          <p:cNvSpPr txBox="1"/>
          <p:nvPr/>
        </p:nvSpPr>
        <p:spPr>
          <a:xfrm rot="16200000">
            <a:off x="-4311308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7 Q[E]</a:t>
            </a:r>
          </a:p>
        </p:txBody>
      </p:sp>
    </p:spTree>
    <p:extLst>
      <p:ext uri="{BB962C8B-B14F-4D97-AF65-F5344CB8AC3E}">
        <p14:creationId xmlns:p14="http://schemas.microsoft.com/office/powerpoint/2010/main" val="916569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19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29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6CC5F-486D-C368-B790-61983883880A}"/>
              </a:ext>
            </a:extLst>
          </p:cNvPr>
          <p:cNvSpPr txBox="1"/>
          <p:nvPr/>
        </p:nvSpPr>
        <p:spPr>
          <a:xfrm>
            <a:off x="6123616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5111362" y="1493284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290549" y="149616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23382" y="27698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11223382" y="367410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5A4C-A062-D4B9-B3EE-6D3D0C394021}"/>
              </a:ext>
            </a:extLst>
          </p:cNvPr>
          <p:cNvSpPr txBox="1"/>
          <p:nvPr/>
        </p:nvSpPr>
        <p:spPr>
          <a:xfrm>
            <a:off x="11223382" y="457833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23475-1974-65F6-3174-FAEEF7DA6D4D}"/>
              </a:ext>
            </a:extLst>
          </p:cNvPr>
          <p:cNvSpPr txBox="1"/>
          <p:nvPr/>
        </p:nvSpPr>
        <p:spPr>
          <a:xfrm>
            <a:off x="11223382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93311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  <p:bldP spid="11" grpId="0" uiExpand="1" build="p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6870174" cy="532453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973268" y="81212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66F86F-76F2-AE47-315B-DD99EB22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445" y="1738062"/>
            <a:ext cx="2275246" cy="8943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8646531" y="2911386"/>
            <a:ext cx="33347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b will contain some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garbage value</a:t>
            </a:r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and c will be equal to 200.</a:t>
            </a:r>
          </a:p>
        </p:txBody>
      </p:sp>
    </p:spTree>
    <p:extLst>
      <p:ext uri="{BB962C8B-B14F-4D97-AF65-F5344CB8AC3E}">
        <p14:creationId xmlns:p14="http://schemas.microsoft.com/office/powerpoint/2010/main" val="422039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Point out the errors, if any, in the following C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AD0-F5B5-B791-ACB9-2A22456BAF49}"/>
              </a:ext>
            </a:extLst>
          </p:cNvPr>
          <p:cNvSpPr txBox="1"/>
          <p:nvPr/>
        </p:nvSpPr>
        <p:spPr>
          <a:xfrm>
            <a:off x="944429" y="2999841"/>
            <a:ext cx="6586671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12.25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12.52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"a and b are equal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0BBB-C0BC-A93E-841A-A6BC119ACE4F}"/>
              </a:ext>
            </a:extLst>
          </p:cNvPr>
          <p:cNvSpPr txBox="1"/>
          <p:nvPr/>
        </p:nvSpPr>
        <p:spPr>
          <a:xfrm>
            <a:off x="7853518" y="2349081"/>
            <a:ext cx="3199629" cy="369331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4116E-7304-335A-5FBA-51EBD80D0120}"/>
              </a:ext>
            </a:extLst>
          </p:cNvPr>
          <p:cNvSpPr txBox="1"/>
          <p:nvPr/>
        </p:nvSpPr>
        <p:spPr>
          <a:xfrm>
            <a:off x="944429" y="208832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2D1DD-51F9-1116-BDAD-875430674625}"/>
              </a:ext>
            </a:extLst>
          </p:cNvPr>
          <p:cNvSpPr txBox="1"/>
          <p:nvPr/>
        </p:nvSpPr>
        <p:spPr>
          <a:xfrm>
            <a:off x="7853518" y="144043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78DCE-D140-8CE1-1157-1ABD52F3BAF9}"/>
              </a:ext>
            </a:extLst>
          </p:cNvPr>
          <p:cNvSpPr txBox="1"/>
          <p:nvPr/>
        </p:nvSpPr>
        <p:spPr>
          <a:xfrm>
            <a:off x="11223382" y="181063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009C7-EE32-9463-073B-F8F8BFF12D2B}"/>
              </a:ext>
            </a:extLst>
          </p:cNvPr>
          <p:cNvSpPr txBox="1"/>
          <p:nvPr/>
        </p:nvSpPr>
        <p:spPr>
          <a:xfrm>
            <a:off x="11223382" y="27148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6BA34-2F3F-CA60-66E6-CD4279C81687}"/>
              </a:ext>
            </a:extLst>
          </p:cNvPr>
          <p:cNvSpPr txBox="1"/>
          <p:nvPr/>
        </p:nvSpPr>
        <p:spPr>
          <a:xfrm>
            <a:off x="11223382" y="361910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8A645-91DB-FBB3-4C04-98340EA577E9}"/>
              </a:ext>
            </a:extLst>
          </p:cNvPr>
          <p:cNvSpPr txBox="1"/>
          <p:nvPr/>
        </p:nvSpPr>
        <p:spPr>
          <a:xfrm>
            <a:off x="11223382" y="4523335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758D-13DD-8965-9FA7-48F21882A4AC}"/>
              </a:ext>
            </a:extLst>
          </p:cNvPr>
          <p:cNvSpPr txBox="1"/>
          <p:nvPr/>
        </p:nvSpPr>
        <p:spPr>
          <a:xfrm>
            <a:off x="11223382" y="54275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158773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1" grpId="0" animBg="1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18" grpId="0" uiExpand="1" build="p"/>
      <p:bldP spid="19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12.25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12.52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 and b are equal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693613" y="102493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230026" y="4039301"/>
            <a:ext cx="10291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12.52 gets assigned to a so the if is now reduced to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a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or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( 12.52 )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 Since 12.52 isn’t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non zero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, it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true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hence </a:t>
            </a:r>
            <a:r>
              <a:rPr lang="en-US" sz="4000" b="1" dirty="0" err="1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printf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() gets executed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8693613" y="216548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E78C8-9C53-1618-1F1E-26ACB231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3483">
            <a:off x="8291985" y="3117286"/>
            <a:ext cx="3724508" cy="428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5A29D-9D0F-D3DA-AE92-D22FF41F7ABB}"/>
              </a:ext>
            </a:extLst>
          </p:cNvPr>
          <p:cNvSpPr txBox="1"/>
          <p:nvPr/>
        </p:nvSpPr>
        <p:spPr>
          <a:xfrm>
            <a:off x="5684933" y="879706"/>
            <a:ext cx="172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== b</a:t>
            </a:r>
          </a:p>
        </p:txBody>
      </p:sp>
    </p:spTree>
    <p:extLst>
      <p:ext uri="{BB962C8B-B14F-4D97-AF65-F5344CB8AC3E}">
        <p14:creationId xmlns:p14="http://schemas.microsoft.com/office/powerpoint/2010/main" val="35975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Q[A](b)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4669826" cy="5632311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; ; )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7394444" y="682992"/>
            <a:ext cx="2626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6645349" y="1532086"/>
            <a:ext cx="5119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✍️ This is an indefinite for loop. It has no initialization, no condition, and no increment statement, meaning that it will continue running indefinitely until a break statement is encountered or the program is terminated.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19A14B-734F-FBF5-ED7A-2316A1D4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835" y="682992"/>
            <a:ext cx="609600" cy="769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D2E169-C8A5-DE01-79A2-E71AFF440204}"/>
              </a:ext>
            </a:extLst>
          </p:cNvPr>
          <p:cNvSpPr txBox="1"/>
          <p:nvPr/>
        </p:nvSpPr>
        <p:spPr>
          <a:xfrm>
            <a:off x="6645349" y="3920246"/>
            <a:ext cx="5119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✍️ The loop will run only one time because of the last return 0 statement in the end of for loop. And as </a:t>
            </a:r>
            <a:r>
              <a:rPr lang="en-US" sz="24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 is not greater than five, I + </a:t>
            </a:r>
            <a:r>
              <a:rPr lang="en-US" sz="2400" b="1" dirty="0">
                <a:solidFill>
                  <a:srgbClr val="03EDF9"/>
                </a:solidFill>
                <a:latin typeface="+mj-lt"/>
              </a:rPr>
              <a:t>j</a:t>
            </a:r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 ( i.e. 2 ) will be assigned to j variable. and the value of </a:t>
            </a:r>
            <a:r>
              <a:rPr lang="en-US" sz="2400" b="1" dirty="0">
                <a:solidFill>
                  <a:srgbClr val="03EDF9"/>
                </a:solidFill>
                <a:latin typeface="+mj-lt"/>
              </a:rPr>
              <a:t>j </a:t>
            </a:r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will be printed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1214242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162757" cy="403187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then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2495532" y="4839520"/>
            <a:ext cx="882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There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 keyword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"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then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“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C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&amp; no variable defined here in program as well.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708082" y="1510260"/>
            <a:ext cx="247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</a:p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</p:spTree>
    <p:extLst>
      <p:ext uri="{BB962C8B-B14F-4D97-AF65-F5344CB8AC3E}">
        <p14:creationId xmlns:p14="http://schemas.microsoft.com/office/powerpoint/2010/main" val="149733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7568969" cy="501675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0CD1AACB-3AD9-7239-878E-736BF094C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5679" y="699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0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463774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"Carpathians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120454" y="2142159"/>
            <a:ext cx="386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C allows </a:t>
            </a:r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only one variable on left hand side of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“=“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assignment operator.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120454" y="94414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3A42F5-8A8A-BA44-C151-4ADE9E63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6" y="5721609"/>
            <a:ext cx="10182000" cy="476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7F57E-F456-908C-A02A-10B588E29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826" y="4512470"/>
            <a:ext cx="4684305" cy="11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19376-B30D-BE90-85D5-650684C81BDF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Q[B](e)</a:t>
            </a:r>
          </a:p>
        </p:txBody>
      </p:sp>
    </p:spTree>
    <p:extLst>
      <p:ext uri="{BB962C8B-B14F-4D97-AF65-F5344CB8AC3E}">
        <p14:creationId xmlns:p14="http://schemas.microsoft.com/office/powerpoint/2010/main" val="342986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If cost price and selling price of an item are input through the keyboard, write a program to determine whether the seller has made profit or incurred loss. Also determine how much profit he made or loss he incurred.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Q[C](a)</a:t>
            </a:r>
          </a:p>
        </p:txBody>
      </p:sp>
    </p:spTree>
    <p:extLst>
      <p:ext uri="{BB962C8B-B14F-4D97-AF65-F5344CB8AC3E}">
        <p14:creationId xmlns:p14="http://schemas.microsoft.com/office/powerpoint/2010/main" val="3999520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8F3EE-F8EF-AFAD-BF36-8586577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" y="493732"/>
            <a:ext cx="6580255" cy="600866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0AC9F13-E5A6-3247-98B9-A45E7DBD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49" y="1526359"/>
            <a:ext cx="1739989" cy="57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DAE0D-3FFB-6BB0-D08E-A252EF1B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37" y="493732"/>
            <a:ext cx="3216614" cy="58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Answer the following: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The three parts of the loop expression of the for loop are: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the </a:t>
            </a:r>
            <a:r>
              <a:rPr lang="en-US" sz="40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__________ expression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the t__________ expression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the i__________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</p:spTree>
    <p:extLst>
      <p:ext uri="{BB962C8B-B14F-4D97-AF65-F5344CB8AC3E}">
        <p14:creationId xmlns:p14="http://schemas.microsoft.com/office/powerpoint/2010/main" val="2755278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Answer the following: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The three parts of the loop expression of the for loop are: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the </a:t>
            </a:r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initialization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expression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the </a:t>
            </a:r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testing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expression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the </a:t>
            </a:r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incrementation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</p:spTree>
    <p:extLst>
      <p:ext uri="{BB962C8B-B14F-4D97-AF65-F5344CB8AC3E}">
        <p14:creationId xmlns:p14="http://schemas.microsoft.com/office/powerpoint/2010/main" val="589439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Answer the following: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 The break statement is used to exit from: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1. An if statement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2. A for loop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3. A program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4. The main()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</p:spTree>
    <p:extLst>
      <p:ext uri="{BB962C8B-B14F-4D97-AF65-F5344CB8AC3E}">
        <p14:creationId xmlns:p14="http://schemas.microsoft.com/office/powerpoint/2010/main" val="47141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Q[B](b)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Answer the following: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 The break statement is used to exit from:</a:t>
            </a:r>
          </a:p>
          <a:p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1. An if statement</a:t>
            </a:r>
          </a:p>
          <a:p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2. A for loop ✅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3. A program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4. The main()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</p:spTree>
    <p:extLst>
      <p:ext uri="{BB962C8B-B14F-4D97-AF65-F5344CB8AC3E}">
        <p14:creationId xmlns:p14="http://schemas.microsoft.com/office/powerpoint/2010/main" val="231040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4688</Words>
  <Application>Microsoft Office PowerPoint</Application>
  <PresentationFormat>Widescreen</PresentationFormat>
  <Paragraphs>811</Paragraphs>
  <Slides>54</Slides>
  <Notes>3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My Name</cp:lastModifiedBy>
  <cp:revision>164</cp:revision>
  <dcterms:created xsi:type="dcterms:W3CDTF">2017-01-05T13:17:27Z</dcterms:created>
  <dcterms:modified xsi:type="dcterms:W3CDTF">2023-03-20T04:08:29Z</dcterms:modified>
</cp:coreProperties>
</file>