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4" r:id="rId2"/>
    <p:sldId id="316" r:id="rId3"/>
    <p:sldId id="283" r:id="rId4"/>
    <p:sldId id="318" r:id="rId5"/>
    <p:sldId id="319" r:id="rId6"/>
    <p:sldId id="320" r:id="rId7"/>
    <p:sldId id="321" r:id="rId8"/>
    <p:sldId id="322" r:id="rId9"/>
    <p:sldId id="325" r:id="rId10"/>
    <p:sldId id="326" r:id="rId11"/>
    <p:sldId id="292" r:id="rId12"/>
    <p:sldId id="327" r:id="rId13"/>
    <p:sldId id="296" r:id="rId14"/>
    <p:sldId id="315" r:id="rId15"/>
    <p:sldId id="280" r:id="rId16"/>
    <p:sldId id="314" r:id="rId17"/>
    <p:sldId id="282"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F1B8"/>
    <a:srgbClr val="320140"/>
    <a:srgbClr val="FF5862"/>
    <a:srgbClr val="FB7F72"/>
    <a:srgbClr val="FB7DDC"/>
    <a:srgbClr val="868CBD"/>
    <a:srgbClr val="36FBFB"/>
    <a:srgbClr val="FFDF09"/>
    <a:srgbClr val="FF8C39"/>
    <a:srgbClr val="76F7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9" autoAdjust="0"/>
    <p:restoredTop sz="94049" autoAdjust="0"/>
  </p:normalViewPr>
  <p:slideViewPr>
    <p:cSldViewPr snapToGrid="0">
      <p:cViewPr varScale="1">
        <p:scale>
          <a:sx n="60" d="100"/>
          <a:sy n="60" d="100"/>
        </p:scale>
        <p:origin x="404" y="-40"/>
      </p:cViewPr>
      <p:guideLst/>
    </p:cSldViewPr>
  </p:slideViewPr>
  <p:notesTextViewPr>
    <p:cViewPr>
      <p:scale>
        <a:sx n="33" d="100"/>
        <a:sy n="33"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172DB-F0EB-45A6-BA14-E309025ED62E}" type="datetimeFigureOut">
              <a:rPr lang="en-US" smtClean="0"/>
              <a:t>3/19/2023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86CC70-0392-4627-9484-583CA69DE935}" type="slidenum">
              <a:rPr lang="en-US" smtClean="0"/>
              <a:t>‹#›</a:t>
            </a:fld>
            <a:endParaRPr lang="en-US"/>
          </a:p>
        </p:txBody>
      </p:sp>
    </p:spTree>
    <p:extLst>
      <p:ext uri="{BB962C8B-B14F-4D97-AF65-F5344CB8AC3E}">
        <p14:creationId xmlns:p14="http://schemas.microsoft.com/office/powerpoint/2010/main" val="3499002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86CC70-0392-4627-9484-583CA69DE935}" type="slidenum">
              <a:rPr lang="en-US" smtClean="0"/>
              <a:t>10</a:t>
            </a:fld>
            <a:endParaRPr lang="en-US"/>
          </a:p>
        </p:txBody>
      </p:sp>
    </p:spTree>
    <p:extLst>
      <p:ext uri="{BB962C8B-B14F-4D97-AF65-F5344CB8AC3E}">
        <p14:creationId xmlns:p14="http://schemas.microsoft.com/office/powerpoint/2010/main" val="783107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86CC70-0392-4627-9484-583CA69DE935}" type="slidenum">
              <a:rPr lang="en-US" smtClean="0"/>
              <a:t>11</a:t>
            </a:fld>
            <a:endParaRPr lang="en-US"/>
          </a:p>
        </p:txBody>
      </p:sp>
    </p:spTree>
    <p:extLst>
      <p:ext uri="{BB962C8B-B14F-4D97-AF65-F5344CB8AC3E}">
        <p14:creationId xmlns:p14="http://schemas.microsoft.com/office/powerpoint/2010/main" val="2825997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86CC70-0392-4627-9484-583CA69DE935}" type="slidenum">
              <a:rPr lang="en-US" smtClean="0"/>
              <a:t>12</a:t>
            </a:fld>
            <a:endParaRPr lang="en-US"/>
          </a:p>
        </p:txBody>
      </p:sp>
    </p:spTree>
    <p:extLst>
      <p:ext uri="{BB962C8B-B14F-4D97-AF65-F5344CB8AC3E}">
        <p14:creationId xmlns:p14="http://schemas.microsoft.com/office/powerpoint/2010/main" val="2794402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19.03.2023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19.03.2023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19.03.2023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19.03.2023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19.03.2023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19.03.2023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19.03.2023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19.03.2023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19.03.2023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19.03.2023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19.03.2023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19.03.2023</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8176A0C-A79A-28D1-60E5-B036E4925181}"/>
              </a:ext>
            </a:extLst>
          </p:cNvPr>
          <p:cNvSpPr/>
          <p:nvPr/>
        </p:nvSpPr>
        <p:spPr>
          <a:xfrm>
            <a:off x="-9640868"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10" name="TextBox 9">
            <a:extLst>
              <a:ext uri="{FF2B5EF4-FFF2-40B4-BE49-F238E27FC236}">
                <a16:creationId xmlns:a16="http://schemas.microsoft.com/office/drawing/2014/main" id="{C276E5BF-B2E5-BE2A-6C96-31A501680B91}"/>
              </a:ext>
            </a:extLst>
          </p:cNvPr>
          <p:cNvSpPr txBox="1"/>
          <p:nvPr/>
        </p:nvSpPr>
        <p:spPr>
          <a:xfrm rot="16200000">
            <a:off x="1243913" y="3204124"/>
            <a:ext cx="2549950" cy="646331"/>
          </a:xfrm>
          <a:prstGeom prst="rect">
            <a:avLst/>
          </a:prstGeom>
          <a:noFill/>
          <a:ln>
            <a:noFill/>
          </a:ln>
        </p:spPr>
        <p:txBody>
          <a:bodyPr wrap="square" rtlCol="0">
            <a:spAutoFit/>
          </a:bodyPr>
          <a:lstStyle/>
          <a:p>
            <a:pPr algn="ctr"/>
            <a:r>
              <a:rPr lang="en-US" sz="3600" b="1" dirty="0">
                <a:solidFill>
                  <a:srgbClr val="848BBD"/>
                </a:solidFill>
                <a:latin typeface="Tw Cen MT" panose="020B0602020104020603" pitchFamily="34" charset="0"/>
              </a:rPr>
              <a:t>CH 7 Q[A]</a:t>
            </a:r>
          </a:p>
        </p:txBody>
      </p:sp>
      <p:sp>
        <p:nvSpPr>
          <p:cNvPr id="50" name="TextBox 49">
            <a:extLst>
              <a:ext uri="{FF2B5EF4-FFF2-40B4-BE49-F238E27FC236}">
                <a16:creationId xmlns:a16="http://schemas.microsoft.com/office/drawing/2014/main" id="{9EB0FD16-689C-476C-8309-C7173C257513}"/>
              </a:ext>
            </a:extLst>
          </p:cNvPr>
          <p:cNvSpPr txBox="1"/>
          <p:nvPr/>
        </p:nvSpPr>
        <p:spPr>
          <a:xfrm>
            <a:off x="3854136" y="888329"/>
            <a:ext cx="7278915" cy="1908215"/>
          </a:xfrm>
          <a:prstGeom prst="rect">
            <a:avLst/>
          </a:prstGeom>
          <a:noFill/>
        </p:spPr>
        <p:txBody>
          <a:bodyPr wrap="square" rtlCol="0">
            <a:spAutoFit/>
          </a:bodyPr>
          <a:lstStyle/>
          <a:p>
            <a:pPr algn="ctr"/>
            <a:r>
              <a:rPr lang="en-US" sz="11800" dirty="0">
                <a:solidFill>
                  <a:srgbClr val="03EDF9"/>
                </a:solidFill>
                <a:latin typeface="Tw Cen MT" panose="020B0602020104020603" pitchFamily="34" charset="0"/>
              </a:rPr>
              <a:t>LET US C</a:t>
            </a:r>
          </a:p>
        </p:txBody>
      </p:sp>
      <p:sp>
        <p:nvSpPr>
          <p:cNvPr id="57" name="TextBox 56">
            <a:extLst>
              <a:ext uri="{FF2B5EF4-FFF2-40B4-BE49-F238E27FC236}">
                <a16:creationId xmlns:a16="http://schemas.microsoft.com/office/drawing/2014/main" id="{4F202974-31A3-4642-B671-F0DBBB7B4663}"/>
              </a:ext>
            </a:extLst>
          </p:cNvPr>
          <p:cNvSpPr txBox="1"/>
          <p:nvPr/>
        </p:nvSpPr>
        <p:spPr>
          <a:xfrm>
            <a:off x="3898222" y="2647850"/>
            <a:ext cx="7278915" cy="523220"/>
          </a:xfrm>
          <a:prstGeom prst="rect">
            <a:avLst/>
          </a:prstGeom>
          <a:noFill/>
        </p:spPr>
        <p:txBody>
          <a:bodyPr wrap="square" rtlCol="0">
            <a:spAutoFit/>
          </a:bodyPr>
          <a:lstStyle/>
          <a:p>
            <a:pPr algn="ctr"/>
            <a:r>
              <a:rPr lang="en-US" sz="2800" dirty="0">
                <a:solidFill>
                  <a:srgbClr val="72F1B8"/>
                </a:solidFill>
                <a:latin typeface="Tw Cen MT" panose="020B0602020104020603" pitchFamily="34" charset="0"/>
              </a:rPr>
              <a:t>BY YASHAVANT KANETKAR</a:t>
            </a:r>
          </a:p>
        </p:txBody>
      </p:sp>
      <p:sp>
        <p:nvSpPr>
          <p:cNvPr id="58" name="TextBox 57">
            <a:extLst>
              <a:ext uri="{FF2B5EF4-FFF2-40B4-BE49-F238E27FC236}">
                <a16:creationId xmlns:a16="http://schemas.microsoft.com/office/drawing/2014/main" id="{79BCE1F0-A71E-4D4B-BE6A-A381604C28D2}"/>
              </a:ext>
            </a:extLst>
          </p:cNvPr>
          <p:cNvSpPr txBox="1"/>
          <p:nvPr/>
        </p:nvSpPr>
        <p:spPr>
          <a:xfrm>
            <a:off x="3898222" y="3240647"/>
            <a:ext cx="7278915" cy="723275"/>
          </a:xfrm>
          <a:prstGeom prst="rect">
            <a:avLst/>
          </a:prstGeom>
          <a:noFill/>
        </p:spPr>
        <p:txBody>
          <a:bodyPr wrap="square" rtlCol="0">
            <a:spAutoFit/>
          </a:bodyPr>
          <a:lstStyle/>
          <a:p>
            <a:pPr algn="ctr"/>
            <a:r>
              <a:rPr lang="en-US" sz="4100" dirty="0">
                <a:solidFill>
                  <a:srgbClr val="FF8B39"/>
                </a:solidFill>
                <a:latin typeface="Tw Cen MT" panose="020B0602020104020603" pitchFamily="34" charset="0"/>
              </a:rPr>
              <a:t>CHAPTER 7 SOLUTIONS</a:t>
            </a:r>
          </a:p>
        </p:txBody>
      </p:sp>
      <p:sp>
        <p:nvSpPr>
          <p:cNvPr id="6" name="TextBox 5">
            <a:extLst>
              <a:ext uri="{FF2B5EF4-FFF2-40B4-BE49-F238E27FC236}">
                <a16:creationId xmlns:a16="http://schemas.microsoft.com/office/drawing/2014/main" id="{A51490E4-B70D-534F-9DE0-CC655FA733A7}"/>
              </a:ext>
            </a:extLst>
          </p:cNvPr>
          <p:cNvSpPr txBox="1"/>
          <p:nvPr/>
        </p:nvSpPr>
        <p:spPr>
          <a:xfrm>
            <a:off x="3587484" y="3975081"/>
            <a:ext cx="7886992" cy="723275"/>
          </a:xfrm>
          <a:prstGeom prst="rect">
            <a:avLst/>
          </a:prstGeom>
          <a:noFill/>
        </p:spPr>
        <p:txBody>
          <a:bodyPr wrap="square" rtlCol="0">
            <a:spAutoFit/>
          </a:bodyPr>
          <a:lstStyle/>
          <a:p>
            <a:pPr algn="ctr"/>
            <a:r>
              <a:rPr lang="en-US" sz="4100" dirty="0">
                <a:solidFill>
                  <a:srgbClr val="DB70D7"/>
                </a:solidFill>
                <a:latin typeface="Tw Cen MT" panose="020B0602020104020603" pitchFamily="34" charset="0"/>
              </a:rPr>
              <a:t>CASE CONTROL INSTRUCTION</a:t>
            </a:r>
          </a:p>
        </p:txBody>
      </p:sp>
      <p:grpSp>
        <p:nvGrpSpPr>
          <p:cNvPr id="93" name="Group 92">
            <a:extLst>
              <a:ext uri="{FF2B5EF4-FFF2-40B4-BE49-F238E27FC236}">
                <a16:creationId xmlns:a16="http://schemas.microsoft.com/office/drawing/2014/main" id="{5B83A90C-84F1-5447-AD58-39D1959A24B4}"/>
              </a:ext>
            </a:extLst>
          </p:cNvPr>
          <p:cNvGrpSpPr/>
          <p:nvPr/>
        </p:nvGrpSpPr>
        <p:grpSpPr>
          <a:xfrm>
            <a:off x="6796489" y="5006958"/>
            <a:ext cx="1394208" cy="271002"/>
            <a:chOff x="6329554" y="5073786"/>
            <a:chExt cx="1394208" cy="271002"/>
          </a:xfrm>
        </p:grpSpPr>
        <p:sp>
          <p:nvSpPr>
            <p:cNvPr id="52" name="Oval 51">
              <a:extLst>
                <a:ext uri="{FF2B5EF4-FFF2-40B4-BE49-F238E27FC236}">
                  <a16:creationId xmlns:a16="http://schemas.microsoft.com/office/drawing/2014/main" id="{A88C5CD2-8D88-4E1A-968C-C3E256B4316C}"/>
                </a:ext>
              </a:extLst>
            </p:cNvPr>
            <p:cNvSpPr/>
            <p:nvPr/>
          </p:nvSpPr>
          <p:spPr>
            <a:xfrm>
              <a:off x="6329554"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2796" y="79305"/>
                    <a:pt x="61005" y="8798"/>
                    <a:pt x="135501" y="0"/>
                  </a:cubicBezTo>
                  <a:cubicBezTo>
                    <a:pt x="198064" y="13688"/>
                    <a:pt x="270176" y="56700"/>
                    <a:pt x="271002" y="135501"/>
                  </a:cubicBezTo>
                  <a:cubicBezTo>
                    <a:pt x="286914" y="198127"/>
                    <a:pt x="197146" y="278393"/>
                    <a:pt x="135501" y="271002"/>
                  </a:cubicBezTo>
                  <a:cubicBezTo>
                    <a:pt x="55556" y="274734"/>
                    <a:pt x="6674" y="199075"/>
                    <a:pt x="0" y="135501"/>
                  </a:cubicBezTo>
                  <a:close/>
                </a:path>
              </a:pathLst>
            </a:custGeom>
            <a:noFill/>
            <a:ln w="38100">
              <a:solidFill>
                <a:srgbClr val="848BBD"/>
              </a:solidFill>
              <a:extLst>
                <a:ext uri="{C807C97D-BFC1-408E-A445-0C87EB9F89A2}">
                  <ask:lineSketchStyleProps xmlns:ask="http://schemas.microsoft.com/office/drawing/2018/sketchyshapes" sd="299826742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EDF9"/>
                </a:solidFill>
              </a:endParaRPr>
            </a:p>
          </p:txBody>
        </p:sp>
        <p:sp>
          <p:nvSpPr>
            <p:cNvPr id="53" name="Oval 52">
              <a:extLst>
                <a:ext uri="{FF2B5EF4-FFF2-40B4-BE49-F238E27FC236}">
                  <a16:creationId xmlns:a16="http://schemas.microsoft.com/office/drawing/2014/main" id="{39CA212B-3524-454E-9129-17FD0E8983F0}"/>
                </a:ext>
              </a:extLst>
            </p:cNvPr>
            <p:cNvSpPr/>
            <p:nvPr/>
          </p:nvSpPr>
          <p:spPr>
            <a:xfrm>
              <a:off x="6891158"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8978" y="63022"/>
                    <a:pt x="61160" y="5077"/>
                    <a:pt x="135501" y="0"/>
                  </a:cubicBezTo>
                  <a:cubicBezTo>
                    <a:pt x="209236" y="-13612"/>
                    <a:pt x="281781" y="53660"/>
                    <a:pt x="271002" y="135501"/>
                  </a:cubicBezTo>
                  <a:cubicBezTo>
                    <a:pt x="286374" y="226287"/>
                    <a:pt x="206527" y="256735"/>
                    <a:pt x="135501" y="271002"/>
                  </a:cubicBezTo>
                  <a:cubicBezTo>
                    <a:pt x="46589" y="276926"/>
                    <a:pt x="3388" y="216276"/>
                    <a:pt x="0" y="135501"/>
                  </a:cubicBezTo>
                  <a:close/>
                </a:path>
              </a:pathLst>
            </a:custGeom>
            <a:noFill/>
            <a:ln w="38100">
              <a:solidFill>
                <a:srgbClr val="848BBD"/>
              </a:solidFill>
              <a:extLst>
                <a:ext uri="{C807C97D-BFC1-408E-A445-0C87EB9F89A2}">
                  <ask:lineSketchStyleProps xmlns:ask="http://schemas.microsoft.com/office/drawing/2018/sketchyshapes" sd="878760193">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EDF9"/>
                </a:solidFill>
              </a:endParaRPr>
            </a:p>
          </p:txBody>
        </p:sp>
        <p:sp>
          <p:nvSpPr>
            <p:cNvPr id="14" name="Oval 13">
              <a:extLst>
                <a:ext uri="{FF2B5EF4-FFF2-40B4-BE49-F238E27FC236}">
                  <a16:creationId xmlns:a16="http://schemas.microsoft.com/office/drawing/2014/main" id="{D1F302D3-CD70-6BF3-AF07-226D96FB756F}"/>
                </a:ext>
              </a:extLst>
            </p:cNvPr>
            <p:cNvSpPr/>
            <p:nvPr/>
          </p:nvSpPr>
          <p:spPr>
            <a:xfrm>
              <a:off x="7452761"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1818" y="64446"/>
                    <a:pt x="74245" y="17602"/>
                    <a:pt x="135501" y="0"/>
                  </a:cubicBezTo>
                  <a:cubicBezTo>
                    <a:pt x="205745" y="4338"/>
                    <a:pt x="277456" y="57392"/>
                    <a:pt x="271002" y="135501"/>
                  </a:cubicBezTo>
                  <a:cubicBezTo>
                    <a:pt x="263905" y="197762"/>
                    <a:pt x="206716" y="274469"/>
                    <a:pt x="135501" y="271002"/>
                  </a:cubicBezTo>
                  <a:cubicBezTo>
                    <a:pt x="59613" y="252671"/>
                    <a:pt x="11552" y="217755"/>
                    <a:pt x="0" y="135501"/>
                  </a:cubicBezTo>
                  <a:close/>
                </a:path>
              </a:pathLst>
            </a:custGeom>
            <a:noFill/>
            <a:ln w="38100">
              <a:solidFill>
                <a:srgbClr val="848BBD"/>
              </a:solidFill>
              <a:extLst>
                <a:ext uri="{C807C97D-BFC1-408E-A445-0C87EB9F89A2}">
                  <ask:lineSketchStyleProps xmlns:ask="http://schemas.microsoft.com/office/drawing/2018/sketchyshapes" sd="62562501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EDF9"/>
                </a:solidFill>
              </a:endParaRPr>
            </a:p>
          </p:txBody>
        </p:sp>
      </p:grpSp>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0418124"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466657" y="3204124"/>
            <a:ext cx="2549950" cy="646331"/>
          </a:xfrm>
          <a:prstGeom prst="rect">
            <a:avLst/>
          </a:prstGeom>
          <a:noFill/>
          <a:ln>
            <a:noFill/>
          </a:ln>
        </p:spPr>
        <p:txBody>
          <a:bodyPr wrap="square" rtlCol="0">
            <a:spAutoFit/>
          </a:bodyPr>
          <a:lstStyle/>
          <a:p>
            <a:pPr algn="ctr"/>
            <a:r>
              <a:rPr lang="en-US" sz="3600" b="1" dirty="0">
                <a:solidFill>
                  <a:srgbClr val="848BBD"/>
                </a:solidFill>
                <a:latin typeface="Tw Cen MT" panose="020B0602020104020603" pitchFamily="34" charset="0"/>
              </a:rPr>
              <a:t>CH 7 Q[B]</a:t>
            </a:r>
          </a:p>
        </p:txBody>
      </p:sp>
      <p:sp>
        <p:nvSpPr>
          <p:cNvPr id="109" name="Rectangle 108">
            <a:extLst>
              <a:ext uri="{FF2B5EF4-FFF2-40B4-BE49-F238E27FC236}">
                <a16:creationId xmlns:a16="http://schemas.microsoft.com/office/drawing/2014/main" id="{B524B7C0-9AC6-FF55-5132-F3C23276968B}"/>
              </a:ext>
            </a:extLst>
          </p:cNvPr>
          <p:cNvSpPr/>
          <p:nvPr/>
        </p:nvSpPr>
        <p:spPr>
          <a:xfrm>
            <a:off x="-11195380"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111" name="TextBox 110">
            <a:extLst>
              <a:ext uri="{FF2B5EF4-FFF2-40B4-BE49-F238E27FC236}">
                <a16:creationId xmlns:a16="http://schemas.microsoft.com/office/drawing/2014/main" id="{CE41A2BC-C2C2-C7E6-24F4-E4DCE92A217B}"/>
              </a:ext>
            </a:extLst>
          </p:cNvPr>
          <p:cNvSpPr txBox="1"/>
          <p:nvPr/>
        </p:nvSpPr>
        <p:spPr>
          <a:xfrm rot="16200000">
            <a:off x="-296351" y="3204126"/>
            <a:ext cx="2549948" cy="646331"/>
          </a:xfrm>
          <a:prstGeom prst="rect">
            <a:avLst/>
          </a:prstGeom>
          <a:noFill/>
          <a:ln>
            <a:noFill/>
          </a:ln>
        </p:spPr>
        <p:txBody>
          <a:bodyPr wrap="square" rtlCol="0">
            <a:spAutoFit/>
          </a:bodyPr>
          <a:lstStyle/>
          <a:p>
            <a:pPr algn="ctr"/>
            <a:r>
              <a:rPr lang="en-US" sz="3600" b="1" dirty="0">
                <a:solidFill>
                  <a:srgbClr val="848BBD"/>
                </a:solidFill>
                <a:latin typeface="Tw Cen MT" panose="020B0602020104020603" pitchFamily="34" charset="0"/>
              </a:rPr>
              <a:t>CH 7 Q[C]</a:t>
            </a:r>
          </a:p>
        </p:txBody>
      </p:sp>
      <p:sp>
        <p:nvSpPr>
          <p:cNvPr id="113" name="Rectangle 112">
            <a:extLst>
              <a:ext uri="{FF2B5EF4-FFF2-40B4-BE49-F238E27FC236}">
                <a16:creationId xmlns:a16="http://schemas.microsoft.com/office/drawing/2014/main" id="{9D583EBC-56A5-41D5-9680-2740357A9264}"/>
              </a:ext>
            </a:extLst>
          </p:cNvPr>
          <p:cNvSpPr/>
          <p:nvPr/>
        </p:nvSpPr>
        <p:spPr>
          <a:xfrm>
            <a:off x="-11940812"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115" name="TextBox 114">
            <a:extLst>
              <a:ext uri="{FF2B5EF4-FFF2-40B4-BE49-F238E27FC236}">
                <a16:creationId xmlns:a16="http://schemas.microsoft.com/office/drawing/2014/main" id="{B9A1A553-66A5-0FA9-501C-958CD971A30B}"/>
              </a:ext>
            </a:extLst>
          </p:cNvPr>
          <p:cNvSpPr txBox="1"/>
          <p:nvPr/>
        </p:nvSpPr>
        <p:spPr>
          <a:xfrm rot="16200000">
            <a:off x="-1056034" y="3204125"/>
            <a:ext cx="2549952" cy="646331"/>
          </a:xfrm>
          <a:prstGeom prst="rect">
            <a:avLst/>
          </a:prstGeom>
          <a:noFill/>
          <a:ln>
            <a:noFill/>
          </a:ln>
        </p:spPr>
        <p:txBody>
          <a:bodyPr wrap="square" rtlCol="0">
            <a:spAutoFit/>
          </a:bodyPr>
          <a:lstStyle/>
          <a:p>
            <a:pPr algn="ctr"/>
            <a:r>
              <a:rPr lang="en-US" sz="3600" b="1" dirty="0">
                <a:solidFill>
                  <a:srgbClr val="848BBD"/>
                </a:solidFill>
                <a:latin typeface="Tw Cen MT" panose="020B0602020104020603" pitchFamily="34" charset="0"/>
              </a:rPr>
              <a:t>CH 7 Q[D]</a:t>
            </a:r>
          </a:p>
        </p:txBody>
      </p:sp>
      <p:pic>
        <p:nvPicPr>
          <p:cNvPr id="124" name="WaterMark" descr="Logo&#10;&#10;Description automatically generated">
            <a:extLst>
              <a:ext uri="{FF2B5EF4-FFF2-40B4-BE49-F238E27FC236}">
                <a16:creationId xmlns:a16="http://schemas.microsoft.com/office/drawing/2014/main" id="{53A5A644-FCD7-7ABA-BDB8-1480A110EDA4}"/>
              </a:ext>
            </a:extLst>
          </p:cNvPr>
          <p:cNvPicPr>
            <a:picLocks/>
          </p:cNvPicPr>
          <p:nvPr/>
        </p:nvPicPr>
        <p:blipFill>
          <a:blip r:embed="rId2">
            <a:alphaModFix amt="10000"/>
            <a:extLst>
              <a:ext uri="{28A0092B-C50C-407E-A947-70E740481C1C}">
                <a14:useLocalDpi xmlns:a14="http://schemas.microsoft.com/office/drawing/2010/main" val="0"/>
              </a:ext>
            </a:extLst>
          </a:blip>
          <a:stretch>
            <a:fillRect/>
          </a:stretch>
        </p:blipFill>
        <p:spPr>
          <a:xfrm>
            <a:off x="5575604" y="2334665"/>
            <a:ext cx="2188670" cy="2188670"/>
          </a:xfrm>
          <a:prstGeom prst="rect">
            <a:avLst/>
          </a:prstGeom>
        </p:spPr>
      </p:pic>
    </p:spTree>
    <p:extLst>
      <p:ext uri="{BB962C8B-B14F-4D97-AF65-F5344CB8AC3E}">
        <p14:creationId xmlns:p14="http://schemas.microsoft.com/office/powerpoint/2010/main" val="758661002"/>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817599"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(b)</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7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CASE CONTROL INSTRUCTION</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1638826" y="699521"/>
            <a:ext cx="7069256" cy="5078313"/>
          </a:xfrm>
          <a:prstGeom prst="rect">
            <a:avLst/>
          </a:prstGeom>
          <a:solidFill>
            <a:srgbClr val="262335"/>
          </a:solidFill>
        </p:spPr>
        <p:txBody>
          <a:bodyPr wrap="square">
            <a:spAutoFit/>
          </a:bodyPr>
          <a:lstStyle/>
          <a:p>
            <a:r>
              <a:rPr lang="en-US" b="0" dirty="0">
                <a:solidFill>
                  <a:srgbClr val="72F1B8"/>
                </a:solidFill>
                <a:effectLst/>
                <a:latin typeface="Consolas" panose="020B0609020204030204" pitchFamily="49" charset="0"/>
              </a:rPr>
              <a:t>#include</a:t>
            </a:r>
            <a:r>
              <a:rPr lang="en-US" b="0" dirty="0">
                <a:solidFill>
                  <a:srgbClr val="BBBBBB"/>
                </a:solidFill>
                <a:effectLst/>
                <a:latin typeface="Consolas" panose="020B0609020204030204" pitchFamily="49" charset="0"/>
              </a:rPr>
              <a:t> </a:t>
            </a:r>
            <a:r>
              <a:rPr lang="en-US" b="0" dirty="0">
                <a:solidFill>
                  <a:srgbClr val="FF8B39"/>
                </a:solidFill>
                <a:effectLst/>
                <a:latin typeface="Consolas" panose="020B0609020204030204" pitchFamily="49" charset="0"/>
              </a:rPr>
              <a:t>&lt;</a:t>
            </a:r>
            <a:r>
              <a:rPr lang="en-US" b="0" dirty="0" err="1">
                <a:solidFill>
                  <a:srgbClr val="FF8B39"/>
                </a:solidFill>
                <a:effectLst/>
                <a:latin typeface="Consolas" panose="020B0609020204030204" pitchFamily="49" charset="0"/>
              </a:rPr>
              <a:t>stdio.h</a:t>
            </a:r>
            <a:r>
              <a:rPr lang="en-US" b="0" dirty="0">
                <a:solidFill>
                  <a:srgbClr val="FF8B39"/>
                </a:solidFill>
                <a:effectLst/>
                <a:latin typeface="Consolas" panose="020B0609020204030204" pitchFamily="49" charset="0"/>
              </a:rPr>
              <a:t>&gt;</a:t>
            </a:r>
            <a:endParaRPr lang="en-US" b="0" dirty="0">
              <a:solidFill>
                <a:srgbClr val="BBBBBB"/>
              </a:solidFill>
              <a:effectLst/>
              <a:latin typeface="Consolas" panose="020B0609020204030204" pitchFamily="49" charset="0"/>
            </a:endParaRPr>
          </a:p>
          <a:p>
            <a:r>
              <a:rPr lang="en-US" b="0" dirty="0">
                <a:solidFill>
                  <a:srgbClr val="FEDE5D"/>
                </a:solidFill>
                <a:effectLst/>
                <a:latin typeface="Consolas" panose="020B0609020204030204" pitchFamily="49" charset="0"/>
              </a:rPr>
              <a:t>int</a:t>
            </a:r>
            <a:r>
              <a:rPr lang="en-US" b="0" dirty="0">
                <a:solidFill>
                  <a:srgbClr val="BBBBBB"/>
                </a:solidFill>
                <a:effectLst/>
                <a:latin typeface="Consolas" panose="020B0609020204030204" pitchFamily="49" charset="0"/>
              </a:rPr>
              <a:t> </a:t>
            </a:r>
            <a:r>
              <a:rPr lang="en-US" b="0" dirty="0">
                <a:solidFill>
                  <a:srgbClr val="36F9F6"/>
                </a:solidFill>
                <a:effectLst/>
                <a:latin typeface="Consolas" panose="020B0609020204030204" pitchFamily="49" charset="0"/>
              </a:rPr>
              <a:t>main</a:t>
            </a:r>
            <a:r>
              <a:rPr lang="en-US" b="0" dirty="0">
                <a:solidFill>
                  <a:srgbClr val="BBBBBB"/>
                </a:solidFill>
                <a:effectLst/>
                <a:latin typeface="Consolas" panose="020B0609020204030204" pitchFamily="49" charset="0"/>
              </a:rPr>
              <a:t>() </a:t>
            </a:r>
          </a:p>
          <a:p>
            <a:r>
              <a:rPr lang="en-US" b="0" dirty="0">
                <a:solidFill>
                  <a:srgbClr val="BBBBBB"/>
                </a:solidFill>
                <a:effectLst/>
                <a:latin typeface="Consolas" panose="020B0609020204030204" pitchFamily="49" charset="0"/>
              </a:rPr>
              <a:t>{</a:t>
            </a:r>
          </a:p>
          <a:p>
            <a:r>
              <a:rPr lang="en-US" b="0" dirty="0">
                <a:solidFill>
                  <a:srgbClr val="BBBBBB"/>
                </a:solidFill>
                <a:effectLst/>
                <a:latin typeface="Consolas" panose="020B0609020204030204" pitchFamily="49" charset="0"/>
              </a:rPr>
              <a:t>    </a:t>
            </a:r>
            <a:r>
              <a:rPr lang="en-US" b="0" dirty="0">
                <a:solidFill>
                  <a:srgbClr val="FEDE5D"/>
                </a:solidFill>
                <a:effectLst/>
                <a:latin typeface="Consolas" panose="020B0609020204030204" pitchFamily="49" charset="0"/>
              </a:rPr>
              <a:t>int</a:t>
            </a:r>
            <a:r>
              <a:rPr lang="en-US" b="0" dirty="0">
                <a:solidFill>
                  <a:srgbClr val="BBBBBB"/>
                </a:solidFill>
                <a:effectLst/>
                <a:latin typeface="Consolas" panose="020B0609020204030204" pitchFamily="49" charset="0"/>
              </a:rPr>
              <a:t> </a:t>
            </a:r>
            <a:r>
              <a:rPr lang="en-US" b="0" dirty="0">
                <a:solidFill>
                  <a:srgbClr val="FF7EDB"/>
                </a:solidFill>
                <a:effectLst/>
                <a:latin typeface="Consolas" panose="020B0609020204030204" pitchFamily="49" charset="0"/>
              </a:rPr>
              <a:t>temp</a:t>
            </a:r>
            <a:r>
              <a:rPr lang="en-US" b="0" dirty="0">
                <a:solidFill>
                  <a:srgbClr val="BBBBBB"/>
                </a:solidFill>
                <a:effectLst/>
                <a:latin typeface="Consolas" panose="020B0609020204030204" pitchFamily="49" charset="0"/>
              </a:rPr>
              <a:t>; </a:t>
            </a:r>
          </a:p>
          <a:p>
            <a:r>
              <a:rPr lang="en-US" b="0" dirty="0">
                <a:solidFill>
                  <a:srgbClr val="BBBBBB"/>
                </a:solidFill>
                <a:effectLst/>
                <a:latin typeface="Consolas" panose="020B0609020204030204" pitchFamily="49" charset="0"/>
              </a:rPr>
              <a:t>    </a:t>
            </a:r>
            <a:r>
              <a:rPr lang="en-US" b="0" dirty="0" err="1">
                <a:solidFill>
                  <a:srgbClr val="36F9F6"/>
                </a:solidFill>
                <a:effectLst/>
                <a:latin typeface="Consolas" panose="020B0609020204030204" pitchFamily="49" charset="0"/>
              </a:rPr>
              <a:t>scanf</a:t>
            </a:r>
            <a:r>
              <a:rPr lang="en-US" b="0" dirty="0">
                <a:solidFill>
                  <a:srgbClr val="BBBBBB"/>
                </a:solidFill>
                <a:effectLst/>
                <a:latin typeface="Consolas" panose="020B0609020204030204" pitchFamily="49" charset="0"/>
              </a:rPr>
              <a:t>(</a:t>
            </a:r>
            <a:r>
              <a:rPr lang="en-US" b="0" dirty="0">
                <a:solidFill>
                  <a:srgbClr val="FF8B39"/>
                </a:solidFill>
                <a:effectLst/>
                <a:latin typeface="Consolas" panose="020B0609020204030204" pitchFamily="49" charset="0"/>
              </a:rPr>
              <a:t>"</a:t>
            </a:r>
            <a:r>
              <a:rPr lang="en-US" b="0" i="1" dirty="0">
                <a:solidFill>
                  <a:srgbClr val="72F1B8"/>
                </a:solidFill>
                <a:effectLst/>
                <a:latin typeface="Consolas" panose="020B0609020204030204" pitchFamily="49" charset="0"/>
              </a:rPr>
              <a:t>%d</a:t>
            </a:r>
            <a:r>
              <a:rPr lang="en-US" b="0" dirty="0">
                <a:solidFill>
                  <a:srgbClr val="FF8B39"/>
                </a:solidFill>
                <a:effectLst/>
                <a:latin typeface="Consolas" panose="020B0609020204030204" pitchFamily="49" charset="0"/>
              </a:rPr>
              <a:t>"</a:t>
            </a:r>
            <a:r>
              <a:rPr lang="en-US" b="0" dirty="0">
                <a:solidFill>
                  <a:srgbClr val="BBBBBB"/>
                </a:solidFill>
                <a:effectLst/>
                <a:latin typeface="Consolas" panose="020B0609020204030204" pitchFamily="49" charset="0"/>
              </a:rPr>
              <a:t>, </a:t>
            </a:r>
            <a:r>
              <a:rPr lang="en-US" b="0" dirty="0">
                <a:solidFill>
                  <a:srgbClr val="FEDE5D"/>
                </a:solidFill>
                <a:effectLst/>
                <a:latin typeface="Consolas" panose="020B0609020204030204" pitchFamily="49" charset="0"/>
              </a:rPr>
              <a:t>&amp;</a:t>
            </a:r>
            <a:r>
              <a:rPr lang="en-US" b="0" dirty="0">
                <a:solidFill>
                  <a:srgbClr val="FF7EDB"/>
                </a:solidFill>
                <a:effectLst/>
                <a:latin typeface="Consolas" panose="020B0609020204030204" pitchFamily="49" charset="0"/>
              </a:rPr>
              <a:t>temp</a:t>
            </a:r>
            <a:r>
              <a:rPr lang="en-US" b="0" dirty="0">
                <a:solidFill>
                  <a:srgbClr val="BBBBBB"/>
                </a:solidFill>
                <a:effectLst/>
                <a:latin typeface="Consolas" panose="020B0609020204030204" pitchFamily="49" charset="0"/>
              </a:rPr>
              <a:t>); </a:t>
            </a:r>
          </a:p>
          <a:p>
            <a:r>
              <a:rPr lang="en-US" b="0" dirty="0">
                <a:solidFill>
                  <a:srgbClr val="BBBBBB"/>
                </a:solidFill>
                <a:effectLst/>
                <a:latin typeface="Consolas" panose="020B0609020204030204" pitchFamily="49" charset="0"/>
              </a:rPr>
              <a:t>    </a:t>
            </a:r>
            <a:r>
              <a:rPr lang="en-US" b="0" dirty="0">
                <a:solidFill>
                  <a:srgbClr val="FEDE5D"/>
                </a:solidFill>
                <a:effectLst/>
                <a:latin typeface="Consolas" panose="020B0609020204030204" pitchFamily="49" charset="0"/>
              </a:rPr>
              <a:t>switch</a:t>
            </a:r>
            <a:r>
              <a:rPr lang="en-US" b="0" dirty="0">
                <a:solidFill>
                  <a:srgbClr val="BBBBBB"/>
                </a:solidFill>
                <a:effectLst/>
                <a:latin typeface="Consolas" panose="020B0609020204030204" pitchFamily="49" charset="0"/>
              </a:rPr>
              <a:t> (</a:t>
            </a:r>
            <a:r>
              <a:rPr lang="en-US" b="0" dirty="0">
                <a:solidFill>
                  <a:srgbClr val="FF7EDB"/>
                </a:solidFill>
                <a:effectLst/>
                <a:latin typeface="Consolas" panose="020B0609020204030204" pitchFamily="49" charset="0"/>
              </a:rPr>
              <a:t>temp</a:t>
            </a:r>
            <a:r>
              <a:rPr lang="en-US" b="0" dirty="0">
                <a:solidFill>
                  <a:srgbClr val="BBBBBB"/>
                </a:solidFill>
                <a:effectLst/>
                <a:latin typeface="Consolas" panose="020B0609020204030204" pitchFamily="49" charset="0"/>
              </a:rPr>
              <a:t>) </a:t>
            </a:r>
          </a:p>
          <a:p>
            <a:r>
              <a:rPr lang="en-US" b="0" dirty="0">
                <a:solidFill>
                  <a:srgbClr val="BBBBBB"/>
                </a:solidFill>
                <a:effectLst/>
                <a:latin typeface="Consolas" panose="020B0609020204030204" pitchFamily="49" charset="0"/>
              </a:rPr>
              <a:t>    {</a:t>
            </a:r>
          </a:p>
          <a:p>
            <a:r>
              <a:rPr lang="en-US" b="0" dirty="0">
                <a:solidFill>
                  <a:srgbClr val="BBBBBB"/>
                </a:solidFill>
                <a:effectLst/>
                <a:latin typeface="Consolas" panose="020B0609020204030204" pitchFamily="49" charset="0"/>
              </a:rPr>
              <a:t>        </a:t>
            </a:r>
            <a:r>
              <a:rPr lang="en-US" b="0" dirty="0">
                <a:solidFill>
                  <a:srgbClr val="FEDE5D"/>
                </a:solidFill>
                <a:effectLst/>
                <a:latin typeface="Consolas" panose="020B0609020204030204" pitchFamily="49" charset="0"/>
              </a:rPr>
              <a:t>case</a:t>
            </a:r>
            <a:r>
              <a:rPr lang="en-US" b="0" dirty="0">
                <a:solidFill>
                  <a:srgbClr val="BBBBBB"/>
                </a:solidFill>
                <a:effectLst/>
                <a:latin typeface="Consolas" panose="020B0609020204030204" pitchFamily="49" charset="0"/>
              </a:rPr>
              <a:t> (</a:t>
            </a:r>
            <a:r>
              <a:rPr lang="en-US" b="0" dirty="0">
                <a:solidFill>
                  <a:srgbClr val="FF7EDB"/>
                </a:solidFill>
                <a:effectLst/>
                <a:latin typeface="Consolas" panose="020B0609020204030204" pitchFamily="49" charset="0"/>
              </a:rPr>
              <a:t>temp</a:t>
            </a:r>
            <a:r>
              <a:rPr lang="en-US" b="0" dirty="0">
                <a:solidFill>
                  <a:srgbClr val="BBBBBB"/>
                </a:solidFill>
                <a:effectLst/>
                <a:latin typeface="Consolas" panose="020B0609020204030204" pitchFamily="49" charset="0"/>
              </a:rPr>
              <a:t> </a:t>
            </a:r>
            <a:r>
              <a:rPr lang="en-US" b="0" dirty="0">
                <a:solidFill>
                  <a:srgbClr val="FEDE5D"/>
                </a:solidFill>
                <a:effectLst/>
                <a:latin typeface="Consolas" panose="020B0609020204030204" pitchFamily="49" charset="0"/>
              </a:rPr>
              <a:t>&lt;=</a:t>
            </a:r>
            <a:r>
              <a:rPr lang="en-US" b="0" dirty="0">
                <a:solidFill>
                  <a:srgbClr val="BBBBBB"/>
                </a:solidFill>
                <a:effectLst/>
                <a:latin typeface="Consolas" panose="020B0609020204030204" pitchFamily="49" charset="0"/>
              </a:rPr>
              <a:t> </a:t>
            </a:r>
            <a:r>
              <a:rPr lang="en-US" b="0" dirty="0">
                <a:solidFill>
                  <a:srgbClr val="F97E72"/>
                </a:solidFill>
                <a:effectLst/>
                <a:latin typeface="Consolas" panose="020B0609020204030204" pitchFamily="49" charset="0"/>
              </a:rPr>
              <a:t>20</a:t>
            </a:r>
            <a:r>
              <a:rPr lang="en-US" b="0" dirty="0">
                <a:solidFill>
                  <a:srgbClr val="BBBBBB"/>
                </a:solidFill>
                <a:effectLst/>
                <a:latin typeface="Consolas" panose="020B0609020204030204" pitchFamily="49" charset="0"/>
              </a:rPr>
              <a:t>):</a:t>
            </a:r>
          </a:p>
          <a:p>
            <a:r>
              <a:rPr lang="en-US" b="0" dirty="0">
                <a:solidFill>
                  <a:srgbClr val="BBBBBB"/>
                </a:solidFill>
                <a:effectLst/>
                <a:latin typeface="Consolas" panose="020B0609020204030204" pitchFamily="49" charset="0"/>
              </a:rPr>
              <a:t>            </a:t>
            </a:r>
            <a:r>
              <a:rPr lang="en-US" b="0" dirty="0" err="1">
                <a:solidFill>
                  <a:srgbClr val="36F9F6"/>
                </a:solidFill>
                <a:effectLst/>
                <a:latin typeface="Consolas" panose="020B0609020204030204" pitchFamily="49" charset="0"/>
              </a:rPr>
              <a:t>printf</a:t>
            </a:r>
            <a:r>
              <a:rPr lang="en-US" b="0" dirty="0">
                <a:solidFill>
                  <a:srgbClr val="BBBBBB"/>
                </a:solidFill>
                <a:effectLst/>
                <a:latin typeface="Consolas" panose="020B0609020204030204" pitchFamily="49" charset="0"/>
              </a:rPr>
              <a:t>(</a:t>
            </a:r>
            <a:r>
              <a:rPr lang="en-US" b="0" dirty="0">
                <a:solidFill>
                  <a:srgbClr val="FF8B39"/>
                </a:solidFill>
                <a:effectLst/>
                <a:latin typeface="Consolas" panose="020B0609020204030204" pitchFamily="49" charset="0"/>
              </a:rPr>
              <a:t>"</a:t>
            </a:r>
            <a:r>
              <a:rPr lang="en-US" b="0" dirty="0" err="1">
                <a:solidFill>
                  <a:srgbClr val="FF8B39"/>
                </a:solidFill>
                <a:effectLst/>
                <a:latin typeface="Consolas" panose="020B0609020204030204" pitchFamily="49" charset="0"/>
              </a:rPr>
              <a:t>Ooooooohhhh</a:t>
            </a:r>
            <a:r>
              <a:rPr lang="en-US" b="0" dirty="0">
                <a:solidFill>
                  <a:srgbClr val="FF8B39"/>
                </a:solidFill>
                <a:effectLst/>
                <a:latin typeface="Consolas" panose="020B0609020204030204" pitchFamily="49" charset="0"/>
              </a:rPr>
              <a:t>! Damn cool!</a:t>
            </a:r>
            <a:r>
              <a:rPr lang="en-US" b="0" dirty="0">
                <a:solidFill>
                  <a:srgbClr val="36F9F6"/>
                </a:solidFill>
                <a:effectLst/>
                <a:latin typeface="Consolas" panose="020B0609020204030204" pitchFamily="49" charset="0"/>
              </a:rPr>
              <a:t>\n</a:t>
            </a:r>
            <a:r>
              <a:rPr lang="en-US" b="0" dirty="0">
                <a:solidFill>
                  <a:srgbClr val="FF8B39"/>
                </a:solidFill>
                <a:effectLst/>
                <a:latin typeface="Consolas" panose="020B0609020204030204" pitchFamily="49" charset="0"/>
              </a:rPr>
              <a:t>"</a:t>
            </a:r>
            <a:r>
              <a:rPr lang="en-US" b="0" dirty="0">
                <a:solidFill>
                  <a:srgbClr val="BBBBBB"/>
                </a:solidFill>
                <a:effectLst/>
                <a:latin typeface="Consolas" panose="020B0609020204030204" pitchFamily="49" charset="0"/>
              </a:rPr>
              <a:t>);</a:t>
            </a:r>
          </a:p>
          <a:p>
            <a:r>
              <a:rPr lang="en-US" b="0" dirty="0">
                <a:solidFill>
                  <a:srgbClr val="BBBBBB"/>
                </a:solidFill>
                <a:effectLst/>
                <a:latin typeface="Consolas" panose="020B0609020204030204" pitchFamily="49" charset="0"/>
              </a:rPr>
              <a:t>        </a:t>
            </a:r>
            <a:r>
              <a:rPr lang="en-US" b="0" dirty="0">
                <a:solidFill>
                  <a:srgbClr val="FEDE5D"/>
                </a:solidFill>
                <a:effectLst/>
                <a:latin typeface="Consolas" panose="020B0609020204030204" pitchFamily="49" charset="0"/>
              </a:rPr>
              <a:t>case</a:t>
            </a:r>
            <a:r>
              <a:rPr lang="en-US" b="0" dirty="0">
                <a:solidFill>
                  <a:srgbClr val="BBBBBB"/>
                </a:solidFill>
                <a:effectLst/>
                <a:latin typeface="Consolas" panose="020B0609020204030204" pitchFamily="49" charset="0"/>
              </a:rPr>
              <a:t> (</a:t>
            </a:r>
            <a:r>
              <a:rPr lang="en-US" b="0" dirty="0">
                <a:solidFill>
                  <a:srgbClr val="FF7EDB"/>
                </a:solidFill>
                <a:effectLst/>
                <a:latin typeface="Consolas" panose="020B0609020204030204" pitchFamily="49" charset="0"/>
              </a:rPr>
              <a:t>temp</a:t>
            </a:r>
            <a:r>
              <a:rPr lang="en-US" b="0" dirty="0">
                <a:solidFill>
                  <a:srgbClr val="BBBBBB"/>
                </a:solidFill>
                <a:effectLst/>
                <a:latin typeface="Consolas" panose="020B0609020204030204" pitchFamily="49" charset="0"/>
              </a:rPr>
              <a:t> </a:t>
            </a:r>
            <a:r>
              <a:rPr lang="en-US" b="0" dirty="0">
                <a:solidFill>
                  <a:srgbClr val="FEDE5D"/>
                </a:solidFill>
                <a:effectLst/>
                <a:latin typeface="Consolas" panose="020B0609020204030204" pitchFamily="49" charset="0"/>
              </a:rPr>
              <a:t>&gt;</a:t>
            </a:r>
            <a:r>
              <a:rPr lang="en-US" b="0" dirty="0">
                <a:solidFill>
                  <a:srgbClr val="BBBBBB"/>
                </a:solidFill>
                <a:effectLst/>
                <a:latin typeface="Consolas" panose="020B0609020204030204" pitchFamily="49" charset="0"/>
              </a:rPr>
              <a:t> </a:t>
            </a:r>
            <a:r>
              <a:rPr lang="en-US" b="0" dirty="0">
                <a:solidFill>
                  <a:srgbClr val="F97E72"/>
                </a:solidFill>
                <a:effectLst/>
                <a:latin typeface="Consolas" panose="020B0609020204030204" pitchFamily="49" charset="0"/>
              </a:rPr>
              <a:t>20</a:t>
            </a:r>
            <a:r>
              <a:rPr lang="en-US" b="0" dirty="0">
                <a:solidFill>
                  <a:srgbClr val="BBBBBB"/>
                </a:solidFill>
                <a:effectLst/>
                <a:latin typeface="Consolas" panose="020B0609020204030204" pitchFamily="49" charset="0"/>
              </a:rPr>
              <a:t> </a:t>
            </a:r>
            <a:r>
              <a:rPr lang="en-US" b="0" dirty="0">
                <a:solidFill>
                  <a:srgbClr val="FEDE5D"/>
                </a:solidFill>
                <a:effectLst/>
                <a:latin typeface="Consolas" panose="020B0609020204030204" pitchFamily="49" charset="0"/>
              </a:rPr>
              <a:t>&amp;&amp;</a:t>
            </a:r>
            <a:r>
              <a:rPr lang="en-US" b="0" dirty="0">
                <a:solidFill>
                  <a:srgbClr val="BBBBBB"/>
                </a:solidFill>
                <a:effectLst/>
                <a:latin typeface="Consolas" panose="020B0609020204030204" pitchFamily="49" charset="0"/>
              </a:rPr>
              <a:t> </a:t>
            </a:r>
            <a:r>
              <a:rPr lang="en-US" b="0" dirty="0">
                <a:solidFill>
                  <a:srgbClr val="FF7EDB"/>
                </a:solidFill>
                <a:effectLst/>
                <a:latin typeface="Consolas" panose="020B0609020204030204" pitchFamily="49" charset="0"/>
              </a:rPr>
              <a:t>temp</a:t>
            </a:r>
            <a:r>
              <a:rPr lang="en-US" b="0" dirty="0">
                <a:solidFill>
                  <a:srgbClr val="BBBBBB"/>
                </a:solidFill>
                <a:effectLst/>
                <a:latin typeface="Consolas" panose="020B0609020204030204" pitchFamily="49" charset="0"/>
              </a:rPr>
              <a:t> </a:t>
            </a:r>
            <a:r>
              <a:rPr lang="en-US" b="0" dirty="0">
                <a:solidFill>
                  <a:srgbClr val="FEDE5D"/>
                </a:solidFill>
                <a:effectLst/>
                <a:latin typeface="Consolas" panose="020B0609020204030204" pitchFamily="49" charset="0"/>
              </a:rPr>
              <a:t>&lt;=</a:t>
            </a:r>
            <a:r>
              <a:rPr lang="en-US" b="0" dirty="0">
                <a:solidFill>
                  <a:srgbClr val="BBBBBB"/>
                </a:solidFill>
                <a:effectLst/>
                <a:latin typeface="Consolas" panose="020B0609020204030204" pitchFamily="49" charset="0"/>
              </a:rPr>
              <a:t> </a:t>
            </a:r>
            <a:r>
              <a:rPr lang="en-US" b="0" dirty="0">
                <a:solidFill>
                  <a:srgbClr val="F97E72"/>
                </a:solidFill>
                <a:effectLst/>
                <a:latin typeface="Consolas" panose="020B0609020204030204" pitchFamily="49" charset="0"/>
              </a:rPr>
              <a:t>30</a:t>
            </a:r>
            <a:r>
              <a:rPr lang="en-US" b="0" dirty="0">
                <a:solidFill>
                  <a:srgbClr val="BBBBBB"/>
                </a:solidFill>
                <a:effectLst/>
                <a:latin typeface="Consolas" panose="020B0609020204030204" pitchFamily="49" charset="0"/>
              </a:rPr>
              <a:t>):</a:t>
            </a:r>
          </a:p>
          <a:p>
            <a:r>
              <a:rPr lang="en-US" b="0" dirty="0">
                <a:solidFill>
                  <a:srgbClr val="BBBBBB"/>
                </a:solidFill>
                <a:effectLst/>
                <a:latin typeface="Consolas" panose="020B0609020204030204" pitchFamily="49" charset="0"/>
              </a:rPr>
              <a:t>            </a:t>
            </a:r>
            <a:r>
              <a:rPr lang="en-US" b="0" dirty="0" err="1">
                <a:solidFill>
                  <a:srgbClr val="36F9F6"/>
                </a:solidFill>
                <a:effectLst/>
                <a:latin typeface="Consolas" panose="020B0609020204030204" pitchFamily="49" charset="0"/>
              </a:rPr>
              <a:t>printf</a:t>
            </a:r>
            <a:r>
              <a:rPr lang="en-US" b="0" dirty="0">
                <a:solidFill>
                  <a:srgbClr val="BBBBBB"/>
                </a:solidFill>
                <a:effectLst/>
                <a:latin typeface="Consolas" panose="020B0609020204030204" pitchFamily="49" charset="0"/>
              </a:rPr>
              <a:t>(</a:t>
            </a:r>
            <a:r>
              <a:rPr lang="en-US" b="0" dirty="0">
                <a:solidFill>
                  <a:srgbClr val="FF8B39"/>
                </a:solidFill>
                <a:effectLst/>
                <a:latin typeface="Consolas" panose="020B0609020204030204" pitchFamily="49" charset="0"/>
              </a:rPr>
              <a:t>"Rain </a:t>
            </a:r>
            <a:r>
              <a:rPr lang="en-US" b="0" dirty="0" err="1">
                <a:solidFill>
                  <a:srgbClr val="FF8B39"/>
                </a:solidFill>
                <a:effectLst/>
                <a:latin typeface="Consolas" panose="020B0609020204030204" pitchFamily="49" charset="0"/>
              </a:rPr>
              <a:t>rain</a:t>
            </a:r>
            <a:r>
              <a:rPr lang="en-US" b="0" dirty="0">
                <a:solidFill>
                  <a:srgbClr val="FF8B39"/>
                </a:solidFill>
                <a:effectLst/>
                <a:latin typeface="Consolas" panose="020B0609020204030204" pitchFamily="49" charset="0"/>
              </a:rPr>
              <a:t> here again!</a:t>
            </a:r>
            <a:r>
              <a:rPr lang="en-US" b="0" dirty="0">
                <a:solidFill>
                  <a:srgbClr val="36F9F6"/>
                </a:solidFill>
                <a:effectLst/>
                <a:latin typeface="Consolas" panose="020B0609020204030204" pitchFamily="49" charset="0"/>
              </a:rPr>
              <a:t>\n</a:t>
            </a:r>
            <a:r>
              <a:rPr lang="en-US" b="0" dirty="0">
                <a:solidFill>
                  <a:srgbClr val="FF8B39"/>
                </a:solidFill>
                <a:effectLst/>
                <a:latin typeface="Consolas" panose="020B0609020204030204" pitchFamily="49" charset="0"/>
              </a:rPr>
              <a:t>"</a:t>
            </a:r>
            <a:r>
              <a:rPr lang="en-US" b="0" dirty="0">
                <a:solidFill>
                  <a:srgbClr val="BBBBBB"/>
                </a:solidFill>
                <a:effectLst/>
                <a:latin typeface="Consolas" panose="020B0609020204030204" pitchFamily="49" charset="0"/>
              </a:rPr>
              <a:t>); </a:t>
            </a:r>
          </a:p>
          <a:p>
            <a:r>
              <a:rPr lang="en-US" b="0" dirty="0">
                <a:solidFill>
                  <a:srgbClr val="BBBBBB"/>
                </a:solidFill>
                <a:effectLst/>
                <a:latin typeface="Consolas" panose="020B0609020204030204" pitchFamily="49" charset="0"/>
              </a:rPr>
              <a:t>        </a:t>
            </a:r>
            <a:r>
              <a:rPr lang="en-US" b="0" dirty="0">
                <a:solidFill>
                  <a:srgbClr val="FEDE5D"/>
                </a:solidFill>
                <a:effectLst/>
                <a:latin typeface="Consolas" panose="020B0609020204030204" pitchFamily="49" charset="0"/>
              </a:rPr>
              <a:t>case</a:t>
            </a:r>
            <a:r>
              <a:rPr lang="en-US" b="0" dirty="0">
                <a:solidFill>
                  <a:srgbClr val="BBBBBB"/>
                </a:solidFill>
                <a:effectLst/>
                <a:latin typeface="Consolas" panose="020B0609020204030204" pitchFamily="49" charset="0"/>
              </a:rPr>
              <a:t> (</a:t>
            </a:r>
            <a:r>
              <a:rPr lang="en-US" b="0" dirty="0">
                <a:solidFill>
                  <a:srgbClr val="FF7EDB"/>
                </a:solidFill>
                <a:effectLst/>
                <a:latin typeface="Consolas" panose="020B0609020204030204" pitchFamily="49" charset="0"/>
              </a:rPr>
              <a:t>temp</a:t>
            </a:r>
            <a:r>
              <a:rPr lang="en-US" b="0" dirty="0">
                <a:solidFill>
                  <a:srgbClr val="BBBBBB"/>
                </a:solidFill>
                <a:effectLst/>
                <a:latin typeface="Consolas" panose="020B0609020204030204" pitchFamily="49" charset="0"/>
              </a:rPr>
              <a:t> </a:t>
            </a:r>
            <a:r>
              <a:rPr lang="en-US" b="0" dirty="0">
                <a:solidFill>
                  <a:srgbClr val="FEDE5D"/>
                </a:solidFill>
                <a:effectLst/>
                <a:latin typeface="Consolas" panose="020B0609020204030204" pitchFamily="49" charset="0"/>
              </a:rPr>
              <a:t>&gt;</a:t>
            </a:r>
            <a:r>
              <a:rPr lang="en-US" b="0" dirty="0">
                <a:solidFill>
                  <a:srgbClr val="BBBBBB"/>
                </a:solidFill>
                <a:effectLst/>
                <a:latin typeface="Consolas" panose="020B0609020204030204" pitchFamily="49" charset="0"/>
              </a:rPr>
              <a:t> </a:t>
            </a:r>
            <a:r>
              <a:rPr lang="en-US" b="0" dirty="0">
                <a:solidFill>
                  <a:srgbClr val="F97E72"/>
                </a:solidFill>
                <a:effectLst/>
                <a:latin typeface="Consolas" panose="020B0609020204030204" pitchFamily="49" charset="0"/>
              </a:rPr>
              <a:t>30</a:t>
            </a:r>
            <a:r>
              <a:rPr lang="en-US" b="0" dirty="0">
                <a:solidFill>
                  <a:srgbClr val="BBBBBB"/>
                </a:solidFill>
                <a:effectLst/>
                <a:latin typeface="Consolas" panose="020B0609020204030204" pitchFamily="49" charset="0"/>
              </a:rPr>
              <a:t> </a:t>
            </a:r>
            <a:r>
              <a:rPr lang="en-US" b="0" dirty="0">
                <a:solidFill>
                  <a:srgbClr val="FEDE5D"/>
                </a:solidFill>
                <a:effectLst/>
                <a:latin typeface="Consolas" panose="020B0609020204030204" pitchFamily="49" charset="0"/>
              </a:rPr>
              <a:t>&amp;&amp;</a:t>
            </a:r>
            <a:r>
              <a:rPr lang="en-US" b="0" dirty="0">
                <a:solidFill>
                  <a:srgbClr val="BBBBBB"/>
                </a:solidFill>
                <a:effectLst/>
                <a:latin typeface="Consolas" panose="020B0609020204030204" pitchFamily="49" charset="0"/>
              </a:rPr>
              <a:t> </a:t>
            </a:r>
            <a:r>
              <a:rPr lang="en-US" b="0" dirty="0">
                <a:solidFill>
                  <a:srgbClr val="FF7EDB"/>
                </a:solidFill>
                <a:effectLst/>
                <a:latin typeface="Consolas" panose="020B0609020204030204" pitchFamily="49" charset="0"/>
              </a:rPr>
              <a:t>temp</a:t>
            </a:r>
            <a:r>
              <a:rPr lang="en-US" b="0" dirty="0">
                <a:solidFill>
                  <a:srgbClr val="BBBBBB"/>
                </a:solidFill>
                <a:effectLst/>
                <a:latin typeface="Consolas" panose="020B0609020204030204" pitchFamily="49" charset="0"/>
              </a:rPr>
              <a:t> </a:t>
            </a:r>
            <a:r>
              <a:rPr lang="en-US" b="0" dirty="0">
                <a:solidFill>
                  <a:srgbClr val="FEDE5D"/>
                </a:solidFill>
                <a:effectLst/>
                <a:latin typeface="Consolas" panose="020B0609020204030204" pitchFamily="49" charset="0"/>
              </a:rPr>
              <a:t>&lt;=</a:t>
            </a:r>
            <a:r>
              <a:rPr lang="en-US" b="0" dirty="0">
                <a:solidFill>
                  <a:srgbClr val="BBBBBB"/>
                </a:solidFill>
                <a:effectLst/>
                <a:latin typeface="Consolas" panose="020B0609020204030204" pitchFamily="49" charset="0"/>
              </a:rPr>
              <a:t> </a:t>
            </a:r>
            <a:r>
              <a:rPr lang="en-US" b="0" dirty="0">
                <a:solidFill>
                  <a:srgbClr val="F97E72"/>
                </a:solidFill>
                <a:effectLst/>
                <a:latin typeface="Consolas" panose="020B0609020204030204" pitchFamily="49" charset="0"/>
              </a:rPr>
              <a:t>40</a:t>
            </a:r>
            <a:r>
              <a:rPr lang="en-US" b="0" dirty="0">
                <a:solidFill>
                  <a:srgbClr val="BBBBBB"/>
                </a:solidFill>
                <a:effectLst/>
                <a:latin typeface="Consolas" panose="020B0609020204030204" pitchFamily="49" charset="0"/>
              </a:rPr>
              <a:t>):</a:t>
            </a:r>
          </a:p>
          <a:p>
            <a:r>
              <a:rPr lang="en-US" b="0" dirty="0">
                <a:solidFill>
                  <a:srgbClr val="BBBBBB"/>
                </a:solidFill>
                <a:effectLst/>
                <a:latin typeface="Consolas" panose="020B0609020204030204" pitchFamily="49" charset="0"/>
              </a:rPr>
              <a:t>            </a:t>
            </a:r>
            <a:r>
              <a:rPr lang="en-US" b="0" dirty="0" err="1">
                <a:solidFill>
                  <a:srgbClr val="36F9F6"/>
                </a:solidFill>
                <a:effectLst/>
                <a:latin typeface="Consolas" panose="020B0609020204030204" pitchFamily="49" charset="0"/>
              </a:rPr>
              <a:t>printf</a:t>
            </a:r>
            <a:r>
              <a:rPr lang="en-US" b="0" dirty="0">
                <a:solidFill>
                  <a:srgbClr val="BBBBBB"/>
                </a:solidFill>
                <a:effectLst/>
                <a:latin typeface="Consolas" panose="020B0609020204030204" pitchFamily="49" charset="0"/>
              </a:rPr>
              <a:t>(</a:t>
            </a:r>
            <a:r>
              <a:rPr lang="en-US" b="0" dirty="0">
                <a:solidFill>
                  <a:srgbClr val="FF8B39"/>
                </a:solidFill>
                <a:effectLst/>
                <a:latin typeface="Consolas" panose="020B0609020204030204" pitchFamily="49" charset="0"/>
              </a:rPr>
              <a:t>"Wish I am on Everest</a:t>
            </a:r>
            <a:r>
              <a:rPr lang="en-US" b="0" dirty="0">
                <a:solidFill>
                  <a:srgbClr val="36F9F6"/>
                </a:solidFill>
                <a:effectLst/>
                <a:latin typeface="Consolas" panose="020B0609020204030204" pitchFamily="49" charset="0"/>
              </a:rPr>
              <a:t>\n</a:t>
            </a:r>
            <a:r>
              <a:rPr lang="en-US" b="0" dirty="0">
                <a:solidFill>
                  <a:srgbClr val="FF8B39"/>
                </a:solidFill>
                <a:effectLst/>
                <a:latin typeface="Consolas" panose="020B0609020204030204" pitchFamily="49" charset="0"/>
              </a:rPr>
              <a:t>"</a:t>
            </a:r>
            <a:r>
              <a:rPr lang="en-US" b="0" dirty="0">
                <a:solidFill>
                  <a:srgbClr val="BBBBBB"/>
                </a:solidFill>
                <a:effectLst/>
                <a:latin typeface="Consolas" panose="020B0609020204030204" pitchFamily="49" charset="0"/>
              </a:rPr>
              <a:t>); </a:t>
            </a:r>
          </a:p>
          <a:p>
            <a:r>
              <a:rPr lang="en-US" b="0" dirty="0">
                <a:solidFill>
                  <a:srgbClr val="BBBBBB"/>
                </a:solidFill>
                <a:effectLst/>
                <a:latin typeface="Consolas" panose="020B0609020204030204" pitchFamily="49" charset="0"/>
              </a:rPr>
              <a:t>        </a:t>
            </a:r>
            <a:r>
              <a:rPr lang="en-US" b="0" dirty="0">
                <a:solidFill>
                  <a:srgbClr val="FEDE5D"/>
                </a:solidFill>
                <a:effectLst/>
                <a:latin typeface="Consolas" panose="020B0609020204030204" pitchFamily="49" charset="0"/>
              </a:rPr>
              <a:t>default</a:t>
            </a:r>
            <a:r>
              <a:rPr lang="en-US" b="0" dirty="0">
                <a:solidFill>
                  <a:srgbClr val="BBBBBB"/>
                </a:solidFill>
                <a:effectLst/>
                <a:latin typeface="Consolas" panose="020B0609020204030204" pitchFamily="49" charset="0"/>
              </a:rPr>
              <a:t>:</a:t>
            </a:r>
          </a:p>
          <a:p>
            <a:r>
              <a:rPr lang="en-US" b="0" dirty="0">
                <a:solidFill>
                  <a:srgbClr val="BBBBBB"/>
                </a:solidFill>
                <a:effectLst/>
                <a:latin typeface="Consolas" panose="020B0609020204030204" pitchFamily="49" charset="0"/>
              </a:rPr>
              <a:t>            </a:t>
            </a:r>
            <a:r>
              <a:rPr lang="en-US" b="0" dirty="0" err="1">
                <a:solidFill>
                  <a:srgbClr val="36F9F6"/>
                </a:solidFill>
                <a:effectLst/>
                <a:latin typeface="Consolas" panose="020B0609020204030204" pitchFamily="49" charset="0"/>
              </a:rPr>
              <a:t>printf</a:t>
            </a:r>
            <a:r>
              <a:rPr lang="en-US" b="0" dirty="0">
                <a:solidFill>
                  <a:srgbClr val="BBBBBB"/>
                </a:solidFill>
                <a:effectLst/>
                <a:latin typeface="Consolas" panose="020B0609020204030204" pitchFamily="49" charset="0"/>
              </a:rPr>
              <a:t>(</a:t>
            </a:r>
            <a:r>
              <a:rPr lang="en-US" b="0" dirty="0">
                <a:solidFill>
                  <a:srgbClr val="FF8B39"/>
                </a:solidFill>
                <a:effectLst/>
                <a:latin typeface="Consolas" panose="020B0609020204030204" pitchFamily="49" charset="0"/>
              </a:rPr>
              <a:t>"Good old </a:t>
            </a:r>
            <a:r>
              <a:rPr lang="en-US" b="0" dirty="0" err="1">
                <a:solidFill>
                  <a:srgbClr val="FF8B39"/>
                </a:solidFill>
                <a:effectLst/>
                <a:latin typeface="Consolas" panose="020B0609020204030204" pitchFamily="49" charset="0"/>
              </a:rPr>
              <a:t>nagpur</a:t>
            </a:r>
            <a:r>
              <a:rPr lang="en-US" b="0" dirty="0">
                <a:solidFill>
                  <a:srgbClr val="FF8B39"/>
                </a:solidFill>
                <a:effectLst/>
                <a:latin typeface="Consolas" panose="020B0609020204030204" pitchFamily="49" charset="0"/>
              </a:rPr>
              <a:t> weather</a:t>
            </a:r>
            <a:r>
              <a:rPr lang="en-US" b="0" dirty="0">
                <a:solidFill>
                  <a:srgbClr val="36F9F6"/>
                </a:solidFill>
                <a:effectLst/>
                <a:latin typeface="Consolas" panose="020B0609020204030204" pitchFamily="49" charset="0"/>
              </a:rPr>
              <a:t>\n</a:t>
            </a:r>
            <a:r>
              <a:rPr lang="en-US" b="0" dirty="0">
                <a:solidFill>
                  <a:srgbClr val="FF8B39"/>
                </a:solidFill>
                <a:effectLst/>
                <a:latin typeface="Consolas" panose="020B0609020204030204" pitchFamily="49" charset="0"/>
              </a:rPr>
              <a:t>"</a:t>
            </a:r>
            <a:r>
              <a:rPr lang="en-US" b="0" dirty="0">
                <a:solidFill>
                  <a:srgbClr val="BBBBBB"/>
                </a:solidFill>
                <a:effectLst/>
                <a:latin typeface="Consolas" panose="020B0609020204030204" pitchFamily="49" charset="0"/>
              </a:rPr>
              <a:t>);</a:t>
            </a:r>
          </a:p>
          <a:p>
            <a:r>
              <a:rPr lang="en-US" b="0" dirty="0">
                <a:solidFill>
                  <a:srgbClr val="BBBBBB"/>
                </a:solidFill>
                <a:effectLst/>
                <a:latin typeface="Consolas" panose="020B0609020204030204" pitchFamily="49" charset="0"/>
              </a:rPr>
              <a:t>    }</a:t>
            </a:r>
          </a:p>
          <a:p>
            <a:r>
              <a:rPr lang="en-US" b="0" dirty="0">
                <a:solidFill>
                  <a:srgbClr val="BBBBBB"/>
                </a:solidFill>
                <a:effectLst/>
                <a:latin typeface="Consolas" panose="020B0609020204030204" pitchFamily="49" charset="0"/>
              </a:rPr>
              <a:t>    </a:t>
            </a:r>
            <a:r>
              <a:rPr lang="en-US" b="0" dirty="0">
                <a:solidFill>
                  <a:srgbClr val="FEDE5D"/>
                </a:solidFill>
                <a:effectLst/>
                <a:latin typeface="Consolas" panose="020B0609020204030204" pitchFamily="49" charset="0"/>
              </a:rPr>
              <a:t>return</a:t>
            </a:r>
            <a:r>
              <a:rPr lang="en-US" b="0" dirty="0">
                <a:solidFill>
                  <a:srgbClr val="BBBBBB"/>
                </a:solidFill>
                <a:effectLst/>
                <a:latin typeface="Consolas" panose="020B0609020204030204" pitchFamily="49" charset="0"/>
              </a:rPr>
              <a:t> </a:t>
            </a:r>
            <a:r>
              <a:rPr lang="en-US" b="0" dirty="0">
                <a:solidFill>
                  <a:srgbClr val="F97E72"/>
                </a:solidFill>
                <a:effectLst/>
                <a:latin typeface="Consolas" panose="020B0609020204030204" pitchFamily="49" charset="0"/>
              </a:rPr>
              <a:t>0</a:t>
            </a:r>
            <a:r>
              <a:rPr lang="en-US" b="0" dirty="0">
                <a:solidFill>
                  <a:srgbClr val="BBBBBB"/>
                </a:solidFill>
                <a:effectLst/>
                <a:latin typeface="Consolas" panose="020B0609020204030204" pitchFamily="49" charset="0"/>
              </a:rPr>
              <a:t>;</a:t>
            </a:r>
          </a:p>
          <a:p>
            <a:r>
              <a:rPr lang="en-US" b="0" dirty="0">
                <a:solidFill>
                  <a:srgbClr val="BBBBBB"/>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ABC4725D-D177-E423-E8B7-49018889215B}"/>
              </a:ext>
            </a:extLst>
          </p:cNvPr>
          <p:cNvSpPr txBox="1"/>
          <p:nvPr/>
        </p:nvSpPr>
        <p:spPr>
          <a:xfrm>
            <a:off x="8100652" y="3487556"/>
            <a:ext cx="3880602" cy="2677656"/>
          </a:xfrm>
          <a:prstGeom prst="rect">
            <a:avLst/>
          </a:prstGeom>
          <a:noFill/>
        </p:spPr>
        <p:txBody>
          <a:bodyPr wrap="square" rtlCol="0">
            <a:spAutoFit/>
          </a:bodyPr>
          <a:lstStyle/>
          <a:p>
            <a:r>
              <a:rPr lang="en-US" sz="2800" dirty="0">
                <a:solidFill>
                  <a:srgbClr val="03EDF9"/>
                </a:solidFill>
                <a:latin typeface="Tw Cen MT" panose="020B0602020104020603" pitchFamily="34" charset="0"/>
              </a:rPr>
              <a:t>✍️ Relational operators cannot be used in switch cases in switch cases. switch cases can only have an expression reducing to an integer.</a:t>
            </a:r>
          </a:p>
        </p:txBody>
      </p:sp>
      <p:sp>
        <p:nvSpPr>
          <p:cNvPr id="7" name="TextBox 6">
            <a:extLst>
              <a:ext uri="{FF2B5EF4-FFF2-40B4-BE49-F238E27FC236}">
                <a16:creationId xmlns:a16="http://schemas.microsoft.com/office/drawing/2014/main" id="{7AED370E-78FC-3818-6A53-BB825E07AF47}"/>
              </a:ext>
            </a:extLst>
          </p:cNvPr>
          <p:cNvSpPr txBox="1"/>
          <p:nvPr/>
        </p:nvSpPr>
        <p:spPr>
          <a:xfrm>
            <a:off x="8708082" y="1510260"/>
            <a:ext cx="2477090" cy="1938992"/>
          </a:xfrm>
          <a:prstGeom prst="rect">
            <a:avLst/>
          </a:prstGeom>
          <a:noFill/>
        </p:spPr>
        <p:txBody>
          <a:bodyPr wrap="square" rtlCol="0">
            <a:spAutoFit/>
          </a:bodyPr>
          <a:lstStyle/>
          <a:p>
            <a:pPr algn="ctr"/>
            <a:r>
              <a:rPr lang="en-US" sz="6000" dirty="0">
                <a:solidFill>
                  <a:srgbClr val="FF5862"/>
                </a:solidFill>
                <a:latin typeface="Tw Cen MT" panose="020B0602020104020603" pitchFamily="34" charset="0"/>
              </a:rPr>
              <a:t>❌ </a:t>
            </a:r>
          </a:p>
          <a:p>
            <a:pPr algn="ctr"/>
            <a:r>
              <a:rPr lang="en-US" sz="6000" dirty="0">
                <a:solidFill>
                  <a:srgbClr val="FF5862"/>
                </a:solidFill>
                <a:latin typeface="Tw Cen MT" panose="020B0602020104020603" pitchFamily="34" charset="0"/>
              </a:rPr>
              <a:t>ERROR!</a:t>
            </a:r>
          </a:p>
        </p:txBody>
      </p:sp>
      <p:sp>
        <p:nvSpPr>
          <p:cNvPr id="11" name="TextBox 10">
            <a:extLst>
              <a:ext uri="{FF2B5EF4-FFF2-40B4-BE49-F238E27FC236}">
                <a16:creationId xmlns:a16="http://schemas.microsoft.com/office/drawing/2014/main" id="{61A7D275-B9BF-B89C-288C-7D1A8A0B5CE7}"/>
              </a:ext>
            </a:extLst>
          </p:cNvPr>
          <p:cNvSpPr txBox="1"/>
          <p:nvPr/>
        </p:nvSpPr>
        <p:spPr>
          <a:xfrm rot="16200000">
            <a:off x="-1128061" y="1187094"/>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7 Q[B](b)</a:t>
            </a:r>
          </a:p>
        </p:txBody>
      </p:sp>
      <p:pic>
        <p:nvPicPr>
          <p:cNvPr id="12" name="Picture 11">
            <a:extLst>
              <a:ext uri="{FF2B5EF4-FFF2-40B4-BE49-F238E27FC236}">
                <a16:creationId xmlns:a16="http://schemas.microsoft.com/office/drawing/2014/main" id="{E6245A99-0323-A41E-BCAF-74606B497F82}"/>
              </a:ext>
            </a:extLst>
          </p:cNvPr>
          <p:cNvPicPr>
            <a:picLocks noChangeAspect="1"/>
          </p:cNvPicPr>
          <p:nvPr/>
        </p:nvPicPr>
        <p:blipFill>
          <a:blip r:embed="rId4"/>
          <a:stretch>
            <a:fillRect/>
          </a:stretch>
        </p:blipFill>
        <p:spPr>
          <a:xfrm>
            <a:off x="4335686" y="814766"/>
            <a:ext cx="7529932" cy="319572"/>
          </a:xfrm>
          <a:prstGeom prst="rect">
            <a:avLst/>
          </a:prstGeom>
        </p:spPr>
      </p:pic>
    </p:spTree>
    <p:extLst>
      <p:ext uri="{BB962C8B-B14F-4D97-AF65-F5344CB8AC3E}">
        <p14:creationId xmlns:p14="http://schemas.microsoft.com/office/powerpoint/2010/main" val="3610021633"/>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817599"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(c)</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7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CASE CONTROL INSTRUCTION</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1638826" y="699521"/>
            <a:ext cx="8155048" cy="5324535"/>
          </a:xfrm>
          <a:prstGeom prst="rect">
            <a:avLst/>
          </a:prstGeom>
          <a:solidFill>
            <a:srgbClr val="262335"/>
          </a:solidFill>
        </p:spPr>
        <p:txBody>
          <a:bodyPr wrap="square">
            <a:spAutoFit/>
          </a:bodyPr>
          <a:lstStyle/>
          <a:p>
            <a:r>
              <a:rPr lang="en-US" sz="2000" dirty="0">
                <a:solidFill>
                  <a:srgbClr val="72F1B8"/>
                </a:solidFill>
                <a:latin typeface="Consolas" panose="020B0609020204030204" pitchFamily="49" charset="0"/>
              </a:rPr>
              <a:t>#include</a:t>
            </a:r>
            <a:r>
              <a:rPr lang="en-US" sz="2000" dirty="0">
                <a:solidFill>
                  <a:srgbClr val="BBBBBB"/>
                </a:solidFill>
                <a:latin typeface="Consolas" panose="020B0609020204030204" pitchFamily="49" charset="0"/>
              </a:rPr>
              <a:t> </a:t>
            </a:r>
            <a:r>
              <a:rPr lang="en-US" sz="2000" dirty="0">
                <a:solidFill>
                  <a:srgbClr val="FF8B39"/>
                </a:solidFill>
                <a:latin typeface="Consolas" panose="020B0609020204030204" pitchFamily="49" charset="0"/>
              </a:rPr>
              <a:t>&lt;</a:t>
            </a:r>
            <a:r>
              <a:rPr lang="en-US" sz="2000" dirty="0" err="1">
                <a:solidFill>
                  <a:srgbClr val="FF8B39"/>
                </a:solidFill>
                <a:latin typeface="Consolas" panose="020B0609020204030204" pitchFamily="49" charset="0"/>
              </a:rPr>
              <a:t>stdio.h</a:t>
            </a:r>
            <a:r>
              <a:rPr lang="en-US" sz="2000" dirty="0">
                <a:solidFill>
                  <a:srgbClr val="FF8B39"/>
                </a:solidFill>
                <a:latin typeface="Consolas" panose="020B0609020204030204" pitchFamily="49" charset="0"/>
              </a:rPr>
              <a:t>&gt;</a:t>
            </a:r>
            <a:endParaRPr lang="en-US" sz="2000" dirty="0">
              <a:solidFill>
                <a:srgbClr val="BBBBBB"/>
              </a:solidFill>
              <a:latin typeface="Consolas" panose="020B0609020204030204" pitchFamily="49" charset="0"/>
            </a:endParaRPr>
          </a:p>
          <a:p>
            <a:r>
              <a:rPr lang="en-US" sz="2000" dirty="0">
                <a:solidFill>
                  <a:srgbClr val="FEDE5D"/>
                </a:solidFill>
                <a:latin typeface="Consolas" panose="020B0609020204030204" pitchFamily="49" charset="0"/>
              </a:rPr>
              <a:t>int</a:t>
            </a:r>
            <a:r>
              <a:rPr lang="en-US" sz="2000" dirty="0">
                <a:solidFill>
                  <a:srgbClr val="BBBBBB"/>
                </a:solidFill>
                <a:latin typeface="Consolas" panose="020B0609020204030204" pitchFamily="49" charset="0"/>
              </a:rPr>
              <a:t> </a:t>
            </a:r>
            <a:r>
              <a:rPr lang="en-US" sz="2000" dirty="0">
                <a:solidFill>
                  <a:srgbClr val="36F9F6"/>
                </a:solidFill>
                <a:latin typeface="Consolas" panose="020B0609020204030204" pitchFamily="49" charset="0"/>
              </a:rPr>
              <a:t>main</a:t>
            </a:r>
            <a:r>
              <a:rPr lang="en-US" sz="2000" dirty="0">
                <a:solidFill>
                  <a:srgbClr val="BBBBBB"/>
                </a:solidFill>
                <a:latin typeface="Consolas" panose="020B0609020204030204" pitchFamily="49" charset="0"/>
              </a:rPr>
              <a:t>() </a:t>
            </a:r>
          </a:p>
          <a:p>
            <a:r>
              <a:rPr lang="en-US" sz="2000" dirty="0">
                <a:solidFill>
                  <a:srgbClr val="BBBBBB"/>
                </a:solidFill>
                <a:latin typeface="Consolas" panose="020B0609020204030204" pitchFamily="49" charset="0"/>
              </a:rPr>
              <a:t>{</a:t>
            </a:r>
          </a:p>
          <a:p>
            <a:r>
              <a:rPr lang="en-US" sz="2000" dirty="0">
                <a:solidFill>
                  <a:srgbClr val="BBBBBB"/>
                </a:solidFill>
                <a:latin typeface="Consolas" panose="020B0609020204030204" pitchFamily="49" charset="0"/>
              </a:rPr>
              <a:t>    </a:t>
            </a:r>
            <a:r>
              <a:rPr lang="en-US" sz="2000" dirty="0">
                <a:solidFill>
                  <a:srgbClr val="FEDE5D"/>
                </a:solidFill>
                <a:latin typeface="Consolas" panose="020B0609020204030204" pitchFamily="49" charset="0"/>
              </a:rPr>
              <a:t>float</a:t>
            </a:r>
            <a:r>
              <a:rPr lang="en-US" sz="2000" dirty="0">
                <a:solidFill>
                  <a:srgbClr val="BBBBBB"/>
                </a:solidFill>
                <a:latin typeface="Consolas" panose="020B0609020204030204" pitchFamily="49" charset="0"/>
              </a:rPr>
              <a:t> </a:t>
            </a:r>
            <a:r>
              <a:rPr lang="en-US" sz="2000" dirty="0">
                <a:solidFill>
                  <a:srgbClr val="FF7EDB"/>
                </a:solidFill>
                <a:latin typeface="Consolas" panose="020B0609020204030204" pitchFamily="49" charset="0"/>
              </a:rPr>
              <a:t>a</a:t>
            </a:r>
            <a:r>
              <a:rPr lang="en-US" sz="2000" dirty="0">
                <a:solidFill>
                  <a:srgbClr val="BBBBBB"/>
                </a:solidFill>
                <a:latin typeface="Consolas" panose="020B0609020204030204" pitchFamily="49" charset="0"/>
              </a:rPr>
              <a:t> </a:t>
            </a:r>
            <a:r>
              <a:rPr lang="en-US" sz="2000" dirty="0">
                <a:solidFill>
                  <a:srgbClr val="FFFFFF"/>
                </a:solidFill>
                <a:latin typeface="Consolas" panose="020B0609020204030204" pitchFamily="49" charset="0"/>
              </a:rPr>
              <a:t>=</a:t>
            </a:r>
            <a:r>
              <a:rPr lang="en-US" sz="2000" dirty="0">
                <a:solidFill>
                  <a:srgbClr val="BBBBBB"/>
                </a:solidFill>
                <a:latin typeface="Consolas" panose="020B0609020204030204" pitchFamily="49" charset="0"/>
              </a:rPr>
              <a:t> </a:t>
            </a:r>
            <a:r>
              <a:rPr lang="en-US" sz="2000" dirty="0">
                <a:solidFill>
                  <a:srgbClr val="F97E72"/>
                </a:solidFill>
                <a:latin typeface="Consolas" panose="020B0609020204030204" pitchFamily="49" charset="0"/>
              </a:rPr>
              <a:t>3.5</a:t>
            </a:r>
            <a:r>
              <a:rPr lang="en-US" sz="2000" dirty="0">
                <a:solidFill>
                  <a:srgbClr val="BBBBBB"/>
                </a:solidFill>
                <a:latin typeface="Consolas" panose="020B0609020204030204" pitchFamily="49" charset="0"/>
              </a:rPr>
              <a:t>;</a:t>
            </a:r>
          </a:p>
          <a:p>
            <a:r>
              <a:rPr lang="en-US" sz="2000" dirty="0">
                <a:solidFill>
                  <a:srgbClr val="BBBBBB"/>
                </a:solidFill>
                <a:latin typeface="Consolas" panose="020B0609020204030204" pitchFamily="49" charset="0"/>
              </a:rPr>
              <a:t>    </a:t>
            </a:r>
            <a:r>
              <a:rPr lang="en-US" sz="2000" dirty="0">
                <a:solidFill>
                  <a:srgbClr val="FEDE5D"/>
                </a:solidFill>
                <a:latin typeface="Consolas" panose="020B0609020204030204" pitchFamily="49" charset="0"/>
              </a:rPr>
              <a:t>switch</a:t>
            </a:r>
            <a:r>
              <a:rPr lang="en-US" sz="2000" dirty="0">
                <a:solidFill>
                  <a:srgbClr val="BBBBBB"/>
                </a:solidFill>
                <a:latin typeface="Consolas" panose="020B0609020204030204" pitchFamily="49" charset="0"/>
              </a:rPr>
              <a:t> (</a:t>
            </a:r>
            <a:r>
              <a:rPr lang="en-US" sz="2000" dirty="0">
                <a:solidFill>
                  <a:srgbClr val="FF7EDB"/>
                </a:solidFill>
                <a:latin typeface="Consolas" panose="020B0609020204030204" pitchFamily="49" charset="0"/>
              </a:rPr>
              <a:t>a</a:t>
            </a:r>
            <a:r>
              <a:rPr lang="en-US" sz="2000" dirty="0">
                <a:solidFill>
                  <a:srgbClr val="BBBBBB"/>
                </a:solidFill>
                <a:latin typeface="Consolas" panose="020B0609020204030204" pitchFamily="49" charset="0"/>
              </a:rPr>
              <a:t>) </a:t>
            </a:r>
          </a:p>
          <a:p>
            <a:r>
              <a:rPr lang="en-US" sz="2000" dirty="0">
                <a:solidFill>
                  <a:srgbClr val="BBBBBB"/>
                </a:solidFill>
                <a:latin typeface="Consolas" panose="020B0609020204030204" pitchFamily="49" charset="0"/>
              </a:rPr>
              <a:t>    {</a:t>
            </a:r>
          </a:p>
          <a:p>
            <a:r>
              <a:rPr lang="en-US" sz="2000" dirty="0">
                <a:solidFill>
                  <a:srgbClr val="BBBBBB"/>
                </a:solidFill>
                <a:latin typeface="Consolas" panose="020B0609020204030204" pitchFamily="49" charset="0"/>
              </a:rPr>
              <a:t>        </a:t>
            </a:r>
            <a:r>
              <a:rPr lang="en-US" sz="2000" dirty="0">
                <a:solidFill>
                  <a:srgbClr val="FEDE5D"/>
                </a:solidFill>
                <a:latin typeface="Consolas" panose="020B0609020204030204" pitchFamily="49" charset="0"/>
              </a:rPr>
              <a:t>case</a:t>
            </a:r>
            <a:r>
              <a:rPr lang="en-US" sz="2000" dirty="0">
                <a:solidFill>
                  <a:srgbClr val="BBBBBB"/>
                </a:solidFill>
                <a:latin typeface="Consolas" panose="020B0609020204030204" pitchFamily="49" charset="0"/>
              </a:rPr>
              <a:t> </a:t>
            </a:r>
            <a:r>
              <a:rPr lang="en-US" sz="2000" dirty="0">
                <a:solidFill>
                  <a:srgbClr val="F97E72"/>
                </a:solidFill>
                <a:latin typeface="Consolas" panose="020B0609020204030204" pitchFamily="49" charset="0"/>
              </a:rPr>
              <a:t>0.5</a:t>
            </a:r>
            <a:r>
              <a:rPr lang="en-US" sz="2000" dirty="0">
                <a:solidFill>
                  <a:srgbClr val="BBBBBB"/>
                </a:solidFill>
                <a:latin typeface="Consolas" panose="020B0609020204030204" pitchFamily="49" charset="0"/>
              </a:rPr>
              <a:t>: </a:t>
            </a:r>
          </a:p>
          <a:p>
            <a:r>
              <a:rPr lang="en-US" sz="2000" dirty="0">
                <a:solidFill>
                  <a:srgbClr val="BBBBBB"/>
                </a:solidFill>
                <a:latin typeface="Consolas" panose="020B0609020204030204" pitchFamily="49" charset="0"/>
              </a:rPr>
              <a:t>            </a:t>
            </a:r>
            <a:r>
              <a:rPr lang="en-US" sz="2000" dirty="0" err="1">
                <a:solidFill>
                  <a:srgbClr val="36F9F6"/>
                </a:solidFill>
                <a:latin typeface="Consolas" panose="020B0609020204030204" pitchFamily="49" charset="0"/>
              </a:rPr>
              <a:t>printf</a:t>
            </a:r>
            <a:r>
              <a:rPr lang="en-US" sz="2000" dirty="0">
                <a:solidFill>
                  <a:srgbClr val="BBBBBB"/>
                </a:solidFill>
                <a:latin typeface="Consolas" panose="020B0609020204030204" pitchFamily="49" charset="0"/>
              </a:rPr>
              <a:t>(</a:t>
            </a:r>
            <a:r>
              <a:rPr lang="en-US" sz="2000" dirty="0">
                <a:solidFill>
                  <a:srgbClr val="FF8B39"/>
                </a:solidFill>
                <a:latin typeface="Consolas" panose="020B0609020204030204" pitchFamily="49" charset="0"/>
              </a:rPr>
              <a:t>"The art of C</a:t>
            </a:r>
            <a:r>
              <a:rPr lang="en-US" sz="2000" dirty="0">
                <a:solidFill>
                  <a:srgbClr val="36F9F6"/>
                </a:solidFill>
                <a:latin typeface="Consolas" panose="020B0609020204030204" pitchFamily="49" charset="0"/>
              </a:rPr>
              <a:t>\n</a:t>
            </a:r>
            <a:r>
              <a:rPr lang="en-US" sz="2000" dirty="0">
                <a:solidFill>
                  <a:srgbClr val="FF8B39"/>
                </a:solidFill>
                <a:latin typeface="Consolas" panose="020B0609020204030204" pitchFamily="49" charset="0"/>
              </a:rPr>
              <a:t>"</a:t>
            </a:r>
            <a:r>
              <a:rPr lang="en-US" sz="2000" dirty="0">
                <a:solidFill>
                  <a:srgbClr val="BBBBBB"/>
                </a:solidFill>
                <a:latin typeface="Consolas" panose="020B0609020204030204" pitchFamily="49" charset="0"/>
              </a:rPr>
              <a:t>); </a:t>
            </a:r>
          </a:p>
          <a:p>
            <a:r>
              <a:rPr lang="en-US" sz="2000" dirty="0">
                <a:solidFill>
                  <a:srgbClr val="BBBBBB"/>
                </a:solidFill>
                <a:latin typeface="Consolas" panose="020B0609020204030204" pitchFamily="49" charset="0"/>
              </a:rPr>
              <a:t>		 </a:t>
            </a:r>
            <a:r>
              <a:rPr lang="en-US" sz="2000" dirty="0">
                <a:solidFill>
                  <a:srgbClr val="FEDE5D"/>
                </a:solidFill>
                <a:latin typeface="Consolas" panose="020B0609020204030204" pitchFamily="49" charset="0"/>
              </a:rPr>
              <a:t>break</a:t>
            </a:r>
            <a:r>
              <a:rPr lang="en-US" sz="2000" dirty="0">
                <a:solidFill>
                  <a:srgbClr val="BBBBBB"/>
                </a:solidFill>
                <a:latin typeface="Consolas" panose="020B0609020204030204" pitchFamily="49" charset="0"/>
              </a:rPr>
              <a:t>;</a:t>
            </a:r>
          </a:p>
          <a:p>
            <a:r>
              <a:rPr lang="en-US" sz="2000" dirty="0">
                <a:solidFill>
                  <a:srgbClr val="BBBBBB"/>
                </a:solidFill>
                <a:latin typeface="Consolas" panose="020B0609020204030204" pitchFamily="49" charset="0"/>
              </a:rPr>
              <a:t>        </a:t>
            </a:r>
            <a:r>
              <a:rPr lang="en-US" sz="2000" dirty="0">
                <a:solidFill>
                  <a:srgbClr val="FEDE5D"/>
                </a:solidFill>
                <a:latin typeface="Consolas" panose="020B0609020204030204" pitchFamily="49" charset="0"/>
              </a:rPr>
              <a:t>case</a:t>
            </a:r>
            <a:r>
              <a:rPr lang="en-US" sz="2000" dirty="0">
                <a:solidFill>
                  <a:srgbClr val="BBBBBB"/>
                </a:solidFill>
                <a:latin typeface="Consolas" panose="020B0609020204030204" pitchFamily="49" charset="0"/>
              </a:rPr>
              <a:t> </a:t>
            </a:r>
            <a:r>
              <a:rPr lang="en-US" sz="2000" dirty="0">
                <a:solidFill>
                  <a:srgbClr val="F97E72"/>
                </a:solidFill>
                <a:latin typeface="Consolas" panose="020B0609020204030204" pitchFamily="49" charset="0"/>
              </a:rPr>
              <a:t>1.5</a:t>
            </a:r>
            <a:r>
              <a:rPr lang="en-US" sz="2000" dirty="0">
                <a:solidFill>
                  <a:srgbClr val="BBBBBB"/>
                </a:solidFill>
                <a:latin typeface="Consolas" panose="020B0609020204030204" pitchFamily="49" charset="0"/>
              </a:rPr>
              <a:t>:</a:t>
            </a:r>
          </a:p>
          <a:p>
            <a:r>
              <a:rPr lang="en-US" sz="2000" dirty="0">
                <a:solidFill>
                  <a:srgbClr val="BBBBBB"/>
                </a:solidFill>
                <a:latin typeface="Consolas" panose="020B0609020204030204" pitchFamily="49" charset="0"/>
              </a:rPr>
              <a:t>        </a:t>
            </a:r>
            <a:r>
              <a:rPr lang="en-US" sz="2000" dirty="0">
                <a:solidFill>
                  <a:srgbClr val="FEDE5D"/>
                </a:solidFill>
                <a:latin typeface="Consolas" panose="020B0609020204030204" pitchFamily="49" charset="0"/>
              </a:rPr>
              <a:t>case</a:t>
            </a:r>
            <a:r>
              <a:rPr lang="en-US" sz="2000" dirty="0">
                <a:solidFill>
                  <a:srgbClr val="BBBBBB"/>
                </a:solidFill>
                <a:latin typeface="Consolas" panose="020B0609020204030204" pitchFamily="49" charset="0"/>
              </a:rPr>
              <a:t> </a:t>
            </a:r>
            <a:r>
              <a:rPr lang="en-US" sz="2000" dirty="0">
                <a:solidFill>
                  <a:srgbClr val="F97E72"/>
                </a:solidFill>
                <a:latin typeface="Consolas" panose="020B0609020204030204" pitchFamily="49" charset="0"/>
              </a:rPr>
              <a:t>2.5</a:t>
            </a:r>
            <a:r>
              <a:rPr lang="en-US" sz="2000" dirty="0">
                <a:solidFill>
                  <a:srgbClr val="BBBBBB"/>
                </a:solidFill>
                <a:latin typeface="Consolas" panose="020B0609020204030204" pitchFamily="49" charset="0"/>
              </a:rPr>
              <a:t>:</a:t>
            </a:r>
          </a:p>
          <a:p>
            <a:r>
              <a:rPr lang="en-US" sz="2000" dirty="0">
                <a:solidFill>
                  <a:srgbClr val="BBBBBB"/>
                </a:solidFill>
                <a:latin typeface="Consolas" panose="020B0609020204030204" pitchFamily="49" charset="0"/>
              </a:rPr>
              <a:t>            </a:t>
            </a:r>
            <a:r>
              <a:rPr lang="en-US" sz="2000" dirty="0" err="1">
                <a:solidFill>
                  <a:srgbClr val="36F9F6"/>
                </a:solidFill>
                <a:latin typeface="Consolas" panose="020B0609020204030204" pitchFamily="49" charset="0"/>
              </a:rPr>
              <a:t>printf</a:t>
            </a:r>
            <a:r>
              <a:rPr lang="en-US" sz="2000" dirty="0">
                <a:solidFill>
                  <a:srgbClr val="BBBBBB"/>
                </a:solidFill>
                <a:latin typeface="Consolas" panose="020B0609020204030204" pitchFamily="49" charset="0"/>
              </a:rPr>
              <a:t>(</a:t>
            </a:r>
            <a:r>
              <a:rPr lang="en-US" sz="2000" dirty="0">
                <a:solidFill>
                  <a:srgbClr val="FF8B39"/>
                </a:solidFill>
                <a:latin typeface="Consolas" panose="020B0609020204030204" pitchFamily="49" charset="0"/>
              </a:rPr>
              <a:t>"The spirit of C</a:t>
            </a:r>
            <a:r>
              <a:rPr lang="en-US" sz="2000" dirty="0">
                <a:solidFill>
                  <a:srgbClr val="36F9F6"/>
                </a:solidFill>
                <a:latin typeface="Consolas" panose="020B0609020204030204" pitchFamily="49" charset="0"/>
              </a:rPr>
              <a:t>\n</a:t>
            </a:r>
            <a:r>
              <a:rPr lang="en-US" sz="2000" dirty="0">
                <a:solidFill>
                  <a:srgbClr val="FF8B39"/>
                </a:solidFill>
                <a:latin typeface="Consolas" panose="020B0609020204030204" pitchFamily="49" charset="0"/>
              </a:rPr>
              <a:t>"</a:t>
            </a:r>
            <a:r>
              <a:rPr lang="en-US" sz="2000" dirty="0">
                <a:solidFill>
                  <a:srgbClr val="BBBBBB"/>
                </a:solidFill>
                <a:latin typeface="Consolas" panose="020B0609020204030204" pitchFamily="49" charset="0"/>
              </a:rPr>
              <a:t>); </a:t>
            </a:r>
          </a:p>
          <a:p>
            <a:r>
              <a:rPr lang="en-US" sz="2000" dirty="0">
                <a:solidFill>
                  <a:srgbClr val="BBBBBB"/>
                </a:solidFill>
                <a:latin typeface="Consolas" panose="020B0609020204030204" pitchFamily="49" charset="0"/>
              </a:rPr>
              <a:t>		 </a:t>
            </a:r>
            <a:r>
              <a:rPr lang="en-US" sz="2000" dirty="0">
                <a:solidFill>
                  <a:srgbClr val="FEDE5D"/>
                </a:solidFill>
                <a:latin typeface="Consolas" panose="020B0609020204030204" pitchFamily="49" charset="0"/>
              </a:rPr>
              <a:t>break</a:t>
            </a:r>
            <a:r>
              <a:rPr lang="en-US" sz="2000" dirty="0">
                <a:solidFill>
                  <a:srgbClr val="BBBBBB"/>
                </a:solidFill>
                <a:latin typeface="Consolas" panose="020B0609020204030204" pitchFamily="49" charset="0"/>
              </a:rPr>
              <a:t>;</a:t>
            </a:r>
          </a:p>
          <a:p>
            <a:r>
              <a:rPr lang="en-US" sz="2000" dirty="0">
                <a:solidFill>
                  <a:srgbClr val="BBBBBB"/>
                </a:solidFill>
                <a:latin typeface="Consolas" panose="020B0609020204030204" pitchFamily="49" charset="0"/>
              </a:rPr>
              <a:t>	   </a:t>
            </a:r>
            <a:r>
              <a:rPr lang="en-US" sz="2000" dirty="0" err="1">
                <a:solidFill>
                  <a:srgbClr val="36F9F6"/>
                </a:solidFill>
                <a:latin typeface="Consolas" panose="020B0609020204030204" pitchFamily="49" charset="0"/>
              </a:rPr>
              <a:t>printf</a:t>
            </a:r>
            <a:r>
              <a:rPr lang="en-US" sz="2000" dirty="0">
                <a:solidFill>
                  <a:srgbClr val="BBBBBB"/>
                </a:solidFill>
                <a:latin typeface="Consolas" panose="020B0609020204030204" pitchFamily="49" charset="0"/>
              </a:rPr>
              <a:t>(</a:t>
            </a:r>
            <a:r>
              <a:rPr lang="en-US" sz="2000" dirty="0">
                <a:solidFill>
                  <a:srgbClr val="FF8B39"/>
                </a:solidFill>
                <a:latin typeface="Consolas" panose="020B0609020204030204" pitchFamily="49" charset="0"/>
              </a:rPr>
              <a:t>"See through C</a:t>
            </a:r>
            <a:r>
              <a:rPr lang="en-US" sz="2000" dirty="0">
                <a:solidFill>
                  <a:srgbClr val="36F9F6"/>
                </a:solidFill>
                <a:latin typeface="Consolas" panose="020B0609020204030204" pitchFamily="49" charset="0"/>
              </a:rPr>
              <a:t>\n</a:t>
            </a:r>
            <a:r>
              <a:rPr lang="en-US" sz="2000" dirty="0">
                <a:solidFill>
                  <a:srgbClr val="FF8B39"/>
                </a:solidFill>
                <a:latin typeface="Consolas" panose="020B0609020204030204" pitchFamily="49" charset="0"/>
              </a:rPr>
              <a:t>"</a:t>
            </a:r>
            <a:r>
              <a:rPr lang="en-US" sz="2000" dirty="0">
                <a:solidFill>
                  <a:srgbClr val="BBBBBB"/>
                </a:solidFill>
                <a:latin typeface="Consolas" panose="020B0609020204030204" pitchFamily="49" charset="0"/>
              </a:rPr>
              <a:t>); </a:t>
            </a:r>
            <a:r>
              <a:rPr lang="en-US" sz="2000" dirty="0">
                <a:solidFill>
                  <a:srgbClr val="FEDE5D"/>
                </a:solidFill>
                <a:latin typeface="Consolas" panose="020B0609020204030204" pitchFamily="49" charset="0"/>
              </a:rPr>
              <a:t>break</a:t>
            </a:r>
            <a:r>
              <a:rPr lang="en-US" sz="2000" dirty="0">
                <a:solidFill>
                  <a:srgbClr val="BBBBBB"/>
                </a:solidFill>
                <a:latin typeface="Consolas" panose="020B0609020204030204" pitchFamily="49" charset="0"/>
              </a:rPr>
              <a:t>;</a:t>
            </a:r>
          </a:p>
          <a:p>
            <a:r>
              <a:rPr lang="en-US" sz="2000" dirty="0">
                <a:solidFill>
                  <a:srgbClr val="BBBBBB"/>
                </a:solidFill>
                <a:latin typeface="Consolas" panose="020B0609020204030204" pitchFamily="49" charset="0"/>
              </a:rPr>
              <a:t>    }</a:t>
            </a:r>
          </a:p>
          <a:p>
            <a:r>
              <a:rPr lang="en-US" sz="2000" dirty="0">
                <a:solidFill>
                  <a:srgbClr val="BBBBBB"/>
                </a:solidFill>
                <a:latin typeface="Consolas" panose="020B0609020204030204" pitchFamily="49" charset="0"/>
              </a:rPr>
              <a:t>    </a:t>
            </a:r>
            <a:r>
              <a:rPr lang="en-US" sz="2000" dirty="0">
                <a:solidFill>
                  <a:srgbClr val="FEDE5D"/>
                </a:solidFill>
                <a:latin typeface="Consolas" panose="020B0609020204030204" pitchFamily="49" charset="0"/>
              </a:rPr>
              <a:t>return</a:t>
            </a:r>
            <a:r>
              <a:rPr lang="en-US" sz="2000" dirty="0">
                <a:solidFill>
                  <a:srgbClr val="BBBBBB"/>
                </a:solidFill>
                <a:latin typeface="Consolas" panose="020B0609020204030204" pitchFamily="49" charset="0"/>
              </a:rPr>
              <a:t> </a:t>
            </a:r>
            <a:r>
              <a:rPr lang="en-US" sz="2000" dirty="0">
                <a:solidFill>
                  <a:srgbClr val="F97E72"/>
                </a:solidFill>
                <a:latin typeface="Consolas" panose="020B0609020204030204" pitchFamily="49" charset="0"/>
              </a:rPr>
              <a:t>0</a:t>
            </a:r>
            <a:r>
              <a:rPr lang="en-US" sz="2000" dirty="0">
                <a:solidFill>
                  <a:srgbClr val="BBBBBB"/>
                </a:solidFill>
                <a:latin typeface="Consolas" panose="020B0609020204030204" pitchFamily="49" charset="0"/>
              </a:rPr>
              <a:t>;</a:t>
            </a:r>
          </a:p>
          <a:p>
            <a:r>
              <a:rPr lang="en-US" sz="2000" dirty="0">
                <a:solidFill>
                  <a:srgbClr val="BBBBBB"/>
                </a:solidFill>
                <a:latin typeface="Consolas" panose="020B0609020204030204" pitchFamily="49" charset="0"/>
              </a:rPr>
              <a:t>}</a:t>
            </a:r>
          </a:p>
        </p:txBody>
      </p:sp>
      <p:sp>
        <p:nvSpPr>
          <p:cNvPr id="11" name="TextBox 10">
            <a:extLst>
              <a:ext uri="{FF2B5EF4-FFF2-40B4-BE49-F238E27FC236}">
                <a16:creationId xmlns:a16="http://schemas.microsoft.com/office/drawing/2014/main" id="{61A7D275-B9BF-B89C-288C-7D1A8A0B5CE7}"/>
              </a:ext>
            </a:extLst>
          </p:cNvPr>
          <p:cNvSpPr txBox="1"/>
          <p:nvPr/>
        </p:nvSpPr>
        <p:spPr>
          <a:xfrm rot="16200000">
            <a:off x="-1128061" y="1187094"/>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7 Q[B](c)</a:t>
            </a:r>
          </a:p>
        </p:txBody>
      </p:sp>
      <p:pic>
        <p:nvPicPr>
          <p:cNvPr id="15" name="Picture 14">
            <a:extLst>
              <a:ext uri="{FF2B5EF4-FFF2-40B4-BE49-F238E27FC236}">
                <a16:creationId xmlns:a16="http://schemas.microsoft.com/office/drawing/2014/main" id="{BCF91469-56F4-FF54-BFDE-FC3BE7FF58C7}"/>
              </a:ext>
            </a:extLst>
          </p:cNvPr>
          <p:cNvPicPr>
            <a:picLocks noChangeAspect="1"/>
          </p:cNvPicPr>
          <p:nvPr/>
        </p:nvPicPr>
        <p:blipFill>
          <a:blip r:embed="rId4"/>
          <a:stretch>
            <a:fillRect/>
          </a:stretch>
        </p:blipFill>
        <p:spPr>
          <a:xfrm>
            <a:off x="5826077" y="1399295"/>
            <a:ext cx="1799843" cy="692247"/>
          </a:xfrm>
          <a:prstGeom prst="rect">
            <a:avLst/>
          </a:prstGeom>
        </p:spPr>
      </p:pic>
      <p:sp>
        <p:nvSpPr>
          <p:cNvPr id="16" name="TextBox 15">
            <a:extLst>
              <a:ext uri="{FF2B5EF4-FFF2-40B4-BE49-F238E27FC236}">
                <a16:creationId xmlns:a16="http://schemas.microsoft.com/office/drawing/2014/main" id="{06185463-F830-F36D-C9AE-3121B242A7BD}"/>
              </a:ext>
            </a:extLst>
          </p:cNvPr>
          <p:cNvSpPr txBox="1"/>
          <p:nvPr/>
        </p:nvSpPr>
        <p:spPr>
          <a:xfrm>
            <a:off x="7117785" y="5137565"/>
            <a:ext cx="4355334" cy="1077218"/>
          </a:xfrm>
          <a:prstGeom prst="rect">
            <a:avLst/>
          </a:prstGeom>
          <a:noFill/>
        </p:spPr>
        <p:txBody>
          <a:bodyPr wrap="square" rtlCol="0">
            <a:spAutoFit/>
          </a:bodyPr>
          <a:lstStyle/>
          <a:p>
            <a:pPr algn="r"/>
            <a:r>
              <a:rPr lang="en-US" sz="3200" dirty="0">
                <a:solidFill>
                  <a:srgbClr val="03EDF9"/>
                </a:solidFill>
                <a:latin typeface="Tw Cen MT" panose="020B0602020104020603" pitchFamily="34" charset="0"/>
              </a:rPr>
              <a:t>✍️ switch cases cannot have float, double.</a:t>
            </a:r>
          </a:p>
        </p:txBody>
      </p:sp>
      <p:pic>
        <p:nvPicPr>
          <p:cNvPr id="19" name="Picture 18">
            <a:extLst>
              <a:ext uri="{FF2B5EF4-FFF2-40B4-BE49-F238E27FC236}">
                <a16:creationId xmlns:a16="http://schemas.microsoft.com/office/drawing/2014/main" id="{E69DB9C0-FD17-C43B-4916-D7B7CDAECCD9}"/>
              </a:ext>
            </a:extLst>
          </p:cNvPr>
          <p:cNvPicPr>
            <a:picLocks noChangeAspect="1"/>
          </p:cNvPicPr>
          <p:nvPr/>
        </p:nvPicPr>
        <p:blipFill>
          <a:blip r:embed="rId5"/>
          <a:stretch>
            <a:fillRect/>
          </a:stretch>
        </p:blipFill>
        <p:spPr>
          <a:xfrm>
            <a:off x="5549090" y="877107"/>
            <a:ext cx="5497017" cy="409581"/>
          </a:xfrm>
          <a:prstGeom prst="rect">
            <a:avLst/>
          </a:prstGeom>
        </p:spPr>
      </p:pic>
      <p:pic>
        <p:nvPicPr>
          <p:cNvPr id="21" name="Picture 20">
            <a:extLst>
              <a:ext uri="{FF2B5EF4-FFF2-40B4-BE49-F238E27FC236}">
                <a16:creationId xmlns:a16="http://schemas.microsoft.com/office/drawing/2014/main" id="{9C49FEE2-2F00-7883-3DF8-D0F241AF4194}"/>
              </a:ext>
            </a:extLst>
          </p:cNvPr>
          <p:cNvPicPr>
            <a:picLocks noChangeAspect="1"/>
          </p:cNvPicPr>
          <p:nvPr/>
        </p:nvPicPr>
        <p:blipFill>
          <a:blip r:embed="rId6"/>
          <a:stretch>
            <a:fillRect/>
          </a:stretch>
        </p:blipFill>
        <p:spPr>
          <a:xfrm>
            <a:off x="5294942" y="1920764"/>
            <a:ext cx="6897058" cy="770970"/>
          </a:xfrm>
          <a:prstGeom prst="rect">
            <a:avLst/>
          </a:prstGeom>
        </p:spPr>
      </p:pic>
    </p:spTree>
    <p:extLst>
      <p:ext uri="{BB962C8B-B14F-4D97-AF65-F5344CB8AC3E}">
        <p14:creationId xmlns:p14="http://schemas.microsoft.com/office/powerpoint/2010/main" val="1497331398"/>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100"/>
                                        <p:tgtEl>
                                          <p:spTgt spid="19"/>
                                        </p:tgtEl>
                                      </p:cBhvr>
                                    </p:animEffect>
                                  </p:childTnLst>
                                </p:cTn>
                              </p:par>
                              <p:par>
                                <p:cTn id="12" presetID="10" presetClass="entr" presetSubtype="0" fill="hold" nodeType="withEffect">
                                  <p:stCondLst>
                                    <p:cond delay="25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
                                        <p:tgtEl>
                                          <p:spTgt spid="15"/>
                                        </p:tgtEl>
                                      </p:cBhvr>
                                    </p:animEffect>
                                  </p:childTnLst>
                                </p:cTn>
                              </p:par>
                              <p:par>
                                <p:cTn id="15" presetID="10" presetClass="entr" presetSubtype="0" fill="hold" nodeType="withEffect">
                                  <p:stCondLst>
                                    <p:cond delay="50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817599"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(d)</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7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CASE CONTROL INSTRUCTION</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1638826" y="699521"/>
            <a:ext cx="9003774" cy="5016758"/>
          </a:xfrm>
          <a:prstGeom prst="rect">
            <a:avLst/>
          </a:prstGeom>
          <a:solidFill>
            <a:srgbClr val="262335"/>
          </a:solidFill>
        </p:spPr>
        <p:txBody>
          <a:bodyPr wrap="square">
            <a:spAutoFit/>
          </a:bodyPr>
          <a:lstStyle/>
          <a:p>
            <a:r>
              <a:rPr lang="en-US" sz="2000" b="0" dirty="0">
                <a:solidFill>
                  <a:srgbClr val="72F1B8"/>
                </a:solidFill>
                <a:effectLst/>
                <a:latin typeface="Consolas" panose="020B0609020204030204" pitchFamily="49" charset="0"/>
              </a:rPr>
              <a:t>#include</a:t>
            </a:r>
            <a:r>
              <a:rPr lang="en-US" sz="2000" b="0" dirty="0">
                <a:solidFill>
                  <a:srgbClr val="BBBBBB"/>
                </a:solidFill>
                <a:effectLst/>
                <a:latin typeface="Consolas" panose="020B0609020204030204" pitchFamily="49" charset="0"/>
              </a:rPr>
              <a:t> </a:t>
            </a:r>
            <a:r>
              <a:rPr lang="en-US" sz="2000" b="0" dirty="0">
                <a:solidFill>
                  <a:srgbClr val="FF8B39"/>
                </a:solidFill>
                <a:effectLst/>
                <a:latin typeface="Consolas" panose="020B0609020204030204" pitchFamily="49" charset="0"/>
              </a:rPr>
              <a:t>&lt;</a:t>
            </a:r>
            <a:r>
              <a:rPr lang="en-US" sz="2000" b="0" dirty="0" err="1">
                <a:solidFill>
                  <a:srgbClr val="FF8B39"/>
                </a:solidFill>
                <a:effectLst/>
                <a:latin typeface="Consolas" panose="020B0609020204030204" pitchFamily="49" charset="0"/>
              </a:rPr>
              <a:t>stdio.h</a:t>
            </a:r>
            <a:r>
              <a:rPr lang="en-US" sz="2000" b="0" dirty="0">
                <a:solidFill>
                  <a:srgbClr val="FF8B39"/>
                </a:solidFill>
                <a:effectLst/>
                <a:latin typeface="Consolas" panose="020B0609020204030204" pitchFamily="49" charset="0"/>
              </a:rPr>
              <a:t>&gt;</a:t>
            </a:r>
            <a:endParaRPr lang="en-US" sz="2000" b="0" dirty="0">
              <a:solidFill>
                <a:srgbClr val="BBBBBB"/>
              </a:solidFill>
              <a:effectLst/>
              <a:latin typeface="Consolas" panose="020B0609020204030204" pitchFamily="49" charset="0"/>
            </a:endParaRPr>
          </a:p>
          <a:p>
            <a:r>
              <a:rPr lang="en-US" sz="2000" b="0" dirty="0">
                <a:solidFill>
                  <a:srgbClr val="FEDE5D"/>
                </a:solidFill>
                <a:effectLst/>
                <a:latin typeface="Consolas" panose="020B0609020204030204" pitchFamily="49" charset="0"/>
              </a:rPr>
              <a:t>int</a:t>
            </a:r>
            <a:r>
              <a:rPr lang="en-US" sz="2000" b="0" dirty="0">
                <a:solidFill>
                  <a:srgbClr val="BBBBBB"/>
                </a:solidFill>
                <a:effectLst/>
                <a:latin typeface="Consolas" panose="020B0609020204030204" pitchFamily="49" charset="0"/>
              </a:rPr>
              <a:t> </a:t>
            </a:r>
            <a:r>
              <a:rPr lang="en-US" sz="2000" b="0" dirty="0">
                <a:solidFill>
                  <a:srgbClr val="36F9F6"/>
                </a:solidFill>
                <a:effectLst/>
                <a:latin typeface="Consolas" panose="020B0609020204030204" pitchFamily="49" charset="0"/>
              </a:rPr>
              <a:t>main</a:t>
            </a:r>
            <a:r>
              <a:rPr lang="en-US" sz="2000" b="0" dirty="0">
                <a:solidFill>
                  <a:srgbClr val="BBBBBB"/>
                </a:solidFill>
                <a:effectLst/>
                <a:latin typeface="Consolas" panose="020B0609020204030204" pitchFamily="49" charset="0"/>
              </a:rPr>
              <a:t>() </a:t>
            </a:r>
          </a:p>
          <a:p>
            <a:r>
              <a:rPr lang="en-US" sz="2000" b="0" dirty="0">
                <a:solidFill>
                  <a:srgbClr val="BBBBBB"/>
                </a:solidFill>
                <a:effectLst/>
                <a:latin typeface="Consolas" panose="020B0609020204030204" pitchFamily="49" charset="0"/>
              </a:rPr>
              <a:t>{</a:t>
            </a:r>
          </a:p>
          <a:p>
            <a:r>
              <a:rPr lang="en-US" sz="2000" b="0" dirty="0">
                <a:solidFill>
                  <a:srgbClr val="BBBBBB"/>
                </a:solidFill>
                <a:effectLst/>
                <a:latin typeface="Consolas" panose="020B0609020204030204" pitchFamily="49" charset="0"/>
              </a:rPr>
              <a:t>    </a:t>
            </a:r>
            <a:r>
              <a:rPr lang="en-US" sz="2000" b="0" dirty="0">
                <a:solidFill>
                  <a:srgbClr val="FEDE5D"/>
                </a:solidFill>
                <a:effectLst/>
                <a:latin typeface="Consolas" panose="020B0609020204030204" pitchFamily="49" charset="0"/>
              </a:rPr>
              <a:t>int</a:t>
            </a:r>
            <a:r>
              <a:rPr lang="en-US" sz="2000" b="0" dirty="0">
                <a:solidFill>
                  <a:srgbClr val="BBBBBB"/>
                </a:solidFill>
                <a:effectLst/>
                <a:latin typeface="Consolas" panose="020B0609020204030204" pitchFamily="49" charset="0"/>
              </a:rPr>
              <a:t> </a:t>
            </a:r>
            <a:r>
              <a:rPr lang="en-US" sz="2000" b="0" dirty="0">
                <a:solidFill>
                  <a:srgbClr val="FF7EDB"/>
                </a:solidFill>
                <a:effectLst/>
                <a:latin typeface="Consolas" panose="020B0609020204030204" pitchFamily="49" charset="0"/>
              </a:rPr>
              <a:t>a</a:t>
            </a:r>
            <a:r>
              <a:rPr lang="en-US" sz="2000" b="0" dirty="0">
                <a:solidFill>
                  <a:srgbClr val="BBBBBB"/>
                </a:solidFill>
                <a:effectLst/>
                <a:latin typeface="Consolas" panose="020B0609020204030204" pitchFamily="49" charset="0"/>
              </a:rPr>
              <a:t> </a:t>
            </a:r>
            <a:r>
              <a:rPr lang="en-US" sz="2000" b="0" dirty="0">
                <a:solidFill>
                  <a:srgbClr val="FFFFFF"/>
                </a:solidFill>
                <a:effectLst/>
                <a:latin typeface="Consolas" panose="020B0609020204030204" pitchFamily="49" charset="0"/>
              </a:rPr>
              <a:t>=</a:t>
            </a:r>
            <a:r>
              <a:rPr lang="en-US" sz="2000" b="0" dirty="0">
                <a:solidFill>
                  <a:srgbClr val="BBBBBB"/>
                </a:solidFill>
                <a:effectLst/>
                <a:latin typeface="Consolas" panose="020B0609020204030204" pitchFamily="49" charset="0"/>
              </a:rPr>
              <a:t> </a:t>
            </a:r>
            <a:r>
              <a:rPr lang="en-US" sz="2000" b="0" dirty="0">
                <a:solidFill>
                  <a:srgbClr val="F97E72"/>
                </a:solidFill>
                <a:effectLst/>
                <a:latin typeface="Consolas" panose="020B0609020204030204" pitchFamily="49" charset="0"/>
              </a:rPr>
              <a:t>3</a:t>
            </a:r>
            <a:r>
              <a:rPr lang="en-US" sz="2000" b="0" dirty="0">
                <a:solidFill>
                  <a:srgbClr val="BBBBBB"/>
                </a:solidFill>
                <a:effectLst/>
                <a:latin typeface="Consolas" panose="020B0609020204030204" pitchFamily="49" charset="0"/>
              </a:rPr>
              <a:t>, </a:t>
            </a:r>
            <a:r>
              <a:rPr lang="en-US" sz="2000" b="0" dirty="0">
                <a:solidFill>
                  <a:srgbClr val="FF7EDB"/>
                </a:solidFill>
                <a:effectLst/>
                <a:latin typeface="Consolas" panose="020B0609020204030204" pitchFamily="49" charset="0"/>
              </a:rPr>
              <a:t>b</a:t>
            </a:r>
            <a:r>
              <a:rPr lang="en-US" sz="2000" b="0" dirty="0">
                <a:solidFill>
                  <a:srgbClr val="BBBBBB"/>
                </a:solidFill>
                <a:effectLst/>
                <a:latin typeface="Consolas" panose="020B0609020204030204" pitchFamily="49" charset="0"/>
              </a:rPr>
              <a:t> </a:t>
            </a:r>
            <a:r>
              <a:rPr lang="en-US" sz="2000" b="0" dirty="0">
                <a:solidFill>
                  <a:srgbClr val="FFFFFF"/>
                </a:solidFill>
                <a:effectLst/>
                <a:latin typeface="Consolas" panose="020B0609020204030204" pitchFamily="49" charset="0"/>
              </a:rPr>
              <a:t>=</a:t>
            </a:r>
            <a:r>
              <a:rPr lang="en-US" sz="2000" b="0" dirty="0">
                <a:solidFill>
                  <a:srgbClr val="BBBBBB"/>
                </a:solidFill>
                <a:effectLst/>
                <a:latin typeface="Consolas" panose="020B0609020204030204" pitchFamily="49" charset="0"/>
              </a:rPr>
              <a:t> </a:t>
            </a:r>
            <a:r>
              <a:rPr lang="en-US" sz="2000" b="0" dirty="0">
                <a:solidFill>
                  <a:srgbClr val="F97E72"/>
                </a:solidFill>
                <a:effectLst/>
                <a:latin typeface="Consolas" panose="020B0609020204030204" pitchFamily="49" charset="0"/>
              </a:rPr>
              <a:t>4</a:t>
            </a:r>
            <a:r>
              <a:rPr lang="en-US" sz="2000" b="0" dirty="0">
                <a:solidFill>
                  <a:srgbClr val="BBBBBB"/>
                </a:solidFill>
                <a:effectLst/>
                <a:latin typeface="Consolas" panose="020B0609020204030204" pitchFamily="49" charset="0"/>
              </a:rPr>
              <a:t>, </a:t>
            </a:r>
            <a:r>
              <a:rPr lang="en-US" sz="2000" b="0" dirty="0">
                <a:solidFill>
                  <a:srgbClr val="FF7EDB"/>
                </a:solidFill>
                <a:effectLst/>
                <a:latin typeface="Consolas" panose="020B0609020204030204" pitchFamily="49" charset="0"/>
              </a:rPr>
              <a:t>c</a:t>
            </a:r>
            <a:r>
              <a:rPr lang="en-US" sz="2000" b="0" dirty="0">
                <a:solidFill>
                  <a:srgbClr val="BBBBBB"/>
                </a:solidFill>
                <a:effectLst/>
                <a:latin typeface="Consolas" panose="020B0609020204030204" pitchFamily="49" charset="0"/>
              </a:rPr>
              <a:t>; </a:t>
            </a:r>
          </a:p>
          <a:p>
            <a:r>
              <a:rPr lang="en-US" sz="2000" b="0" dirty="0">
                <a:solidFill>
                  <a:srgbClr val="BBBBBB"/>
                </a:solidFill>
                <a:effectLst/>
                <a:latin typeface="Consolas" panose="020B0609020204030204" pitchFamily="49" charset="0"/>
              </a:rPr>
              <a:t>    </a:t>
            </a:r>
            <a:r>
              <a:rPr lang="en-US" sz="2000" b="0" dirty="0">
                <a:solidFill>
                  <a:srgbClr val="FF7EDB"/>
                </a:solidFill>
                <a:effectLst/>
                <a:latin typeface="Consolas" panose="020B0609020204030204" pitchFamily="49" charset="0"/>
              </a:rPr>
              <a:t>c</a:t>
            </a:r>
            <a:r>
              <a:rPr lang="en-US" sz="2000" b="0" dirty="0">
                <a:solidFill>
                  <a:srgbClr val="BBBBBB"/>
                </a:solidFill>
                <a:effectLst/>
                <a:latin typeface="Consolas" panose="020B0609020204030204" pitchFamily="49" charset="0"/>
              </a:rPr>
              <a:t> </a:t>
            </a:r>
            <a:r>
              <a:rPr lang="en-US" sz="2000" b="0" dirty="0">
                <a:solidFill>
                  <a:srgbClr val="FFFFFF"/>
                </a:solidFill>
                <a:effectLst/>
                <a:latin typeface="Consolas" panose="020B0609020204030204" pitchFamily="49" charset="0"/>
              </a:rPr>
              <a:t>=</a:t>
            </a:r>
            <a:r>
              <a:rPr lang="en-US" sz="2000" b="0" dirty="0">
                <a:solidFill>
                  <a:srgbClr val="BBBBBB"/>
                </a:solidFill>
                <a:effectLst/>
                <a:latin typeface="Consolas" panose="020B0609020204030204" pitchFamily="49" charset="0"/>
              </a:rPr>
              <a:t> </a:t>
            </a:r>
            <a:r>
              <a:rPr lang="en-US" sz="2000" b="0" dirty="0">
                <a:solidFill>
                  <a:srgbClr val="FF7EDB"/>
                </a:solidFill>
                <a:effectLst/>
                <a:latin typeface="Consolas" panose="020B0609020204030204" pitchFamily="49" charset="0"/>
              </a:rPr>
              <a:t>b</a:t>
            </a:r>
            <a:r>
              <a:rPr lang="en-US" sz="2000" b="0" dirty="0">
                <a:solidFill>
                  <a:srgbClr val="BBBBBB"/>
                </a:solidFill>
                <a:effectLst/>
                <a:latin typeface="Consolas" panose="020B0609020204030204" pitchFamily="49" charset="0"/>
              </a:rPr>
              <a:t> </a:t>
            </a:r>
            <a:r>
              <a:rPr lang="en-US" sz="2000" b="0" dirty="0">
                <a:solidFill>
                  <a:srgbClr val="FEDE5D"/>
                </a:solidFill>
                <a:effectLst/>
                <a:latin typeface="Consolas" panose="020B0609020204030204" pitchFamily="49" charset="0"/>
              </a:rPr>
              <a:t>-</a:t>
            </a:r>
            <a:r>
              <a:rPr lang="en-US" sz="2000" b="0" dirty="0">
                <a:solidFill>
                  <a:srgbClr val="BBBBBB"/>
                </a:solidFill>
                <a:effectLst/>
                <a:latin typeface="Consolas" panose="020B0609020204030204" pitchFamily="49" charset="0"/>
              </a:rPr>
              <a:t> </a:t>
            </a:r>
            <a:r>
              <a:rPr lang="en-US" sz="2000" b="0" dirty="0">
                <a:solidFill>
                  <a:srgbClr val="FF7EDB"/>
                </a:solidFill>
                <a:effectLst/>
                <a:latin typeface="Consolas" panose="020B0609020204030204" pitchFamily="49" charset="0"/>
              </a:rPr>
              <a:t>a</a:t>
            </a:r>
            <a:r>
              <a:rPr lang="en-US" sz="2000" b="0" dirty="0">
                <a:solidFill>
                  <a:srgbClr val="BBBBBB"/>
                </a:solidFill>
                <a:effectLst/>
                <a:latin typeface="Consolas" panose="020B0609020204030204" pitchFamily="49" charset="0"/>
              </a:rPr>
              <a:t>;</a:t>
            </a:r>
          </a:p>
          <a:p>
            <a:r>
              <a:rPr lang="en-US" sz="2000" b="0" dirty="0">
                <a:solidFill>
                  <a:srgbClr val="BBBBBB"/>
                </a:solidFill>
                <a:effectLst/>
                <a:latin typeface="Consolas" panose="020B0609020204030204" pitchFamily="49" charset="0"/>
              </a:rPr>
              <a:t>    </a:t>
            </a:r>
            <a:r>
              <a:rPr lang="en-US" sz="2000" b="0" dirty="0">
                <a:solidFill>
                  <a:srgbClr val="FEDE5D"/>
                </a:solidFill>
                <a:effectLst/>
                <a:latin typeface="Consolas" panose="020B0609020204030204" pitchFamily="49" charset="0"/>
              </a:rPr>
              <a:t>switch</a:t>
            </a:r>
            <a:r>
              <a:rPr lang="en-US" sz="2000" b="0" dirty="0">
                <a:solidFill>
                  <a:srgbClr val="BBBBBB"/>
                </a:solidFill>
                <a:effectLst/>
                <a:latin typeface="Consolas" panose="020B0609020204030204" pitchFamily="49" charset="0"/>
              </a:rPr>
              <a:t> (</a:t>
            </a:r>
            <a:r>
              <a:rPr lang="en-US" sz="2000" b="0" dirty="0">
                <a:solidFill>
                  <a:srgbClr val="FF7EDB"/>
                </a:solidFill>
                <a:effectLst/>
                <a:latin typeface="Consolas" panose="020B0609020204030204" pitchFamily="49" charset="0"/>
              </a:rPr>
              <a:t>c</a:t>
            </a:r>
            <a:r>
              <a:rPr lang="en-US" sz="2000" b="0" dirty="0">
                <a:solidFill>
                  <a:srgbClr val="BBBBBB"/>
                </a:solidFill>
                <a:effectLst/>
                <a:latin typeface="Consolas" panose="020B0609020204030204" pitchFamily="49" charset="0"/>
              </a:rPr>
              <a:t>) </a:t>
            </a:r>
          </a:p>
          <a:p>
            <a:r>
              <a:rPr lang="en-US" sz="2000" b="0" dirty="0">
                <a:solidFill>
                  <a:srgbClr val="BBBBBB"/>
                </a:solidFill>
                <a:effectLst/>
                <a:latin typeface="Consolas" panose="020B0609020204030204" pitchFamily="49" charset="0"/>
              </a:rPr>
              <a:t>    {</a:t>
            </a:r>
          </a:p>
          <a:p>
            <a:r>
              <a:rPr lang="en-US" sz="2000" b="0" dirty="0">
                <a:solidFill>
                  <a:srgbClr val="BBBBBB"/>
                </a:solidFill>
                <a:effectLst/>
                <a:latin typeface="Consolas" panose="020B0609020204030204" pitchFamily="49" charset="0"/>
              </a:rPr>
              <a:t>        </a:t>
            </a:r>
            <a:r>
              <a:rPr lang="en-US" sz="2000" b="0" dirty="0">
                <a:solidFill>
                  <a:srgbClr val="FEDE5D"/>
                </a:solidFill>
                <a:effectLst/>
                <a:latin typeface="Consolas" panose="020B0609020204030204" pitchFamily="49" charset="0"/>
              </a:rPr>
              <a:t>case</a:t>
            </a:r>
            <a:r>
              <a:rPr lang="en-US" sz="2000" b="0" dirty="0">
                <a:solidFill>
                  <a:srgbClr val="BBBBBB"/>
                </a:solidFill>
                <a:effectLst/>
                <a:latin typeface="Consolas" panose="020B0609020204030204" pitchFamily="49" charset="0"/>
              </a:rPr>
              <a:t> </a:t>
            </a:r>
            <a:r>
              <a:rPr lang="en-US" sz="2000" b="0" dirty="0">
                <a:solidFill>
                  <a:srgbClr val="F97E72"/>
                </a:solidFill>
                <a:effectLst/>
                <a:latin typeface="Consolas" panose="020B0609020204030204" pitchFamily="49" charset="0"/>
              </a:rPr>
              <a:t>1</a:t>
            </a:r>
            <a:r>
              <a:rPr lang="en-US" sz="2000" b="0" dirty="0">
                <a:solidFill>
                  <a:srgbClr val="BBBBBB"/>
                </a:solidFill>
                <a:effectLst/>
                <a:latin typeface="Consolas" panose="020B0609020204030204" pitchFamily="49" charset="0"/>
              </a:rPr>
              <a:t> </a:t>
            </a:r>
            <a:r>
              <a:rPr lang="en-US" sz="2000" b="0" dirty="0">
                <a:solidFill>
                  <a:srgbClr val="FEDE5D"/>
                </a:solidFill>
                <a:effectLst/>
                <a:latin typeface="Consolas" panose="020B0609020204030204" pitchFamily="49" charset="0"/>
              </a:rPr>
              <a:t>||</a:t>
            </a:r>
            <a:r>
              <a:rPr lang="en-US" sz="2000" b="0" dirty="0">
                <a:solidFill>
                  <a:srgbClr val="BBBBBB"/>
                </a:solidFill>
                <a:effectLst/>
                <a:latin typeface="Consolas" panose="020B0609020204030204" pitchFamily="49" charset="0"/>
              </a:rPr>
              <a:t> </a:t>
            </a:r>
            <a:r>
              <a:rPr lang="en-US" sz="2000" b="0" dirty="0">
                <a:solidFill>
                  <a:srgbClr val="F97E72"/>
                </a:solidFill>
                <a:effectLst/>
                <a:latin typeface="Consolas" panose="020B0609020204030204" pitchFamily="49" charset="0"/>
              </a:rPr>
              <a:t>2</a:t>
            </a:r>
            <a:r>
              <a:rPr lang="en-US" sz="2000" b="0" dirty="0">
                <a:solidFill>
                  <a:srgbClr val="BBBBBB"/>
                </a:solidFill>
                <a:effectLst/>
                <a:latin typeface="Consolas" panose="020B0609020204030204" pitchFamily="49" charset="0"/>
              </a:rPr>
              <a:t>:</a:t>
            </a:r>
          </a:p>
          <a:p>
            <a:r>
              <a:rPr lang="en-US" sz="2000" b="0" dirty="0">
                <a:solidFill>
                  <a:srgbClr val="BBBBBB"/>
                </a:solidFill>
                <a:effectLst/>
                <a:latin typeface="Consolas" panose="020B0609020204030204" pitchFamily="49" charset="0"/>
              </a:rPr>
              <a:t>            </a:t>
            </a:r>
            <a:r>
              <a:rPr lang="en-US" sz="2000" b="0" dirty="0" err="1">
                <a:solidFill>
                  <a:srgbClr val="36F9F6"/>
                </a:solidFill>
                <a:effectLst/>
                <a:latin typeface="Consolas" panose="020B0609020204030204" pitchFamily="49" charset="0"/>
              </a:rPr>
              <a:t>printf</a:t>
            </a:r>
            <a:r>
              <a:rPr lang="en-US" sz="2000" b="0" dirty="0">
                <a:solidFill>
                  <a:srgbClr val="BBBBBB"/>
                </a:solidFill>
                <a:effectLst/>
                <a:latin typeface="Consolas" panose="020B0609020204030204" pitchFamily="49" charset="0"/>
              </a:rPr>
              <a:t>(</a:t>
            </a:r>
            <a:r>
              <a:rPr lang="en-US" sz="2000" b="0" dirty="0">
                <a:solidFill>
                  <a:srgbClr val="FF8B39"/>
                </a:solidFill>
                <a:effectLst/>
                <a:latin typeface="Consolas" panose="020B0609020204030204" pitchFamily="49" charset="0"/>
              </a:rPr>
              <a:t>"God give me a chance to change things</a:t>
            </a:r>
            <a:r>
              <a:rPr lang="en-US" sz="2000" b="0" dirty="0">
                <a:solidFill>
                  <a:srgbClr val="36F9F6"/>
                </a:solidFill>
                <a:effectLst/>
                <a:latin typeface="Consolas" panose="020B0609020204030204" pitchFamily="49" charset="0"/>
              </a:rPr>
              <a:t>\n</a:t>
            </a:r>
            <a:r>
              <a:rPr lang="en-US" sz="2000" b="0" dirty="0">
                <a:solidFill>
                  <a:srgbClr val="FF8B39"/>
                </a:solidFill>
                <a:effectLst/>
                <a:latin typeface="Consolas" panose="020B0609020204030204" pitchFamily="49" charset="0"/>
              </a:rPr>
              <a:t>"</a:t>
            </a:r>
            <a:r>
              <a:rPr lang="en-US" sz="2000" b="0" dirty="0">
                <a:solidFill>
                  <a:srgbClr val="BBBBBB"/>
                </a:solidFill>
                <a:effectLst/>
                <a:latin typeface="Consolas" panose="020B0609020204030204" pitchFamily="49" charset="0"/>
              </a:rPr>
              <a:t>);</a:t>
            </a:r>
          </a:p>
          <a:p>
            <a:r>
              <a:rPr lang="en-US" sz="2000" b="0" dirty="0">
                <a:solidFill>
                  <a:srgbClr val="BBBBBB"/>
                </a:solidFill>
                <a:effectLst/>
                <a:latin typeface="Consolas" panose="020B0609020204030204" pitchFamily="49" charset="0"/>
              </a:rPr>
              <a:t>            </a:t>
            </a:r>
            <a:r>
              <a:rPr lang="en-US" sz="2000" b="0" dirty="0">
                <a:solidFill>
                  <a:srgbClr val="FEDE5D"/>
                </a:solidFill>
                <a:effectLst/>
                <a:latin typeface="Consolas" panose="020B0609020204030204" pitchFamily="49" charset="0"/>
              </a:rPr>
              <a:t>break</a:t>
            </a:r>
            <a:r>
              <a:rPr lang="en-US" sz="2000" b="0" dirty="0">
                <a:solidFill>
                  <a:srgbClr val="BBBBBB"/>
                </a:solidFill>
                <a:effectLst/>
                <a:latin typeface="Consolas" panose="020B0609020204030204" pitchFamily="49" charset="0"/>
              </a:rPr>
              <a:t>;</a:t>
            </a:r>
          </a:p>
          <a:p>
            <a:r>
              <a:rPr lang="en-US" sz="2000" b="0" dirty="0">
                <a:solidFill>
                  <a:srgbClr val="BBBBBB"/>
                </a:solidFill>
                <a:effectLst/>
                <a:latin typeface="Consolas" panose="020B0609020204030204" pitchFamily="49" charset="0"/>
              </a:rPr>
              <a:t>        </a:t>
            </a:r>
            <a:r>
              <a:rPr lang="en-US" sz="2000" b="0" dirty="0">
                <a:solidFill>
                  <a:srgbClr val="FEDE5D"/>
                </a:solidFill>
                <a:effectLst/>
                <a:latin typeface="Consolas" panose="020B0609020204030204" pitchFamily="49" charset="0"/>
              </a:rPr>
              <a:t>case</a:t>
            </a:r>
            <a:r>
              <a:rPr lang="en-US" sz="2000" b="0" dirty="0">
                <a:solidFill>
                  <a:srgbClr val="BBBBBB"/>
                </a:solidFill>
                <a:effectLst/>
                <a:latin typeface="Consolas" panose="020B0609020204030204" pitchFamily="49" charset="0"/>
              </a:rPr>
              <a:t> </a:t>
            </a:r>
            <a:r>
              <a:rPr lang="en-US" sz="2000" b="0" dirty="0">
                <a:solidFill>
                  <a:srgbClr val="FF7EDB"/>
                </a:solidFill>
                <a:effectLst/>
                <a:latin typeface="Consolas" panose="020B0609020204030204" pitchFamily="49" charset="0"/>
              </a:rPr>
              <a:t>a</a:t>
            </a:r>
            <a:r>
              <a:rPr lang="en-US" sz="2000" b="0" dirty="0">
                <a:solidFill>
                  <a:srgbClr val="BBBBBB"/>
                </a:solidFill>
                <a:effectLst/>
                <a:latin typeface="Consolas" panose="020B0609020204030204" pitchFamily="49" charset="0"/>
              </a:rPr>
              <a:t> </a:t>
            </a:r>
            <a:r>
              <a:rPr lang="en-US" sz="2000" b="0" dirty="0">
                <a:solidFill>
                  <a:srgbClr val="FEDE5D"/>
                </a:solidFill>
                <a:effectLst/>
                <a:latin typeface="Consolas" panose="020B0609020204030204" pitchFamily="49" charset="0"/>
              </a:rPr>
              <a:t>||</a:t>
            </a:r>
            <a:r>
              <a:rPr lang="en-US" sz="2000" b="0" dirty="0">
                <a:solidFill>
                  <a:srgbClr val="BBBBBB"/>
                </a:solidFill>
                <a:effectLst/>
                <a:latin typeface="Consolas" panose="020B0609020204030204" pitchFamily="49" charset="0"/>
              </a:rPr>
              <a:t> </a:t>
            </a:r>
            <a:r>
              <a:rPr lang="en-US" sz="2000" b="0" dirty="0">
                <a:solidFill>
                  <a:srgbClr val="FF7EDB"/>
                </a:solidFill>
                <a:effectLst/>
                <a:latin typeface="Consolas" panose="020B0609020204030204" pitchFamily="49" charset="0"/>
              </a:rPr>
              <a:t>b</a:t>
            </a:r>
            <a:r>
              <a:rPr lang="en-US" sz="2000" b="0" dirty="0">
                <a:solidFill>
                  <a:srgbClr val="BBBBBB"/>
                </a:solidFill>
                <a:effectLst/>
                <a:latin typeface="Consolas" panose="020B0609020204030204" pitchFamily="49" charset="0"/>
              </a:rPr>
              <a:t>:</a:t>
            </a:r>
          </a:p>
          <a:p>
            <a:r>
              <a:rPr lang="en-US" sz="2000" b="0" dirty="0">
                <a:solidFill>
                  <a:srgbClr val="BBBBBB"/>
                </a:solidFill>
                <a:effectLst/>
                <a:latin typeface="Consolas" panose="020B0609020204030204" pitchFamily="49" charset="0"/>
              </a:rPr>
              <a:t>            </a:t>
            </a:r>
            <a:r>
              <a:rPr lang="en-US" sz="2000" b="0" dirty="0" err="1">
                <a:solidFill>
                  <a:srgbClr val="36F9F6"/>
                </a:solidFill>
                <a:effectLst/>
                <a:latin typeface="Consolas" panose="020B0609020204030204" pitchFamily="49" charset="0"/>
              </a:rPr>
              <a:t>printf</a:t>
            </a:r>
            <a:r>
              <a:rPr lang="en-US" sz="2000" b="0" dirty="0">
                <a:solidFill>
                  <a:srgbClr val="BBBBBB"/>
                </a:solidFill>
                <a:effectLst/>
                <a:latin typeface="Consolas" panose="020B0609020204030204" pitchFamily="49" charset="0"/>
              </a:rPr>
              <a:t>(</a:t>
            </a:r>
            <a:r>
              <a:rPr lang="en-US" sz="2000" b="0" dirty="0">
                <a:solidFill>
                  <a:srgbClr val="FF8B39"/>
                </a:solidFill>
                <a:effectLst/>
                <a:latin typeface="Consolas" panose="020B0609020204030204" pitchFamily="49" charset="0"/>
              </a:rPr>
              <a:t>"God give me a chance to run my show</a:t>
            </a:r>
            <a:r>
              <a:rPr lang="en-US" sz="2000" b="0" dirty="0">
                <a:solidFill>
                  <a:srgbClr val="36F9F6"/>
                </a:solidFill>
                <a:effectLst/>
                <a:latin typeface="Consolas" panose="020B0609020204030204" pitchFamily="49" charset="0"/>
              </a:rPr>
              <a:t>\n</a:t>
            </a:r>
            <a:r>
              <a:rPr lang="en-US" sz="2000" b="0" dirty="0">
                <a:solidFill>
                  <a:srgbClr val="FF8B39"/>
                </a:solidFill>
                <a:effectLst/>
                <a:latin typeface="Consolas" panose="020B0609020204030204" pitchFamily="49" charset="0"/>
              </a:rPr>
              <a:t>"</a:t>
            </a:r>
            <a:r>
              <a:rPr lang="en-US" sz="2000" b="0" dirty="0">
                <a:solidFill>
                  <a:srgbClr val="BBBBBB"/>
                </a:solidFill>
                <a:effectLst/>
                <a:latin typeface="Consolas" panose="020B0609020204030204" pitchFamily="49" charset="0"/>
              </a:rPr>
              <a:t>);</a:t>
            </a:r>
          </a:p>
          <a:p>
            <a:r>
              <a:rPr lang="en-US" sz="2000" b="0" dirty="0">
                <a:solidFill>
                  <a:srgbClr val="BBBBBB"/>
                </a:solidFill>
                <a:effectLst/>
                <a:latin typeface="Consolas" panose="020B0609020204030204" pitchFamily="49" charset="0"/>
              </a:rPr>
              <a:t>            </a:t>
            </a:r>
            <a:r>
              <a:rPr lang="en-US" sz="2000" b="0" dirty="0">
                <a:solidFill>
                  <a:srgbClr val="FEDE5D"/>
                </a:solidFill>
                <a:effectLst/>
                <a:latin typeface="Consolas" panose="020B0609020204030204" pitchFamily="49" charset="0"/>
              </a:rPr>
              <a:t>break</a:t>
            </a:r>
            <a:r>
              <a:rPr lang="en-US" sz="2000" b="0" dirty="0">
                <a:solidFill>
                  <a:srgbClr val="BBBBBB"/>
                </a:solidFill>
                <a:effectLst/>
                <a:latin typeface="Consolas" panose="020B0609020204030204" pitchFamily="49" charset="0"/>
              </a:rPr>
              <a:t>;</a:t>
            </a:r>
          </a:p>
          <a:p>
            <a:r>
              <a:rPr lang="en-US" sz="2000" b="0" dirty="0">
                <a:solidFill>
                  <a:srgbClr val="BBBBBB"/>
                </a:solidFill>
                <a:effectLst/>
                <a:latin typeface="Consolas" panose="020B0609020204030204" pitchFamily="49" charset="0"/>
              </a:rPr>
              <a:t>    }</a:t>
            </a:r>
          </a:p>
          <a:p>
            <a:r>
              <a:rPr lang="en-US" sz="2000" b="0" dirty="0">
                <a:solidFill>
                  <a:srgbClr val="BBBBBB"/>
                </a:solidFill>
                <a:effectLst/>
                <a:latin typeface="Consolas" panose="020B0609020204030204" pitchFamily="49" charset="0"/>
              </a:rPr>
              <a:t>    </a:t>
            </a:r>
            <a:r>
              <a:rPr lang="en-US" sz="2000" b="0" dirty="0">
                <a:solidFill>
                  <a:srgbClr val="FEDE5D"/>
                </a:solidFill>
                <a:effectLst/>
                <a:latin typeface="Consolas" panose="020B0609020204030204" pitchFamily="49" charset="0"/>
              </a:rPr>
              <a:t>return</a:t>
            </a:r>
            <a:r>
              <a:rPr lang="en-US" sz="2000" b="0" dirty="0">
                <a:solidFill>
                  <a:srgbClr val="BBBBBB"/>
                </a:solidFill>
                <a:effectLst/>
                <a:latin typeface="Consolas" panose="020B0609020204030204" pitchFamily="49" charset="0"/>
              </a:rPr>
              <a:t> </a:t>
            </a:r>
            <a:r>
              <a:rPr lang="en-US" sz="2000" b="0" dirty="0">
                <a:solidFill>
                  <a:srgbClr val="F97E72"/>
                </a:solidFill>
                <a:effectLst/>
                <a:latin typeface="Consolas" panose="020B0609020204030204" pitchFamily="49" charset="0"/>
              </a:rPr>
              <a:t>0</a:t>
            </a:r>
            <a:r>
              <a:rPr lang="en-US" sz="2000" b="0" dirty="0">
                <a:solidFill>
                  <a:srgbClr val="BBBBBB"/>
                </a:solidFill>
                <a:effectLst/>
                <a:latin typeface="Consolas" panose="020B0609020204030204" pitchFamily="49" charset="0"/>
              </a:rPr>
              <a:t>;</a:t>
            </a:r>
          </a:p>
          <a:p>
            <a:r>
              <a:rPr lang="en-US" sz="2000" b="0" dirty="0">
                <a:solidFill>
                  <a:srgbClr val="BBBBBB"/>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ABC4725D-D177-E423-E8B7-49018889215B}"/>
              </a:ext>
            </a:extLst>
          </p:cNvPr>
          <p:cNvSpPr txBox="1"/>
          <p:nvPr/>
        </p:nvSpPr>
        <p:spPr>
          <a:xfrm>
            <a:off x="4909504" y="4617273"/>
            <a:ext cx="6965369" cy="1569660"/>
          </a:xfrm>
          <a:prstGeom prst="rect">
            <a:avLst/>
          </a:prstGeom>
          <a:noFill/>
        </p:spPr>
        <p:txBody>
          <a:bodyPr wrap="square" rtlCol="0">
            <a:spAutoFit/>
          </a:bodyPr>
          <a:lstStyle/>
          <a:p>
            <a:r>
              <a:rPr lang="en-US" sz="4800" dirty="0">
                <a:solidFill>
                  <a:srgbClr val="03EDF9"/>
                </a:solidFill>
                <a:latin typeface="Tw Cen MT" panose="020B0602020104020603" pitchFamily="34" charset="0"/>
              </a:rPr>
              <a:t>✍️ Logical operators cannot be used in cases.</a:t>
            </a:r>
          </a:p>
        </p:txBody>
      </p:sp>
      <p:sp>
        <p:nvSpPr>
          <p:cNvPr id="11" name="TextBox 10">
            <a:extLst>
              <a:ext uri="{FF2B5EF4-FFF2-40B4-BE49-F238E27FC236}">
                <a16:creationId xmlns:a16="http://schemas.microsoft.com/office/drawing/2014/main" id="{61A7D275-B9BF-B89C-288C-7D1A8A0B5CE7}"/>
              </a:ext>
            </a:extLst>
          </p:cNvPr>
          <p:cNvSpPr txBox="1"/>
          <p:nvPr/>
        </p:nvSpPr>
        <p:spPr>
          <a:xfrm rot="16200000">
            <a:off x="-1128061" y="1187094"/>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7 Q[B](d)</a:t>
            </a:r>
          </a:p>
        </p:txBody>
      </p:sp>
      <p:pic>
        <p:nvPicPr>
          <p:cNvPr id="12" name="Picture 11">
            <a:extLst>
              <a:ext uri="{FF2B5EF4-FFF2-40B4-BE49-F238E27FC236}">
                <a16:creationId xmlns:a16="http://schemas.microsoft.com/office/drawing/2014/main" id="{FB9C7A1F-0AF0-203D-9A85-DEF6D328BD98}"/>
              </a:ext>
            </a:extLst>
          </p:cNvPr>
          <p:cNvPicPr>
            <a:picLocks noChangeAspect="1"/>
          </p:cNvPicPr>
          <p:nvPr/>
        </p:nvPicPr>
        <p:blipFill>
          <a:blip r:embed="rId4"/>
          <a:stretch>
            <a:fillRect/>
          </a:stretch>
        </p:blipFill>
        <p:spPr>
          <a:xfrm>
            <a:off x="4507751" y="1047786"/>
            <a:ext cx="7473503" cy="336555"/>
          </a:xfrm>
          <a:prstGeom prst="rect">
            <a:avLst/>
          </a:prstGeom>
        </p:spPr>
      </p:pic>
      <p:pic>
        <p:nvPicPr>
          <p:cNvPr id="15" name="Picture 14">
            <a:extLst>
              <a:ext uri="{FF2B5EF4-FFF2-40B4-BE49-F238E27FC236}">
                <a16:creationId xmlns:a16="http://schemas.microsoft.com/office/drawing/2014/main" id="{D4ADD19D-7473-46D3-6505-DB373A5AB5CB}"/>
              </a:ext>
            </a:extLst>
          </p:cNvPr>
          <p:cNvPicPr>
            <a:picLocks noChangeAspect="1"/>
          </p:cNvPicPr>
          <p:nvPr/>
        </p:nvPicPr>
        <p:blipFill>
          <a:blip r:embed="rId5"/>
          <a:stretch>
            <a:fillRect/>
          </a:stretch>
        </p:blipFill>
        <p:spPr>
          <a:xfrm>
            <a:off x="6096000" y="1854995"/>
            <a:ext cx="2465016" cy="679546"/>
          </a:xfrm>
          <a:prstGeom prst="rect">
            <a:avLst/>
          </a:prstGeom>
        </p:spPr>
      </p:pic>
    </p:spTree>
    <p:extLst>
      <p:ext uri="{BB962C8B-B14F-4D97-AF65-F5344CB8AC3E}">
        <p14:creationId xmlns:p14="http://schemas.microsoft.com/office/powerpoint/2010/main" val="3988209366"/>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5016758"/>
          </a:xfrm>
          <a:prstGeom prst="rect">
            <a:avLst/>
          </a:prstGeom>
          <a:noFill/>
        </p:spPr>
        <p:txBody>
          <a:bodyPr wrap="square" rtlCol="0">
            <a:spAutoFit/>
          </a:bodyPr>
          <a:lstStyle/>
          <a:p>
            <a:pPr algn="just"/>
            <a:r>
              <a:rPr lang="en-US" sz="3200" dirty="0">
                <a:solidFill>
                  <a:srgbClr val="03EDF9"/>
                </a:solidFill>
                <a:latin typeface="Tw Cen MT" panose="020B0602020104020603" pitchFamily="34" charset="0"/>
              </a:rPr>
              <a:t>Q[C] Write a menu driven program which has following options:</a:t>
            </a:r>
          </a:p>
          <a:p>
            <a:pPr algn="just"/>
            <a:r>
              <a:rPr lang="en-US" sz="3200" dirty="0">
                <a:solidFill>
                  <a:srgbClr val="03EDF9"/>
                </a:solidFill>
                <a:latin typeface="Tw Cen MT" panose="020B0602020104020603" pitchFamily="34" charset="0"/>
              </a:rPr>
              <a:t>1. Factorial of a number</a:t>
            </a:r>
          </a:p>
          <a:p>
            <a:pPr algn="just"/>
            <a:r>
              <a:rPr lang="en-US" sz="3200" dirty="0">
                <a:solidFill>
                  <a:srgbClr val="03EDF9"/>
                </a:solidFill>
                <a:latin typeface="Tw Cen MT" panose="020B0602020104020603" pitchFamily="34" charset="0"/>
              </a:rPr>
              <a:t>2. Prime or not</a:t>
            </a:r>
          </a:p>
          <a:p>
            <a:pPr algn="just"/>
            <a:r>
              <a:rPr lang="en-US" sz="3200" dirty="0">
                <a:solidFill>
                  <a:srgbClr val="03EDF9"/>
                </a:solidFill>
                <a:latin typeface="Tw Cen MT" panose="020B0602020104020603" pitchFamily="34" charset="0"/>
              </a:rPr>
              <a:t>3. Odd or even </a:t>
            </a:r>
          </a:p>
          <a:p>
            <a:pPr algn="just"/>
            <a:r>
              <a:rPr lang="en-US" sz="3200" dirty="0">
                <a:solidFill>
                  <a:srgbClr val="03EDF9"/>
                </a:solidFill>
                <a:latin typeface="Tw Cen MT" panose="020B0602020104020603" pitchFamily="34" charset="0"/>
              </a:rPr>
              <a:t>4. Exit</a:t>
            </a:r>
          </a:p>
          <a:p>
            <a:pPr algn="just"/>
            <a:r>
              <a:rPr lang="en-US" sz="3200" dirty="0">
                <a:solidFill>
                  <a:srgbClr val="03EDF9"/>
                </a:solidFill>
                <a:latin typeface="Tw Cen MT" panose="020B0602020104020603" pitchFamily="34" charset="0"/>
              </a:rPr>
              <a:t>Once a menu item is selected the appropriate action should be taken and once this action is finished, the menu should reappear. Unless the user selects the 'Exit' option the program should continue to run.</a:t>
            </a:r>
          </a:p>
          <a:p>
            <a:pPr algn="just"/>
            <a:r>
              <a:rPr lang="en-US" sz="3200" dirty="0">
                <a:solidFill>
                  <a:srgbClr val="03EDF9"/>
                </a:solidFill>
                <a:latin typeface="Tw Cen MT" panose="020B0602020104020603" pitchFamily="34" charset="0"/>
              </a:rPr>
              <a:t>Hint: Make use of an infinite while and a switch statement.</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7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CASE CONTROL INSTRUCTION</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128061" y="1187095"/>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7 Q[C]</a:t>
            </a:r>
          </a:p>
        </p:txBody>
      </p:sp>
    </p:spTree>
    <p:extLst>
      <p:ext uri="{BB962C8B-B14F-4D97-AF65-F5344CB8AC3E}">
        <p14:creationId xmlns:p14="http://schemas.microsoft.com/office/powerpoint/2010/main" val="4292054248"/>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left)">
                                      <p:cBhvr>
                                        <p:cTn id="23" dur="500"/>
                                        <p:tgtEl>
                                          <p:spTgt spid="2">
                                            <p:txEl>
                                              <p:pRg st="4" end="4"/>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left)">
                                      <p:cBhvr>
                                        <p:cTn id="27" dur="500"/>
                                        <p:tgtEl>
                                          <p:spTgt spid="2">
                                            <p:txEl>
                                              <p:pRg st="5" end="5"/>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wipe(left)">
                                      <p:cBhvr>
                                        <p:cTn id="31"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5262979"/>
          </a:xfrm>
          <a:prstGeom prst="rect">
            <a:avLst/>
          </a:prstGeom>
          <a:noFill/>
        </p:spPr>
        <p:txBody>
          <a:bodyPr wrap="square" rtlCol="0">
            <a:spAutoFit/>
          </a:bodyPr>
          <a:lstStyle/>
          <a:p>
            <a:pPr algn="just"/>
            <a:r>
              <a:rPr lang="en-US" sz="2800" dirty="0">
                <a:solidFill>
                  <a:srgbClr val="03EDF9"/>
                </a:solidFill>
                <a:latin typeface="Tw Cen MT" panose="020B0602020104020603" pitchFamily="34" charset="0"/>
              </a:rPr>
              <a:t>Q[D] Write a program to find the grace marks for a student using switch. The user should enter the class obtained by the student and the number of subjects he has failed in. Use the following logic:</a:t>
            </a:r>
          </a:p>
          <a:p>
            <a:pPr algn="just"/>
            <a:r>
              <a:rPr lang="en-US" sz="2800" dirty="0">
                <a:solidFill>
                  <a:srgbClr val="03EDF9"/>
                </a:solidFill>
                <a:latin typeface="Tw Cen MT" panose="020B0602020104020603" pitchFamily="34" charset="0"/>
              </a:rPr>
              <a:t>- If the student gets first class and the number of subjects, he failed in is greater than 3, then he does not get any grace. Otherwise, the grace is of 5 marks per subject.</a:t>
            </a:r>
          </a:p>
          <a:p>
            <a:pPr algn="just"/>
            <a:r>
              <a:rPr lang="en-US" sz="2800" dirty="0">
                <a:solidFill>
                  <a:srgbClr val="03EDF9"/>
                </a:solidFill>
                <a:latin typeface="Tw Cen MT" panose="020B0602020104020603" pitchFamily="34" charset="0"/>
              </a:rPr>
              <a:t>- If the student gets second class and the number of subjects, he failed in is greater than 2, then he does not get any grace. Otherwise, the grace is of 4 marks per subject.</a:t>
            </a:r>
          </a:p>
          <a:p>
            <a:pPr algn="just"/>
            <a:r>
              <a:rPr lang="en-US" sz="2800" dirty="0">
                <a:solidFill>
                  <a:srgbClr val="03EDF9"/>
                </a:solidFill>
                <a:latin typeface="Tw Cen MT" panose="020B0602020104020603" pitchFamily="34" charset="0"/>
              </a:rPr>
              <a:t>- If the student gets third class and the number of subjects, he failed in is greater than 1, then he does not get any grace. Otherwise, the grace is of 5 marks.</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7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CASE CONTROL INSTRUCTION</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128061" y="1187095"/>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7 Q[D]</a:t>
            </a:r>
          </a:p>
        </p:txBody>
      </p:sp>
    </p:spTree>
    <p:extLst>
      <p:ext uri="{BB962C8B-B14F-4D97-AF65-F5344CB8AC3E}">
        <p14:creationId xmlns:p14="http://schemas.microsoft.com/office/powerpoint/2010/main" val="3238234400"/>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B5F952C-7722-2468-9863-FA420694B823}"/>
              </a:ext>
            </a:extLst>
          </p:cNvPr>
          <p:cNvSpPr/>
          <p:nvPr/>
        </p:nvSpPr>
        <p:spPr>
          <a:xfrm>
            <a:off x="-9715483"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3" name="TextBox 2">
            <a:extLst>
              <a:ext uri="{FF2B5EF4-FFF2-40B4-BE49-F238E27FC236}">
                <a16:creationId xmlns:a16="http://schemas.microsoft.com/office/drawing/2014/main" id="{0A1AD14C-6326-DE0A-A708-655A9FBE8A8E}"/>
              </a:ext>
            </a:extLst>
          </p:cNvPr>
          <p:cNvSpPr txBox="1"/>
          <p:nvPr/>
        </p:nvSpPr>
        <p:spPr>
          <a:xfrm rot="16200000">
            <a:off x="1183546" y="3204126"/>
            <a:ext cx="2549948" cy="646331"/>
          </a:xfrm>
          <a:prstGeom prst="rect">
            <a:avLst/>
          </a:prstGeom>
          <a:noFill/>
          <a:ln>
            <a:noFill/>
          </a:ln>
        </p:spPr>
        <p:txBody>
          <a:bodyPr wrap="square" rtlCol="0">
            <a:spAutoFit/>
          </a:bodyPr>
          <a:lstStyle/>
          <a:p>
            <a:pPr algn="ctr"/>
            <a:r>
              <a:rPr lang="en-US" sz="3600" b="1" dirty="0">
                <a:solidFill>
                  <a:srgbClr val="848BBD"/>
                </a:solidFill>
                <a:latin typeface="Tw Cen MT" panose="020B0602020104020603" pitchFamily="34" charset="0"/>
              </a:rPr>
              <a:t>CH 8 Q[A]</a:t>
            </a:r>
          </a:p>
        </p:txBody>
      </p:sp>
      <p:sp>
        <p:nvSpPr>
          <p:cNvPr id="5" name="Rectangle 4">
            <a:extLst>
              <a:ext uri="{FF2B5EF4-FFF2-40B4-BE49-F238E27FC236}">
                <a16:creationId xmlns:a16="http://schemas.microsoft.com/office/drawing/2014/main" id="{A825FC7F-3DA3-28AE-8707-6BBAA6C9F9E3}"/>
              </a:ext>
            </a:extLst>
          </p:cNvPr>
          <p:cNvSpPr/>
          <p:nvPr/>
        </p:nvSpPr>
        <p:spPr>
          <a:xfrm>
            <a:off x="-10475163"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7" name="TextBox 6">
            <a:extLst>
              <a:ext uri="{FF2B5EF4-FFF2-40B4-BE49-F238E27FC236}">
                <a16:creationId xmlns:a16="http://schemas.microsoft.com/office/drawing/2014/main" id="{946CB1A4-7994-CB0A-2EBC-FB27D7C226FA}"/>
              </a:ext>
            </a:extLst>
          </p:cNvPr>
          <p:cNvSpPr txBox="1"/>
          <p:nvPr/>
        </p:nvSpPr>
        <p:spPr>
          <a:xfrm rot="16200000">
            <a:off x="423863" y="3204125"/>
            <a:ext cx="2549952" cy="646331"/>
          </a:xfrm>
          <a:prstGeom prst="rect">
            <a:avLst/>
          </a:prstGeom>
          <a:noFill/>
          <a:ln>
            <a:noFill/>
          </a:ln>
        </p:spPr>
        <p:txBody>
          <a:bodyPr wrap="square" rtlCol="0">
            <a:spAutoFit/>
          </a:bodyPr>
          <a:lstStyle/>
          <a:p>
            <a:pPr algn="ctr"/>
            <a:r>
              <a:rPr lang="en-US" sz="3600" b="1" dirty="0">
                <a:solidFill>
                  <a:srgbClr val="848BBD"/>
                </a:solidFill>
                <a:latin typeface="Tw Cen MT" panose="020B0602020104020603" pitchFamily="34" charset="0"/>
              </a:rPr>
              <a:t>CH 8 Q[B]</a:t>
            </a:r>
          </a:p>
        </p:txBody>
      </p:sp>
      <p:sp>
        <p:nvSpPr>
          <p:cNvPr id="50" name="TextBox 49">
            <a:extLst>
              <a:ext uri="{FF2B5EF4-FFF2-40B4-BE49-F238E27FC236}">
                <a16:creationId xmlns:a16="http://schemas.microsoft.com/office/drawing/2014/main" id="{9EB0FD16-689C-476C-8309-C7173C257513}"/>
              </a:ext>
            </a:extLst>
          </p:cNvPr>
          <p:cNvSpPr txBox="1"/>
          <p:nvPr/>
        </p:nvSpPr>
        <p:spPr>
          <a:xfrm>
            <a:off x="1811665" y="888329"/>
            <a:ext cx="11268418" cy="1908215"/>
          </a:xfrm>
          <a:prstGeom prst="rect">
            <a:avLst/>
          </a:prstGeom>
          <a:noFill/>
        </p:spPr>
        <p:txBody>
          <a:bodyPr wrap="square" rtlCol="0">
            <a:spAutoFit/>
          </a:bodyPr>
          <a:lstStyle/>
          <a:p>
            <a:pPr algn="ctr"/>
            <a:r>
              <a:rPr lang="en-US" sz="11800" dirty="0">
                <a:solidFill>
                  <a:srgbClr val="03EDF9"/>
                </a:solidFill>
                <a:latin typeface="Tw Cen MT" panose="020B0602020104020603" pitchFamily="34" charset="0"/>
              </a:rPr>
              <a:t>LET US C</a:t>
            </a:r>
          </a:p>
        </p:txBody>
      </p:sp>
      <p:sp>
        <p:nvSpPr>
          <p:cNvPr id="57" name="TextBox 56">
            <a:extLst>
              <a:ext uri="{FF2B5EF4-FFF2-40B4-BE49-F238E27FC236}">
                <a16:creationId xmlns:a16="http://schemas.microsoft.com/office/drawing/2014/main" id="{4F202974-31A3-4642-B671-F0DBBB7B4663}"/>
              </a:ext>
            </a:extLst>
          </p:cNvPr>
          <p:cNvSpPr txBox="1"/>
          <p:nvPr/>
        </p:nvSpPr>
        <p:spPr>
          <a:xfrm>
            <a:off x="3850502" y="2647129"/>
            <a:ext cx="7278915" cy="523220"/>
          </a:xfrm>
          <a:prstGeom prst="rect">
            <a:avLst/>
          </a:prstGeom>
          <a:noFill/>
        </p:spPr>
        <p:txBody>
          <a:bodyPr wrap="square" rtlCol="0">
            <a:spAutoFit/>
          </a:bodyPr>
          <a:lstStyle/>
          <a:p>
            <a:pPr algn="ctr"/>
            <a:r>
              <a:rPr lang="en-US" sz="2800" dirty="0">
                <a:solidFill>
                  <a:srgbClr val="72F1B8"/>
                </a:solidFill>
                <a:latin typeface="Tw Cen MT" panose="020B0602020104020603" pitchFamily="34" charset="0"/>
              </a:rPr>
              <a:t>BY YASHAVANT KANETKAR</a:t>
            </a:r>
          </a:p>
        </p:txBody>
      </p:sp>
      <p:sp>
        <p:nvSpPr>
          <p:cNvPr id="58" name="TextBox 57">
            <a:extLst>
              <a:ext uri="{FF2B5EF4-FFF2-40B4-BE49-F238E27FC236}">
                <a16:creationId xmlns:a16="http://schemas.microsoft.com/office/drawing/2014/main" id="{79BCE1F0-A71E-4D4B-BE6A-A381604C28D2}"/>
              </a:ext>
            </a:extLst>
          </p:cNvPr>
          <p:cNvSpPr txBox="1"/>
          <p:nvPr/>
        </p:nvSpPr>
        <p:spPr>
          <a:xfrm>
            <a:off x="3850502" y="3239926"/>
            <a:ext cx="7278915" cy="723275"/>
          </a:xfrm>
          <a:prstGeom prst="rect">
            <a:avLst/>
          </a:prstGeom>
          <a:noFill/>
        </p:spPr>
        <p:txBody>
          <a:bodyPr wrap="square" rtlCol="0">
            <a:spAutoFit/>
          </a:bodyPr>
          <a:lstStyle/>
          <a:p>
            <a:pPr algn="ctr"/>
            <a:r>
              <a:rPr lang="en-US" sz="4100" dirty="0">
                <a:solidFill>
                  <a:srgbClr val="FF8B39"/>
                </a:solidFill>
                <a:latin typeface="Tw Cen MT" panose="020B0602020104020603" pitchFamily="34" charset="0"/>
              </a:rPr>
              <a:t>CHAPTER 8 SOLUTIONS</a:t>
            </a:r>
          </a:p>
        </p:txBody>
      </p:sp>
      <p:sp>
        <p:nvSpPr>
          <p:cNvPr id="6" name="TextBox 5">
            <a:extLst>
              <a:ext uri="{FF2B5EF4-FFF2-40B4-BE49-F238E27FC236}">
                <a16:creationId xmlns:a16="http://schemas.microsoft.com/office/drawing/2014/main" id="{A51490E4-B70D-534F-9DE0-CC655FA733A7}"/>
              </a:ext>
            </a:extLst>
          </p:cNvPr>
          <p:cNvSpPr txBox="1"/>
          <p:nvPr/>
        </p:nvSpPr>
        <p:spPr>
          <a:xfrm>
            <a:off x="2825433" y="3974360"/>
            <a:ext cx="931565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DB70D7"/>
                </a:solidFill>
                <a:effectLst/>
                <a:uLnTx/>
                <a:uFillTx/>
                <a:latin typeface="Tw Cen MT" panose="020B0602020104020603" pitchFamily="34" charset="0"/>
                <a:ea typeface="+mn-ea"/>
                <a:cs typeface="+mn-cs"/>
              </a:rPr>
              <a:t>FUNCTIONS</a:t>
            </a:r>
          </a:p>
        </p:txBody>
      </p:sp>
      <p:grpSp>
        <p:nvGrpSpPr>
          <p:cNvPr id="93" name="Group 92">
            <a:extLst>
              <a:ext uri="{FF2B5EF4-FFF2-40B4-BE49-F238E27FC236}">
                <a16:creationId xmlns:a16="http://schemas.microsoft.com/office/drawing/2014/main" id="{5B83A90C-84F1-5447-AD58-39D1959A24B4}"/>
              </a:ext>
            </a:extLst>
          </p:cNvPr>
          <p:cNvGrpSpPr/>
          <p:nvPr/>
        </p:nvGrpSpPr>
        <p:grpSpPr>
          <a:xfrm>
            <a:off x="6748769" y="5006237"/>
            <a:ext cx="1394208" cy="271002"/>
            <a:chOff x="6329554" y="5073786"/>
            <a:chExt cx="1394208" cy="271002"/>
          </a:xfrm>
        </p:grpSpPr>
        <p:sp>
          <p:nvSpPr>
            <p:cNvPr id="52" name="Oval 51">
              <a:extLst>
                <a:ext uri="{FF2B5EF4-FFF2-40B4-BE49-F238E27FC236}">
                  <a16:creationId xmlns:a16="http://schemas.microsoft.com/office/drawing/2014/main" id="{A88C5CD2-8D88-4E1A-968C-C3E256B4316C}"/>
                </a:ext>
              </a:extLst>
            </p:cNvPr>
            <p:cNvSpPr/>
            <p:nvPr/>
          </p:nvSpPr>
          <p:spPr>
            <a:xfrm>
              <a:off x="6329554"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2796" y="79305"/>
                    <a:pt x="61005" y="8798"/>
                    <a:pt x="135501" y="0"/>
                  </a:cubicBezTo>
                  <a:cubicBezTo>
                    <a:pt x="198064" y="13688"/>
                    <a:pt x="270176" y="56700"/>
                    <a:pt x="271002" y="135501"/>
                  </a:cubicBezTo>
                  <a:cubicBezTo>
                    <a:pt x="286914" y="198127"/>
                    <a:pt x="197146" y="278393"/>
                    <a:pt x="135501" y="271002"/>
                  </a:cubicBezTo>
                  <a:cubicBezTo>
                    <a:pt x="55556" y="274734"/>
                    <a:pt x="6674" y="199075"/>
                    <a:pt x="0" y="135501"/>
                  </a:cubicBezTo>
                  <a:close/>
                </a:path>
              </a:pathLst>
            </a:custGeom>
            <a:noFill/>
            <a:ln w="38100">
              <a:solidFill>
                <a:srgbClr val="848BBD"/>
              </a:solidFill>
              <a:extLst>
                <a:ext uri="{C807C97D-BFC1-408E-A445-0C87EB9F89A2}">
                  <ask:lineSketchStyleProps xmlns:ask="http://schemas.microsoft.com/office/drawing/2018/sketchyshapes" sd="299826742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EDF9"/>
                </a:solidFill>
              </a:endParaRPr>
            </a:p>
          </p:txBody>
        </p:sp>
        <p:sp>
          <p:nvSpPr>
            <p:cNvPr id="53" name="Oval 52">
              <a:extLst>
                <a:ext uri="{FF2B5EF4-FFF2-40B4-BE49-F238E27FC236}">
                  <a16:creationId xmlns:a16="http://schemas.microsoft.com/office/drawing/2014/main" id="{39CA212B-3524-454E-9129-17FD0E8983F0}"/>
                </a:ext>
              </a:extLst>
            </p:cNvPr>
            <p:cNvSpPr/>
            <p:nvPr/>
          </p:nvSpPr>
          <p:spPr>
            <a:xfrm>
              <a:off x="6891158"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8978" y="63022"/>
                    <a:pt x="61160" y="5077"/>
                    <a:pt x="135501" y="0"/>
                  </a:cubicBezTo>
                  <a:cubicBezTo>
                    <a:pt x="209236" y="-13612"/>
                    <a:pt x="281781" y="53660"/>
                    <a:pt x="271002" y="135501"/>
                  </a:cubicBezTo>
                  <a:cubicBezTo>
                    <a:pt x="286374" y="226287"/>
                    <a:pt x="206527" y="256735"/>
                    <a:pt x="135501" y="271002"/>
                  </a:cubicBezTo>
                  <a:cubicBezTo>
                    <a:pt x="46589" y="276926"/>
                    <a:pt x="3388" y="216276"/>
                    <a:pt x="0" y="135501"/>
                  </a:cubicBezTo>
                  <a:close/>
                </a:path>
              </a:pathLst>
            </a:custGeom>
            <a:noFill/>
            <a:ln w="38100">
              <a:solidFill>
                <a:srgbClr val="848BBD"/>
              </a:solidFill>
              <a:extLst>
                <a:ext uri="{C807C97D-BFC1-408E-A445-0C87EB9F89A2}">
                  <ask:lineSketchStyleProps xmlns:ask="http://schemas.microsoft.com/office/drawing/2018/sketchyshapes" sd="878760193">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EDF9"/>
                </a:solidFill>
              </a:endParaRPr>
            </a:p>
          </p:txBody>
        </p:sp>
        <p:sp>
          <p:nvSpPr>
            <p:cNvPr id="14" name="Oval 13">
              <a:extLst>
                <a:ext uri="{FF2B5EF4-FFF2-40B4-BE49-F238E27FC236}">
                  <a16:creationId xmlns:a16="http://schemas.microsoft.com/office/drawing/2014/main" id="{D1F302D3-CD70-6BF3-AF07-226D96FB756F}"/>
                </a:ext>
              </a:extLst>
            </p:cNvPr>
            <p:cNvSpPr/>
            <p:nvPr/>
          </p:nvSpPr>
          <p:spPr>
            <a:xfrm>
              <a:off x="7452761"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1818" y="64446"/>
                    <a:pt x="74245" y="17602"/>
                    <a:pt x="135501" y="0"/>
                  </a:cubicBezTo>
                  <a:cubicBezTo>
                    <a:pt x="205745" y="4338"/>
                    <a:pt x="277456" y="57392"/>
                    <a:pt x="271002" y="135501"/>
                  </a:cubicBezTo>
                  <a:cubicBezTo>
                    <a:pt x="263905" y="197762"/>
                    <a:pt x="206716" y="274469"/>
                    <a:pt x="135501" y="271002"/>
                  </a:cubicBezTo>
                  <a:cubicBezTo>
                    <a:pt x="59613" y="252671"/>
                    <a:pt x="11552" y="217755"/>
                    <a:pt x="0" y="135501"/>
                  </a:cubicBezTo>
                  <a:close/>
                </a:path>
              </a:pathLst>
            </a:custGeom>
            <a:noFill/>
            <a:ln w="38100">
              <a:solidFill>
                <a:srgbClr val="848BBD"/>
              </a:solidFill>
              <a:extLst>
                <a:ext uri="{C807C97D-BFC1-408E-A445-0C87EB9F89A2}">
                  <ask:lineSketchStyleProps xmlns:ask="http://schemas.microsoft.com/office/drawing/2018/sketchyshapes" sd="62562501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EDF9"/>
                </a:solidFill>
              </a:endParaRPr>
            </a:p>
          </p:txBody>
        </p:sp>
      </p:grpSp>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109" name="Rectangle 108">
            <a:extLst>
              <a:ext uri="{FF2B5EF4-FFF2-40B4-BE49-F238E27FC236}">
                <a16:creationId xmlns:a16="http://schemas.microsoft.com/office/drawing/2014/main" id="{B524B7C0-9AC6-FF55-5132-F3C23276968B}"/>
              </a:ext>
            </a:extLst>
          </p:cNvPr>
          <p:cNvSpPr/>
          <p:nvPr/>
        </p:nvSpPr>
        <p:spPr>
          <a:xfrm>
            <a:off x="-11195380"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111" name="TextBox 110">
            <a:extLst>
              <a:ext uri="{FF2B5EF4-FFF2-40B4-BE49-F238E27FC236}">
                <a16:creationId xmlns:a16="http://schemas.microsoft.com/office/drawing/2014/main" id="{CE41A2BC-C2C2-C7E6-24F4-E4DCE92A217B}"/>
              </a:ext>
            </a:extLst>
          </p:cNvPr>
          <p:cNvSpPr txBox="1"/>
          <p:nvPr/>
        </p:nvSpPr>
        <p:spPr>
          <a:xfrm rot="16200000">
            <a:off x="-296351" y="3204126"/>
            <a:ext cx="2549948" cy="646331"/>
          </a:xfrm>
          <a:prstGeom prst="rect">
            <a:avLst/>
          </a:prstGeom>
          <a:noFill/>
          <a:ln>
            <a:noFill/>
          </a:ln>
        </p:spPr>
        <p:txBody>
          <a:bodyPr wrap="square" rtlCol="0">
            <a:spAutoFit/>
          </a:bodyPr>
          <a:lstStyle/>
          <a:p>
            <a:pPr algn="ctr"/>
            <a:r>
              <a:rPr lang="en-US" sz="3600" b="1" dirty="0">
                <a:solidFill>
                  <a:srgbClr val="848BBD"/>
                </a:solidFill>
                <a:latin typeface="Tw Cen MT" panose="020B0602020104020603" pitchFamily="34" charset="0"/>
              </a:rPr>
              <a:t>CH 8 Q[C]</a:t>
            </a:r>
          </a:p>
        </p:txBody>
      </p:sp>
      <p:sp>
        <p:nvSpPr>
          <p:cNvPr id="113" name="Rectangle 112">
            <a:extLst>
              <a:ext uri="{FF2B5EF4-FFF2-40B4-BE49-F238E27FC236}">
                <a16:creationId xmlns:a16="http://schemas.microsoft.com/office/drawing/2014/main" id="{9D583EBC-56A5-41D5-9680-2740357A9264}"/>
              </a:ext>
            </a:extLst>
          </p:cNvPr>
          <p:cNvSpPr/>
          <p:nvPr/>
        </p:nvSpPr>
        <p:spPr>
          <a:xfrm>
            <a:off x="-11955060"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115" name="TextBox 114">
            <a:extLst>
              <a:ext uri="{FF2B5EF4-FFF2-40B4-BE49-F238E27FC236}">
                <a16:creationId xmlns:a16="http://schemas.microsoft.com/office/drawing/2014/main" id="{B9A1A553-66A5-0FA9-501C-958CD971A30B}"/>
              </a:ext>
            </a:extLst>
          </p:cNvPr>
          <p:cNvSpPr txBox="1"/>
          <p:nvPr/>
        </p:nvSpPr>
        <p:spPr>
          <a:xfrm rot="16200000">
            <a:off x="-1056034" y="3204125"/>
            <a:ext cx="2549952" cy="646331"/>
          </a:xfrm>
          <a:prstGeom prst="rect">
            <a:avLst/>
          </a:prstGeom>
          <a:noFill/>
          <a:ln>
            <a:noFill/>
          </a:ln>
        </p:spPr>
        <p:txBody>
          <a:bodyPr wrap="square" rtlCol="0">
            <a:spAutoFit/>
          </a:bodyPr>
          <a:lstStyle/>
          <a:p>
            <a:pPr algn="ctr"/>
            <a:r>
              <a:rPr lang="en-US" sz="3600" b="1" dirty="0">
                <a:solidFill>
                  <a:srgbClr val="848BBD"/>
                </a:solidFill>
                <a:latin typeface="Tw Cen MT" panose="020B0602020104020603" pitchFamily="34" charset="0"/>
              </a:rPr>
              <a:t>CH 8 Q[D]</a:t>
            </a:r>
          </a:p>
        </p:txBody>
      </p:sp>
      <p:pic>
        <p:nvPicPr>
          <p:cNvPr id="4" name="WaterMark" descr="Logo&#10;&#10;Description automatically generated">
            <a:extLst>
              <a:ext uri="{FF2B5EF4-FFF2-40B4-BE49-F238E27FC236}">
                <a16:creationId xmlns:a16="http://schemas.microsoft.com/office/drawing/2014/main" id="{A601222D-8360-E02A-F771-D5C9E7C4E947}"/>
              </a:ext>
            </a:extLst>
          </p:cNvPr>
          <p:cNvPicPr>
            <a:picLocks/>
          </p:cNvPicPr>
          <p:nvPr/>
        </p:nvPicPr>
        <p:blipFill>
          <a:blip r:embed="rId2">
            <a:alphaModFix amt="10000"/>
            <a:extLst>
              <a:ext uri="{28A0092B-C50C-407E-A947-70E740481C1C}">
                <a14:useLocalDpi xmlns:a14="http://schemas.microsoft.com/office/drawing/2010/main" val="0"/>
              </a:ext>
            </a:extLst>
          </a:blip>
          <a:stretch>
            <a:fillRect/>
          </a:stretch>
        </p:blipFill>
        <p:spPr>
          <a:xfrm>
            <a:off x="5779878" y="2333944"/>
            <a:ext cx="2188670" cy="2188670"/>
          </a:xfrm>
          <a:prstGeom prst="rect">
            <a:avLst/>
          </a:prstGeom>
        </p:spPr>
      </p:pic>
    </p:spTree>
    <p:extLst>
      <p:ext uri="{BB962C8B-B14F-4D97-AF65-F5344CB8AC3E}">
        <p14:creationId xmlns:p14="http://schemas.microsoft.com/office/powerpoint/2010/main" val="1911576170"/>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5565B1-BAE6-E2CC-4DAB-E591C1EF5EF8}"/>
              </a:ext>
            </a:extLst>
          </p:cNvPr>
          <p:cNvSpPr/>
          <p:nvPr/>
        </p:nvSpPr>
        <p:spPr>
          <a:xfrm>
            <a:off x="-12992302"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6" name="TextBox 5">
            <a:extLst>
              <a:ext uri="{FF2B5EF4-FFF2-40B4-BE49-F238E27FC236}">
                <a16:creationId xmlns:a16="http://schemas.microsoft.com/office/drawing/2014/main" id="{6C43D423-D0D8-281F-94B9-0E8ABEDCD00F}"/>
              </a:ext>
            </a:extLst>
          </p:cNvPr>
          <p:cNvSpPr txBox="1"/>
          <p:nvPr/>
        </p:nvSpPr>
        <p:spPr>
          <a:xfrm rot="16200000">
            <a:off x="-2093273" y="3204126"/>
            <a:ext cx="2549948" cy="646331"/>
          </a:xfrm>
          <a:prstGeom prst="rect">
            <a:avLst/>
          </a:prstGeom>
          <a:noFill/>
          <a:ln>
            <a:noFill/>
          </a:ln>
        </p:spPr>
        <p:txBody>
          <a:bodyPr wrap="square" rtlCol="0">
            <a:spAutoFit/>
          </a:bodyPr>
          <a:lstStyle/>
          <a:p>
            <a:pPr algn="ctr"/>
            <a:r>
              <a:rPr lang="en-US" sz="3600" b="1" dirty="0">
                <a:solidFill>
                  <a:srgbClr val="848BBD"/>
                </a:solidFill>
                <a:latin typeface="Tw Cen MT" panose="020B0602020104020603" pitchFamily="34" charset="0"/>
              </a:rPr>
              <a:t>CH 8 Q[A]</a:t>
            </a:r>
          </a:p>
        </p:txBody>
      </p:sp>
      <p:sp>
        <p:nvSpPr>
          <p:cNvPr id="13" name="Rectangle 12">
            <a:extLst>
              <a:ext uri="{FF2B5EF4-FFF2-40B4-BE49-F238E27FC236}">
                <a16:creationId xmlns:a16="http://schemas.microsoft.com/office/drawing/2014/main" id="{4C1BA183-BEB8-251B-EF45-F25500166619}"/>
              </a:ext>
            </a:extLst>
          </p:cNvPr>
          <p:cNvSpPr/>
          <p:nvPr/>
        </p:nvSpPr>
        <p:spPr>
          <a:xfrm>
            <a:off x="-13751982"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2" name="TextBox 21">
            <a:extLst>
              <a:ext uri="{FF2B5EF4-FFF2-40B4-BE49-F238E27FC236}">
                <a16:creationId xmlns:a16="http://schemas.microsoft.com/office/drawing/2014/main" id="{845F658A-907C-AC5E-7FA8-4BA4BA294688}"/>
              </a:ext>
            </a:extLst>
          </p:cNvPr>
          <p:cNvSpPr txBox="1"/>
          <p:nvPr/>
        </p:nvSpPr>
        <p:spPr>
          <a:xfrm rot="16200000">
            <a:off x="-2852956" y="3204125"/>
            <a:ext cx="2549952" cy="646331"/>
          </a:xfrm>
          <a:prstGeom prst="rect">
            <a:avLst/>
          </a:prstGeom>
          <a:noFill/>
          <a:ln>
            <a:noFill/>
          </a:ln>
        </p:spPr>
        <p:txBody>
          <a:bodyPr wrap="square" rtlCol="0">
            <a:spAutoFit/>
          </a:bodyPr>
          <a:lstStyle/>
          <a:p>
            <a:pPr algn="ctr"/>
            <a:r>
              <a:rPr lang="en-US" sz="3600" b="1" dirty="0">
                <a:solidFill>
                  <a:srgbClr val="848BBD"/>
                </a:solidFill>
                <a:latin typeface="Tw Cen MT" panose="020B0602020104020603" pitchFamily="34" charset="0"/>
              </a:rPr>
              <a:t>CH 8 Q[B]</a:t>
            </a:r>
          </a:p>
        </p:txBody>
      </p:sp>
      <p:sp>
        <p:nvSpPr>
          <p:cNvPr id="24" name="Rectangle 23">
            <a:extLst>
              <a:ext uri="{FF2B5EF4-FFF2-40B4-BE49-F238E27FC236}">
                <a16:creationId xmlns:a16="http://schemas.microsoft.com/office/drawing/2014/main" id="{8ABF066F-CB38-B7EE-AB55-DB948675A0DD}"/>
              </a:ext>
            </a:extLst>
          </p:cNvPr>
          <p:cNvSpPr/>
          <p:nvPr/>
        </p:nvSpPr>
        <p:spPr>
          <a:xfrm>
            <a:off x="-14472199"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5" name="TextBox 24">
            <a:extLst>
              <a:ext uri="{FF2B5EF4-FFF2-40B4-BE49-F238E27FC236}">
                <a16:creationId xmlns:a16="http://schemas.microsoft.com/office/drawing/2014/main" id="{789E1DFB-0139-2CD7-AFF9-6B29E228AF04}"/>
              </a:ext>
            </a:extLst>
          </p:cNvPr>
          <p:cNvSpPr txBox="1"/>
          <p:nvPr/>
        </p:nvSpPr>
        <p:spPr>
          <a:xfrm rot="16200000">
            <a:off x="-3573170" y="3204126"/>
            <a:ext cx="2549948" cy="646331"/>
          </a:xfrm>
          <a:prstGeom prst="rect">
            <a:avLst/>
          </a:prstGeom>
          <a:noFill/>
          <a:ln>
            <a:noFill/>
          </a:ln>
        </p:spPr>
        <p:txBody>
          <a:bodyPr wrap="square" rtlCol="0">
            <a:spAutoFit/>
          </a:bodyPr>
          <a:lstStyle/>
          <a:p>
            <a:pPr algn="ctr"/>
            <a:r>
              <a:rPr lang="en-US" sz="3600" b="1" dirty="0">
                <a:solidFill>
                  <a:srgbClr val="848BBD"/>
                </a:solidFill>
                <a:latin typeface="Tw Cen MT" panose="020B0602020104020603" pitchFamily="34" charset="0"/>
              </a:rPr>
              <a:t>CH 8 Q[C]</a:t>
            </a:r>
          </a:p>
        </p:txBody>
      </p:sp>
      <p:sp>
        <p:nvSpPr>
          <p:cNvPr id="27" name="Rectangle 26">
            <a:extLst>
              <a:ext uri="{FF2B5EF4-FFF2-40B4-BE49-F238E27FC236}">
                <a16:creationId xmlns:a16="http://schemas.microsoft.com/office/drawing/2014/main" id="{85CED03D-AC57-A921-B432-1DD452BF19A8}"/>
              </a:ext>
            </a:extLst>
          </p:cNvPr>
          <p:cNvSpPr/>
          <p:nvPr/>
        </p:nvSpPr>
        <p:spPr>
          <a:xfrm>
            <a:off x="-15231879"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8" name="TextBox 27">
            <a:extLst>
              <a:ext uri="{FF2B5EF4-FFF2-40B4-BE49-F238E27FC236}">
                <a16:creationId xmlns:a16="http://schemas.microsoft.com/office/drawing/2014/main" id="{8AE0E479-16E7-0EE7-B07E-C88C98A17DD5}"/>
              </a:ext>
            </a:extLst>
          </p:cNvPr>
          <p:cNvSpPr txBox="1"/>
          <p:nvPr/>
        </p:nvSpPr>
        <p:spPr>
          <a:xfrm rot="16200000">
            <a:off x="-4332853" y="3204125"/>
            <a:ext cx="2549952" cy="646331"/>
          </a:xfrm>
          <a:prstGeom prst="rect">
            <a:avLst/>
          </a:prstGeom>
          <a:noFill/>
          <a:ln>
            <a:noFill/>
          </a:ln>
        </p:spPr>
        <p:txBody>
          <a:bodyPr wrap="square" rtlCol="0">
            <a:spAutoFit/>
          </a:bodyPr>
          <a:lstStyle/>
          <a:p>
            <a:pPr algn="ctr"/>
            <a:r>
              <a:rPr lang="en-US" sz="3600" b="1" dirty="0">
                <a:solidFill>
                  <a:srgbClr val="848BBD"/>
                </a:solidFill>
                <a:latin typeface="Tw Cen MT" panose="020B0602020104020603" pitchFamily="34" charset="0"/>
              </a:rPr>
              <a:t>CH 8 Q[D]</a:t>
            </a:r>
          </a:p>
        </p:txBody>
      </p:sp>
      <p:sp>
        <p:nvSpPr>
          <p:cNvPr id="50" name="TextBox 49">
            <a:extLst>
              <a:ext uri="{FF2B5EF4-FFF2-40B4-BE49-F238E27FC236}">
                <a16:creationId xmlns:a16="http://schemas.microsoft.com/office/drawing/2014/main" id="{9EB0FD16-689C-476C-8309-C7173C257513}"/>
              </a:ext>
            </a:extLst>
          </p:cNvPr>
          <p:cNvSpPr txBox="1"/>
          <p:nvPr/>
        </p:nvSpPr>
        <p:spPr>
          <a:xfrm>
            <a:off x="-74772" y="888329"/>
            <a:ext cx="12266772" cy="19082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800" b="0" i="0" u="none" strike="noStrike" kern="1200" cap="none" spc="0" normalizeH="0" baseline="0" noProof="0" dirty="0">
                <a:ln>
                  <a:noFill/>
                </a:ln>
                <a:solidFill>
                  <a:srgbClr val="03EDF9"/>
                </a:solidFill>
                <a:effectLst/>
                <a:uLnTx/>
                <a:uFillTx/>
                <a:latin typeface="Tw Cen MT" panose="020B0602020104020603" pitchFamily="34" charset="0"/>
                <a:ea typeface="+mn-ea"/>
                <a:cs typeface="+mn-cs"/>
              </a:rPr>
              <a:t>👉 SUBSCRIBE 🤛</a:t>
            </a:r>
          </a:p>
        </p:txBody>
      </p:sp>
      <p:grpSp>
        <p:nvGrpSpPr>
          <p:cNvPr id="93" name="Group 92">
            <a:extLst>
              <a:ext uri="{FF2B5EF4-FFF2-40B4-BE49-F238E27FC236}">
                <a16:creationId xmlns:a16="http://schemas.microsoft.com/office/drawing/2014/main" id="{5B83A90C-84F1-5447-AD58-39D1959A24B4}"/>
              </a:ext>
            </a:extLst>
          </p:cNvPr>
          <p:cNvGrpSpPr/>
          <p:nvPr/>
        </p:nvGrpSpPr>
        <p:grpSpPr>
          <a:xfrm>
            <a:off x="9933509" y="6030554"/>
            <a:ext cx="1394208" cy="271002"/>
            <a:chOff x="6329554" y="5073786"/>
            <a:chExt cx="1394208" cy="271002"/>
          </a:xfrm>
        </p:grpSpPr>
        <p:sp>
          <p:nvSpPr>
            <p:cNvPr id="52" name="Oval 51">
              <a:extLst>
                <a:ext uri="{FF2B5EF4-FFF2-40B4-BE49-F238E27FC236}">
                  <a16:creationId xmlns:a16="http://schemas.microsoft.com/office/drawing/2014/main" id="{A88C5CD2-8D88-4E1A-968C-C3E256B4316C}"/>
                </a:ext>
              </a:extLst>
            </p:cNvPr>
            <p:cNvSpPr/>
            <p:nvPr/>
          </p:nvSpPr>
          <p:spPr>
            <a:xfrm>
              <a:off x="6329554"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2796" y="79305"/>
                    <a:pt x="61005" y="8798"/>
                    <a:pt x="135501" y="0"/>
                  </a:cubicBezTo>
                  <a:cubicBezTo>
                    <a:pt x="198064" y="13688"/>
                    <a:pt x="270176" y="56700"/>
                    <a:pt x="271002" y="135501"/>
                  </a:cubicBezTo>
                  <a:cubicBezTo>
                    <a:pt x="286914" y="198127"/>
                    <a:pt x="197146" y="278393"/>
                    <a:pt x="135501" y="271002"/>
                  </a:cubicBezTo>
                  <a:cubicBezTo>
                    <a:pt x="55556" y="274734"/>
                    <a:pt x="6674" y="199075"/>
                    <a:pt x="0" y="135501"/>
                  </a:cubicBezTo>
                  <a:close/>
                </a:path>
              </a:pathLst>
            </a:custGeom>
            <a:noFill/>
            <a:ln w="38100">
              <a:solidFill>
                <a:srgbClr val="848BBD"/>
              </a:solidFill>
              <a:extLst>
                <a:ext uri="{C807C97D-BFC1-408E-A445-0C87EB9F89A2}">
                  <ask:lineSketchStyleProps xmlns:ask="http://schemas.microsoft.com/office/drawing/2018/sketchyshapes" sd="299826742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sp>
          <p:nvSpPr>
            <p:cNvPr id="53" name="Oval 52">
              <a:extLst>
                <a:ext uri="{FF2B5EF4-FFF2-40B4-BE49-F238E27FC236}">
                  <a16:creationId xmlns:a16="http://schemas.microsoft.com/office/drawing/2014/main" id="{39CA212B-3524-454E-9129-17FD0E8983F0}"/>
                </a:ext>
              </a:extLst>
            </p:cNvPr>
            <p:cNvSpPr/>
            <p:nvPr/>
          </p:nvSpPr>
          <p:spPr>
            <a:xfrm>
              <a:off x="6891158"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8978" y="63022"/>
                    <a:pt x="61160" y="5077"/>
                    <a:pt x="135501" y="0"/>
                  </a:cubicBezTo>
                  <a:cubicBezTo>
                    <a:pt x="209236" y="-13612"/>
                    <a:pt x="281781" y="53660"/>
                    <a:pt x="271002" y="135501"/>
                  </a:cubicBezTo>
                  <a:cubicBezTo>
                    <a:pt x="286374" y="226287"/>
                    <a:pt x="206527" y="256735"/>
                    <a:pt x="135501" y="271002"/>
                  </a:cubicBezTo>
                  <a:cubicBezTo>
                    <a:pt x="46589" y="276926"/>
                    <a:pt x="3388" y="216276"/>
                    <a:pt x="0" y="135501"/>
                  </a:cubicBezTo>
                  <a:close/>
                </a:path>
              </a:pathLst>
            </a:custGeom>
            <a:noFill/>
            <a:ln w="38100">
              <a:solidFill>
                <a:srgbClr val="848BBD"/>
              </a:solidFill>
              <a:extLst>
                <a:ext uri="{C807C97D-BFC1-408E-A445-0C87EB9F89A2}">
                  <ask:lineSketchStyleProps xmlns:ask="http://schemas.microsoft.com/office/drawing/2018/sketchyshapes" sd="878760193">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1F302D3-CD70-6BF3-AF07-226D96FB756F}"/>
                </a:ext>
              </a:extLst>
            </p:cNvPr>
            <p:cNvSpPr/>
            <p:nvPr/>
          </p:nvSpPr>
          <p:spPr>
            <a:xfrm>
              <a:off x="7452761"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1818" y="64446"/>
                    <a:pt x="74245" y="17602"/>
                    <a:pt x="135501" y="0"/>
                  </a:cubicBezTo>
                  <a:cubicBezTo>
                    <a:pt x="205745" y="4338"/>
                    <a:pt x="277456" y="57392"/>
                    <a:pt x="271002" y="135501"/>
                  </a:cubicBezTo>
                  <a:cubicBezTo>
                    <a:pt x="263905" y="197762"/>
                    <a:pt x="206716" y="274469"/>
                    <a:pt x="135501" y="271002"/>
                  </a:cubicBezTo>
                  <a:cubicBezTo>
                    <a:pt x="59613" y="252671"/>
                    <a:pt x="11552" y="217755"/>
                    <a:pt x="0" y="135501"/>
                  </a:cubicBezTo>
                  <a:close/>
                </a:path>
              </a:pathLst>
            </a:custGeom>
            <a:noFill/>
            <a:ln w="38100">
              <a:solidFill>
                <a:srgbClr val="848BBD"/>
              </a:solidFill>
              <a:extLst>
                <a:ext uri="{C807C97D-BFC1-408E-A445-0C87EB9F89A2}">
                  <ask:lineSketchStyleProps xmlns:ask="http://schemas.microsoft.com/office/drawing/2018/sketchyshapes" sd="62562501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grpSp>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9" name="TextBox 8">
            <a:extLst>
              <a:ext uri="{FF2B5EF4-FFF2-40B4-BE49-F238E27FC236}">
                <a16:creationId xmlns:a16="http://schemas.microsoft.com/office/drawing/2014/main" id="{BAB5B874-AB75-A17A-E2C1-BDDFDE8568B3}"/>
              </a:ext>
            </a:extLst>
          </p:cNvPr>
          <p:cNvSpPr txBox="1"/>
          <p:nvPr/>
        </p:nvSpPr>
        <p:spPr>
          <a:xfrm>
            <a:off x="2604080" y="775854"/>
            <a:ext cx="6909068"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3EDF9"/>
                </a:solidFill>
                <a:effectLst/>
                <a:uLnTx/>
                <a:uFillTx/>
                <a:latin typeface="Tw Cen MT" panose="020B0602020104020603" pitchFamily="34" charset="0"/>
                <a:ea typeface="+mn-ea"/>
                <a:cs typeface="+mn-cs"/>
              </a:rPr>
              <a:t>👇👇👇👇👇👇👇👇👇👇👇👇👇👇👇👇👇👇</a:t>
            </a:r>
          </a:p>
        </p:txBody>
      </p:sp>
      <p:sp>
        <p:nvSpPr>
          <p:cNvPr id="10" name="TextBox 9">
            <a:extLst>
              <a:ext uri="{FF2B5EF4-FFF2-40B4-BE49-F238E27FC236}">
                <a16:creationId xmlns:a16="http://schemas.microsoft.com/office/drawing/2014/main" id="{3EF76A62-99D6-735D-28FC-1F46869B7CCD}"/>
              </a:ext>
            </a:extLst>
          </p:cNvPr>
          <p:cNvSpPr txBox="1"/>
          <p:nvPr/>
        </p:nvSpPr>
        <p:spPr>
          <a:xfrm>
            <a:off x="2604080" y="5812112"/>
            <a:ext cx="690906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72F1B8"/>
                </a:solidFill>
                <a:effectLst/>
                <a:uLnTx/>
                <a:uFillTx/>
                <a:latin typeface="Tw Cen MT" panose="020B0602020104020603" pitchFamily="34" charset="0"/>
                <a:ea typeface="+mn-ea"/>
                <a:cs typeface="+mn-cs"/>
              </a:rPr>
              <a:t>Thanks for your valuable time!</a:t>
            </a:r>
          </a:p>
        </p:txBody>
      </p:sp>
      <p:sp>
        <p:nvSpPr>
          <p:cNvPr id="8" name="TextBox 7">
            <a:extLst>
              <a:ext uri="{FF2B5EF4-FFF2-40B4-BE49-F238E27FC236}">
                <a16:creationId xmlns:a16="http://schemas.microsoft.com/office/drawing/2014/main" id="{199219D3-3B96-4BEF-C5A4-9A2E2F4BE7EB}"/>
              </a:ext>
            </a:extLst>
          </p:cNvPr>
          <p:cNvSpPr txBox="1"/>
          <p:nvPr/>
        </p:nvSpPr>
        <p:spPr>
          <a:xfrm>
            <a:off x="2604080" y="259503"/>
            <a:ext cx="6909068"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3EDF9"/>
                </a:solidFill>
                <a:effectLst/>
                <a:uLnTx/>
                <a:uFillTx/>
                <a:latin typeface="Tw Cen MT" panose="020B0602020104020603" pitchFamily="34" charset="0"/>
                <a:ea typeface="+mn-ea"/>
                <a:cs typeface="+mn-cs"/>
              </a:rPr>
              <a:t>🔴Let me create amazing coding tutorials for you forever!🙂</a:t>
            </a:r>
          </a:p>
        </p:txBody>
      </p:sp>
      <p:grpSp>
        <p:nvGrpSpPr>
          <p:cNvPr id="15" name="Group 14">
            <a:extLst>
              <a:ext uri="{FF2B5EF4-FFF2-40B4-BE49-F238E27FC236}">
                <a16:creationId xmlns:a16="http://schemas.microsoft.com/office/drawing/2014/main" id="{EC4590BB-A120-8868-B988-396828620EF0}"/>
              </a:ext>
            </a:extLst>
          </p:cNvPr>
          <p:cNvGrpSpPr/>
          <p:nvPr/>
        </p:nvGrpSpPr>
        <p:grpSpPr>
          <a:xfrm>
            <a:off x="789511" y="6030554"/>
            <a:ext cx="1394208" cy="271002"/>
            <a:chOff x="6329554" y="5073786"/>
            <a:chExt cx="1394208" cy="271002"/>
          </a:xfrm>
        </p:grpSpPr>
        <p:sp>
          <p:nvSpPr>
            <p:cNvPr id="16" name="Oval 15">
              <a:extLst>
                <a:ext uri="{FF2B5EF4-FFF2-40B4-BE49-F238E27FC236}">
                  <a16:creationId xmlns:a16="http://schemas.microsoft.com/office/drawing/2014/main" id="{A8BA933E-24DD-DE7A-D082-9C0905B18FCE}"/>
                </a:ext>
              </a:extLst>
            </p:cNvPr>
            <p:cNvSpPr/>
            <p:nvPr/>
          </p:nvSpPr>
          <p:spPr>
            <a:xfrm>
              <a:off x="6329554"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2796" y="79305"/>
                    <a:pt x="61005" y="8798"/>
                    <a:pt x="135501" y="0"/>
                  </a:cubicBezTo>
                  <a:cubicBezTo>
                    <a:pt x="198064" y="13688"/>
                    <a:pt x="270176" y="56700"/>
                    <a:pt x="271002" y="135501"/>
                  </a:cubicBezTo>
                  <a:cubicBezTo>
                    <a:pt x="286914" y="198127"/>
                    <a:pt x="197146" y="278393"/>
                    <a:pt x="135501" y="271002"/>
                  </a:cubicBezTo>
                  <a:cubicBezTo>
                    <a:pt x="55556" y="274734"/>
                    <a:pt x="6674" y="199075"/>
                    <a:pt x="0" y="135501"/>
                  </a:cubicBezTo>
                  <a:close/>
                </a:path>
              </a:pathLst>
            </a:custGeom>
            <a:noFill/>
            <a:ln w="38100">
              <a:solidFill>
                <a:srgbClr val="848BBD"/>
              </a:solidFill>
              <a:extLst>
                <a:ext uri="{C807C97D-BFC1-408E-A445-0C87EB9F89A2}">
                  <ask:lineSketchStyleProps xmlns:ask="http://schemas.microsoft.com/office/drawing/2018/sketchyshapes" sd="299826742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8E384902-0747-0A7B-7DB1-8145DBA8F43F}"/>
                </a:ext>
              </a:extLst>
            </p:cNvPr>
            <p:cNvSpPr/>
            <p:nvPr/>
          </p:nvSpPr>
          <p:spPr>
            <a:xfrm>
              <a:off x="6891158"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8978" y="63022"/>
                    <a:pt x="61160" y="5077"/>
                    <a:pt x="135501" y="0"/>
                  </a:cubicBezTo>
                  <a:cubicBezTo>
                    <a:pt x="209236" y="-13612"/>
                    <a:pt x="281781" y="53660"/>
                    <a:pt x="271002" y="135501"/>
                  </a:cubicBezTo>
                  <a:cubicBezTo>
                    <a:pt x="286374" y="226287"/>
                    <a:pt x="206527" y="256735"/>
                    <a:pt x="135501" y="271002"/>
                  </a:cubicBezTo>
                  <a:cubicBezTo>
                    <a:pt x="46589" y="276926"/>
                    <a:pt x="3388" y="216276"/>
                    <a:pt x="0" y="135501"/>
                  </a:cubicBezTo>
                  <a:close/>
                </a:path>
              </a:pathLst>
            </a:custGeom>
            <a:noFill/>
            <a:ln w="38100">
              <a:solidFill>
                <a:srgbClr val="848BBD"/>
              </a:solidFill>
              <a:extLst>
                <a:ext uri="{C807C97D-BFC1-408E-A445-0C87EB9F89A2}">
                  <ask:lineSketchStyleProps xmlns:ask="http://schemas.microsoft.com/office/drawing/2018/sketchyshapes" sd="878760193">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91DE34F-52A0-20F2-4599-C975ECA129B9}"/>
                </a:ext>
              </a:extLst>
            </p:cNvPr>
            <p:cNvSpPr/>
            <p:nvPr/>
          </p:nvSpPr>
          <p:spPr>
            <a:xfrm>
              <a:off x="7452761"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1818" y="64446"/>
                    <a:pt x="74245" y="17602"/>
                    <a:pt x="135501" y="0"/>
                  </a:cubicBezTo>
                  <a:cubicBezTo>
                    <a:pt x="205745" y="4338"/>
                    <a:pt x="277456" y="57392"/>
                    <a:pt x="271002" y="135501"/>
                  </a:cubicBezTo>
                  <a:cubicBezTo>
                    <a:pt x="263905" y="197762"/>
                    <a:pt x="206716" y="274469"/>
                    <a:pt x="135501" y="271002"/>
                  </a:cubicBezTo>
                  <a:cubicBezTo>
                    <a:pt x="59613" y="252671"/>
                    <a:pt x="11552" y="217755"/>
                    <a:pt x="0" y="135501"/>
                  </a:cubicBezTo>
                  <a:close/>
                </a:path>
              </a:pathLst>
            </a:custGeom>
            <a:noFill/>
            <a:ln w="38100">
              <a:solidFill>
                <a:srgbClr val="848BBD"/>
              </a:solidFill>
              <a:extLst>
                <a:ext uri="{C807C97D-BFC1-408E-A445-0C87EB9F89A2}">
                  <ask:lineSketchStyleProps xmlns:ask="http://schemas.microsoft.com/office/drawing/2018/sketchyshapes" sd="62562501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grpSp>
      <p:sp>
        <p:nvSpPr>
          <p:cNvPr id="19" name="Rectangle 18">
            <a:extLst>
              <a:ext uri="{FF2B5EF4-FFF2-40B4-BE49-F238E27FC236}">
                <a16:creationId xmlns:a16="http://schemas.microsoft.com/office/drawing/2014/main" id="{68F79DD1-F776-81F3-45AC-1B9957E8C669}"/>
              </a:ext>
            </a:extLst>
          </p:cNvPr>
          <p:cNvSpPr/>
          <p:nvPr/>
        </p:nvSpPr>
        <p:spPr>
          <a:xfrm>
            <a:off x="3338589" y="2782320"/>
            <a:ext cx="5514822" cy="3029792"/>
          </a:xfrm>
          <a:prstGeom prst="rect">
            <a:avLst/>
          </a:prstGeom>
          <a:solidFill>
            <a:srgbClr val="868CBD"/>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0810BF0A-7A4F-F698-1CE0-09747C444655}"/>
              </a:ext>
            </a:extLst>
          </p:cNvPr>
          <p:cNvSpPr txBox="1"/>
          <p:nvPr/>
        </p:nvSpPr>
        <p:spPr>
          <a:xfrm>
            <a:off x="228940" y="3110380"/>
            <a:ext cx="2905542"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8B39"/>
                </a:solidFill>
                <a:effectLst/>
                <a:uLnTx/>
                <a:uFillTx/>
                <a:latin typeface="Tw Cen MT" panose="020B0602020104020603" pitchFamily="34" charset="0"/>
                <a:ea typeface="+mn-ea"/>
                <a:cs typeface="+mn-cs"/>
              </a:rPr>
              <a:t>CHAPTER 8 SOLUTIONS</a:t>
            </a:r>
          </a:p>
        </p:txBody>
      </p:sp>
      <p:sp>
        <p:nvSpPr>
          <p:cNvPr id="21" name="TextBox 20">
            <a:extLst>
              <a:ext uri="{FF2B5EF4-FFF2-40B4-BE49-F238E27FC236}">
                <a16:creationId xmlns:a16="http://schemas.microsoft.com/office/drawing/2014/main" id="{61C52BFC-2495-D001-3911-769ADC2B4BEB}"/>
              </a:ext>
            </a:extLst>
          </p:cNvPr>
          <p:cNvSpPr txBox="1"/>
          <p:nvPr/>
        </p:nvSpPr>
        <p:spPr>
          <a:xfrm>
            <a:off x="8815314" y="3107741"/>
            <a:ext cx="3412548"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DB70D7"/>
                </a:solidFill>
                <a:effectLst/>
                <a:uLnTx/>
                <a:uFillTx/>
                <a:latin typeface="Tw Cen MT" panose="020B0602020104020603" pitchFamily="34" charset="0"/>
                <a:ea typeface="+mn-ea"/>
                <a:cs typeface="+mn-cs"/>
              </a:rPr>
              <a:t>FUNCTIONS</a:t>
            </a:r>
          </a:p>
        </p:txBody>
      </p:sp>
      <p:pic>
        <p:nvPicPr>
          <p:cNvPr id="23" name="Graphic 22" descr="A flying arrow">
            <a:extLst>
              <a:ext uri="{FF2B5EF4-FFF2-40B4-BE49-F238E27FC236}">
                <a16:creationId xmlns:a16="http://schemas.microsoft.com/office/drawing/2014/main" id="{D5E86729-3DAB-C426-12C4-9B7EF167CB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9511" y="4526066"/>
            <a:ext cx="1619250" cy="990600"/>
          </a:xfrm>
          <a:prstGeom prst="rect">
            <a:avLst/>
          </a:prstGeom>
        </p:spPr>
      </p:pic>
      <p:pic>
        <p:nvPicPr>
          <p:cNvPr id="26" name="Graphic 25" descr="A flying arrow">
            <a:extLst>
              <a:ext uri="{FF2B5EF4-FFF2-40B4-BE49-F238E27FC236}">
                <a16:creationId xmlns:a16="http://schemas.microsoft.com/office/drawing/2014/main" id="{A29749AA-BB26-E96F-6FC5-52D68DB5071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9646578" y="4526066"/>
            <a:ext cx="1619250" cy="990600"/>
          </a:xfrm>
          <a:prstGeom prst="rect">
            <a:avLst/>
          </a:prstGeom>
        </p:spPr>
      </p:pic>
    </p:spTree>
    <p:extLst>
      <p:ext uri="{BB962C8B-B14F-4D97-AF65-F5344CB8AC3E}">
        <p14:creationId xmlns:p14="http://schemas.microsoft.com/office/powerpoint/2010/main" val="324239619"/>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repeatCount="indefinite"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ppt_x</p:attrName>
                                        </p:attrNameLst>
                                      </p:cBhvr>
                                      <p:tavLst>
                                        <p:tav tm="0">
                                          <p:val>
                                            <p:strVal val="#ppt_x"/>
                                          </p:val>
                                        </p:tav>
                                        <p:tav tm="100000">
                                          <p:val>
                                            <p:strVal val="#ppt_x"/>
                                          </p:val>
                                        </p:tav>
                                      </p:tavLst>
                                    </p:anim>
                                    <p:anim calcmode="lin" valueType="num">
                                      <p:cBhvr>
                                        <p:cTn id="9" dur="2000" fill="hold"/>
                                        <p:tgtEl>
                                          <p:spTgt spid="9"/>
                                        </p:tgtEl>
                                        <p:attrNameLst>
                                          <p:attrName>ppt_y</p:attrName>
                                        </p:attrNameLst>
                                      </p:cBhvr>
                                      <p:tavLst>
                                        <p:tav tm="0">
                                          <p:val>
                                            <p:strVal val="#ppt_y-.1"/>
                                          </p:val>
                                        </p:tav>
                                        <p:tav tm="100000">
                                          <p:val>
                                            <p:strVal val="#ppt_y"/>
                                          </p:val>
                                        </p:tav>
                                      </p:tavLst>
                                    </p:anim>
                                  </p:childTnLst>
                                </p:cTn>
                              </p:par>
                              <p:par>
                                <p:cTn id="10" presetID="50" presetClass="entr" presetSubtype="0" decel="10000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750" fill="hold"/>
                                        <p:tgtEl>
                                          <p:spTgt spid="19"/>
                                        </p:tgtEl>
                                        <p:attrNameLst>
                                          <p:attrName>ppt_w</p:attrName>
                                        </p:attrNameLst>
                                      </p:cBhvr>
                                      <p:tavLst>
                                        <p:tav tm="0">
                                          <p:val>
                                            <p:strVal val="#ppt_w+.3"/>
                                          </p:val>
                                        </p:tav>
                                        <p:tav tm="100000">
                                          <p:val>
                                            <p:strVal val="#ppt_w"/>
                                          </p:val>
                                        </p:tav>
                                      </p:tavLst>
                                    </p:anim>
                                    <p:anim calcmode="lin" valueType="num">
                                      <p:cBhvr>
                                        <p:cTn id="13" dur="750" fill="hold"/>
                                        <p:tgtEl>
                                          <p:spTgt spid="19"/>
                                        </p:tgtEl>
                                        <p:attrNameLst>
                                          <p:attrName>ppt_h</p:attrName>
                                        </p:attrNameLst>
                                      </p:cBhvr>
                                      <p:tavLst>
                                        <p:tav tm="0">
                                          <p:val>
                                            <p:strVal val="#ppt_h"/>
                                          </p:val>
                                        </p:tav>
                                        <p:tav tm="100000">
                                          <p:val>
                                            <p:strVal val="#ppt_h"/>
                                          </p:val>
                                        </p:tav>
                                      </p:tavLst>
                                    </p:anim>
                                    <p:animEffect transition="in" filter="fade">
                                      <p:cBhvr>
                                        <p:cTn id="14" dur="750"/>
                                        <p:tgtEl>
                                          <p:spTgt spid="19"/>
                                        </p:tgtEl>
                                      </p:cBhvr>
                                    </p:animEffect>
                                  </p:childTnLst>
                                </p:cTn>
                              </p:par>
                              <p:par>
                                <p:cTn id="15" presetID="26" presetClass="emph" presetSubtype="0" repeatCount="indefinite" fill="hold" grpId="1" nodeType="withEffect">
                                  <p:stCondLst>
                                    <p:cond delay="0"/>
                                  </p:stCondLst>
                                  <p:childTnLst>
                                    <p:animEffect transition="out" filter="fade">
                                      <p:cBhvr>
                                        <p:cTn id="16" dur="500" tmFilter="0, 0; .2, .5; .8, .5; 1, 0"/>
                                        <p:tgtEl>
                                          <p:spTgt spid="19"/>
                                        </p:tgtEl>
                                      </p:cBhvr>
                                    </p:animEffect>
                                    <p:animScale>
                                      <p:cBhvr>
                                        <p:cTn id="17" dur="2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animBg="1"/>
      <p:bldP spid="19" grpId="1"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rgbClr val="320140"/>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pic>
        <p:nvPicPr>
          <p:cNvPr id="14" name="Picture 13">
            <a:extLst>
              <a:ext uri="{FF2B5EF4-FFF2-40B4-BE49-F238E27FC236}">
                <a16:creationId xmlns:a16="http://schemas.microsoft.com/office/drawing/2014/main" id="{BEF8F3EE-F8EF-AFAD-BF36-8586577FBE9B}"/>
              </a:ext>
            </a:extLst>
          </p:cNvPr>
          <p:cNvPicPr>
            <a:picLocks noChangeAspect="1"/>
          </p:cNvPicPr>
          <p:nvPr/>
        </p:nvPicPr>
        <p:blipFill>
          <a:blip r:embed="rId2"/>
          <a:stretch>
            <a:fillRect/>
          </a:stretch>
        </p:blipFill>
        <p:spPr>
          <a:xfrm>
            <a:off x="601636" y="493732"/>
            <a:ext cx="6580255" cy="6008668"/>
          </a:xfrm>
          <a:prstGeom prst="rect">
            <a:avLst/>
          </a:prstGeom>
        </p:spPr>
      </p:pic>
      <p:pic>
        <p:nvPicPr>
          <p:cNvPr id="119" name="Picture 118">
            <a:extLst>
              <a:ext uri="{FF2B5EF4-FFF2-40B4-BE49-F238E27FC236}">
                <a16:creationId xmlns:a16="http://schemas.microsoft.com/office/drawing/2014/main" id="{90AC9F13-E5A6-3247-98B9-A45E7DBD5E5E}"/>
              </a:ext>
            </a:extLst>
          </p:cNvPr>
          <p:cNvPicPr>
            <a:picLocks noChangeAspect="1"/>
          </p:cNvPicPr>
          <p:nvPr/>
        </p:nvPicPr>
        <p:blipFill>
          <a:blip r:embed="rId3"/>
          <a:stretch>
            <a:fillRect/>
          </a:stretch>
        </p:blipFill>
        <p:spPr>
          <a:xfrm>
            <a:off x="4765649" y="1526359"/>
            <a:ext cx="1739989" cy="571529"/>
          </a:xfrm>
          <a:prstGeom prst="rect">
            <a:avLst/>
          </a:prstGeom>
        </p:spPr>
      </p:pic>
      <p:pic>
        <p:nvPicPr>
          <p:cNvPr id="3" name="Picture 2">
            <a:extLst>
              <a:ext uri="{FF2B5EF4-FFF2-40B4-BE49-F238E27FC236}">
                <a16:creationId xmlns:a16="http://schemas.microsoft.com/office/drawing/2014/main" id="{1E9DAE0D-3FFB-6BB0-D08E-A252EF1BFDA0}"/>
              </a:ext>
            </a:extLst>
          </p:cNvPr>
          <p:cNvPicPr>
            <a:picLocks noChangeAspect="1"/>
          </p:cNvPicPr>
          <p:nvPr/>
        </p:nvPicPr>
        <p:blipFill>
          <a:blip r:embed="rId4"/>
          <a:stretch>
            <a:fillRect/>
          </a:stretch>
        </p:blipFill>
        <p:spPr>
          <a:xfrm>
            <a:off x="7453037" y="493732"/>
            <a:ext cx="3216614" cy="5849992"/>
          </a:xfrm>
          <a:prstGeom prst="rect">
            <a:avLst/>
          </a:prstGeom>
        </p:spPr>
      </p:pic>
    </p:spTree>
    <p:extLst>
      <p:ext uri="{BB962C8B-B14F-4D97-AF65-F5344CB8AC3E}">
        <p14:creationId xmlns:p14="http://schemas.microsoft.com/office/powerpoint/2010/main" val="1627557012"/>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836716" y="891463"/>
            <a:ext cx="2210990"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7 Q[A]</a:t>
            </a: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1323439"/>
          </a:xfrm>
          <a:prstGeom prst="rect">
            <a:avLst/>
          </a:prstGeom>
          <a:noFill/>
        </p:spPr>
        <p:txBody>
          <a:bodyPr wrap="square" rtlCol="0">
            <a:spAutoFit/>
          </a:bodyPr>
          <a:lstStyle/>
          <a:p>
            <a:r>
              <a:rPr lang="en-US" sz="4000" dirty="0">
                <a:solidFill>
                  <a:srgbClr val="03EDF9"/>
                </a:solidFill>
                <a:latin typeface="Tw Cen MT" panose="020B0602020104020603" pitchFamily="34" charset="0"/>
              </a:rPr>
              <a:t>Q[A] What will be the output of the following programs:</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7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CASE CONTROL INSTRUCTION</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29" name="Rectangle 28">
            <a:extLst>
              <a:ext uri="{FF2B5EF4-FFF2-40B4-BE49-F238E27FC236}">
                <a16:creationId xmlns:a16="http://schemas.microsoft.com/office/drawing/2014/main" id="{F5D9BCEE-A4AE-08E2-0E0F-8078FD9F2CD4}"/>
              </a:ext>
            </a:extLst>
          </p:cNvPr>
          <p:cNvSpPr/>
          <p:nvPr/>
        </p:nvSpPr>
        <p:spPr>
          <a:xfrm>
            <a:off x="-12981051"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30" name="TextBox 29">
            <a:extLst>
              <a:ext uri="{FF2B5EF4-FFF2-40B4-BE49-F238E27FC236}">
                <a16:creationId xmlns:a16="http://schemas.microsoft.com/office/drawing/2014/main" id="{07D01B1F-EA0A-256C-9D26-37A3D1BAD980}"/>
              </a:ext>
            </a:extLst>
          </p:cNvPr>
          <p:cNvSpPr txBox="1"/>
          <p:nvPr/>
        </p:nvSpPr>
        <p:spPr>
          <a:xfrm rot="16200000">
            <a:off x="-2082022" y="3204126"/>
            <a:ext cx="2549948" cy="646331"/>
          </a:xfrm>
          <a:prstGeom prst="rect">
            <a:avLst/>
          </a:prstGeom>
          <a:noFill/>
          <a:ln>
            <a:noFill/>
          </a:ln>
        </p:spPr>
        <p:txBody>
          <a:bodyPr wrap="square" rtlCol="0">
            <a:spAutoFit/>
          </a:bodyPr>
          <a:lstStyle/>
          <a:p>
            <a:pPr algn="ctr"/>
            <a:r>
              <a:rPr lang="en-US" sz="3600" b="1" dirty="0">
                <a:solidFill>
                  <a:srgbClr val="848BBD"/>
                </a:solidFill>
                <a:latin typeface="Tw Cen MT" panose="020B0602020104020603" pitchFamily="34" charset="0"/>
              </a:rPr>
              <a:t>CH 7 Q[B]</a:t>
            </a:r>
          </a:p>
        </p:txBody>
      </p:sp>
      <p:sp>
        <p:nvSpPr>
          <p:cNvPr id="31" name="Rectangle 30">
            <a:extLst>
              <a:ext uri="{FF2B5EF4-FFF2-40B4-BE49-F238E27FC236}">
                <a16:creationId xmlns:a16="http://schemas.microsoft.com/office/drawing/2014/main" id="{50E2E8BF-93B9-1003-E4CD-6A577A5B5D1A}"/>
              </a:ext>
            </a:extLst>
          </p:cNvPr>
          <p:cNvSpPr/>
          <p:nvPr/>
        </p:nvSpPr>
        <p:spPr>
          <a:xfrm>
            <a:off x="-13751912"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32" name="TextBox 31">
            <a:extLst>
              <a:ext uri="{FF2B5EF4-FFF2-40B4-BE49-F238E27FC236}">
                <a16:creationId xmlns:a16="http://schemas.microsoft.com/office/drawing/2014/main" id="{C7DCF921-804C-5A3B-975C-EDE7D689CB84}"/>
              </a:ext>
            </a:extLst>
          </p:cNvPr>
          <p:cNvSpPr txBox="1"/>
          <p:nvPr/>
        </p:nvSpPr>
        <p:spPr>
          <a:xfrm rot="16200000">
            <a:off x="-2841705" y="3204125"/>
            <a:ext cx="2549952" cy="646331"/>
          </a:xfrm>
          <a:prstGeom prst="rect">
            <a:avLst/>
          </a:prstGeom>
          <a:noFill/>
          <a:ln>
            <a:noFill/>
          </a:ln>
        </p:spPr>
        <p:txBody>
          <a:bodyPr wrap="square" rtlCol="0">
            <a:spAutoFit/>
          </a:bodyPr>
          <a:lstStyle/>
          <a:p>
            <a:pPr algn="ctr"/>
            <a:r>
              <a:rPr lang="en-US" sz="3600" b="1" dirty="0">
                <a:solidFill>
                  <a:srgbClr val="848BBD"/>
                </a:solidFill>
                <a:latin typeface="Tw Cen MT" panose="020B0602020104020603" pitchFamily="34" charset="0"/>
              </a:rPr>
              <a:t>CH 7 Q[C]</a:t>
            </a:r>
          </a:p>
        </p:txBody>
      </p:sp>
      <p:sp>
        <p:nvSpPr>
          <p:cNvPr id="6" name="TextBox 5">
            <a:extLst>
              <a:ext uri="{FF2B5EF4-FFF2-40B4-BE49-F238E27FC236}">
                <a16:creationId xmlns:a16="http://schemas.microsoft.com/office/drawing/2014/main" id="{0232925A-5065-8C13-F989-C54FFD874D8A}"/>
              </a:ext>
            </a:extLst>
          </p:cNvPr>
          <p:cNvSpPr txBox="1"/>
          <p:nvPr/>
        </p:nvSpPr>
        <p:spPr>
          <a:xfrm>
            <a:off x="944429" y="2096249"/>
            <a:ext cx="9648596" cy="4154984"/>
          </a:xfrm>
          <a:prstGeom prst="rect">
            <a:avLst/>
          </a:prstGeom>
          <a:solidFill>
            <a:srgbClr val="262335"/>
          </a:solidFill>
        </p:spPr>
        <p:txBody>
          <a:bodyPr wrap="square">
            <a:spAutoFit/>
          </a:bodyPr>
          <a:lstStyle/>
          <a:p>
            <a:r>
              <a:rPr lang="en-US" sz="1600" dirty="0">
                <a:solidFill>
                  <a:srgbClr val="72F1B8"/>
                </a:solidFill>
                <a:latin typeface="Consolas" panose="020B0609020204030204" pitchFamily="49" charset="0"/>
              </a:rPr>
              <a:t>#include</a:t>
            </a:r>
            <a:r>
              <a:rPr lang="en-US" sz="1600" dirty="0">
                <a:solidFill>
                  <a:srgbClr val="BBBBBB"/>
                </a:solidFill>
                <a:latin typeface="Consolas" panose="020B0609020204030204" pitchFamily="49" charset="0"/>
              </a:rPr>
              <a:t> </a:t>
            </a:r>
            <a:r>
              <a:rPr lang="en-US" sz="1600" dirty="0">
                <a:solidFill>
                  <a:srgbClr val="FF8B39"/>
                </a:solidFill>
                <a:latin typeface="Consolas" panose="020B0609020204030204" pitchFamily="49" charset="0"/>
              </a:rPr>
              <a:t>&lt;</a:t>
            </a:r>
            <a:r>
              <a:rPr lang="en-US" sz="1600" dirty="0" err="1">
                <a:solidFill>
                  <a:srgbClr val="FF8B39"/>
                </a:solidFill>
                <a:latin typeface="Consolas" panose="020B0609020204030204" pitchFamily="49" charset="0"/>
              </a:rPr>
              <a:t>stdio.h</a:t>
            </a:r>
            <a:r>
              <a:rPr lang="en-US" sz="1600" dirty="0">
                <a:solidFill>
                  <a:srgbClr val="FF8B39"/>
                </a:solidFill>
                <a:latin typeface="Consolas" panose="020B0609020204030204" pitchFamily="49" charset="0"/>
              </a:rPr>
              <a:t>&gt;</a:t>
            </a:r>
            <a:endParaRPr lang="en-US" sz="1600" dirty="0">
              <a:solidFill>
                <a:srgbClr val="BBBBBB"/>
              </a:solidFill>
              <a:latin typeface="Consolas" panose="020B0609020204030204" pitchFamily="49" charset="0"/>
            </a:endParaRPr>
          </a:p>
          <a:p>
            <a:r>
              <a:rPr lang="en-US" sz="1600" dirty="0">
                <a:solidFill>
                  <a:srgbClr val="FEDE5D"/>
                </a:solidFill>
                <a:latin typeface="Consolas" panose="020B0609020204030204" pitchFamily="49" charset="0"/>
              </a:rPr>
              <a:t>int</a:t>
            </a:r>
            <a:r>
              <a:rPr lang="en-US" sz="1600" dirty="0">
                <a:solidFill>
                  <a:srgbClr val="BBBBBB"/>
                </a:solidFill>
                <a:latin typeface="Consolas" panose="020B0609020204030204" pitchFamily="49" charset="0"/>
              </a:rPr>
              <a:t> </a:t>
            </a:r>
            <a:r>
              <a:rPr lang="en-US" sz="1600" dirty="0">
                <a:solidFill>
                  <a:srgbClr val="36F9F6"/>
                </a:solidFill>
                <a:latin typeface="Consolas" panose="020B0609020204030204" pitchFamily="49" charset="0"/>
              </a:rPr>
              <a:t>main</a:t>
            </a:r>
            <a:r>
              <a:rPr lang="en-US" sz="1600" dirty="0">
                <a:solidFill>
                  <a:srgbClr val="BBBBBB"/>
                </a:solidFill>
                <a:latin typeface="Consolas" panose="020B0609020204030204" pitchFamily="49" charset="0"/>
              </a:rPr>
              <a:t>() </a:t>
            </a:r>
          </a:p>
          <a:p>
            <a:r>
              <a:rPr lang="en-US" sz="1600" dirty="0">
                <a:solidFill>
                  <a:srgbClr val="BBBBBB"/>
                </a:solidFill>
                <a:latin typeface="Consolas" panose="020B0609020204030204" pitchFamily="49" charset="0"/>
              </a:rPr>
              <a:t>{</a:t>
            </a:r>
          </a:p>
          <a:p>
            <a:r>
              <a:rPr lang="en-US" sz="1600" dirty="0">
                <a:solidFill>
                  <a:srgbClr val="BBBBBB"/>
                </a:solidFill>
                <a:latin typeface="Consolas" panose="020B0609020204030204" pitchFamily="49" charset="0"/>
              </a:rPr>
              <a:t>    </a:t>
            </a:r>
            <a:r>
              <a:rPr lang="en-US" sz="1600" dirty="0">
                <a:solidFill>
                  <a:srgbClr val="FEDE5D"/>
                </a:solidFill>
                <a:latin typeface="Consolas" panose="020B0609020204030204" pitchFamily="49" charset="0"/>
              </a:rPr>
              <a:t>char</a:t>
            </a:r>
            <a:r>
              <a:rPr lang="en-US" sz="1600" dirty="0">
                <a:solidFill>
                  <a:srgbClr val="BBBBBB"/>
                </a:solidFill>
                <a:latin typeface="Consolas" panose="020B0609020204030204" pitchFamily="49" charset="0"/>
              </a:rPr>
              <a:t> </a:t>
            </a:r>
            <a:r>
              <a:rPr lang="en-US" sz="1600" dirty="0">
                <a:solidFill>
                  <a:srgbClr val="FF7EDB"/>
                </a:solidFill>
                <a:latin typeface="Consolas" panose="020B0609020204030204" pitchFamily="49" charset="0"/>
              </a:rPr>
              <a:t>suite</a:t>
            </a:r>
            <a:r>
              <a:rPr lang="en-US" sz="1600" dirty="0">
                <a:solidFill>
                  <a:srgbClr val="BBBBBB"/>
                </a:solidFill>
                <a:latin typeface="Consolas" panose="020B0609020204030204" pitchFamily="49" charset="0"/>
              </a:rPr>
              <a:t> </a:t>
            </a:r>
            <a:r>
              <a:rPr lang="en-US" sz="1600" dirty="0">
                <a:solidFill>
                  <a:srgbClr val="FFFFFF"/>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F97E72"/>
                </a:solidFill>
                <a:latin typeface="Consolas" panose="020B0609020204030204" pitchFamily="49" charset="0"/>
              </a:rPr>
              <a:t>3</a:t>
            </a:r>
            <a:r>
              <a:rPr lang="en-US" sz="1600" dirty="0">
                <a:solidFill>
                  <a:srgbClr val="BBBBBB"/>
                </a:solidFill>
                <a:latin typeface="Consolas" panose="020B0609020204030204" pitchFamily="49" charset="0"/>
              </a:rPr>
              <a:t>;</a:t>
            </a:r>
          </a:p>
          <a:p>
            <a:r>
              <a:rPr lang="en-US" sz="1600" dirty="0">
                <a:solidFill>
                  <a:srgbClr val="BBBBBB"/>
                </a:solidFill>
                <a:latin typeface="Consolas" panose="020B0609020204030204" pitchFamily="49" charset="0"/>
              </a:rPr>
              <a:t>    </a:t>
            </a:r>
            <a:r>
              <a:rPr lang="en-US" sz="1600" dirty="0">
                <a:solidFill>
                  <a:srgbClr val="FEDE5D"/>
                </a:solidFill>
                <a:latin typeface="Consolas" panose="020B0609020204030204" pitchFamily="49" charset="0"/>
              </a:rPr>
              <a:t>switch</a:t>
            </a:r>
            <a:r>
              <a:rPr lang="en-US" sz="1600" dirty="0">
                <a:solidFill>
                  <a:srgbClr val="BBBBBB"/>
                </a:solidFill>
                <a:latin typeface="Consolas" panose="020B0609020204030204" pitchFamily="49" charset="0"/>
              </a:rPr>
              <a:t> (</a:t>
            </a:r>
            <a:r>
              <a:rPr lang="en-US" sz="1600" dirty="0">
                <a:solidFill>
                  <a:srgbClr val="FF7EDB"/>
                </a:solidFill>
                <a:latin typeface="Consolas" panose="020B0609020204030204" pitchFamily="49" charset="0"/>
              </a:rPr>
              <a:t>suite</a:t>
            </a:r>
            <a:r>
              <a:rPr lang="en-US" sz="1600" dirty="0">
                <a:solidFill>
                  <a:srgbClr val="BBBBBB"/>
                </a:solidFill>
                <a:latin typeface="Consolas" panose="020B0609020204030204" pitchFamily="49" charset="0"/>
              </a:rPr>
              <a:t>) </a:t>
            </a:r>
          </a:p>
          <a:p>
            <a:r>
              <a:rPr lang="en-US" sz="1600" dirty="0">
                <a:solidFill>
                  <a:srgbClr val="BBBBBB"/>
                </a:solidFill>
                <a:latin typeface="Consolas" panose="020B0609020204030204" pitchFamily="49" charset="0"/>
              </a:rPr>
              <a:t>    {</a:t>
            </a:r>
          </a:p>
          <a:p>
            <a:r>
              <a:rPr lang="en-US" sz="1600" dirty="0">
                <a:solidFill>
                  <a:srgbClr val="BBBBBB"/>
                </a:solidFill>
                <a:latin typeface="Consolas" panose="020B0609020204030204" pitchFamily="49" charset="0"/>
              </a:rPr>
              <a:t>        </a:t>
            </a:r>
            <a:r>
              <a:rPr lang="en-US" sz="1600" dirty="0">
                <a:solidFill>
                  <a:srgbClr val="FEDE5D"/>
                </a:solidFill>
                <a:latin typeface="Consolas" panose="020B0609020204030204" pitchFamily="49" charset="0"/>
              </a:rPr>
              <a:t>case</a:t>
            </a:r>
            <a:r>
              <a:rPr lang="en-US" sz="1600" dirty="0">
                <a:solidFill>
                  <a:srgbClr val="BBBBBB"/>
                </a:solidFill>
                <a:latin typeface="Consolas" panose="020B0609020204030204" pitchFamily="49" charset="0"/>
              </a:rPr>
              <a:t> </a:t>
            </a:r>
            <a:r>
              <a:rPr lang="en-US" sz="1600" dirty="0">
                <a:solidFill>
                  <a:srgbClr val="F97E72"/>
                </a:solidFill>
                <a:latin typeface="Consolas" panose="020B0609020204030204" pitchFamily="49" charset="0"/>
              </a:rPr>
              <a:t>1</a:t>
            </a:r>
            <a:r>
              <a:rPr lang="en-US" sz="1600" dirty="0">
                <a:solidFill>
                  <a:srgbClr val="BBBBBB"/>
                </a:solidFill>
                <a:latin typeface="Consolas" panose="020B0609020204030204" pitchFamily="49" charset="0"/>
              </a:rPr>
              <a:t>:</a:t>
            </a:r>
          </a:p>
          <a:p>
            <a:r>
              <a:rPr lang="en-US" sz="1600" dirty="0">
                <a:solidFill>
                  <a:srgbClr val="BBBBBB"/>
                </a:solidFill>
                <a:latin typeface="Consolas" panose="020B0609020204030204" pitchFamily="49" charset="0"/>
              </a:rPr>
              <a:t>            </a:t>
            </a:r>
            <a:r>
              <a:rPr lang="en-US" sz="1600" dirty="0" err="1">
                <a:solidFill>
                  <a:srgbClr val="36F9F6"/>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FF8B39"/>
                </a:solidFill>
                <a:latin typeface="Consolas" panose="020B0609020204030204" pitchFamily="49" charset="0"/>
              </a:rPr>
              <a:t>"Diamond</a:t>
            </a:r>
            <a:r>
              <a:rPr lang="en-US" sz="1600" dirty="0">
                <a:solidFill>
                  <a:srgbClr val="36F9F6"/>
                </a:solidFill>
                <a:latin typeface="Consolas" panose="020B0609020204030204" pitchFamily="49" charset="0"/>
              </a:rPr>
              <a:t>\n</a:t>
            </a:r>
            <a:r>
              <a:rPr lang="en-US" sz="1600" dirty="0">
                <a:solidFill>
                  <a:srgbClr val="FF8B39"/>
                </a:solidFill>
                <a:latin typeface="Consolas" panose="020B0609020204030204" pitchFamily="49" charset="0"/>
              </a:rPr>
              <a:t>"</a:t>
            </a:r>
            <a:r>
              <a:rPr lang="en-US" sz="1600" dirty="0">
                <a:solidFill>
                  <a:srgbClr val="BBBBBB"/>
                </a:solidFill>
                <a:latin typeface="Consolas" panose="020B0609020204030204" pitchFamily="49" charset="0"/>
              </a:rPr>
              <a:t>); </a:t>
            </a:r>
          </a:p>
          <a:p>
            <a:r>
              <a:rPr lang="en-US" sz="1600" dirty="0">
                <a:solidFill>
                  <a:srgbClr val="BBBBBB"/>
                </a:solidFill>
                <a:latin typeface="Consolas" panose="020B0609020204030204" pitchFamily="49" charset="0"/>
              </a:rPr>
              <a:t>        </a:t>
            </a:r>
            <a:r>
              <a:rPr lang="en-US" sz="1600" dirty="0">
                <a:solidFill>
                  <a:srgbClr val="FEDE5D"/>
                </a:solidFill>
                <a:latin typeface="Consolas" panose="020B0609020204030204" pitchFamily="49" charset="0"/>
              </a:rPr>
              <a:t>case</a:t>
            </a:r>
            <a:r>
              <a:rPr lang="en-US" sz="1600" dirty="0">
                <a:solidFill>
                  <a:srgbClr val="BBBBBB"/>
                </a:solidFill>
                <a:latin typeface="Consolas" panose="020B0609020204030204" pitchFamily="49" charset="0"/>
              </a:rPr>
              <a:t> </a:t>
            </a:r>
            <a:r>
              <a:rPr lang="en-US" sz="1600" dirty="0">
                <a:solidFill>
                  <a:srgbClr val="F97E72"/>
                </a:solidFill>
                <a:latin typeface="Consolas" panose="020B0609020204030204" pitchFamily="49" charset="0"/>
              </a:rPr>
              <a:t>2</a:t>
            </a:r>
            <a:r>
              <a:rPr lang="en-US" sz="1600" dirty="0">
                <a:solidFill>
                  <a:srgbClr val="BBBBBB"/>
                </a:solidFill>
                <a:latin typeface="Consolas" panose="020B0609020204030204" pitchFamily="49" charset="0"/>
              </a:rPr>
              <a:t>:</a:t>
            </a:r>
          </a:p>
          <a:p>
            <a:r>
              <a:rPr lang="en-US" sz="1600" dirty="0">
                <a:solidFill>
                  <a:srgbClr val="BBBBBB"/>
                </a:solidFill>
                <a:latin typeface="Consolas" panose="020B0609020204030204" pitchFamily="49" charset="0"/>
              </a:rPr>
              <a:t>            </a:t>
            </a:r>
            <a:r>
              <a:rPr lang="en-US" sz="1600" dirty="0" err="1">
                <a:solidFill>
                  <a:srgbClr val="36F9F6"/>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FF8B39"/>
                </a:solidFill>
                <a:latin typeface="Consolas" panose="020B0609020204030204" pitchFamily="49" charset="0"/>
              </a:rPr>
              <a:t>"Spade</a:t>
            </a:r>
            <a:r>
              <a:rPr lang="en-US" sz="1600" dirty="0">
                <a:solidFill>
                  <a:srgbClr val="36F9F6"/>
                </a:solidFill>
                <a:latin typeface="Consolas" panose="020B0609020204030204" pitchFamily="49" charset="0"/>
              </a:rPr>
              <a:t>\n</a:t>
            </a:r>
            <a:r>
              <a:rPr lang="en-US" sz="1600" dirty="0">
                <a:solidFill>
                  <a:srgbClr val="FF8B39"/>
                </a:solidFill>
                <a:latin typeface="Consolas" panose="020B0609020204030204" pitchFamily="49" charset="0"/>
              </a:rPr>
              <a:t>"</a:t>
            </a:r>
            <a:r>
              <a:rPr lang="en-US" sz="1600" dirty="0">
                <a:solidFill>
                  <a:srgbClr val="BBBBBB"/>
                </a:solidFill>
                <a:latin typeface="Consolas" panose="020B0609020204030204" pitchFamily="49" charset="0"/>
              </a:rPr>
              <a:t>); </a:t>
            </a:r>
          </a:p>
          <a:p>
            <a:r>
              <a:rPr lang="en-US" sz="1600" dirty="0">
                <a:solidFill>
                  <a:srgbClr val="BBBBBB"/>
                </a:solidFill>
                <a:latin typeface="Consolas" panose="020B0609020204030204" pitchFamily="49" charset="0"/>
              </a:rPr>
              <a:t>        </a:t>
            </a:r>
            <a:r>
              <a:rPr lang="en-US" sz="1600" dirty="0">
                <a:solidFill>
                  <a:srgbClr val="FEDE5D"/>
                </a:solidFill>
                <a:latin typeface="Consolas" panose="020B0609020204030204" pitchFamily="49" charset="0"/>
              </a:rPr>
              <a:t>default</a:t>
            </a:r>
            <a:r>
              <a:rPr lang="en-US" sz="1600" dirty="0">
                <a:solidFill>
                  <a:srgbClr val="BBBBBB"/>
                </a:solidFill>
                <a:latin typeface="Consolas" panose="020B0609020204030204" pitchFamily="49" charset="0"/>
              </a:rPr>
              <a:t>:</a:t>
            </a:r>
          </a:p>
          <a:p>
            <a:r>
              <a:rPr lang="en-US" sz="1600" dirty="0">
                <a:solidFill>
                  <a:srgbClr val="BBBBBB"/>
                </a:solidFill>
                <a:latin typeface="Consolas" panose="020B0609020204030204" pitchFamily="49" charset="0"/>
              </a:rPr>
              <a:t>            </a:t>
            </a:r>
            <a:r>
              <a:rPr lang="en-US" sz="1600" dirty="0" err="1">
                <a:solidFill>
                  <a:srgbClr val="36F9F6"/>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FF8B39"/>
                </a:solidFill>
                <a:latin typeface="Consolas" panose="020B0609020204030204" pitchFamily="49" charset="0"/>
              </a:rPr>
              <a:t>"Heart</a:t>
            </a:r>
            <a:r>
              <a:rPr lang="en-US" sz="1600" dirty="0">
                <a:solidFill>
                  <a:srgbClr val="36F9F6"/>
                </a:solidFill>
                <a:latin typeface="Consolas" panose="020B0609020204030204" pitchFamily="49" charset="0"/>
              </a:rPr>
              <a:t>\n</a:t>
            </a:r>
            <a:r>
              <a:rPr lang="en-US" sz="1600" dirty="0">
                <a:solidFill>
                  <a:srgbClr val="FF8B39"/>
                </a:solidFill>
                <a:latin typeface="Consolas" panose="020B0609020204030204" pitchFamily="49" charset="0"/>
              </a:rPr>
              <a:t>"</a:t>
            </a:r>
            <a:r>
              <a:rPr lang="en-US" sz="1600" dirty="0">
                <a:solidFill>
                  <a:srgbClr val="BBBBBB"/>
                </a:solidFill>
                <a:latin typeface="Consolas" panose="020B0609020204030204" pitchFamily="49" charset="0"/>
              </a:rPr>
              <a:t>);</a:t>
            </a:r>
          </a:p>
          <a:p>
            <a:r>
              <a:rPr lang="en-US" sz="1600" dirty="0">
                <a:solidFill>
                  <a:srgbClr val="BBBBBB"/>
                </a:solidFill>
                <a:latin typeface="Consolas" panose="020B0609020204030204" pitchFamily="49" charset="0"/>
              </a:rPr>
              <a:t>    }</a:t>
            </a:r>
          </a:p>
          <a:p>
            <a:r>
              <a:rPr lang="en-US" sz="1600" dirty="0">
                <a:solidFill>
                  <a:srgbClr val="BBBBBB"/>
                </a:solidFill>
                <a:latin typeface="Consolas" panose="020B0609020204030204" pitchFamily="49" charset="0"/>
              </a:rPr>
              <a:t>    </a:t>
            </a:r>
            <a:r>
              <a:rPr lang="en-US" sz="1600" dirty="0" err="1">
                <a:solidFill>
                  <a:srgbClr val="36F9F6"/>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FF8B39"/>
                </a:solidFill>
                <a:latin typeface="Consolas" panose="020B0609020204030204" pitchFamily="49" charset="0"/>
              </a:rPr>
              <a:t>"I thought one wears a suite</a:t>
            </a:r>
            <a:r>
              <a:rPr lang="en-US" sz="1600" dirty="0">
                <a:solidFill>
                  <a:srgbClr val="36F9F6"/>
                </a:solidFill>
                <a:latin typeface="Consolas" panose="020B0609020204030204" pitchFamily="49" charset="0"/>
              </a:rPr>
              <a:t>\n</a:t>
            </a:r>
            <a:r>
              <a:rPr lang="en-US" sz="1600" dirty="0">
                <a:solidFill>
                  <a:srgbClr val="FF8B39"/>
                </a:solidFill>
                <a:latin typeface="Consolas" panose="020B0609020204030204" pitchFamily="49" charset="0"/>
              </a:rPr>
              <a:t>"</a:t>
            </a:r>
            <a:r>
              <a:rPr lang="en-US" sz="1600" dirty="0">
                <a:solidFill>
                  <a:srgbClr val="BBBBBB"/>
                </a:solidFill>
                <a:latin typeface="Consolas" panose="020B0609020204030204" pitchFamily="49" charset="0"/>
              </a:rPr>
              <a:t>);</a:t>
            </a:r>
          </a:p>
          <a:p>
            <a:r>
              <a:rPr lang="en-US" sz="1600" dirty="0">
                <a:solidFill>
                  <a:srgbClr val="BBBBBB"/>
                </a:solidFill>
                <a:latin typeface="Consolas" panose="020B0609020204030204" pitchFamily="49" charset="0"/>
              </a:rPr>
              <a:t>    </a:t>
            </a:r>
            <a:r>
              <a:rPr lang="en-US" sz="1600" dirty="0">
                <a:solidFill>
                  <a:srgbClr val="FEDE5D"/>
                </a:solidFill>
                <a:latin typeface="Consolas" panose="020B0609020204030204" pitchFamily="49" charset="0"/>
              </a:rPr>
              <a:t>return</a:t>
            </a:r>
            <a:r>
              <a:rPr lang="en-US" sz="1600" dirty="0">
                <a:solidFill>
                  <a:srgbClr val="BBBBBB"/>
                </a:solidFill>
                <a:latin typeface="Consolas" panose="020B0609020204030204" pitchFamily="49" charset="0"/>
              </a:rPr>
              <a:t> </a:t>
            </a:r>
            <a:r>
              <a:rPr lang="en-US" sz="1600" dirty="0">
                <a:solidFill>
                  <a:srgbClr val="F97E72"/>
                </a:solidFill>
                <a:latin typeface="Consolas" panose="020B0609020204030204" pitchFamily="49" charset="0"/>
              </a:rPr>
              <a:t>0</a:t>
            </a:r>
            <a:r>
              <a:rPr lang="en-US" sz="1600" dirty="0">
                <a:solidFill>
                  <a:srgbClr val="BBBBBB"/>
                </a:solidFill>
                <a:latin typeface="Consolas" panose="020B0609020204030204" pitchFamily="49" charset="0"/>
              </a:rPr>
              <a:t>;</a:t>
            </a:r>
          </a:p>
          <a:p>
            <a:r>
              <a:rPr lang="en-US" sz="1600" dirty="0">
                <a:solidFill>
                  <a:srgbClr val="BBBBBB"/>
                </a:solidFill>
                <a:latin typeface="Consolas" panose="020B0609020204030204" pitchFamily="49" charset="0"/>
              </a:rPr>
              <a:t>}</a:t>
            </a:r>
          </a:p>
        </p:txBody>
      </p:sp>
      <p:sp>
        <p:nvSpPr>
          <p:cNvPr id="11" name="TextBox 10">
            <a:extLst>
              <a:ext uri="{FF2B5EF4-FFF2-40B4-BE49-F238E27FC236}">
                <a16:creationId xmlns:a16="http://schemas.microsoft.com/office/drawing/2014/main" id="{CC6BBF12-E778-BDB9-9122-763D328E2B9E}"/>
              </a:ext>
            </a:extLst>
          </p:cNvPr>
          <p:cNvSpPr txBox="1"/>
          <p:nvPr/>
        </p:nvSpPr>
        <p:spPr>
          <a:xfrm>
            <a:off x="9715649" y="1268500"/>
            <a:ext cx="782972"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(a)</a:t>
            </a:r>
          </a:p>
        </p:txBody>
      </p:sp>
      <p:sp>
        <p:nvSpPr>
          <p:cNvPr id="12" name="TextBox 11">
            <a:extLst>
              <a:ext uri="{FF2B5EF4-FFF2-40B4-BE49-F238E27FC236}">
                <a16:creationId xmlns:a16="http://schemas.microsoft.com/office/drawing/2014/main" id="{94CCE6B8-D9BE-A585-6D12-3B4C1425015D}"/>
              </a:ext>
            </a:extLst>
          </p:cNvPr>
          <p:cNvSpPr txBox="1"/>
          <p:nvPr/>
        </p:nvSpPr>
        <p:spPr>
          <a:xfrm>
            <a:off x="11187189" y="1976386"/>
            <a:ext cx="782972"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(b)</a:t>
            </a:r>
          </a:p>
        </p:txBody>
      </p:sp>
      <p:sp>
        <p:nvSpPr>
          <p:cNvPr id="14" name="TextBox 13">
            <a:extLst>
              <a:ext uri="{FF2B5EF4-FFF2-40B4-BE49-F238E27FC236}">
                <a16:creationId xmlns:a16="http://schemas.microsoft.com/office/drawing/2014/main" id="{DBC8C243-4E9A-929C-47ED-35602A7B07DE}"/>
              </a:ext>
            </a:extLst>
          </p:cNvPr>
          <p:cNvSpPr txBox="1"/>
          <p:nvPr/>
        </p:nvSpPr>
        <p:spPr>
          <a:xfrm>
            <a:off x="11223382" y="2769869"/>
            <a:ext cx="782972" cy="707886"/>
          </a:xfrm>
          <a:prstGeom prst="rect">
            <a:avLst/>
          </a:prstGeom>
          <a:noFill/>
        </p:spPr>
        <p:txBody>
          <a:bodyPr wrap="square" rtlCol="0">
            <a:spAutoFit/>
          </a:bodyPr>
          <a:lstStyle/>
          <a:p>
            <a:pPr algn="ctr"/>
            <a:r>
              <a:rPr lang="en-US" sz="4000" dirty="0">
                <a:solidFill>
                  <a:srgbClr val="03EDF9"/>
                </a:solidFill>
                <a:latin typeface="Tw Cen MT" panose="020B0602020104020603" pitchFamily="34" charset="0"/>
              </a:rPr>
              <a:t>(c)</a:t>
            </a:r>
          </a:p>
        </p:txBody>
      </p:sp>
      <p:sp>
        <p:nvSpPr>
          <p:cNvPr id="15" name="TextBox 14">
            <a:extLst>
              <a:ext uri="{FF2B5EF4-FFF2-40B4-BE49-F238E27FC236}">
                <a16:creationId xmlns:a16="http://schemas.microsoft.com/office/drawing/2014/main" id="{44F25613-E2CD-D026-B18A-30A47CBDD8EF}"/>
              </a:ext>
            </a:extLst>
          </p:cNvPr>
          <p:cNvSpPr txBox="1"/>
          <p:nvPr/>
        </p:nvSpPr>
        <p:spPr>
          <a:xfrm>
            <a:off x="11223382" y="3674103"/>
            <a:ext cx="782972" cy="707886"/>
          </a:xfrm>
          <a:prstGeom prst="rect">
            <a:avLst/>
          </a:prstGeom>
          <a:noFill/>
        </p:spPr>
        <p:txBody>
          <a:bodyPr wrap="square" rtlCol="0">
            <a:spAutoFit/>
          </a:bodyPr>
          <a:lstStyle/>
          <a:p>
            <a:pPr algn="ctr"/>
            <a:r>
              <a:rPr lang="en-US" sz="4000" dirty="0">
                <a:solidFill>
                  <a:srgbClr val="03EDF9"/>
                </a:solidFill>
                <a:latin typeface="Tw Cen MT" panose="020B0602020104020603" pitchFamily="34" charset="0"/>
              </a:rPr>
              <a:t>(d)</a:t>
            </a:r>
          </a:p>
        </p:txBody>
      </p:sp>
      <p:sp>
        <p:nvSpPr>
          <p:cNvPr id="16" name="TextBox 15">
            <a:extLst>
              <a:ext uri="{FF2B5EF4-FFF2-40B4-BE49-F238E27FC236}">
                <a16:creationId xmlns:a16="http://schemas.microsoft.com/office/drawing/2014/main" id="{AAC15A4C-A062-D4B9-B3EE-6D3D0C394021}"/>
              </a:ext>
            </a:extLst>
          </p:cNvPr>
          <p:cNvSpPr txBox="1"/>
          <p:nvPr/>
        </p:nvSpPr>
        <p:spPr>
          <a:xfrm>
            <a:off x="11223382" y="4578337"/>
            <a:ext cx="782972" cy="707886"/>
          </a:xfrm>
          <a:prstGeom prst="rect">
            <a:avLst/>
          </a:prstGeom>
          <a:noFill/>
        </p:spPr>
        <p:txBody>
          <a:bodyPr wrap="square" rtlCol="0">
            <a:spAutoFit/>
          </a:bodyPr>
          <a:lstStyle/>
          <a:p>
            <a:pPr algn="ctr"/>
            <a:r>
              <a:rPr lang="en-US" sz="4000" dirty="0">
                <a:solidFill>
                  <a:srgbClr val="03EDF9"/>
                </a:solidFill>
                <a:latin typeface="Tw Cen MT" panose="020B0602020104020603" pitchFamily="34" charset="0"/>
              </a:rPr>
              <a:t>(e)</a:t>
            </a:r>
          </a:p>
        </p:txBody>
      </p:sp>
      <p:sp>
        <p:nvSpPr>
          <p:cNvPr id="17" name="TextBox 16">
            <a:extLst>
              <a:ext uri="{FF2B5EF4-FFF2-40B4-BE49-F238E27FC236}">
                <a16:creationId xmlns:a16="http://schemas.microsoft.com/office/drawing/2014/main" id="{0D623475-1974-65F6-3174-FAEEF7DA6D4D}"/>
              </a:ext>
            </a:extLst>
          </p:cNvPr>
          <p:cNvSpPr txBox="1"/>
          <p:nvPr/>
        </p:nvSpPr>
        <p:spPr>
          <a:xfrm>
            <a:off x="11223382" y="5482571"/>
            <a:ext cx="782972" cy="707886"/>
          </a:xfrm>
          <a:prstGeom prst="rect">
            <a:avLst/>
          </a:prstGeom>
          <a:noFill/>
        </p:spPr>
        <p:txBody>
          <a:bodyPr wrap="square" rtlCol="0">
            <a:spAutoFit/>
          </a:bodyPr>
          <a:lstStyle/>
          <a:p>
            <a:pPr algn="ctr"/>
            <a:r>
              <a:rPr lang="en-US" sz="4000" dirty="0">
                <a:solidFill>
                  <a:srgbClr val="03EDF9"/>
                </a:solidFill>
                <a:latin typeface="Tw Cen MT" panose="020B0602020104020603" pitchFamily="34" charset="0"/>
              </a:rPr>
              <a:t>(f)</a:t>
            </a:r>
          </a:p>
        </p:txBody>
      </p:sp>
    </p:spTree>
    <p:extLst>
      <p:ext uri="{BB962C8B-B14F-4D97-AF65-F5344CB8AC3E}">
        <p14:creationId xmlns:p14="http://schemas.microsoft.com/office/powerpoint/2010/main" val="801540736"/>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wipe(up)">
                                      <p:cBhvr>
                                        <p:cTn id="11" dur="500"/>
                                        <p:tgtEl>
                                          <p:spTgt spid="11">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wipe(up)">
                                      <p:cBhvr>
                                        <p:cTn id="19" dur="500"/>
                                        <p:tgtEl>
                                          <p:spTgt spid="12">
                                            <p:txEl>
                                              <p:pRg st="0" end="0"/>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animEffect transition="in" filter="wipe(up)">
                                      <p:cBhvr>
                                        <p:cTn id="23" dur="500"/>
                                        <p:tgtEl>
                                          <p:spTgt spid="14">
                                            <p:txEl>
                                              <p:pRg st="0" end="0"/>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wipe(up)">
                                      <p:cBhvr>
                                        <p:cTn id="27" dur="500"/>
                                        <p:tgtEl>
                                          <p:spTgt spid="15">
                                            <p:txEl>
                                              <p:pRg st="0" end="0"/>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6">
                                            <p:txEl>
                                              <p:pRg st="0" end="0"/>
                                            </p:txEl>
                                          </p:spTgt>
                                        </p:tgtEl>
                                        <p:attrNameLst>
                                          <p:attrName>style.visibility</p:attrName>
                                        </p:attrNameLst>
                                      </p:cBhvr>
                                      <p:to>
                                        <p:strVal val="visible"/>
                                      </p:to>
                                    </p:set>
                                    <p:animEffect transition="in" filter="wipe(up)">
                                      <p:cBhvr>
                                        <p:cTn id="31" dur="500"/>
                                        <p:tgtEl>
                                          <p:spTgt spid="16">
                                            <p:txEl>
                                              <p:pRg st="0" end="0"/>
                                            </p:txEl>
                                          </p:spTgt>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17">
                                            <p:txEl>
                                              <p:pRg st="0" end="0"/>
                                            </p:txEl>
                                          </p:spTgt>
                                        </p:tgtEl>
                                        <p:attrNameLst>
                                          <p:attrName>style.visibility</p:attrName>
                                        </p:attrNameLst>
                                      </p:cBhvr>
                                      <p:to>
                                        <p:strVal val="visible"/>
                                      </p:to>
                                    </p:set>
                                    <p:animEffect transition="in" filter="wipe(up)">
                                      <p:cBhvr>
                                        <p:cTn id="35"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animBg="1"/>
      <p:bldP spid="11" grpId="0" uiExpand="1" build="p"/>
      <p:bldP spid="12" grpId="0" uiExpand="1" build="p"/>
      <p:bldP spid="14" grpId="0" uiExpand="1" build="p"/>
      <p:bldP spid="15" grpId="0" uiExpand="1" build="p"/>
      <p:bldP spid="16" grpId="0" uiExpand="1" build="p"/>
      <p:bldP spid="17"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1128061" y="1187094"/>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7 Q[A](a)</a:t>
            </a: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817599"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(a)</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7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CASE CONTROL INSTRUCTION</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1638826" y="756950"/>
            <a:ext cx="6590774" cy="5016758"/>
          </a:xfrm>
          <a:prstGeom prst="rect">
            <a:avLst/>
          </a:prstGeom>
          <a:solidFill>
            <a:srgbClr val="262335"/>
          </a:solidFill>
        </p:spPr>
        <p:txBody>
          <a:bodyPr wrap="square">
            <a:spAutoFit/>
          </a:bodyPr>
          <a:lstStyle/>
          <a:p>
            <a:r>
              <a:rPr lang="en-US" sz="2000" b="0" dirty="0">
                <a:solidFill>
                  <a:srgbClr val="72F1B8"/>
                </a:solidFill>
                <a:effectLst/>
                <a:latin typeface="Consolas" panose="020B0609020204030204" pitchFamily="49" charset="0"/>
              </a:rPr>
              <a:t>#include</a:t>
            </a:r>
            <a:r>
              <a:rPr lang="en-US" sz="2000" b="0" dirty="0">
                <a:solidFill>
                  <a:srgbClr val="BBBBBB"/>
                </a:solidFill>
                <a:effectLst/>
                <a:latin typeface="Consolas" panose="020B0609020204030204" pitchFamily="49" charset="0"/>
              </a:rPr>
              <a:t> </a:t>
            </a:r>
            <a:r>
              <a:rPr lang="en-US" sz="2000" b="0" dirty="0">
                <a:solidFill>
                  <a:srgbClr val="FF8B39"/>
                </a:solidFill>
                <a:effectLst/>
                <a:latin typeface="Consolas" panose="020B0609020204030204" pitchFamily="49" charset="0"/>
              </a:rPr>
              <a:t>&lt;</a:t>
            </a:r>
            <a:r>
              <a:rPr lang="en-US" sz="2000" b="0" dirty="0" err="1">
                <a:solidFill>
                  <a:srgbClr val="FF8B39"/>
                </a:solidFill>
                <a:effectLst/>
                <a:latin typeface="Consolas" panose="020B0609020204030204" pitchFamily="49" charset="0"/>
              </a:rPr>
              <a:t>stdio.h</a:t>
            </a:r>
            <a:r>
              <a:rPr lang="en-US" sz="2000" b="0" dirty="0">
                <a:solidFill>
                  <a:srgbClr val="FF8B39"/>
                </a:solidFill>
                <a:effectLst/>
                <a:latin typeface="Consolas" panose="020B0609020204030204" pitchFamily="49" charset="0"/>
              </a:rPr>
              <a:t>&gt;</a:t>
            </a:r>
            <a:endParaRPr lang="en-US" sz="2000" b="0" dirty="0">
              <a:solidFill>
                <a:srgbClr val="BBBBBB"/>
              </a:solidFill>
              <a:effectLst/>
              <a:latin typeface="Consolas" panose="020B0609020204030204" pitchFamily="49" charset="0"/>
            </a:endParaRPr>
          </a:p>
          <a:p>
            <a:r>
              <a:rPr lang="en-US" sz="2000" b="0" dirty="0">
                <a:solidFill>
                  <a:srgbClr val="FEDE5D"/>
                </a:solidFill>
                <a:effectLst/>
                <a:latin typeface="Consolas" panose="020B0609020204030204" pitchFamily="49" charset="0"/>
              </a:rPr>
              <a:t>int</a:t>
            </a:r>
            <a:r>
              <a:rPr lang="en-US" sz="2000" b="0" dirty="0">
                <a:solidFill>
                  <a:srgbClr val="BBBBBB"/>
                </a:solidFill>
                <a:effectLst/>
                <a:latin typeface="Consolas" panose="020B0609020204030204" pitchFamily="49" charset="0"/>
              </a:rPr>
              <a:t> </a:t>
            </a:r>
            <a:r>
              <a:rPr lang="en-US" sz="2000" b="0" dirty="0">
                <a:solidFill>
                  <a:srgbClr val="36F9F6"/>
                </a:solidFill>
                <a:effectLst/>
                <a:latin typeface="Consolas" panose="020B0609020204030204" pitchFamily="49" charset="0"/>
              </a:rPr>
              <a:t>main</a:t>
            </a:r>
            <a:r>
              <a:rPr lang="en-US" sz="2000" b="0" dirty="0">
                <a:solidFill>
                  <a:srgbClr val="BBBBBB"/>
                </a:solidFill>
                <a:effectLst/>
                <a:latin typeface="Consolas" panose="020B0609020204030204" pitchFamily="49" charset="0"/>
              </a:rPr>
              <a:t>() </a:t>
            </a:r>
          </a:p>
          <a:p>
            <a:r>
              <a:rPr lang="en-US" sz="2000" b="0" dirty="0">
                <a:solidFill>
                  <a:srgbClr val="BBBBBB"/>
                </a:solidFill>
                <a:effectLst/>
                <a:latin typeface="Consolas" panose="020B0609020204030204" pitchFamily="49" charset="0"/>
              </a:rPr>
              <a:t>{</a:t>
            </a:r>
          </a:p>
          <a:p>
            <a:r>
              <a:rPr lang="en-US" sz="2000" b="0" dirty="0">
                <a:solidFill>
                  <a:srgbClr val="BBBBBB"/>
                </a:solidFill>
                <a:effectLst/>
                <a:latin typeface="Consolas" panose="020B0609020204030204" pitchFamily="49" charset="0"/>
              </a:rPr>
              <a:t>    </a:t>
            </a:r>
            <a:r>
              <a:rPr lang="en-US" sz="2000" b="0" dirty="0">
                <a:solidFill>
                  <a:srgbClr val="FEDE5D"/>
                </a:solidFill>
                <a:effectLst/>
                <a:latin typeface="Consolas" panose="020B0609020204030204" pitchFamily="49" charset="0"/>
              </a:rPr>
              <a:t>char</a:t>
            </a:r>
            <a:r>
              <a:rPr lang="en-US" sz="2000" b="0" dirty="0">
                <a:solidFill>
                  <a:srgbClr val="BBBBBB"/>
                </a:solidFill>
                <a:effectLst/>
                <a:latin typeface="Consolas" panose="020B0609020204030204" pitchFamily="49" charset="0"/>
              </a:rPr>
              <a:t> </a:t>
            </a:r>
            <a:r>
              <a:rPr lang="en-US" sz="2000" b="0" dirty="0">
                <a:solidFill>
                  <a:srgbClr val="FF7EDB"/>
                </a:solidFill>
                <a:effectLst/>
                <a:latin typeface="Consolas" panose="020B0609020204030204" pitchFamily="49" charset="0"/>
              </a:rPr>
              <a:t>suite</a:t>
            </a:r>
            <a:r>
              <a:rPr lang="en-US" sz="2000" b="0" dirty="0">
                <a:solidFill>
                  <a:srgbClr val="BBBBBB"/>
                </a:solidFill>
                <a:effectLst/>
                <a:latin typeface="Consolas" panose="020B0609020204030204" pitchFamily="49" charset="0"/>
              </a:rPr>
              <a:t> </a:t>
            </a:r>
            <a:r>
              <a:rPr lang="en-US" sz="2000" b="0" dirty="0">
                <a:solidFill>
                  <a:srgbClr val="FFFFFF"/>
                </a:solidFill>
                <a:effectLst/>
                <a:latin typeface="Consolas" panose="020B0609020204030204" pitchFamily="49" charset="0"/>
              </a:rPr>
              <a:t>=</a:t>
            </a:r>
            <a:r>
              <a:rPr lang="en-US" sz="2000" b="0" dirty="0">
                <a:solidFill>
                  <a:srgbClr val="BBBBBB"/>
                </a:solidFill>
                <a:effectLst/>
                <a:latin typeface="Consolas" panose="020B0609020204030204" pitchFamily="49" charset="0"/>
              </a:rPr>
              <a:t> </a:t>
            </a:r>
            <a:r>
              <a:rPr lang="en-US" sz="2000" b="0" dirty="0">
                <a:solidFill>
                  <a:srgbClr val="F97E72"/>
                </a:solidFill>
                <a:effectLst/>
                <a:latin typeface="Consolas" panose="020B0609020204030204" pitchFamily="49" charset="0"/>
              </a:rPr>
              <a:t>3</a:t>
            </a:r>
            <a:r>
              <a:rPr lang="en-US" sz="2000" b="0" dirty="0">
                <a:solidFill>
                  <a:srgbClr val="BBBBBB"/>
                </a:solidFill>
                <a:effectLst/>
                <a:latin typeface="Consolas" panose="020B0609020204030204" pitchFamily="49" charset="0"/>
              </a:rPr>
              <a:t>;</a:t>
            </a:r>
          </a:p>
          <a:p>
            <a:r>
              <a:rPr lang="en-US" sz="2000" b="0" dirty="0">
                <a:solidFill>
                  <a:srgbClr val="BBBBBB"/>
                </a:solidFill>
                <a:effectLst/>
                <a:latin typeface="Consolas" panose="020B0609020204030204" pitchFamily="49" charset="0"/>
              </a:rPr>
              <a:t>    </a:t>
            </a:r>
            <a:r>
              <a:rPr lang="en-US" sz="2000" b="0" dirty="0">
                <a:solidFill>
                  <a:srgbClr val="FEDE5D"/>
                </a:solidFill>
                <a:effectLst/>
                <a:latin typeface="Consolas" panose="020B0609020204030204" pitchFamily="49" charset="0"/>
              </a:rPr>
              <a:t>switch</a:t>
            </a:r>
            <a:r>
              <a:rPr lang="en-US" sz="2000" b="0" dirty="0">
                <a:solidFill>
                  <a:srgbClr val="BBBBBB"/>
                </a:solidFill>
                <a:effectLst/>
                <a:latin typeface="Consolas" panose="020B0609020204030204" pitchFamily="49" charset="0"/>
              </a:rPr>
              <a:t> (</a:t>
            </a:r>
            <a:r>
              <a:rPr lang="en-US" sz="2000" b="0" dirty="0">
                <a:solidFill>
                  <a:srgbClr val="FF7EDB"/>
                </a:solidFill>
                <a:effectLst/>
                <a:latin typeface="Consolas" panose="020B0609020204030204" pitchFamily="49" charset="0"/>
              </a:rPr>
              <a:t>suite</a:t>
            </a:r>
            <a:r>
              <a:rPr lang="en-US" sz="2000" b="0" dirty="0">
                <a:solidFill>
                  <a:srgbClr val="BBBBBB"/>
                </a:solidFill>
                <a:effectLst/>
                <a:latin typeface="Consolas" panose="020B0609020204030204" pitchFamily="49" charset="0"/>
              </a:rPr>
              <a:t>) </a:t>
            </a:r>
          </a:p>
          <a:p>
            <a:r>
              <a:rPr lang="en-US" sz="2000" b="0" dirty="0">
                <a:solidFill>
                  <a:srgbClr val="BBBBBB"/>
                </a:solidFill>
                <a:effectLst/>
                <a:latin typeface="Consolas" panose="020B0609020204030204" pitchFamily="49" charset="0"/>
              </a:rPr>
              <a:t>    {</a:t>
            </a:r>
          </a:p>
          <a:p>
            <a:r>
              <a:rPr lang="en-US" sz="2000" b="0" dirty="0">
                <a:solidFill>
                  <a:srgbClr val="BBBBBB"/>
                </a:solidFill>
                <a:effectLst/>
                <a:latin typeface="Consolas" panose="020B0609020204030204" pitchFamily="49" charset="0"/>
              </a:rPr>
              <a:t>        </a:t>
            </a:r>
            <a:r>
              <a:rPr lang="en-US" sz="2000" b="0" dirty="0">
                <a:solidFill>
                  <a:srgbClr val="FEDE5D"/>
                </a:solidFill>
                <a:effectLst/>
                <a:latin typeface="Consolas" panose="020B0609020204030204" pitchFamily="49" charset="0"/>
              </a:rPr>
              <a:t>case</a:t>
            </a:r>
            <a:r>
              <a:rPr lang="en-US" sz="2000" b="0" dirty="0">
                <a:solidFill>
                  <a:srgbClr val="BBBBBB"/>
                </a:solidFill>
                <a:effectLst/>
                <a:latin typeface="Consolas" panose="020B0609020204030204" pitchFamily="49" charset="0"/>
              </a:rPr>
              <a:t> </a:t>
            </a:r>
            <a:r>
              <a:rPr lang="en-US" sz="2000" b="0" dirty="0">
                <a:solidFill>
                  <a:srgbClr val="F97E72"/>
                </a:solidFill>
                <a:effectLst/>
                <a:latin typeface="Consolas" panose="020B0609020204030204" pitchFamily="49" charset="0"/>
              </a:rPr>
              <a:t>1</a:t>
            </a:r>
            <a:r>
              <a:rPr lang="en-US" sz="2000" b="0" dirty="0">
                <a:solidFill>
                  <a:srgbClr val="BBBBBB"/>
                </a:solidFill>
                <a:effectLst/>
                <a:latin typeface="Consolas" panose="020B0609020204030204" pitchFamily="49" charset="0"/>
              </a:rPr>
              <a:t>:</a:t>
            </a:r>
          </a:p>
          <a:p>
            <a:r>
              <a:rPr lang="en-US" sz="2000" b="0" dirty="0">
                <a:solidFill>
                  <a:srgbClr val="BBBBBB"/>
                </a:solidFill>
                <a:effectLst/>
                <a:latin typeface="Consolas" panose="020B0609020204030204" pitchFamily="49" charset="0"/>
              </a:rPr>
              <a:t>            </a:t>
            </a:r>
            <a:r>
              <a:rPr lang="en-US" sz="2000" b="0" dirty="0" err="1">
                <a:solidFill>
                  <a:srgbClr val="36F9F6"/>
                </a:solidFill>
                <a:effectLst/>
                <a:latin typeface="Consolas" panose="020B0609020204030204" pitchFamily="49" charset="0"/>
              </a:rPr>
              <a:t>printf</a:t>
            </a:r>
            <a:r>
              <a:rPr lang="en-US" sz="2000" b="0" dirty="0">
                <a:solidFill>
                  <a:srgbClr val="BBBBBB"/>
                </a:solidFill>
                <a:effectLst/>
                <a:latin typeface="Consolas" panose="020B0609020204030204" pitchFamily="49" charset="0"/>
              </a:rPr>
              <a:t>(</a:t>
            </a:r>
            <a:r>
              <a:rPr lang="en-US" sz="2000" b="0" dirty="0">
                <a:solidFill>
                  <a:srgbClr val="FF8B39"/>
                </a:solidFill>
                <a:effectLst/>
                <a:latin typeface="Consolas" panose="020B0609020204030204" pitchFamily="49" charset="0"/>
              </a:rPr>
              <a:t>"Diamond</a:t>
            </a:r>
            <a:r>
              <a:rPr lang="en-US" sz="2000" b="0" dirty="0">
                <a:solidFill>
                  <a:srgbClr val="36F9F6"/>
                </a:solidFill>
                <a:effectLst/>
                <a:latin typeface="Consolas" panose="020B0609020204030204" pitchFamily="49" charset="0"/>
              </a:rPr>
              <a:t>\n</a:t>
            </a:r>
            <a:r>
              <a:rPr lang="en-US" sz="2000" b="0" dirty="0">
                <a:solidFill>
                  <a:srgbClr val="FF8B39"/>
                </a:solidFill>
                <a:effectLst/>
                <a:latin typeface="Consolas" panose="020B0609020204030204" pitchFamily="49" charset="0"/>
              </a:rPr>
              <a:t>"</a:t>
            </a:r>
            <a:r>
              <a:rPr lang="en-US" sz="2000" b="0" dirty="0">
                <a:solidFill>
                  <a:srgbClr val="BBBBBB"/>
                </a:solidFill>
                <a:effectLst/>
                <a:latin typeface="Consolas" panose="020B0609020204030204" pitchFamily="49" charset="0"/>
              </a:rPr>
              <a:t>); </a:t>
            </a:r>
          </a:p>
          <a:p>
            <a:r>
              <a:rPr lang="en-US" sz="2000" b="0" dirty="0">
                <a:solidFill>
                  <a:srgbClr val="BBBBBB"/>
                </a:solidFill>
                <a:effectLst/>
                <a:latin typeface="Consolas" panose="020B0609020204030204" pitchFamily="49" charset="0"/>
              </a:rPr>
              <a:t>        </a:t>
            </a:r>
            <a:r>
              <a:rPr lang="en-US" sz="2000" b="0" dirty="0">
                <a:solidFill>
                  <a:srgbClr val="FEDE5D"/>
                </a:solidFill>
                <a:effectLst/>
                <a:latin typeface="Consolas" panose="020B0609020204030204" pitchFamily="49" charset="0"/>
              </a:rPr>
              <a:t>case</a:t>
            </a:r>
            <a:r>
              <a:rPr lang="en-US" sz="2000" b="0" dirty="0">
                <a:solidFill>
                  <a:srgbClr val="BBBBBB"/>
                </a:solidFill>
                <a:effectLst/>
                <a:latin typeface="Consolas" panose="020B0609020204030204" pitchFamily="49" charset="0"/>
              </a:rPr>
              <a:t> </a:t>
            </a:r>
            <a:r>
              <a:rPr lang="en-US" sz="2000" b="0" dirty="0">
                <a:solidFill>
                  <a:srgbClr val="F97E72"/>
                </a:solidFill>
                <a:effectLst/>
                <a:latin typeface="Consolas" panose="020B0609020204030204" pitchFamily="49" charset="0"/>
              </a:rPr>
              <a:t>2</a:t>
            </a:r>
            <a:r>
              <a:rPr lang="en-US" sz="2000" b="0" dirty="0">
                <a:solidFill>
                  <a:srgbClr val="BBBBBB"/>
                </a:solidFill>
                <a:effectLst/>
                <a:latin typeface="Consolas" panose="020B0609020204030204" pitchFamily="49" charset="0"/>
              </a:rPr>
              <a:t>:</a:t>
            </a:r>
          </a:p>
          <a:p>
            <a:r>
              <a:rPr lang="en-US" sz="2000" b="0" dirty="0">
                <a:solidFill>
                  <a:srgbClr val="BBBBBB"/>
                </a:solidFill>
                <a:effectLst/>
                <a:latin typeface="Consolas" panose="020B0609020204030204" pitchFamily="49" charset="0"/>
              </a:rPr>
              <a:t>            </a:t>
            </a:r>
            <a:r>
              <a:rPr lang="en-US" sz="2000" b="0" dirty="0" err="1">
                <a:solidFill>
                  <a:srgbClr val="36F9F6"/>
                </a:solidFill>
                <a:effectLst/>
                <a:latin typeface="Consolas" panose="020B0609020204030204" pitchFamily="49" charset="0"/>
              </a:rPr>
              <a:t>printf</a:t>
            </a:r>
            <a:r>
              <a:rPr lang="en-US" sz="2000" b="0" dirty="0">
                <a:solidFill>
                  <a:srgbClr val="BBBBBB"/>
                </a:solidFill>
                <a:effectLst/>
                <a:latin typeface="Consolas" panose="020B0609020204030204" pitchFamily="49" charset="0"/>
              </a:rPr>
              <a:t>(</a:t>
            </a:r>
            <a:r>
              <a:rPr lang="en-US" sz="2000" b="0" dirty="0">
                <a:solidFill>
                  <a:srgbClr val="FF8B39"/>
                </a:solidFill>
                <a:effectLst/>
                <a:latin typeface="Consolas" panose="020B0609020204030204" pitchFamily="49" charset="0"/>
              </a:rPr>
              <a:t>"Spade</a:t>
            </a:r>
            <a:r>
              <a:rPr lang="en-US" sz="2000" b="0" dirty="0">
                <a:solidFill>
                  <a:srgbClr val="36F9F6"/>
                </a:solidFill>
                <a:effectLst/>
                <a:latin typeface="Consolas" panose="020B0609020204030204" pitchFamily="49" charset="0"/>
              </a:rPr>
              <a:t>\n</a:t>
            </a:r>
            <a:r>
              <a:rPr lang="en-US" sz="2000" b="0" dirty="0">
                <a:solidFill>
                  <a:srgbClr val="FF8B39"/>
                </a:solidFill>
                <a:effectLst/>
                <a:latin typeface="Consolas" panose="020B0609020204030204" pitchFamily="49" charset="0"/>
              </a:rPr>
              <a:t>"</a:t>
            </a:r>
            <a:r>
              <a:rPr lang="en-US" sz="2000" b="0" dirty="0">
                <a:solidFill>
                  <a:srgbClr val="BBBBBB"/>
                </a:solidFill>
                <a:effectLst/>
                <a:latin typeface="Consolas" panose="020B0609020204030204" pitchFamily="49" charset="0"/>
              </a:rPr>
              <a:t>); </a:t>
            </a:r>
          </a:p>
          <a:p>
            <a:r>
              <a:rPr lang="en-US" sz="2000" b="0" dirty="0">
                <a:solidFill>
                  <a:srgbClr val="BBBBBB"/>
                </a:solidFill>
                <a:effectLst/>
                <a:latin typeface="Consolas" panose="020B0609020204030204" pitchFamily="49" charset="0"/>
              </a:rPr>
              <a:t>        </a:t>
            </a:r>
            <a:r>
              <a:rPr lang="en-US" sz="2000" b="0" dirty="0">
                <a:solidFill>
                  <a:srgbClr val="FEDE5D"/>
                </a:solidFill>
                <a:effectLst/>
                <a:latin typeface="Consolas" panose="020B0609020204030204" pitchFamily="49" charset="0"/>
              </a:rPr>
              <a:t>default</a:t>
            </a:r>
            <a:r>
              <a:rPr lang="en-US" sz="2000" b="0" dirty="0">
                <a:solidFill>
                  <a:srgbClr val="BBBBBB"/>
                </a:solidFill>
                <a:effectLst/>
                <a:latin typeface="Consolas" panose="020B0609020204030204" pitchFamily="49" charset="0"/>
              </a:rPr>
              <a:t>:</a:t>
            </a:r>
          </a:p>
          <a:p>
            <a:r>
              <a:rPr lang="en-US" sz="2000" b="0" dirty="0">
                <a:solidFill>
                  <a:srgbClr val="BBBBBB"/>
                </a:solidFill>
                <a:effectLst/>
                <a:latin typeface="Consolas" panose="020B0609020204030204" pitchFamily="49" charset="0"/>
              </a:rPr>
              <a:t>            </a:t>
            </a:r>
            <a:r>
              <a:rPr lang="en-US" sz="2000" b="0" dirty="0" err="1">
                <a:solidFill>
                  <a:srgbClr val="36F9F6"/>
                </a:solidFill>
                <a:effectLst/>
                <a:latin typeface="Consolas" panose="020B0609020204030204" pitchFamily="49" charset="0"/>
              </a:rPr>
              <a:t>printf</a:t>
            </a:r>
            <a:r>
              <a:rPr lang="en-US" sz="2000" b="0" dirty="0">
                <a:solidFill>
                  <a:srgbClr val="BBBBBB"/>
                </a:solidFill>
                <a:effectLst/>
                <a:latin typeface="Consolas" panose="020B0609020204030204" pitchFamily="49" charset="0"/>
              </a:rPr>
              <a:t>(</a:t>
            </a:r>
            <a:r>
              <a:rPr lang="en-US" sz="2000" b="0" dirty="0">
                <a:solidFill>
                  <a:srgbClr val="FF8B39"/>
                </a:solidFill>
                <a:effectLst/>
                <a:latin typeface="Consolas" panose="020B0609020204030204" pitchFamily="49" charset="0"/>
              </a:rPr>
              <a:t>"Heart</a:t>
            </a:r>
            <a:r>
              <a:rPr lang="en-US" sz="2000" b="0" dirty="0">
                <a:solidFill>
                  <a:srgbClr val="36F9F6"/>
                </a:solidFill>
                <a:effectLst/>
                <a:latin typeface="Consolas" panose="020B0609020204030204" pitchFamily="49" charset="0"/>
              </a:rPr>
              <a:t>\n</a:t>
            </a:r>
            <a:r>
              <a:rPr lang="en-US" sz="2000" b="0" dirty="0">
                <a:solidFill>
                  <a:srgbClr val="FF8B39"/>
                </a:solidFill>
                <a:effectLst/>
                <a:latin typeface="Consolas" panose="020B0609020204030204" pitchFamily="49" charset="0"/>
              </a:rPr>
              <a:t>"</a:t>
            </a:r>
            <a:r>
              <a:rPr lang="en-US" sz="2000" b="0" dirty="0">
                <a:solidFill>
                  <a:srgbClr val="BBBBBB"/>
                </a:solidFill>
                <a:effectLst/>
                <a:latin typeface="Consolas" panose="020B0609020204030204" pitchFamily="49" charset="0"/>
              </a:rPr>
              <a:t>);</a:t>
            </a:r>
          </a:p>
          <a:p>
            <a:r>
              <a:rPr lang="en-US" sz="2000" b="0" dirty="0">
                <a:solidFill>
                  <a:srgbClr val="BBBBBB"/>
                </a:solidFill>
                <a:effectLst/>
                <a:latin typeface="Consolas" panose="020B0609020204030204" pitchFamily="49" charset="0"/>
              </a:rPr>
              <a:t>    }</a:t>
            </a:r>
          </a:p>
          <a:p>
            <a:r>
              <a:rPr lang="en-US" sz="2000" b="0" dirty="0">
                <a:solidFill>
                  <a:srgbClr val="BBBBBB"/>
                </a:solidFill>
                <a:effectLst/>
                <a:latin typeface="Consolas" panose="020B0609020204030204" pitchFamily="49" charset="0"/>
              </a:rPr>
              <a:t>    </a:t>
            </a:r>
            <a:r>
              <a:rPr lang="en-US" sz="2000" b="0" dirty="0" err="1">
                <a:solidFill>
                  <a:srgbClr val="36F9F6"/>
                </a:solidFill>
                <a:effectLst/>
                <a:latin typeface="Consolas" panose="020B0609020204030204" pitchFamily="49" charset="0"/>
              </a:rPr>
              <a:t>printf</a:t>
            </a:r>
            <a:r>
              <a:rPr lang="en-US" sz="2000" b="0" dirty="0">
                <a:solidFill>
                  <a:srgbClr val="BBBBBB"/>
                </a:solidFill>
                <a:effectLst/>
                <a:latin typeface="Consolas" panose="020B0609020204030204" pitchFamily="49" charset="0"/>
              </a:rPr>
              <a:t>(</a:t>
            </a:r>
            <a:r>
              <a:rPr lang="en-US" sz="2000" b="0" dirty="0">
                <a:solidFill>
                  <a:srgbClr val="FF8B39"/>
                </a:solidFill>
                <a:effectLst/>
                <a:latin typeface="Consolas" panose="020B0609020204030204" pitchFamily="49" charset="0"/>
              </a:rPr>
              <a:t>"I thought one wears a suite</a:t>
            </a:r>
            <a:r>
              <a:rPr lang="en-US" sz="2000" b="0" dirty="0">
                <a:solidFill>
                  <a:srgbClr val="36F9F6"/>
                </a:solidFill>
                <a:effectLst/>
                <a:latin typeface="Consolas" panose="020B0609020204030204" pitchFamily="49" charset="0"/>
              </a:rPr>
              <a:t>\n</a:t>
            </a:r>
            <a:r>
              <a:rPr lang="en-US" sz="2000" b="0" dirty="0">
                <a:solidFill>
                  <a:srgbClr val="FF8B39"/>
                </a:solidFill>
                <a:effectLst/>
                <a:latin typeface="Consolas" panose="020B0609020204030204" pitchFamily="49" charset="0"/>
              </a:rPr>
              <a:t>"</a:t>
            </a:r>
            <a:r>
              <a:rPr lang="en-US" sz="2000" b="0" dirty="0">
                <a:solidFill>
                  <a:srgbClr val="BBBBBB"/>
                </a:solidFill>
                <a:effectLst/>
                <a:latin typeface="Consolas" panose="020B0609020204030204" pitchFamily="49" charset="0"/>
              </a:rPr>
              <a:t>);</a:t>
            </a:r>
          </a:p>
          <a:p>
            <a:r>
              <a:rPr lang="en-US" sz="2000" b="0" dirty="0">
                <a:solidFill>
                  <a:srgbClr val="BBBBBB"/>
                </a:solidFill>
                <a:effectLst/>
                <a:latin typeface="Consolas" panose="020B0609020204030204" pitchFamily="49" charset="0"/>
              </a:rPr>
              <a:t>    </a:t>
            </a:r>
            <a:r>
              <a:rPr lang="en-US" sz="2000" b="0" dirty="0">
                <a:solidFill>
                  <a:srgbClr val="FEDE5D"/>
                </a:solidFill>
                <a:effectLst/>
                <a:latin typeface="Consolas" panose="020B0609020204030204" pitchFamily="49" charset="0"/>
              </a:rPr>
              <a:t>return</a:t>
            </a:r>
            <a:r>
              <a:rPr lang="en-US" sz="2000" b="0" dirty="0">
                <a:solidFill>
                  <a:srgbClr val="BBBBBB"/>
                </a:solidFill>
                <a:effectLst/>
                <a:latin typeface="Consolas" panose="020B0609020204030204" pitchFamily="49" charset="0"/>
              </a:rPr>
              <a:t> </a:t>
            </a:r>
            <a:r>
              <a:rPr lang="en-US" sz="2000" b="0" dirty="0">
                <a:solidFill>
                  <a:srgbClr val="F97E72"/>
                </a:solidFill>
                <a:effectLst/>
                <a:latin typeface="Consolas" panose="020B0609020204030204" pitchFamily="49" charset="0"/>
              </a:rPr>
              <a:t>0</a:t>
            </a:r>
            <a:r>
              <a:rPr lang="en-US" sz="2000" b="0" dirty="0">
                <a:solidFill>
                  <a:srgbClr val="BBBBBB"/>
                </a:solidFill>
                <a:effectLst/>
                <a:latin typeface="Consolas" panose="020B0609020204030204" pitchFamily="49" charset="0"/>
              </a:rPr>
              <a:t>;</a:t>
            </a:r>
          </a:p>
          <a:p>
            <a:r>
              <a:rPr lang="en-US" sz="2000" b="0" dirty="0">
                <a:solidFill>
                  <a:srgbClr val="BBBBBB"/>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ABC4725D-D177-E423-E8B7-49018889215B}"/>
              </a:ext>
            </a:extLst>
          </p:cNvPr>
          <p:cNvSpPr txBox="1"/>
          <p:nvPr/>
        </p:nvSpPr>
        <p:spPr>
          <a:xfrm>
            <a:off x="8973268" y="812128"/>
            <a:ext cx="2641600"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 Output:</a:t>
            </a:r>
          </a:p>
        </p:txBody>
      </p:sp>
      <p:sp>
        <p:nvSpPr>
          <p:cNvPr id="21" name="TextBox 20">
            <a:extLst>
              <a:ext uri="{FF2B5EF4-FFF2-40B4-BE49-F238E27FC236}">
                <a16:creationId xmlns:a16="http://schemas.microsoft.com/office/drawing/2014/main" id="{9EC4836E-4842-A46D-E067-687D966CE170}"/>
              </a:ext>
            </a:extLst>
          </p:cNvPr>
          <p:cNvSpPr txBox="1"/>
          <p:nvPr/>
        </p:nvSpPr>
        <p:spPr>
          <a:xfrm>
            <a:off x="8335162" y="2797716"/>
            <a:ext cx="3646092" cy="3046988"/>
          </a:xfrm>
          <a:prstGeom prst="rect">
            <a:avLst/>
          </a:prstGeom>
          <a:noFill/>
        </p:spPr>
        <p:txBody>
          <a:bodyPr wrap="square" rtlCol="0">
            <a:spAutoFit/>
          </a:bodyPr>
          <a:lstStyle/>
          <a:p>
            <a:pPr algn="r"/>
            <a:r>
              <a:rPr lang="en-US" sz="3200" dirty="0">
                <a:solidFill>
                  <a:srgbClr val="03EDF9"/>
                </a:solidFill>
                <a:latin typeface="Tw Cen MT" panose="020B0602020104020603" pitchFamily="34" charset="0"/>
              </a:rPr>
              <a:t>✍️ No case matches to 3, so default case will be executed. The program will print "Heart” and the last </a:t>
            </a:r>
            <a:r>
              <a:rPr lang="en-US" sz="3200" dirty="0" err="1">
                <a:solidFill>
                  <a:srgbClr val="03EDF9"/>
                </a:solidFill>
                <a:latin typeface="Tw Cen MT" panose="020B0602020104020603" pitchFamily="34" charset="0"/>
              </a:rPr>
              <a:t>printf</a:t>
            </a:r>
            <a:r>
              <a:rPr lang="en-US" sz="3200" dirty="0">
                <a:solidFill>
                  <a:srgbClr val="03EDF9"/>
                </a:solidFill>
                <a:latin typeface="Tw Cen MT" panose="020B0602020104020603" pitchFamily="34" charset="0"/>
              </a:rPr>
              <a:t> statement.</a:t>
            </a:r>
          </a:p>
        </p:txBody>
      </p:sp>
      <p:pic>
        <p:nvPicPr>
          <p:cNvPr id="11" name="Picture 10">
            <a:extLst>
              <a:ext uri="{FF2B5EF4-FFF2-40B4-BE49-F238E27FC236}">
                <a16:creationId xmlns:a16="http://schemas.microsoft.com/office/drawing/2014/main" id="{A6605862-334A-9F9A-BA81-9063C70A8BF1}"/>
              </a:ext>
            </a:extLst>
          </p:cNvPr>
          <p:cNvPicPr>
            <a:picLocks noChangeAspect="1"/>
          </p:cNvPicPr>
          <p:nvPr/>
        </p:nvPicPr>
        <p:blipFill rotWithShape="1">
          <a:blip r:embed="rId3"/>
          <a:srcRect t="6522"/>
          <a:stretch/>
        </p:blipFill>
        <p:spPr>
          <a:xfrm>
            <a:off x="8229600" y="1709615"/>
            <a:ext cx="3646092" cy="661719"/>
          </a:xfrm>
          <a:prstGeom prst="rect">
            <a:avLst/>
          </a:prstGeom>
        </p:spPr>
      </p:pic>
    </p:spTree>
    <p:extLst>
      <p:ext uri="{BB962C8B-B14F-4D97-AF65-F5344CB8AC3E}">
        <p14:creationId xmlns:p14="http://schemas.microsoft.com/office/powerpoint/2010/main" val="4220393328"/>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1128061" y="1187094"/>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7 Q[A](b)</a:t>
            </a: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817599"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(b)</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7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CASE CONTROL INSTRUCTION</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1638826" y="766732"/>
            <a:ext cx="8789226" cy="5324535"/>
          </a:xfrm>
          <a:prstGeom prst="rect">
            <a:avLst/>
          </a:prstGeom>
          <a:solidFill>
            <a:srgbClr val="262335"/>
          </a:solidFill>
        </p:spPr>
        <p:txBody>
          <a:bodyPr wrap="square">
            <a:spAutoFit/>
          </a:bodyPr>
          <a:lstStyle/>
          <a:p>
            <a:r>
              <a:rPr lang="en-US" sz="2000" dirty="0">
                <a:solidFill>
                  <a:srgbClr val="72F1B8"/>
                </a:solidFill>
                <a:latin typeface="Consolas" panose="020B0609020204030204" pitchFamily="49" charset="0"/>
              </a:rPr>
              <a:t>#include</a:t>
            </a:r>
            <a:r>
              <a:rPr lang="en-US" sz="2000" dirty="0">
                <a:solidFill>
                  <a:srgbClr val="BBBBBB"/>
                </a:solidFill>
                <a:latin typeface="Consolas" panose="020B0609020204030204" pitchFamily="49" charset="0"/>
              </a:rPr>
              <a:t> </a:t>
            </a:r>
            <a:r>
              <a:rPr lang="en-US" sz="2000" dirty="0">
                <a:solidFill>
                  <a:srgbClr val="FF8B39"/>
                </a:solidFill>
                <a:latin typeface="Consolas" panose="020B0609020204030204" pitchFamily="49" charset="0"/>
              </a:rPr>
              <a:t>&lt;</a:t>
            </a:r>
            <a:r>
              <a:rPr lang="en-US" sz="2000" dirty="0" err="1">
                <a:solidFill>
                  <a:srgbClr val="FF8B39"/>
                </a:solidFill>
                <a:latin typeface="Consolas" panose="020B0609020204030204" pitchFamily="49" charset="0"/>
              </a:rPr>
              <a:t>stdio.h</a:t>
            </a:r>
            <a:r>
              <a:rPr lang="en-US" sz="2000" dirty="0">
                <a:solidFill>
                  <a:srgbClr val="FF8B39"/>
                </a:solidFill>
                <a:latin typeface="Consolas" panose="020B0609020204030204" pitchFamily="49" charset="0"/>
              </a:rPr>
              <a:t>&gt;</a:t>
            </a:r>
            <a:endParaRPr lang="en-US" sz="2000" dirty="0">
              <a:solidFill>
                <a:srgbClr val="BBBBBB"/>
              </a:solidFill>
              <a:latin typeface="Consolas" panose="020B0609020204030204" pitchFamily="49" charset="0"/>
            </a:endParaRPr>
          </a:p>
          <a:p>
            <a:r>
              <a:rPr lang="en-US" sz="2000" dirty="0">
                <a:solidFill>
                  <a:srgbClr val="FEDE5D"/>
                </a:solidFill>
                <a:latin typeface="Consolas" panose="020B0609020204030204" pitchFamily="49" charset="0"/>
              </a:rPr>
              <a:t>int</a:t>
            </a:r>
            <a:r>
              <a:rPr lang="en-US" sz="2000" dirty="0">
                <a:solidFill>
                  <a:srgbClr val="BBBBBB"/>
                </a:solidFill>
                <a:latin typeface="Consolas" panose="020B0609020204030204" pitchFamily="49" charset="0"/>
              </a:rPr>
              <a:t> </a:t>
            </a:r>
            <a:r>
              <a:rPr lang="en-US" sz="2000" dirty="0">
                <a:solidFill>
                  <a:srgbClr val="36F9F6"/>
                </a:solidFill>
                <a:latin typeface="Consolas" panose="020B0609020204030204" pitchFamily="49" charset="0"/>
              </a:rPr>
              <a:t>main</a:t>
            </a:r>
            <a:r>
              <a:rPr lang="en-US" sz="2000" dirty="0">
                <a:solidFill>
                  <a:srgbClr val="BBBBBB"/>
                </a:solidFill>
                <a:latin typeface="Consolas" panose="020B0609020204030204" pitchFamily="49" charset="0"/>
              </a:rPr>
              <a:t>() </a:t>
            </a:r>
          </a:p>
          <a:p>
            <a:r>
              <a:rPr lang="en-US" sz="2000" dirty="0">
                <a:solidFill>
                  <a:srgbClr val="BBBBBB"/>
                </a:solidFill>
                <a:latin typeface="Consolas" panose="020B0609020204030204" pitchFamily="49" charset="0"/>
              </a:rPr>
              <a:t>{</a:t>
            </a:r>
          </a:p>
          <a:p>
            <a:r>
              <a:rPr lang="en-US" sz="2000" dirty="0">
                <a:solidFill>
                  <a:srgbClr val="BBBBBB"/>
                </a:solidFill>
                <a:latin typeface="Consolas" panose="020B0609020204030204" pitchFamily="49" charset="0"/>
              </a:rPr>
              <a:t>    </a:t>
            </a:r>
            <a:r>
              <a:rPr lang="en-US" sz="2000" dirty="0">
                <a:solidFill>
                  <a:srgbClr val="FEDE5D"/>
                </a:solidFill>
                <a:latin typeface="Consolas" panose="020B0609020204030204" pitchFamily="49" charset="0"/>
              </a:rPr>
              <a:t>int</a:t>
            </a:r>
            <a:r>
              <a:rPr lang="en-US" sz="2000" dirty="0">
                <a:solidFill>
                  <a:srgbClr val="BBBBBB"/>
                </a:solidFill>
                <a:latin typeface="Consolas" panose="020B0609020204030204" pitchFamily="49" charset="0"/>
              </a:rPr>
              <a:t> </a:t>
            </a:r>
            <a:r>
              <a:rPr lang="en-US" sz="2000" dirty="0">
                <a:solidFill>
                  <a:srgbClr val="FF7EDB"/>
                </a:solidFill>
                <a:latin typeface="Consolas" panose="020B0609020204030204" pitchFamily="49" charset="0"/>
              </a:rPr>
              <a:t>c</a:t>
            </a:r>
            <a:r>
              <a:rPr lang="en-US" sz="2000" dirty="0">
                <a:solidFill>
                  <a:srgbClr val="BBBBBB"/>
                </a:solidFill>
                <a:latin typeface="Consolas" panose="020B0609020204030204" pitchFamily="49" charset="0"/>
              </a:rPr>
              <a:t> </a:t>
            </a:r>
            <a:r>
              <a:rPr lang="en-US" sz="2000" dirty="0">
                <a:solidFill>
                  <a:srgbClr val="FFFFFF"/>
                </a:solidFill>
                <a:latin typeface="Consolas" panose="020B0609020204030204" pitchFamily="49" charset="0"/>
              </a:rPr>
              <a:t>=</a:t>
            </a:r>
            <a:r>
              <a:rPr lang="en-US" sz="2000" dirty="0">
                <a:solidFill>
                  <a:srgbClr val="BBBBBB"/>
                </a:solidFill>
                <a:latin typeface="Consolas" panose="020B0609020204030204" pitchFamily="49" charset="0"/>
              </a:rPr>
              <a:t> </a:t>
            </a:r>
            <a:r>
              <a:rPr lang="en-US" sz="2000" dirty="0">
                <a:solidFill>
                  <a:srgbClr val="F97E72"/>
                </a:solidFill>
                <a:latin typeface="Consolas" panose="020B0609020204030204" pitchFamily="49" charset="0"/>
              </a:rPr>
              <a:t>3</a:t>
            </a:r>
            <a:r>
              <a:rPr lang="en-US" sz="2000" dirty="0">
                <a:solidFill>
                  <a:srgbClr val="BBBBBB"/>
                </a:solidFill>
                <a:latin typeface="Consolas" panose="020B0609020204030204" pitchFamily="49" charset="0"/>
              </a:rPr>
              <a:t>;</a:t>
            </a:r>
          </a:p>
          <a:p>
            <a:r>
              <a:rPr lang="en-US" sz="2000" dirty="0">
                <a:solidFill>
                  <a:srgbClr val="BBBBBB"/>
                </a:solidFill>
                <a:latin typeface="Consolas" panose="020B0609020204030204" pitchFamily="49" charset="0"/>
              </a:rPr>
              <a:t>    </a:t>
            </a:r>
            <a:r>
              <a:rPr lang="en-US" sz="2000" dirty="0">
                <a:solidFill>
                  <a:srgbClr val="FEDE5D"/>
                </a:solidFill>
                <a:latin typeface="Consolas" panose="020B0609020204030204" pitchFamily="49" charset="0"/>
              </a:rPr>
              <a:t>switch</a:t>
            </a:r>
            <a:r>
              <a:rPr lang="en-US" sz="2000" dirty="0">
                <a:solidFill>
                  <a:srgbClr val="BBBBBB"/>
                </a:solidFill>
                <a:latin typeface="Consolas" panose="020B0609020204030204" pitchFamily="49" charset="0"/>
              </a:rPr>
              <a:t> (</a:t>
            </a:r>
            <a:r>
              <a:rPr lang="en-US" sz="2000" dirty="0">
                <a:solidFill>
                  <a:srgbClr val="FF7EDB"/>
                </a:solidFill>
                <a:latin typeface="Consolas" panose="020B0609020204030204" pitchFamily="49" charset="0"/>
              </a:rPr>
              <a:t>c</a:t>
            </a:r>
            <a:r>
              <a:rPr lang="en-US" sz="2000" dirty="0">
                <a:solidFill>
                  <a:srgbClr val="BBBBBB"/>
                </a:solidFill>
                <a:latin typeface="Consolas" panose="020B0609020204030204" pitchFamily="49" charset="0"/>
              </a:rPr>
              <a:t>)</a:t>
            </a:r>
          </a:p>
          <a:p>
            <a:r>
              <a:rPr lang="en-US" sz="2000" dirty="0">
                <a:solidFill>
                  <a:srgbClr val="BBBBBB"/>
                </a:solidFill>
                <a:latin typeface="Consolas" panose="020B0609020204030204" pitchFamily="49" charset="0"/>
              </a:rPr>
              <a:t>    {</a:t>
            </a:r>
          </a:p>
          <a:p>
            <a:r>
              <a:rPr lang="en-US" sz="2000" dirty="0">
                <a:solidFill>
                  <a:srgbClr val="BBBBBB"/>
                </a:solidFill>
                <a:latin typeface="Consolas" panose="020B0609020204030204" pitchFamily="49" charset="0"/>
              </a:rPr>
              <a:t>        </a:t>
            </a:r>
            <a:r>
              <a:rPr lang="en-US" sz="2000" dirty="0">
                <a:solidFill>
                  <a:srgbClr val="FEDE5D"/>
                </a:solidFill>
                <a:latin typeface="Consolas" panose="020B0609020204030204" pitchFamily="49" charset="0"/>
              </a:rPr>
              <a:t>case</a:t>
            </a:r>
            <a:r>
              <a:rPr lang="en-US" sz="2000" dirty="0">
                <a:solidFill>
                  <a:srgbClr val="BBBBBB"/>
                </a:solidFill>
                <a:latin typeface="Consolas" panose="020B0609020204030204" pitchFamily="49" charset="0"/>
              </a:rPr>
              <a:t> </a:t>
            </a:r>
            <a:r>
              <a:rPr lang="en-US" sz="2000" dirty="0">
                <a:solidFill>
                  <a:srgbClr val="FF8B39"/>
                </a:solidFill>
                <a:latin typeface="Consolas" panose="020B0609020204030204" pitchFamily="49" charset="0"/>
              </a:rPr>
              <a:t>'3'</a:t>
            </a:r>
            <a:r>
              <a:rPr lang="en-US" sz="2000" dirty="0">
                <a:solidFill>
                  <a:srgbClr val="BBBBBB"/>
                </a:solidFill>
                <a:latin typeface="Consolas" panose="020B0609020204030204" pitchFamily="49" charset="0"/>
              </a:rPr>
              <a:t>:</a:t>
            </a:r>
          </a:p>
          <a:p>
            <a:r>
              <a:rPr lang="en-US" sz="2000" dirty="0">
                <a:solidFill>
                  <a:srgbClr val="BBBBBB"/>
                </a:solidFill>
                <a:latin typeface="Consolas" panose="020B0609020204030204" pitchFamily="49" charset="0"/>
              </a:rPr>
              <a:t>            </a:t>
            </a:r>
            <a:r>
              <a:rPr lang="en-US" sz="2000" dirty="0" err="1">
                <a:solidFill>
                  <a:srgbClr val="36F9F6"/>
                </a:solidFill>
                <a:latin typeface="Consolas" panose="020B0609020204030204" pitchFamily="49" charset="0"/>
              </a:rPr>
              <a:t>printf</a:t>
            </a:r>
            <a:r>
              <a:rPr lang="en-US" sz="2000" dirty="0">
                <a:solidFill>
                  <a:srgbClr val="BBBBBB"/>
                </a:solidFill>
                <a:latin typeface="Consolas" panose="020B0609020204030204" pitchFamily="49" charset="0"/>
              </a:rPr>
              <a:t>(</a:t>
            </a:r>
            <a:r>
              <a:rPr lang="en-US" sz="2000" dirty="0">
                <a:solidFill>
                  <a:srgbClr val="FF8B39"/>
                </a:solidFill>
                <a:latin typeface="Consolas" panose="020B0609020204030204" pitchFamily="49" charset="0"/>
              </a:rPr>
              <a:t>"You never win the silver prize</a:t>
            </a:r>
            <a:r>
              <a:rPr lang="en-US" sz="2000" dirty="0">
                <a:solidFill>
                  <a:srgbClr val="36F9F6"/>
                </a:solidFill>
                <a:latin typeface="Consolas" panose="020B0609020204030204" pitchFamily="49" charset="0"/>
              </a:rPr>
              <a:t>\n</a:t>
            </a:r>
            <a:r>
              <a:rPr lang="en-US" sz="2000" dirty="0">
                <a:solidFill>
                  <a:srgbClr val="FF8B39"/>
                </a:solidFill>
                <a:latin typeface="Consolas" panose="020B0609020204030204" pitchFamily="49" charset="0"/>
              </a:rPr>
              <a:t>"</a:t>
            </a:r>
            <a:r>
              <a:rPr lang="en-US" sz="2000" dirty="0">
                <a:solidFill>
                  <a:srgbClr val="BBBBBB"/>
                </a:solidFill>
                <a:latin typeface="Consolas" panose="020B0609020204030204" pitchFamily="49" charset="0"/>
              </a:rPr>
              <a:t>);</a:t>
            </a:r>
          </a:p>
          <a:p>
            <a:r>
              <a:rPr lang="en-US" sz="2000" dirty="0">
                <a:solidFill>
                  <a:srgbClr val="BBBBBB"/>
                </a:solidFill>
                <a:latin typeface="Consolas" panose="020B0609020204030204" pitchFamily="49" charset="0"/>
              </a:rPr>
              <a:t>            </a:t>
            </a:r>
            <a:r>
              <a:rPr lang="en-US" sz="2000" dirty="0">
                <a:solidFill>
                  <a:srgbClr val="FEDE5D"/>
                </a:solidFill>
                <a:latin typeface="Consolas" panose="020B0609020204030204" pitchFamily="49" charset="0"/>
              </a:rPr>
              <a:t>break</a:t>
            </a:r>
            <a:r>
              <a:rPr lang="en-US" sz="2000" dirty="0">
                <a:solidFill>
                  <a:srgbClr val="BBBBBB"/>
                </a:solidFill>
                <a:latin typeface="Consolas" panose="020B0609020204030204" pitchFamily="49" charset="0"/>
              </a:rPr>
              <a:t>;</a:t>
            </a:r>
          </a:p>
          <a:p>
            <a:r>
              <a:rPr lang="en-US" sz="2000" dirty="0">
                <a:solidFill>
                  <a:srgbClr val="BBBBBB"/>
                </a:solidFill>
                <a:latin typeface="Consolas" panose="020B0609020204030204" pitchFamily="49" charset="0"/>
              </a:rPr>
              <a:t>        </a:t>
            </a:r>
            <a:r>
              <a:rPr lang="en-US" sz="2000" dirty="0">
                <a:solidFill>
                  <a:srgbClr val="FEDE5D"/>
                </a:solidFill>
                <a:latin typeface="Consolas" panose="020B0609020204030204" pitchFamily="49" charset="0"/>
              </a:rPr>
              <a:t>case</a:t>
            </a:r>
            <a:r>
              <a:rPr lang="en-US" sz="2000" dirty="0">
                <a:solidFill>
                  <a:srgbClr val="BBBBBB"/>
                </a:solidFill>
                <a:latin typeface="Consolas" panose="020B0609020204030204" pitchFamily="49" charset="0"/>
              </a:rPr>
              <a:t> </a:t>
            </a:r>
            <a:r>
              <a:rPr lang="en-US" sz="2000" dirty="0">
                <a:solidFill>
                  <a:srgbClr val="F97E72"/>
                </a:solidFill>
                <a:latin typeface="Consolas" panose="020B0609020204030204" pitchFamily="49" charset="0"/>
              </a:rPr>
              <a:t>3</a:t>
            </a:r>
            <a:r>
              <a:rPr lang="en-US" sz="2000" dirty="0">
                <a:solidFill>
                  <a:srgbClr val="BBBBBB"/>
                </a:solidFill>
                <a:latin typeface="Consolas" panose="020B0609020204030204" pitchFamily="49" charset="0"/>
              </a:rPr>
              <a:t>:</a:t>
            </a:r>
          </a:p>
          <a:p>
            <a:r>
              <a:rPr lang="en-US" sz="2000" dirty="0">
                <a:solidFill>
                  <a:srgbClr val="BBBBBB"/>
                </a:solidFill>
                <a:latin typeface="Consolas" panose="020B0609020204030204" pitchFamily="49" charset="0"/>
              </a:rPr>
              <a:t>            </a:t>
            </a:r>
            <a:r>
              <a:rPr lang="en-US" sz="2000" dirty="0" err="1">
                <a:solidFill>
                  <a:srgbClr val="36F9F6"/>
                </a:solidFill>
                <a:latin typeface="Consolas" panose="020B0609020204030204" pitchFamily="49" charset="0"/>
              </a:rPr>
              <a:t>printf</a:t>
            </a:r>
            <a:r>
              <a:rPr lang="en-US" sz="2000" dirty="0">
                <a:solidFill>
                  <a:srgbClr val="BBBBBB"/>
                </a:solidFill>
                <a:latin typeface="Consolas" panose="020B0609020204030204" pitchFamily="49" charset="0"/>
              </a:rPr>
              <a:t>(</a:t>
            </a:r>
            <a:r>
              <a:rPr lang="en-US" sz="2000" dirty="0">
                <a:solidFill>
                  <a:srgbClr val="FF8B39"/>
                </a:solidFill>
                <a:latin typeface="Consolas" panose="020B0609020204030204" pitchFamily="49" charset="0"/>
              </a:rPr>
              <a:t>"You always lose the gold prize</a:t>
            </a:r>
            <a:r>
              <a:rPr lang="en-US" sz="2000" dirty="0">
                <a:solidFill>
                  <a:srgbClr val="36F9F6"/>
                </a:solidFill>
                <a:latin typeface="Consolas" panose="020B0609020204030204" pitchFamily="49" charset="0"/>
              </a:rPr>
              <a:t>\n</a:t>
            </a:r>
            <a:r>
              <a:rPr lang="en-US" sz="2000" dirty="0">
                <a:solidFill>
                  <a:srgbClr val="FF8B39"/>
                </a:solidFill>
                <a:latin typeface="Consolas" panose="020B0609020204030204" pitchFamily="49" charset="0"/>
              </a:rPr>
              <a:t>"</a:t>
            </a:r>
            <a:r>
              <a:rPr lang="en-US" sz="2000" dirty="0">
                <a:solidFill>
                  <a:srgbClr val="BBBBBB"/>
                </a:solidFill>
                <a:latin typeface="Consolas" panose="020B0609020204030204" pitchFamily="49" charset="0"/>
              </a:rPr>
              <a:t>);</a:t>
            </a:r>
          </a:p>
          <a:p>
            <a:r>
              <a:rPr lang="en-US" sz="2000" dirty="0">
                <a:solidFill>
                  <a:srgbClr val="BBBBBB"/>
                </a:solidFill>
                <a:latin typeface="Consolas" panose="020B0609020204030204" pitchFamily="49" charset="0"/>
              </a:rPr>
              <a:t>            </a:t>
            </a:r>
            <a:r>
              <a:rPr lang="en-US" sz="2000" dirty="0">
                <a:solidFill>
                  <a:srgbClr val="FEDE5D"/>
                </a:solidFill>
                <a:latin typeface="Consolas" panose="020B0609020204030204" pitchFamily="49" charset="0"/>
              </a:rPr>
              <a:t>break</a:t>
            </a:r>
            <a:r>
              <a:rPr lang="en-US" sz="2000" dirty="0">
                <a:solidFill>
                  <a:srgbClr val="BBBBBB"/>
                </a:solidFill>
                <a:latin typeface="Consolas" panose="020B0609020204030204" pitchFamily="49" charset="0"/>
              </a:rPr>
              <a:t>;</a:t>
            </a:r>
          </a:p>
          <a:p>
            <a:r>
              <a:rPr lang="en-US" sz="2000" dirty="0">
                <a:solidFill>
                  <a:srgbClr val="BBBBBB"/>
                </a:solidFill>
                <a:latin typeface="Consolas" panose="020B0609020204030204" pitchFamily="49" charset="0"/>
              </a:rPr>
              <a:t>        </a:t>
            </a:r>
            <a:r>
              <a:rPr lang="en-US" sz="2000" dirty="0">
                <a:solidFill>
                  <a:srgbClr val="FEDE5D"/>
                </a:solidFill>
                <a:latin typeface="Consolas" panose="020B0609020204030204" pitchFamily="49" charset="0"/>
              </a:rPr>
              <a:t>default</a:t>
            </a:r>
            <a:r>
              <a:rPr lang="en-US" sz="2000" dirty="0">
                <a:solidFill>
                  <a:srgbClr val="BBBBBB"/>
                </a:solidFill>
                <a:latin typeface="Consolas" panose="020B0609020204030204" pitchFamily="49" charset="0"/>
              </a:rPr>
              <a:t>:</a:t>
            </a:r>
          </a:p>
          <a:p>
            <a:r>
              <a:rPr lang="en-US" sz="2000" dirty="0">
                <a:solidFill>
                  <a:srgbClr val="BBBBBB"/>
                </a:solidFill>
                <a:latin typeface="Consolas" panose="020B0609020204030204" pitchFamily="49" charset="0"/>
              </a:rPr>
              <a:t>            </a:t>
            </a:r>
            <a:r>
              <a:rPr lang="en-US" sz="2000" dirty="0" err="1">
                <a:solidFill>
                  <a:srgbClr val="36F9F6"/>
                </a:solidFill>
                <a:latin typeface="Consolas" panose="020B0609020204030204" pitchFamily="49" charset="0"/>
              </a:rPr>
              <a:t>printf</a:t>
            </a:r>
            <a:r>
              <a:rPr lang="en-US" sz="2000" dirty="0">
                <a:solidFill>
                  <a:srgbClr val="BBBBBB"/>
                </a:solidFill>
                <a:latin typeface="Consolas" panose="020B0609020204030204" pitchFamily="49" charset="0"/>
              </a:rPr>
              <a:t>(</a:t>
            </a:r>
            <a:r>
              <a:rPr lang="en-US" sz="2000" dirty="0">
                <a:solidFill>
                  <a:srgbClr val="FF8B39"/>
                </a:solidFill>
                <a:latin typeface="Consolas" panose="020B0609020204030204" pitchFamily="49" charset="0"/>
              </a:rPr>
              <a:t>"Of course provided you win a prize</a:t>
            </a:r>
            <a:r>
              <a:rPr lang="en-US" sz="2000" dirty="0">
                <a:solidFill>
                  <a:srgbClr val="36F9F6"/>
                </a:solidFill>
                <a:latin typeface="Consolas" panose="020B0609020204030204" pitchFamily="49" charset="0"/>
              </a:rPr>
              <a:t>\n</a:t>
            </a:r>
            <a:r>
              <a:rPr lang="en-US" sz="2000" dirty="0">
                <a:solidFill>
                  <a:srgbClr val="FF8B39"/>
                </a:solidFill>
                <a:latin typeface="Consolas" panose="020B0609020204030204" pitchFamily="49" charset="0"/>
              </a:rPr>
              <a:t>"</a:t>
            </a:r>
            <a:r>
              <a:rPr lang="en-US" sz="2000" dirty="0">
                <a:solidFill>
                  <a:srgbClr val="BBBBBB"/>
                </a:solidFill>
                <a:latin typeface="Consolas" panose="020B0609020204030204" pitchFamily="49" charset="0"/>
              </a:rPr>
              <a:t>);</a:t>
            </a:r>
          </a:p>
          <a:p>
            <a:r>
              <a:rPr lang="en-US" sz="2000" dirty="0">
                <a:solidFill>
                  <a:srgbClr val="BBBBBB"/>
                </a:solidFill>
                <a:latin typeface="Consolas" panose="020B0609020204030204" pitchFamily="49" charset="0"/>
              </a:rPr>
              <a:t>    }</a:t>
            </a:r>
          </a:p>
          <a:p>
            <a:r>
              <a:rPr lang="en-US" sz="2000" dirty="0">
                <a:solidFill>
                  <a:srgbClr val="BBBBBB"/>
                </a:solidFill>
                <a:latin typeface="Consolas" panose="020B0609020204030204" pitchFamily="49" charset="0"/>
              </a:rPr>
              <a:t>    </a:t>
            </a:r>
            <a:r>
              <a:rPr lang="en-US" sz="2000" dirty="0">
                <a:solidFill>
                  <a:srgbClr val="FEDE5D"/>
                </a:solidFill>
                <a:latin typeface="Consolas" panose="020B0609020204030204" pitchFamily="49" charset="0"/>
              </a:rPr>
              <a:t>return</a:t>
            </a:r>
            <a:r>
              <a:rPr lang="en-US" sz="2000" dirty="0">
                <a:solidFill>
                  <a:srgbClr val="BBBBBB"/>
                </a:solidFill>
                <a:latin typeface="Consolas" panose="020B0609020204030204" pitchFamily="49" charset="0"/>
              </a:rPr>
              <a:t> </a:t>
            </a:r>
            <a:r>
              <a:rPr lang="en-US" sz="2000" dirty="0">
                <a:solidFill>
                  <a:srgbClr val="F97E72"/>
                </a:solidFill>
                <a:latin typeface="Consolas" panose="020B0609020204030204" pitchFamily="49" charset="0"/>
              </a:rPr>
              <a:t>0</a:t>
            </a:r>
            <a:r>
              <a:rPr lang="en-US" sz="2000" dirty="0">
                <a:solidFill>
                  <a:srgbClr val="BBBBBB"/>
                </a:solidFill>
                <a:latin typeface="Consolas" panose="020B0609020204030204" pitchFamily="49" charset="0"/>
              </a:rPr>
              <a:t>;</a:t>
            </a:r>
          </a:p>
          <a:p>
            <a:r>
              <a:rPr lang="en-US" sz="2000" dirty="0">
                <a:solidFill>
                  <a:srgbClr val="BBBBBB"/>
                </a:solidFill>
                <a:latin typeface="Consolas" panose="020B0609020204030204" pitchFamily="49" charset="0"/>
              </a:rPr>
              <a:t>}</a:t>
            </a:r>
          </a:p>
        </p:txBody>
      </p:sp>
      <p:sp>
        <p:nvSpPr>
          <p:cNvPr id="18" name="TextBox 17">
            <a:extLst>
              <a:ext uri="{FF2B5EF4-FFF2-40B4-BE49-F238E27FC236}">
                <a16:creationId xmlns:a16="http://schemas.microsoft.com/office/drawing/2014/main" id="{ABC4725D-D177-E423-E8B7-49018889215B}"/>
              </a:ext>
            </a:extLst>
          </p:cNvPr>
          <p:cNvSpPr txBox="1"/>
          <p:nvPr/>
        </p:nvSpPr>
        <p:spPr>
          <a:xfrm>
            <a:off x="8973268" y="812128"/>
            <a:ext cx="2641600"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 Output:</a:t>
            </a:r>
          </a:p>
        </p:txBody>
      </p:sp>
      <p:pic>
        <p:nvPicPr>
          <p:cNvPr id="12" name="Picture 11">
            <a:extLst>
              <a:ext uri="{FF2B5EF4-FFF2-40B4-BE49-F238E27FC236}">
                <a16:creationId xmlns:a16="http://schemas.microsoft.com/office/drawing/2014/main" id="{A6344B28-5CA0-8D5C-199E-02CC5C34A8E4}"/>
              </a:ext>
            </a:extLst>
          </p:cNvPr>
          <p:cNvPicPr>
            <a:picLocks noChangeAspect="1"/>
          </p:cNvPicPr>
          <p:nvPr/>
        </p:nvPicPr>
        <p:blipFill>
          <a:blip r:embed="rId3"/>
          <a:stretch>
            <a:fillRect/>
          </a:stretch>
        </p:blipFill>
        <p:spPr>
          <a:xfrm>
            <a:off x="5626913" y="1787278"/>
            <a:ext cx="5987955" cy="523220"/>
          </a:xfrm>
          <a:prstGeom prst="rect">
            <a:avLst/>
          </a:prstGeom>
        </p:spPr>
      </p:pic>
    </p:spTree>
    <p:extLst>
      <p:ext uri="{BB962C8B-B14F-4D97-AF65-F5344CB8AC3E}">
        <p14:creationId xmlns:p14="http://schemas.microsoft.com/office/powerpoint/2010/main" val="4153249683"/>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1128061" y="1187094"/>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7 Q[A](c)</a:t>
            </a: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817599"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(c)</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7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CASE CONTROL INSTRUCTION</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1638826" y="756950"/>
            <a:ext cx="9458838" cy="5509200"/>
          </a:xfrm>
          <a:prstGeom prst="rect">
            <a:avLst/>
          </a:prstGeom>
          <a:solidFill>
            <a:srgbClr val="262335"/>
          </a:solidFill>
        </p:spPr>
        <p:txBody>
          <a:bodyPr wrap="square">
            <a:spAutoFit/>
          </a:bodyPr>
          <a:lstStyle/>
          <a:p>
            <a:r>
              <a:rPr lang="en-US" sz="2200" b="0" dirty="0">
                <a:solidFill>
                  <a:srgbClr val="72F1B8"/>
                </a:solidFill>
                <a:effectLst/>
                <a:latin typeface="Consolas" panose="020B0609020204030204" pitchFamily="49" charset="0"/>
              </a:rPr>
              <a:t>#include</a:t>
            </a:r>
            <a:r>
              <a:rPr lang="en-US" sz="2200" b="0" dirty="0">
                <a:solidFill>
                  <a:srgbClr val="BBBBBB"/>
                </a:solidFill>
                <a:effectLst/>
                <a:latin typeface="Consolas" panose="020B0609020204030204" pitchFamily="49" charset="0"/>
              </a:rPr>
              <a:t> </a:t>
            </a:r>
            <a:r>
              <a:rPr lang="en-US" sz="2200" b="0" dirty="0">
                <a:solidFill>
                  <a:srgbClr val="FF8B39"/>
                </a:solidFill>
                <a:effectLst/>
                <a:latin typeface="Consolas" panose="020B0609020204030204" pitchFamily="49" charset="0"/>
              </a:rPr>
              <a:t>&lt;</a:t>
            </a:r>
            <a:r>
              <a:rPr lang="en-US" sz="2200" b="0" dirty="0" err="1">
                <a:solidFill>
                  <a:srgbClr val="FF8B39"/>
                </a:solidFill>
                <a:effectLst/>
                <a:latin typeface="Consolas" panose="020B0609020204030204" pitchFamily="49" charset="0"/>
              </a:rPr>
              <a:t>stdio.h</a:t>
            </a:r>
            <a:r>
              <a:rPr lang="en-US" sz="2200" b="0" dirty="0">
                <a:solidFill>
                  <a:srgbClr val="FF8B39"/>
                </a:solidFill>
                <a:effectLst/>
                <a:latin typeface="Consolas" panose="020B0609020204030204" pitchFamily="49" charset="0"/>
              </a:rPr>
              <a:t>&gt;</a:t>
            </a:r>
            <a:endParaRPr lang="en-US" sz="2200" b="0" dirty="0">
              <a:solidFill>
                <a:srgbClr val="BBBBBB"/>
              </a:solidFill>
              <a:effectLst/>
              <a:latin typeface="Consolas" panose="020B0609020204030204" pitchFamily="49" charset="0"/>
            </a:endParaRPr>
          </a:p>
          <a:p>
            <a:r>
              <a:rPr lang="en-US" sz="2200" b="0" dirty="0">
                <a:solidFill>
                  <a:srgbClr val="FEDE5D"/>
                </a:solidFill>
                <a:effectLst/>
                <a:latin typeface="Consolas" panose="020B0609020204030204" pitchFamily="49" charset="0"/>
              </a:rPr>
              <a:t>int</a:t>
            </a:r>
            <a:r>
              <a:rPr lang="en-US" sz="2200" b="0" dirty="0">
                <a:solidFill>
                  <a:srgbClr val="BBBBBB"/>
                </a:solidFill>
                <a:effectLst/>
                <a:latin typeface="Consolas" panose="020B0609020204030204" pitchFamily="49" charset="0"/>
              </a:rPr>
              <a:t> </a:t>
            </a:r>
            <a:r>
              <a:rPr lang="en-US" sz="2200" b="0" dirty="0">
                <a:solidFill>
                  <a:srgbClr val="36F9F6"/>
                </a:solidFill>
                <a:effectLst/>
                <a:latin typeface="Consolas" panose="020B0609020204030204" pitchFamily="49" charset="0"/>
              </a:rPr>
              <a:t>main</a:t>
            </a:r>
            <a:r>
              <a:rPr lang="en-US" sz="2200" b="0" dirty="0">
                <a:solidFill>
                  <a:srgbClr val="BBBBBB"/>
                </a:solidFill>
                <a:effectLst/>
                <a:latin typeface="Consolas" panose="020B0609020204030204" pitchFamily="49" charset="0"/>
              </a:rPr>
              <a:t>() </a:t>
            </a:r>
          </a:p>
          <a:p>
            <a:r>
              <a:rPr lang="en-US" sz="2200" b="0" dirty="0">
                <a:solidFill>
                  <a:srgbClr val="BBBBBB"/>
                </a:solidFill>
                <a:effectLst/>
                <a:latin typeface="Consolas" panose="020B0609020204030204" pitchFamily="49" charset="0"/>
              </a:rPr>
              <a:t>{</a:t>
            </a:r>
          </a:p>
          <a:p>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int</a:t>
            </a:r>
            <a:r>
              <a:rPr lang="en-US" sz="2200" b="0" dirty="0">
                <a:solidFill>
                  <a:srgbClr val="BBBBBB"/>
                </a:solidFill>
                <a:effectLst/>
                <a:latin typeface="Consolas" panose="020B0609020204030204" pitchFamily="49" charset="0"/>
              </a:rPr>
              <a:t> </a:t>
            </a:r>
            <a:r>
              <a:rPr lang="en-US" sz="2200" b="0" dirty="0" err="1">
                <a:solidFill>
                  <a:srgbClr val="FF7EDB"/>
                </a:solidFill>
                <a:effectLst/>
                <a:latin typeface="Consolas" panose="020B0609020204030204" pitchFamily="49" charset="0"/>
              </a:rPr>
              <a:t>i</a:t>
            </a:r>
            <a:r>
              <a:rPr lang="en-US" sz="2200" b="0" dirty="0">
                <a:solidFill>
                  <a:srgbClr val="BBBBBB"/>
                </a:solidFill>
                <a:effectLst/>
                <a:latin typeface="Consolas" panose="020B0609020204030204" pitchFamily="49" charset="0"/>
              </a:rPr>
              <a:t> </a:t>
            </a:r>
            <a:r>
              <a:rPr lang="en-US" sz="2200" b="0" dirty="0">
                <a:solidFill>
                  <a:srgbClr val="FFFFFF"/>
                </a:solidFill>
                <a:effectLst/>
                <a:latin typeface="Consolas" panose="020B0609020204030204" pitchFamily="49" charset="0"/>
              </a:rPr>
              <a:t>=</a:t>
            </a:r>
            <a:r>
              <a:rPr lang="en-US" sz="2200" b="0" dirty="0">
                <a:solidFill>
                  <a:srgbClr val="BBBBBB"/>
                </a:solidFill>
                <a:effectLst/>
                <a:latin typeface="Consolas" panose="020B0609020204030204" pitchFamily="49" charset="0"/>
              </a:rPr>
              <a:t> </a:t>
            </a:r>
            <a:r>
              <a:rPr lang="en-US" sz="2200" b="0" dirty="0">
                <a:solidFill>
                  <a:srgbClr val="F97E72"/>
                </a:solidFill>
                <a:effectLst/>
                <a:latin typeface="Consolas" panose="020B0609020204030204" pitchFamily="49" charset="0"/>
              </a:rPr>
              <a:t>3</a:t>
            </a:r>
            <a:r>
              <a:rPr lang="en-US" sz="2200" b="0" dirty="0">
                <a:solidFill>
                  <a:srgbClr val="BBBBBB"/>
                </a:solidFill>
                <a:effectLst/>
                <a:latin typeface="Consolas" panose="020B0609020204030204" pitchFamily="49" charset="0"/>
              </a:rPr>
              <a:t>; </a:t>
            </a:r>
          </a:p>
          <a:p>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switch</a:t>
            </a:r>
            <a:r>
              <a:rPr lang="en-US" sz="2200" b="0" dirty="0">
                <a:solidFill>
                  <a:srgbClr val="BBBBBB"/>
                </a:solidFill>
                <a:effectLst/>
                <a:latin typeface="Consolas" panose="020B0609020204030204" pitchFamily="49" charset="0"/>
              </a:rPr>
              <a:t> (</a:t>
            </a:r>
            <a:r>
              <a:rPr lang="en-US" sz="2200" b="0" dirty="0" err="1">
                <a:solidFill>
                  <a:srgbClr val="FF7EDB"/>
                </a:solidFill>
                <a:effectLst/>
                <a:latin typeface="Consolas" panose="020B0609020204030204" pitchFamily="49" charset="0"/>
              </a:rPr>
              <a:t>i</a:t>
            </a:r>
            <a:r>
              <a:rPr lang="en-US" sz="2200" b="0" dirty="0">
                <a:solidFill>
                  <a:srgbClr val="BBBBBB"/>
                </a:solidFill>
                <a:effectLst/>
                <a:latin typeface="Consolas" panose="020B0609020204030204" pitchFamily="49" charset="0"/>
              </a:rPr>
              <a:t>) {</a:t>
            </a:r>
          </a:p>
          <a:p>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case</a:t>
            </a:r>
            <a:r>
              <a:rPr lang="en-US" sz="2200" b="0" dirty="0">
                <a:solidFill>
                  <a:srgbClr val="BBBBBB"/>
                </a:solidFill>
                <a:effectLst/>
                <a:latin typeface="Consolas" panose="020B0609020204030204" pitchFamily="49" charset="0"/>
              </a:rPr>
              <a:t> </a:t>
            </a:r>
            <a:r>
              <a:rPr lang="en-US" sz="2200" b="0" dirty="0">
                <a:solidFill>
                  <a:srgbClr val="F97E72"/>
                </a:solidFill>
                <a:effectLst/>
                <a:latin typeface="Consolas" panose="020B0609020204030204" pitchFamily="49" charset="0"/>
              </a:rPr>
              <a:t>0</a:t>
            </a:r>
            <a:r>
              <a:rPr lang="en-US" sz="2200" b="0" dirty="0">
                <a:solidFill>
                  <a:srgbClr val="BBBBBB"/>
                </a:solidFill>
                <a:effectLst/>
                <a:latin typeface="Consolas" panose="020B0609020204030204" pitchFamily="49" charset="0"/>
              </a:rPr>
              <a:t>:</a:t>
            </a:r>
          </a:p>
          <a:p>
            <a:r>
              <a:rPr lang="en-US" sz="2200" b="0" dirty="0">
                <a:solidFill>
                  <a:srgbClr val="BBBBBB"/>
                </a:solidFill>
                <a:effectLst/>
                <a:latin typeface="Consolas" panose="020B0609020204030204" pitchFamily="49" charset="0"/>
              </a:rPr>
              <a:t>            </a:t>
            </a:r>
            <a:r>
              <a:rPr lang="en-US" sz="2200" b="0" dirty="0" err="1">
                <a:solidFill>
                  <a:srgbClr val="36F9F6"/>
                </a:solidFill>
                <a:effectLst/>
                <a:latin typeface="Consolas" panose="020B0609020204030204" pitchFamily="49" charset="0"/>
              </a:rPr>
              <a:t>printf</a:t>
            </a:r>
            <a:r>
              <a:rPr lang="en-US" sz="2200" b="0" dirty="0">
                <a:solidFill>
                  <a:srgbClr val="BBBBBB"/>
                </a:solidFill>
                <a:effectLst/>
                <a:latin typeface="Consolas" panose="020B0609020204030204" pitchFamily="49" charset="0"/>
              </a:rPr>
              <a:t>(</a:t>
            </a:r>
            <a:r>
              <a:rPr lang="en-US" sz="2200" b="0" dirty="0">
                <a:solidFill>
                  <a:srgbClr val="FF8B39"/>
                </a:solidFill>
                <a:effectLst/>
                <a:latin typeface="Consolas" panose="020B0609020204030204" pitchFamily="49" charset="0"/>
              </a:rPr>
              <a:t>"Customers are dicey</a:t>
            </a:r>
            <a:r>
              <a:rPr lang="en-US" sz="2200" b="0" dirty="0">
                <a:solidFill>
                  <a:srgbClr val="36F9F6"/>
                </a:solidFill>
                <a:effectLst/>
                <a:latin typeface="Consolas" panose="020B0609020204030204" pitchFamily="49" charset="0"/>
              </a:rPr>
              <a:t>\n</a:t>
            </a:r>
            <a:r>
              <a:rPr lang="en-US" sz="2200" b="0" dirty="0">
                <a:solidFill>
                  <a:srgbClr val="FF8B39"/>
                </a:solidFill>
                <a:effectLst/>
                <a:latin typeface="Consolas" panose="020B0609020204030204" pitchFamily="49" charset="0"/>
              </a:rPr>
              <a:t>"</a:t>
            </a:r>
            <a:r>
              <a:rPr lang="en-US" sz="2200" b="0" dirty="0">
                <a:solidFill>
                  <a:srgbClr val="BBBBBB"/>
                </a:solidFill>
                <a:effectLst/>
                <a:latin typeface="Consolas" panose="020B0609020204030204" pitchFamily="49" charset="0"/>
              </a:rPr>
              <a:t>);</a:t>
            </a:r>
          </a:p>
          <a:p>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case</a:t>
            </a:r>
            <a:r>
              <a:rPr lang="en-US" sz="2200" b="0" dirty="0">
                <a:solidFill>
                  <a:srgbClr val="BBBBBB"/>
                </a:solidFill>
                <a:effectLst/>
                <a:latin typeface="Consolas" panose="020B0609020204030204" pitchFamily="49" charset="0"/>
              </a:rPr>
              <a:t> </a:t>
            </a:r>
            <a:r>
              <a:rPr lang="en-US" sz="2200" b="0" dirty="0">
                <a:solidFill>
                  <a:srgbClr val="F97E72"/>
                </a:solidFill>
                <a:effectLst/>
                <a:latin typeface="Consolas" panose="020B0609020204030204" pitchFamily="49" charset="0"/>
              </a:rPr>
              <a:t>1</a:t>
            </a:r>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a:t>
            </a:r>
            <a:r>
              <a:rPr lang="en-US" sz="2200" b="0" dirty="0">
                <a:solidFill>
                  <a:srgbClr val="BBBBBB"/>
                </a:solidFill>
                <a:effectLst/>
                <a:latin typeface="Consolas" panose="020B0609020204030204" pitchFamily="49" charset="0"/>
              </a:rPr>
              <a:t> </a:t>
            </a:r>
            <a:r>
              <a:rPr lang="en-US" sz="2200" b="0" dirty="0">
                <a:solidFill>
                  <a:srgbClr val="F97E72"/>
                </a:solidFill>
                <a:effectLst/>
                <a:latin typeface="Consolas" panose="020B0609020204030204" pitchFamily="49" charset="0"/>
              </a:rPr>
              <a:t>0</a:t>
            </a:r>
            <a:r>
              <a:rPr lang="en-US" sz="2200" b="0" dirty="0">
                <a:solidFill>
                  <a:srgbClr val="BBBBBB"/>
                </a:solidFill>
                <a:effectLst/>
                <a:latin typeface="Consolas" panose="020B0609020204030204" pitchFamily="49" charset="0"/>
              </a:rPr>
              <a:t>:</a:t>
            </a:r>
          </a:p>
          <a:p>
            <a:r>
              <a:rPr lang="en-US" sz="2200" b="0" dirty="0">
                <a:solidFill>
                  <a:srgbClr val="BBBBBB"/>
                </a:solidFill>
                <a:effectLst/>
                <a:latin typeface="Consolas" panose="020B0609020204030204" pitchFamily="49" charset="0"/>
              </a:rPr>
              <a:t>            </a:t>
            </a:r>
            <a:r>
              <a:rPr lang="en-US" sz="2200" b="0" dirty="0" err="1">
                <a:solidFill>
                  <a:srgbClr val="36F9F6"/>
                </a:solidFill>
                <a:effectLst/>
                <a:latin typeface="Consolas" panose="020B0609020204030204" pitchFamily="49" charset="0"/>
              </a:rPr>
              <a:t>printf</a:t>
            </a:r>
            <a:r>
              <a:rPr lang="en-US" sz="2200" b="0" dirty="0">
                <a:solidFill>
                  <a:srgbClr val="BBBBBB"/>
                </a:solidFill>
                <a:effectLst/>
                <a:latin typeface="Consolas" panose="020B0609020204030204" pitchFamily="49" charset="0"/>
              </a:rPr>
              <a:t>(</a:t>
            </a:r>
            <a:r>
              <a:rPr lang="en-US" sz="2200" b="0" dirty="0">
                <a:solidFill>
                  <a:srgbClr val="FF8B39"/>
                </a:solidFill>
                <a:effectLst/>
                <a:latin typeface="Consolas" panose="020B0609020204030204" pitchFamily="49" charset="0"/>
              </a:rPr>
              <a:t>"Markets are pricey</a:t>
            </a:r>
            <a:r>
              <a:rPr lang="en-US" sz="2200" b="0" dirty="0">
                <a:solidFill>
                  <a:srgbClr val="36F9F6"/>
                </a:solidFill>
                <a:effectLst/>
                <a:latin typeface="Consolas" panose="020B0609020204030204" pitchFamily="49" charset="0"/>
              </a:rPr>
              <a:t>\n</a:t>
            </a:r>
            <a:r>
              <a:rPr lang="en-US" sz="2200" b="0" dirty="0">
                <a:solidFill>
                  <a:srgbClr val="FF8B39"/>
                </a:solidFill>
                <a:effectLst/>
                <a:latin typeface="Consolas" panose="020B0609020204030204" pitchFamily="49" charset="0"/>
              </a:rPr>
              <a:t>"</a:t>
            </a:r>
            <a:r>
              <a:rPr lang="en-US" sz="2200" b="0" dirty="0">
                <a:solidFill>
                  <a:srgbClr val="BBBBBB"/>
                </a:solidFill>
                <a:effectLst/>
                <a:latin typeface="Consolas" panose="020B0609020204030204" pitchFamily="49" charset="0"/>
              </a:rPr>
              <a:t>);</a:t>
            </a:r>
          </a:p>
          <a:p>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case</a:t>
            </a:r>
            <a:r>
              <a:rPr lang="en-US" sz="2200" b="0" dirty="0">
                <a:solidFill>
                  <a:srgbClr val="BBBBBB"/>
                </a:solidFill>
                <a:effectLst/>
                <a:latin typeface="Consolas" panose="020B0609020204030204" pitchFamily="49" charset="0"/>
              </a:rPr>
              <a:t> </a:t>
            </a:r>
            <a:r>
              <a:rPr lang="en-US" sz="2200" b="0" dirty="0">
                <a:solidFill>
                  <a:srgbClr val="F97E72"/>
                </a:solidFill>
                <a:effectLst/>
                <a:latin typeface="Consolas" panose="020B0609020204030204" pitchFamily="49" charset="0"/>
              </a:rPr>
              <a:t>4</a:t>
            </a:r>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a:t>
            </a:r>
            <a:r>
              <a:rPr lang="en-US" sz="2200" b="0" dirty="0">
                <a:solidFill>
                  <a:srgbClr val="BBBBBB"/>
                </a:solidFill>
                <a:effectLst/>
                <a:latin typeface="Consolas" panose="020B0609020204030204" pitchFamily="49" charset="0"/>
              </a:rPr>
              <a:t> </a:t>
            </a:r>
            <a:r>
              <a:rPr lang="en-US" sz="2200" b="0" dirty="0">
                <a:solidFill>
                  <a:srgbClr val="F97E72"/>
                </a:solidFill>
                <a:effectLst/>
                <a:latin typeface="Consolas" panose="020B0609020204030204" pitchFamily="49" charset="0"/>
              </a:rPr>
              <a:t>2</a:t>
            </a:r>
            <a:r>
              <a:rPr lang="en-US" sz="2200" b="0" dirty="0">
                <a:solidFill>
                  <a:srgbClr val="BBBBBB"/>
                </a:solidFill>
                <a:effectLst/>
                <a:latin typeface="Consolas" panose="020B0609020204030204" pitchFamily="49" charset="0"/>
              </a:rPr>
              <a:t>: </a:t>
            </a:r>
          </a:p>
          <a:p>
            <a:r>
              <a:rPr lang="en-US" sz="2200" b="0" dirty="0">
                <a:solidFill>
                  <a:srgbClr val="BBBBBB"/>
                </a:solidFill>
                <a:effectLst/>
                <a:latin typeface="Consolas" panose="020B0609020204030204" pitchFamily="49" charset="0"/>
              </a:rPr>
              <a:t>            </a:t>
            </a:r>
            <a:r>
              <a:rPr lang="en-US" sz="2200" b="0" dirty="0" err="1">
                <a:solidFill>
                  <a:srgbClr val="36F9F6"/>
                </a:solidFill>
                <a:effectLst/>
                <a:latin typeface="Consolas" panose="020B0609020204030204" pitchFamily="49" charset="0"/>
              </a:rPr>
              <a:t>printf</a:t>
            </a:r>
            <a:r>
              <a:rPr lang="en-US" sz="2200" b="0" dirty="0">
                <a:solidFill>
                  <a:srgbClr val="BBBBBB"/>
                </a:solidFill>
                <a:effectLst/>
                <a:latin typeface="Consolas" panose="020B0609020204030204" pitchFamily="49" charset="0"/>
              </a:rPr>
              <a:t>(</a:t>
            </a:r>
            <a:r>
              <a:rPr lang="en-US" sz="2200" b="0" dirty="0">
                <a:solidFill>
                  <a:srgbClr val="FF8B39"/>
                </a:solidFill>
                <a:effectLst/>
                <a:latin typeface="Consolas" panose="020B0609020204030204" pitchFamily="49" charset="0"/>
              </a:rPr>
              <a:t>"Investors are moody</a:t>
            </a:r>
            <a:r>
              <a:rPr lang="en-US" sz="2200" b="0" dirty="0">
                <a:solidFill>
                  <a:srgbClr val="36F9F6"/>
                </a:solidFill>
                <a:effectLst/>
                <a:latin typeface="Consolas" panose="020B0609020204030204" pitchFamily="49" charset="0"/>
              </a:rPr>
              <a:t>\n</a:t>
            </a:r>
            <a:r>
              <a:rPr lang="en-US" sz="2200" b="0" dirty="0">
                <a:solidFill>
                  <a:srgbClr val="FF8B39"/>
                </a:solidFill>
                <a:effectLst/>
                <a:latin typeface="Consolas" panose="020B0609020204030204" pitchFamily="49" charset="0"/>
              </a:rPr>
              <a:t>"</a:t>
            </a:r>
            <a:r>
              <a:rPr lang="en-US" sz="2200" b="0" dirty="0">
                <a:solidFill>
                  <a:srgbClr val="BBBBBB"/>
                </a:solidFill>
                <a:effectLst/>
                <a:latin typeface="Consolas" panose="020B0609020204030204" pitchFamily="49" charset="0"/>
              </a:rPr>
              <a:t>);</a:t>
            </a:r>
          </a:p>
          <a:p>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case</a:t>
            </a:r>
            <a:r>
              <a:rPr lang="en-US" sz="2200" b="0" dirty="0">
                <a:solidFill>
                  <a:srgbClr val="BBBBBB"/>
                </a:solidFill>
                <a:effectLst/>
                <a:latin typeface="Consolas" panose="020B0609020204030204" pitchFamily="49" charset="0"/>
              </a:rPr>
              <a:t> </a:t>
            </a:r>
            <a:r>
              <a:rPr lang="en-US" sz="2200" b="0" dirty="0">
                <a:solidFill>
                  <a:srgbClr val="F97E72"/>
                </a:solidFill>
                <a:effectLst/>
                <a:latin typeface="Consolas" panose="020B0609020204030204" pitchFamily="49" charset="0"/>
              </a:rPr>
              <a:t>8</a:t>
            </a:r>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a:t>
            </a:r>
            <a:r>
              <a:rPr lang="en-US" sz="2200" b="0" dirty="0">
                <a:solidFill>
                  <a:srgbClr val="BBBBBB"/>
                </a:solidFill>
                <a:effectLst/>
                <a:latin typeface="Consolas" panose="020B0609020204030204" pitchFamily="49" charset="0"/>
              </a:rPr>
              <a:t> </a:t>
            </a:r>
            <a:r>
              <a:rPr lang="en-US" sz="2200" b="0" dirty="0">
                <a:solidFill>
                  <a:srgbClr val="F97E72"/>
                </a:solidFill>
                <a:effectLst/>
                <a:latin typeface="Consolas" panose="020B0609020204030204" pitchFamily="49" charset="0"/>
              </a:rPr>
              <a:t>5</a:t>
            </a:r>
            <a:r>
              <a:rPr lang="en-US" sz="2200" b="0" dirty="0">
                <a:solidFill>
                  <a:srgbClr val="BBBBBB"/>
                </a:solidFill>
                <a:effectLst/>
                <a:latin typeface="Consolas" panose="020B0609020204030204" pitchFamily="49" charset="0"/>
              </a:rPr>
              <a:t>:</a:t>
            </a:r>
          </a:p>
          <a:p>
            <a:r>
              <a:rPr lang="en-US" sz="2200" b="0" dirty="0">
                <a:solidFill>
                  <a:srgbClr val="BBBBBB"/>
                </a:solidFill>
                <a:effectLst/>
                <a:latin typeface="Consolas" panose="020B0609020204030204" pitchFamily="49" charset="0"/>
              </a:rPr>
              <a:t>            </a:t>
            </a:r>
            <a:r>
              <a:rPr lang="en-US" sz="2200" b="0" dirty="0" err="1">
                <a:solidFill>
                  <a:srgbClr val="36F9F6"/>
                </a:solidFill>
                <a:effectLst/>
                <a:latin typeface="Consolas" panose="020B0609020204030204" pitchFamily="49" charset="0"/>
              </a:rPr>
              <a:t>printf</a:t>
            </a:r>
            <a:r>
              <a:rPr lang="en-US" sz="2200" b="0" dirty="0">
                <a:solidFill>
                  <a:srgbClr val="BBBBBB"/>
                </a:solidFill>
                <a:effectLst/>
                <a:latin typeface="Consolas" panose="020B0609020204030204" pitchFamily="49" charset="0"/>
              </a:rPr>
              <a:t>(</a:t>
            </a:r>
            <a:r>
              <a:rPr lang="en-US" sz="2200" b="0" dirty="0">
                <a:solidFill>
                  <a:srgbClr val="FF8B39"/>
                </a:solidFill>
                <a:effectLst/>
                <a:latin typeface="Consolas" panose="020B0609020204030204" pitchFamily="49" charset="0"/>
              </a:rPr>
              <a:t>"At least employees are good</a:t>
            </a:r>
            <a:r>
              <a:rPr lang="en-US" sz="2200" b="0" dirty="0">
                <a:solidFill>
                  <a:srgbClr val="36F9F6"/>
                </a:solidFill>
                <a:effectLst/>
                <a:latin typeface="Consolas" panose="020B0609020204030204" pitchFamily="49" charset="0"/>
              </a:rPr>
              <a:t>\n</a:t>
            </a:r>
            <a:r>
              <a:rPr lang="en-US" sz="2200" b="0" dirty="0">
                <a:solidFill>
                  <a:srgbClr val="FF8B39"/>
                </a:solidFill>
                <a:effectLst/>
                <a:latin typeface="Consolas" panose="020B0609020204030204" pitchFamily="49" charset="0"/>
              </a:rPr>
              <a:t>"</a:t>
            </a:r>
            <a:r>
              <a:rPr lang="en-US" sz="2200" b="0" dirty="0">
                <a:solidFill>
                  <a:srgbClr val="BBBBBB"/>
                </a:solidFill>
                <a:effectLst/>
                <a:latin typeface="Consolas" panose="020B0609020204030204" pitchFamily="49" charset="0"/>
              </a:rPr>
              <a:t>);</a:t>
            </a:r>
          </a:p>
          <a:p>
            <a:r>
              <a:rPr lang="en-US" sz="2200" b="0" dirty="0">
                <a:solidFill>
                  <a:srgbClr val="BBBBBB"/>
                </a:solidFill>
                <a:effectLst/>
                <a:latin typeface="Consolas" panose="020B0609020204030204" pitchFamily="49" charset="0"/>
              </a:rPr>
              <a:t>    }</a:t>
            </a:r>
          </a:p>
          <a:p>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return</a:t>
            </a:r>
            <a:r>
              <a:rPr lang="en-US" sz="2200" b="0" dirty="0">
                <a:solidFill>
                  <a:srgbClr val="BBBBBB"/>
                </a:solidFill>
                <a:effectLst/>
                <a:latin typeface="Consolas" panose="020B0609020204030204" pitchFamily="49" charset="0"/>
              </a:rPr>
              <a:t> </a:t>
            </a:r>
            <a:r>
              <a:rPr lang="en-US" sz="2200" b="0" dirty="0">
                <a:solidFill>
                  <a:srgbClr val="F97E72"/>
                </a:solidFill>
                <a:effectLst/>
                <a:latin typeface="Consolas" panose="020B0609020204030204" pitchFamily="49" charset="0"/>
              </a:rPr>
              <a:t>0</a:t>
            </a:r>
            <a:r>
              <a:rPr lang="en-US" sz="2200" b="0" dirty="0">
                <a:solidFill>
                  <a:srgbClr val="BBBBBB"/>
                </a:solidFill>
                <a:effectLst/>
                <a:latin typeface="Consolas" panose="020B0609020204030204" pitchFamily="49" charset="0"/>
              </a:rPr>
              <a:t>;</a:t>
            </a:r>
          </a:p>
          <a:p>
            <a:r>
              <a:rPr lang="en-US" sz="2200" b="0" dirty="0">
                <a:solidFill>
                  <a:srgbClr val="BBBBBB"/>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ABC4725D-D177-E423-E8B7-49018889215B}"/>
              </a:ext>
            </a:extLst>
          </p:cNvPr>
          <p:cNvSpPr txBox="1"/>
          <p:nvPr/>
        </p:nvSpPr>
        <p:spPr>
          <a:xfrm>
            <a:off x="8973268" y="812128"/>
            <a:ext cx="2641600"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 Output:</a:t>
            </a:r>
          </a:p>
        </p:txBody>
      </p:sp>
      <p:pic>
        <p:nvPicPr>
          <p:cNvPr id="11" name="Picture 10">
            <a:extLst>
              <a:ext uri="{FF2B5EF4-FFF2-40B4-BE49-F238E27FC236}">
                <a16:creationId xmlns:a16="http://schemas.microsoft.com/office/drawing/2014/main" id="{D7DE34B3-D9E1-8F0D-3D6F-0DB2950C272E}"/>
              </a:ext>
            </a:extLst>
          </p:cNvPr>
          <p:cNvPicPr>
            <a:picLocks noChangeAspect="1"/>
          </p:cNvPicPr>
          <p:nvPr/>
        </p:nvPicPr>
        <p:blipFill>
          <a:blip r:embed="rId3"/>
          <a:stretch>
            <a:fillRect/>
          </a:stretch>
        </p:blipFill>
        <p:spPr>
          <a:xfrm>
            <a:off x="5686961" y="1807536"/>
            <a:ext cx="5927907" cy="631663"/>
          </a:xfrm>
          <a:prstGeom prst="rect">
            <a:avLst/>
          </a:prstGeom>
        </p:spPr>
      </p:pic>
    </p:spTree>
    <p:extLst>
      <p:ext uri="{BB962C8B-B14F-4D97-AF65-F5344CB8AC3E}">
        <p14:creationId xmlns:p14="http://schemas.microsoft.com/office/powerpoint/2010/main" val="3189788547"/>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1128061" y="1187094"/>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7 Q[A](d)</a:t>
            </a: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817599"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(d)</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7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CASE CONTROL INSTRUCTION</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1638826" y="756950"/>
            <a:ext cx="6590774" cy="5262979"/>
          </a:xfrm>
          <a:prstGeom prst="rect">
            <a:avLst/>
          </a:prstGeom>
          <a:solidFill>
            <a:srgbClr val="262335"/>
          </a:solidFill>
        </p:spPr>
        <p:txBody>
          <a:bodyPr wrap="square">
            <a:spAutoFit/>
          </a:bodyPr>
          <a:lstStyle/>
          <a:p>
            <a:r>
              <a:rPr lang="en-US" sz="2400" b="0" dirty="0">
                <a:solidFill>
                  <a:srgbClr val="72F1B8"/>
                </a:solidFill>
                <a:effectLst/>
                <a:latin typeface="Consolas" panose="020B0609020204030204" pitchFamily="49" charset="0"/>
              </a:rPr>
              <a:t>#include</a:t>
            </a:r>
            <a:r>
              <a:rPr lang="en-US" sz="2400" b="0" dirty="0">
                <a:solidFill>
                  <a:srgbClr val="BBBBBB"/>
                </a:solidFill>
                <a:effectLst/>
                <a:latin typeface="Consolas" panose="020B0609020204030204" pitchFamily="49" charset="0"/>
              </a:rPr>
              <a:t> </a:t>
            </a:r>
            <a:r>
              <a:rPr lang="en-US" sz="2400" b="0" dirty="0">
                <a:solidFill>
                  <a:srgbClr val="FF8B39"/>
                </a:solidFill>
                <a:effectLst/>
                <a:latin typeface="Consolas" panose="020B0609020204030204" pitchFamily="49" charset="0"/>
              </a:rPr>
              <a:t>&lt;</a:t>
            </a:r>
            <a:r>
              <a:rPr lang="en-US" sz="2400" b="0" dirty="0" err="1">
                <a:solidFill>
                  <a:srgbClr val="FF8B39"/>
                </a:solidFill>
                <a:effectLst/>
                <a:latin typeface="Consolas" panose="020B0609020204030204" pitchFamily="49" charset="0"/>
              </a:rPr>
              <a:t>stdio.h</a:t>
            </a:r>
            <a:r>
              <a:rPr lang="en-US" sz="2400" b="0" dirty="0">
                <a:solidFill>
                  <a:srgbClr val="FF8B39"/>
                </a:solidFill>
                <a:effectLst/>
                <a:latin typeface="Consolas" panose="020B0609020204030204" pitchFamily="49" charset="0"/>
              </a:rPr>
              <a:t>&gt;</a:t>
            </a:r>
            <a:endParaRPr lang="en-US" sz="2400" b="0" dirty="0">
              <a:solidFill>
                <a:srgbClr val="BBBBBB"/>
              </a:solidFill>
              <a:effectLst/>
              <a:latin typeface="Consolas" panose="020B0609020204030204" pitchFamily="49" charset="0"/>
            </a:endParaRPr>
          </a:p>
          <a:p>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a:solidFill>
                  <a:srgbClr val="36F9F6"/>
                </a:solidFill>
                <a:effectLst/>
                <a:latin typeface="Consolas" panose="020B0609020204030204" pitchFamily="49" charset="0"/>
              </a:rPr>
              <a:t>main</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k</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float</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j</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2.0</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switch</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k</a:t>
            </a:r>
            <a:r>
              <a:rPr lang="en-US" sz="2400" b="0" dirty="0">
                <a:solidFill>
                  <a:srgbClr val="FFFFFF"/>
                </a:solidFill>
                <a:effectLst/>
                <a:latin typeface="Consolas" panose="020B0609020204030204" pitchFamily="49" charset="0"/>
              </a:rPr>
              <a:t>=</a:t>
            </a:r>
            <a:r>
              <a:rPr lang="en-US" sz="2400" b="0" dirty="0">
                <a:solidFill>
                  <a:srgbClr val="FF7EDB"/>
                </a:solidFill>
                <a:effectLst/>
                <a:latin typeface="Consolas" panose="020B0609020204030204" pitchFamily="49" charset="0"/>
              </a:rPr>
              <a:t>j</a:t>
            </a:r>
            <a:r>
              <a:rPr lang="en-US" sz="2400" b="0" dirty="0">
                <a:solidFill>
                  <a:srgbClr val="FEDE5D"/>
                </a:solidFill>
                <a:effectLst/>
                <a:latin typeface="Consolas" panose="020B0609020204030204" pitchFamily="49" charset="0"/>
              </a:rPr>
              <a:t>+</a:t>
            </a:r>
            <a:r>
              <a:rPr lang="en-US" sz="2400" b="0" dirty="0">
                <a:solidFill>
                  <a:srgbClr val="F97E72"/>
                </a:solidFill>
                <a:effectLst/>
                <a:latin typeface="Consolas" panose="020B0609020204030204" pitchFamily="49" charset="0"/>
              </a:rPr>
              <a:t>1</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case</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3</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err="1">
                <a:solidFill>
                  <a:srgbClr val="36F9F6"/>
                </a:solidFill>
                <a:effectLst/>
                <a:latin typeface="Consolas" panose="020B0609020204030204" pitchFamily="49" charset="0"/>
              </a:rPr>
              <a:t>printf</a:t>
            </a:r>
            <a:r>
              <a:rPr lang="en-US" sz="2400" b="0" dirty="0">
                <a:solidFill>
                  <a:srgbClr val="BBBBBB"/>
                </a:solidFill>
                <a:effectLst/>
                <a:latin typeface="Consolas" panose="020B0609020204030204" pitchFamily="49" charset="0"/>
              </a:rPr>
              <a:t>(</a:t>
            </a:r>
            <a:r>
              <a:rPr lang="en-US" sz="2400" b="0" dirty="0">
                <a:solidFill>
                  <a:srgbClr val="FF8B39"/>
                </a:solidFill>
                <a:effectLst/>
                <a:latin typeface="Consolas" panose="020B0609020204030204" pitchFamily="49" charset="0"/>
              </a:rPr>
              <a:t>"Trapped</a:t>
            </a:r>
            <a:r>
              <a:rPr lang="en-US" sz="2400" b="0" dirty="0">
                <a:solidFill>
                  <a:srgbClr val="36F9F6"/>
                </a:solidFill>
                <a:effectLst/>
                <a:latin typeface="Consolas" panose="020B0609020204030204" pitchFamily="49" charset="0"/>
              </a:rPr>
              <a:t>\n</a:t>
            </a:r>
            <a:r>
              <a:rPr lang="en-US" sz="2400" b="0" dirty="0">
                <a:solidFill>
                  <a:srgbClr val="FF8B39"/>
                </a:solidFill>
                <a:effectLst/>
                <a:latin typeface="Consolas" panose="020B0609020204030204" pitchFamily="49" charset="0"/>
              </a:rPr>
              <a:t>"</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break</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default</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err="1">
                <a:solidFill>
                  <a:srgbClr val="36F9F6"/>
                </a:solidFill>
                <a:effectLst/>
                <a:latin typeface="Consolas" panose="020B0609020204030204" pitchFamily="49" charset="0"/>
              </a:rPr>
              <a:t>printf</a:t>
            </a:r>
            <a:r>
              <a:rPr lang="en-US" sz="2400" b="0" dirty="0">
                <a:solidFill>
                  <a:srgbClr val="BBBBBB"/>
                </a:solidFill>
                <a:effectLst/>
                <a:latin typeface="Consolas" panose="020B0609020204030204" pitchFamily="49" charset="0"/>
              </a:rPr>
              <a:t>(</a:t>
            </a:r>
            <a:r>
              <a:rPr lang="en-US" sz="2400" b="0" dirty="0">
                <a:solidFill>
                  <a:srgbClr val="FF8B39"/>
                </a:solidFill>
                <a:effectLst/>
                <a:latin typeface="Consolas" panose="020B0609020204030204" pitchFamily="49" charset="0"/>
              </a:rPr>
              <a:t>"Caught!</a:t>
            </a:r>
            <a:r>
              <a:rPr lang="en-US" sz="2400" b="0" dirty="0">
                <a:solidFill>
                  <a:srgbClr val="36F9F6"/>
                </a:solidFill>
                <a:effectLst/>
                <a:latin typeface="Consolas" panose="020B0609020204030204" pitchFamily="49" charset="0"/>
              </a:rPr>
              <a:t>\n</a:t>
            </a:r>
            <a:r>
              <a:rPr lang="en-US" sz="2400" b="0" dirty="0">
                <a:solidFill>
                  <a:srgbClr val="FF8B39"/>
                </a:solidFill>
                <a:effectLst/>
                <a:latin typeface="Consolas" panose="020B0609020204030204" pitchFamily="49" charset="0"/>
              </a:rPr>
              <a:t>"</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return</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0</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ABC4725D-D177-E423-E8B7-49018889215B}"/>
              </a:ext>
            </a:extLst>
          </p:cNvPr>
          <p:cNvSpPr txBox="1"/>
          <p:nvPr/>
        </p:nvSpPr>
        <p:spPr>
          <a:xfrm>
            <a:off x="8973268" y="812128"/>
            <a:ext cx="2641600"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 Output:</a:t>
            </a:r>
          </a:p>
        </p:txBody>
      </p:sp>
      <p:sp>
        <p:nvSpPr>
          <p:cNvPr id="21" name="TextBox 20">
            <a:extLst>
              <a:ext uri="{FF2B5EF4-FFF2-40B4-BE49-F238E27FC236}">
                <a16:creationId xmlns:a16="http://schemas.microsoft.com/office/drawing/2014/main" id="{9EC4836E-4842-A46D-E067-687D966CE170}"/>
              </a:ext>
            </a:extLst>
          </p:cNvPr>
          <p:cNvSpPr txBox="1"/>
          <p:nvPr/>
        </p:nvSpPr>
        <p:spPr>
          <a:xfrm>
            <a:off x="8335162" y="2911386"/>
            <a:ext cx="3646092" cy="3046988"/>
          </a:xfrm>
          <a:prstGeom prst="rect">
            <a:avLst/>
          </a:prstGeom>
          <a:noFill/>
        </p:spPr>
        <p:txBody>
          <a:bodyPr wrap="square" rtlCol="0">
            <a:spAutoFit/>
          </a:bodyPr>
          <a:lstStyle/>
          <a:p>
            <a:pPr algn="r"/>
            <a:r>
              <a:rPr lang="en-US" sz="3200" dirty="0">
                <a:solidFill>
                  <a:srgbClr val="03EDF9"/>
                </a:solidFill>
                <a:latin typeface="Tw Cen MT" panose="020B0602020104020603" pitchFamily="34" charset="0"/>
              </a:rPr>
              <a:t>✍️ k is integer, so the value of </a:t>
            </a:r>
            <a:r>
              <a:rPr lang="en-US" sz="3200" dirty="0">
                <a:solidFill>
                  <a:srgbClr val="03EDF9"/>
                </a:solidFill>
              </a:rPr>
              <a:t>j</a:t>
            </a:r>
            <a:r>
              <a:rPr lang="en-US" sz="3200" dirty="0">
                <a:solidFill>
                  <a:srgbClr val="03EDF9"/>
                </a:solidFill>
                <a:latin typeface="Tw Cen MT" panose="020B0602020104020603" pitchFamily="34" charset="0"/>
              </a:rPr>
              <a:t> + 1, which is 3.0 will be truncated to 3, and hence case 3 will match. </a:t>
            </a:r>
          </a:p>
        </p:txBody>
      </p:sp>
      <p:pic>
        <p:nvPicPr>
          <p:cNvPr id="12" name="Picture 11">
            <a:extLst>
              <a:ext uri="{FF2B5EF4-FFF2-40B4-BE49-F238E27FC236}">
                <a16:creationId xmlns:a16="http://schemas.microsoft.com/office/drawing/2014/main" id="{5B9991A9-FD4C-B907-7207-9F11512FE665}"/>
              </a:ext>
            </a:extLst>
          </p:cNvPr>
          <p:cNvPicPr>
            <a:picLocks noChangeAspect="1"/>
          </p:cNvPicPr>
          <p:nvPr/>
        </p:nvPicPr>
        <p:blipFill>
          <a:blip r:embed="rId3"/>
          <a:stretch>
            <a:fillRect/>
          </a:stretch>
        </p:blipFill>
        <p:spPr>
          <a:xfrm>
            <a:off x="9012251" y="1745228"/>
            <a:ext cx="2460868" cy="780853"/>
          </a:xfrm>
          <a:prstGeom prst="rect">
            <a:avLst/>
          </a:prstGeom>
        </p:spPr>
      </p:pic>
      <p:sp>
        <p:nvSpPr>
          <p:cNvPr id="14" name="TextBox 13">
            <a:extLst>
              <a:ext uri="{FF2B5EF4-FFF2-40B4-BE49-F238E27FC236}">
                <a16:creationId xmlns:a16="http://schemas.microsoft.com/office/drawing/2014/main" id="{BBDE033F-1E23-F386-D4CF-A8EAB445AE03}"/>
              </a:ext>
            </a:extLst>
          </p:cNvPr>
          <p:cNvSpPr txBox="1"/>
          <p:nvPr/>
        </p:nvSpPr>
        <p:spPr>
          <a:xfrm>
            <a:off x="4438980" y="1285018"/>
            <a:ext cx="4355334" cy="1077218"/>
          </a:xfrm>
          <a:prstGeom prst="rect">
            <a:avLst/>
          </a:prstGeom>
          <a:noFill/>
        </p:spPr>
        <p:txBody>
          <a:bodyPr wrap="square" rtlCol="0">
            <a:spAutoFit/>
          </a:bodyPr>
          <a:lstStyle/>
          <a:p>
            <a:pPr algn="r"/>
            <a:r>
              <a:rPr lang="en-US" sz="3200" dirty="0">
                <a:solidFill>
                  <a:srgbClr val="03EDF9"/>
                </a:solidFill>
                <a:latin typeface="Tw Cen MT" panose="020B0602020104020603" pitchFamily="34" charset="0"/>
              </a:rPr>
              <a:t>✍️ switch cannot be used with float, double.</a:t>
            </a:r>
          </a:p>
        </p:txBody>
      </p:sp>
    </p:spTree>
    <p:extLst>
      <p:ext uri="{BB962C8B-B14F-4D97-AF65-F5344CB8AC3E}">
        <p14:creationId xmlns:p14="http://schemas.microsoft.com/office/powerpoint/2010/main" val="1822306902"/>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1128061" y="1187094"/>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7 Q[A](e)</a:t>
            </a: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817599"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(e)</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7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CASE CONTROL INSTRUCTION</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1638826" y="756950"/>
            <a:ext cx="6590774" cy="5509200"/>
          </a:xfrm>
          <a:prstGeom prst="rect">
            <a:avLst/>
          </a:prstGeom>
          <a:solidFill>
            <a:srgbClr val="262335"/>
          </a:solidFill>
        </p:spPr>
        <p:txBody>
          <a:bodyPr wrap="square">
            <a:spAutoFit/>
          </a:bodyPr>
          <a:lstStyle/>
          <a:p>
            <a:r>
              <a:rPr lang="en-US" sz="2200" dirty="0">
                <a:solidFill>
                  <a:srgbClr val="72F1B8"/>
                </a:solidFill>
                <a:latin typeface="Consolas" panose="020B0609020204030204" pitchFamily="49" charset="0"/>
              </a:rPr>
              <a:t>#include</a:t>
            </a:r>
            <a:r>
              <a:rPr lang="en-US" sz="2200" dirty="0">
                <a:solidFill>
                  <a:srgbClr val="BBBBBB"/>
                </a:solidFill>
                <a:latin typeface="Consolas" panose="020B0609020204030204" pitchFamily="49" charset="0"/>
              </a:rPr>
              <a:t> </a:t>
            </a:r>
            <a:r>
              <a:rPr lang="en-US" sz="2200" dirty="0">
                <a:solidFill>
                  <a:srgbClr val="FF8B39"/>
                </a:solidFill>
                <a:latin typeface="Consolas" panose="020B0609020204030204" pitchFamily="49" charset="0"/>
              </a:rPr>
              <a:t>&lt;</a:t>
            </a:r>
            <a:r>
              <a:rPr lang="en-US" sz="2200" dirty="0" err="1">
                <a:solidFill>
                  <a:srgbClr val="FF8B39"/>
                </a:solidFill>
                <a:latin typeface="Consolas" panose="020B0609020204030204" pitchFamily="49" charset="0"/>
              </a:rPr>
              <a:t>stdio.h</a:t>
            </a:r>
            <a:r>
              <a:rPr lang="en-US" sz="2200" dirty="0">
                <a:solidFill>
                  <a:srgbClr val="FF8B39"/>
                </a:solidFill>
                <a:latin typeface="Consolas" panose="020B0609020204030204" pitchFamily="49" charset="0"/>
              </a:rPr>
              <a:t>&gt;</a:t>
            </a:r>
            <a:endParaRPr lang="en-US" sz="2200" dirty="0">
              <a:solidFill>
                <a:srgbClr val="BBBBBB"/>
              </a:solidFill>
              <a:latin typeface="Consolas" panose="020B0609020204030204" pitchFamily="49" charset="0"/>
            </a:endParaRPr>
          </a:p>
          <a:p>
            <a:r>
              <a:rPr lang="en-US" sz="2200" dirty="0">
                <a:solidFill>
                  <a:srgbClr val="FEDE5D"/>
                </a:solidFill>
                <a:latin typeface="Consolas" panose="020B0609020204030204" pitchFamily="49" charset="0"/>
              </a:rPr>
              <a:t>int</a:t>
            </a:r>
            <a:r>
              <a:rPr lang="en-US" sz="2200" dirty="0">
                <a:solidFill>
                  <a:srgbClr val="BBBBBB"/>
                </a:solidFill>
                <a:latin typeface="Consolas" panose="020B0609020204030204" pitchFamily="49" charset="0"/>
              </a:rPr>
              <a:t> </a:t>
            </a:r>
            <a:r>
              <a:rPr lang="en-US" sz="2200" dirty="0">
                <a:solidFill>
                  <a:srgbClr val="36F9F6"/>
                </a:solidFill>
                <a:latin typeface="Consolas" panose="020B0609020204030204" pitchFamily="49" charset="0"/>
              </a:rPr>
              <a:t>main</a:t>
            </a:r>
            <a:r>
              <a:rPr lang="en-US" sz="2200" dirty="0">
                <a:solidFill>
                  <a:srgbClr val="BBBBBB"/>
                </a:solidFill>
                <a:latin typeface="Consolas" panose="020B0609020204030204" pitchFamily="49" charset="0"/>
              </a:rPr>
              <a:t>() </a:t>
            </a:r>
          </a:p>
          <a:p>
            <a:r>
              <a:rPr lang="en-US" sz="2200" dirty="0">
                <a:solidFill>
                  <a:srgbClr val="BBBBBB"/>
                </a:solidFill>
                <a:latin typeface="Consolas" panose="020B0609020204030204" pitchFamily="49" charset="0"/>
              </a:rPr>
              <a:t>{</a:t>
            </a:r>
          </a:p>
          <a:p>
            <a:r>
              <a:rPr lang="en-US" sz="2200" dirty="0">
                <a:solidFill>
                  <a:srgbClr val="BBBBBB"/>
                </a:solidFill>
                <a:latin typeface="Consolas" panose="020B0609020204030204" pitchFamily="49" charset="0"/>
              </a:rPr>
              <a:t>    </a:t>
            </a:r>
            <a:r>
              <a:rPr lang="en-US" sz="2200" dirty="0">
                <a:solidFill>
                  <a:srgbClr val="FEDE5D"/>
                </a:solidFill>
                <a:latin typeface="Consolas" panose="020B0609020204030204" pitchFamily="49" charset="0"/>
              </a:rPr>
              <a:t>int</a:t>
            </a:r>
            <a:r>
              <a:rPr lang="en-US" sz="2200" dirty="0">
                <a:solidFill>
                  <a:srgbClr val="BBBBBB"/>
                </a:solidFill>
                <a:latin typeface="Consolas" panose="020B0609020204030204" pitchFamily="49" charset="0"/>
              </a:rPr>
              <a:t> </a:t>
            </a:r>
            <a:r>
              <a:rPr lang="en-US" sz="2200" dirty="0" err="1">
                <a:solidFill>
                  <a:srgbClr val="FF7EDB"/>
                </a:solidFill>
                <a:latin typeface="Consolas" panose="020B0609020204030204" pitchFamily="49" charset="0"/>
              </a:rPr>
              <a:t>ch</a:t>
            </a:r>
            <a:r>
              <a:rPr lang="en-US" sz="2200" dirty="0">
                <a:solidFill>
                  <a:srgbClr val="BBBBBB"/>
                </a:solidFill>
                <a:latin typeface="Consolas" panose="020B0609020204030204" pitchFamily="49" charset="0"/>
              </a:rPr>
              <a:t> </a:t>
            </a:r>
            <a:r>
              <a:rPr lang="en-US" sz="2200" dirty="0">
                <a:solidFill>
                  <a:srgbClr val="FFFFFF"/>
                </a:solidFill>
                <a:latin typeface="Consolas" panose="020B0609020204030204" pitchFamily="49" charset="0"/>
              </a:rPr>
              <a:t>=</a:t>
            </a:r>
            <a:r>
              <a:rPr lang="en-US" sz="2200" dirty="0">
                <a:solidFill>
                  <a:srgbClr val="BBBBBB"/>
                </a:solidFill>
                <a:latin typeface="Consolas" panose="020B0609020204030204" pitchFamily="49" charset="0"/>
              </a:rPr>
              <a:t> </a:t>
            </a:r>
            <a:r>
              <a:rPr lang="en-US" sz="2200" dirty="0">
                <a:solidFill>
                  <a:srgbClr val="FF8B39"/>
                </a:solidFill>
                <a:latin typeface="Consolas" panose="020B0609020204030204" pitchFamily="49" charset="0"/>
              </a:rPr>
              <a:t>'a'</a:t>
            </a:r>
            <a:r>
              <a:rPr lang="en-US" sz="2200" dirty="0">
                <a:solidFill>
                  <a:srgbClr val="BBBBBB"/>
                </a:solidFill>
                <a:latin typeface="Consolas" panose="020B0609020204030204" pitchFamily="49" charset="0"/>
              </a:rPr>
              <a:t> </a:t>
            </a:r>
            <a:r>
              <a:rPr lang="en-US" sz="2200" dirty="0">
                <a:solidFill>
                  <a:srgbClr val="FEDE5D"/>
                </a:solidFill>
                <a:latin typeface="Consolas" panose="020B0609020204030204" pitchFamily="49" charset="0"/>
              </a:rPr>
              <a:t>+</a:t>
            </a:r>
            <a:r>
              <a:rPr lang="en-US" sz="2200" dirty="0">
                <a:solidFill>
                  <a:srgbClr val="BBBBBB"/>
                </a:solidFill>
                <a:latin typeface="Consolas" panose="020B0609020204030204" pitchFamily="49" charset="0"/>
              </a:rPr>
              <a:t> </a:t>
            </a:r>
            <a:r>
              <a:rPr lang="en-US" sz="2200" dirty="0">
                <a:solidFill>
                  <a:srgbClr val="FF8B39"/>
                </a:solidFill>
                <a:latin typeface="Consolas" panose="020B0609020204030204" pitchFamily="49" charset="0"/>
              </a:rPr>
              <a:t>'b'</a:t>
            </a:r>
            <a:r>
              <a:rPr lang="en-US" sz="2200" dirty="0">
                <a:solidFill>
                  <a:srgbClr val="BBBBBB"/>
                </a:solidFill>
                <a:latin typeface="Consolas" panose="020B0609020204030204" pitchFamily="49" charset="0"/>
              </a:rPr>
              <a:t>; </a:t>
            </a:r>
          </a:p>
          <a:p>
            <a:r>
              <a:rPr lang="en-US" sz="2200" dirty="0">
                <a:solidFill>
                  <a:srgbClr val="BBBBBB"/>
                </a:solidFill>
                <a:latin typeface="Consolas" panose="020B0609020204030204" pitchFamily="49" charset="0"/>
              </a:rPr>
              <a:t>    </a:t>
            </a:r>
            <a:r>
              <a:rPr lang="en-US" sz="2200" dirty="0">
                <a:solidFill>
                  <a:srgbClr val="FEDE5D"/>
                </a:solidFill>
                <a:latin typeface="Consolas" panose="020B0609020204030204" pitchFamily="49" charset="0"/>
              </a:rPr>
              <a:t>switch</a:t>
            </a:r>
            <a:r>
              <a:rPr lang="en-US" sz="2200" dirty="0">
                <a:solidFill>
                  <a:srgbClr val="BBBBBB"/>
                </a:solidFill>
                <a:latin typeface="Consolas" panose="020B0609020204030204" pitchFamily="49" charset="0"/>
              </a:rPr>
              <a:t> (</a:t>
            </a:r>
            <a:r>
              <a:rPr lang="en-US" sz="2200" dirty="0" err="1">
                <a:solidFill>
                  <a:srgbClr val="FF7EDB"/>
                </a:solidFill>
                <a:latin typeface="Consolas" panose="020B0609020204030204" pitchFamily="49" charset="0"/>
              </a:rPr>
              <a:t>ch</a:t>
            </a:r>
            <a:r>
              <a:rPr lang="en-US" sz="2200" dirty="0">
                <a:solidFill>
                  <a:srgbClr val="BBBBBB"/>
                </a:solidFill>
                <a:latin typeface="Consolas" panose="020B0609020204030204" pitchFamily="49" charset="0"/>
              </a:rPr>
              <a:t>) {</a:t>
            </a:r>
          </a:p>
          <a:p>
            <a:r>
              <a:rPr lang="en-US" sz="2200" dirty="0">
                <a:solidFill>
                  <a:srgbClr val="BBBBBB"/>
                </a:solidFill>
                <a:latin typeface="Consolas" panose="020B0609020204030204" pitchFamily="49" charset="0"/>
              </a:rPr>
              <a:t>            </a:t>
            </a:r>
            <a:r>
              <a:rPr lang="en-US" sz="2200" dirty="0" err="1">
                <a:solidFill>
                  <a:srgbClr val="36F9F6"/>
                </a:solidFill>
                <a:latin typeface="Consolas" panose="020B0609020204030204" pitchFamily="49" charset="0"/>
              </a:rPr>
              <a:t>printf</a:t>
            </a:r>
            <a:r>
              <a:rPr lang="en-US" sz="2200" dirty="0">
                <a:solidFill>
                  <a:srgbClr val="BBBBBB"/>
                </a:solidFill>
                <a:latin typeface="Consolas" panose="020B0609020204030204" pitchFamily="49" charset="0"/>
              </a:rPr>
              <a:t>(</a:t>
            </a:r>
            <a:r>
              <a:rPr lang="en-US" sz="2200" dirty="0">
                <a:solidFill>
                  <a:srgbClr val="FF8B39"/>
                </a:solidFill>
                <a:latin typeface="Consolas" panose="020B0609020204030204" pitchFamily="49" charset="0"/>
              </a:rPr>
              <a:t>"You entered b</a:t>
            </a:r>
            <a:r>
              <a:rPr lang="en-US" sz="2200" dirty="0">
                <a:solidFill>
                  <a:srgbClr val="36F9F6"/>
                </a:solidFill>
                <a:latin typeface="Consolas" panose="020B0609020204030204" pitchFamily="49" charset="0"/>
              </a:rPr>
              <a:t>\n</a:t>
            </a:r>
            <a:r>
              <a:rPr lang="en-US" sz="2200" dirty="0">
                <a:solidFill>
                  <a:srgbClr val="FF8B39"/>
                </a:solidFill>
                <a:latin typeface="Consolas" panose="020B0609020204030204" pitchFamily="49" charset="0"/>
              </a:rPr>
              <a:t>"</a:t>
            </a:r>
            <a:r>
              <a:rPr lang="en-US" sz="2200" dirty="0">
                <a:solidFill>
                  <a:srgbClr val="BBBBBB"/>
                </a:solidFill>
                <a:latin typeface="Consolas" panose="020B0609020204030204" pitchFamily="49" charset="0"/>
              </a:rPr>
              <a:t>);</a:t>
            </a:r>
          </a:p>
          <a:p>
            <a:r>
              <a:rPr lang="en-US" sz="2200" dirty="0">
                <a:solidFill>
                  <a:srgbClr val="BBBBBB"/>
                </a:solidFill>
                <a:latin typeface="Consolas" panose="020B0609020204030204" pitchFamily="49" charset="0"/>
              </a:rPr>
              <a:t>        </a:t>
            </a:r>
            <a:r>
              <a:rPr lang="en-US" sz="2200" dirty="0">
                <a:solidFill>
                  <a:srgbClr val="FEDE5D"/>
                </a:solidFill>
                <a:latin typeface="Consolas" panose="020B0609020204030204" pitchFamily="49" charset="0"/>
              </a:rPr>
              <a:t>case</a:t>
            </a:r>
            <a:r>
              <a:rPr lang="en-US" sz="2200" dirty="0">
                <a:solidFill>
                  <a:srgbClr val="BBBBBB"/>
                </a:solidFill>
                <a:latin typeface="Consolas" panose="020B0609020204030204" pitchFamily="49" charset="0"/>
              </a:rPr>
              <a:t> </a:t>
            </a:r>
            <a:r>
              <a:rPr lang="en-US" sz="2200" dirty="0">
                <a:solidFill>
                  <a:srgbClr val="FF8B39"/>
                </a:solidFill>
                <a:latin typeface="Consolas" panose="020B0609020204030204" pitchFamily="49" charset="0"/>
              </a:rPr>
              <a:t>'a'</a:t>
            </a:r>
            <a:r>
              <a:rPr lang="en-US" sz="2200" dirty="0">
                <a:solidFill>
                  <a:srgbClr val="BBBBBB"/>
                </a:solidFill>
                <a:latin typeface="Consolas" panose="020B0609020204030204" pitchFamily="49" charset="0"/>
              </a:rPr>
              <a:t> :</a:t>
            </a:r>
          </a:p>
          <a:p>
            <a:r>
              <a:rPr lang="en-US" sz="2200" dirty="0">
                <a:solidFill>
                  <a:srgbClr val="BBBBBB"/>
                </a:solidFill>
                <a:latin typeface="Consolas" panose="020B0609020204030204" pitchFamily="49" charset="0"/>
              </a:rPr>
              <a:t>        </a:t>
            </a:r>
            <a:r>
              <a:rPr lang="en-US" sz="2200" dirty="0">
                <a:solidFill>
                  <a:srgbClr val="FEDE5D"/>
                </a:solidFill>
                <a:latin typeface="Consolas" panose="020B0609020204030204" pitchFamily="49" charset="0"/>
              </a:rPr>
              <a:t>case</a:t>
            </a:r>
            <a:r>
              <a:rPr lang="en-US" sz="2200" dirty="0">
                <a:solidFill>
                  <a:srgbClr val="BBBBBB"/>
                </a:solidFill>
                <a:latin typeface="Consolas" panose="020B0609020204030204" pitchFamily="49" charset="0"/>
              </a:rPr>
              <a:t> </a:t>
            </a:r>
            <a:r>
              <a:rPr lang="en-US" sz="2200" dirty="0">
                <a:solidFill>
                  <a:srgbClr val="FF8B39"/>
                </a:solidFill>
                <a:latin typeface="Consolas" panose="020B0609020204030204" pitchFamily="49" charset="0"/>
              </a:rPr>
              <a:t>'b'</a:t>
            </a:r>
            <a:r>
              <a:rPr lang="en-US" sz="2200" dirty="0">
                <a:solidFill>
                  <a:srgbClr val="BBBBBB"/>
                </a:solidFill>
                <a:latin typeface="Consolas" panose="020B0609020204030204" pitchFamily="49" charset="0"/>
              </a:rPr>
              <a:t>:</a:t>
            </a:r>
          </a:p>
          <a:p>
            <a:r>
              <a:rPr lang="en-US" sz="2200" dirty="0">
                <a:solidFill>
                  <a:srgbClr val="BBBBBB"/>
                </a:solidFill>
                <a:latin typeface="Consolas" panose="020B0609020204030204" pitchFamily="49" charset="0"/>
              </a:rPr>
              <a:t>        </a:t>
            </a:r>
            <a:r>
              <a:rPr lang="en-US" sz="2200" dirty="0">
                <a:solidFill>
                  <a:srgbClr val="FEDE5D"/>
                </a:solidFill>
                <a:latin typeface="Consolas" panose="020B0609020204030204" pitchFamily="49" charset="0"/>
              </a:rPr>
              <a:t>case</a:t>
            </a:r>
            <a:r>
              <a:rPr lang="en-US" sz="2200" dirty="0">
                <a:solidFill>
                  <a:srgbClr val="BBBBBB"/>
                </a:solidFill>
                <a:latin typeface="Consolas" panose="020B0609020204030204" pitchFamily="49" charset="0"/>
              </a:rPr>
              <a:t> </a:t>
            </a:r>
            <a:r>
              <a:rPr lang="en-US" sz="2200" dirty="0">
                <a:solidFill>
                  <a:srgbClr val="FF8B39"/>
                </a:solidFill>
                <a:latin typeface="Consolas" panose="020B0609020204030204" pitchFamily="49" charset="0"/>
              </a:rPr>
              <a:t>'A'</a:t>
            </a:r>
            <a:r>
              <a:rPr lang="en-US" sz="2200" dirty="0">
                <a:solidFill>
                  <a:srgbClr val="BBBBBB"/>
                </a:solidFill>
                <a:latin typeface="Consolas" panose="020B0609020204030204" pitchFamily="49" charset="0"/>
              </a:rPr>
              <a:t>:</a:t>
            </a:r>
          </a:p>
          <a:p>
            <a:r>
              <a:rPr lang="en-US" sz="2200" dirty="0">
                <a:solidFill>
                  <a:srgbClr val="BBBBBB"/>
                </a:solidFill>
                <a:latin typeface="Consolas" panose="020B0609020204030204" pitchFamily="49" charset="0"/>
              </a:rPr>
              <a:t>            </a:t>
            </a:r>
            <a:r>
              <a:rPr lang="en-US" sz="2200" dirty="0" err="1">
                <a:solidFill>
                  <a:srgbClr val="36F9F6"/>
                </a:solidFill>
                <a:latin typeface="Consolas" panose="020B0609020204030204" pitchFamily="49" charset="0"/>
              </a:rPr>
              <a:t>printf</a:t>
            </a:r>
            <a:r>
              <a:rPr lang="en-US" sz="2200" dirty="0">
                <a:solidFill>
                  <a:srgbClr val="BBBBBB"/>
                </a:solidFill>
                <a:latin typeface="Consolas" panose="020B0609020204030204" pitchFamily="49" charset="0"/>
              </a:rPr>
              <a:t>(</a:t>
            </a:r>
            <a:r>
              <a:rPr lang="en-US" sz="2200" dirty="0">
                <a:solidFill>
                  <a:srgbClr val="FF8B39"/>
                </a:solidFill>
                <a:latin typeface="Consolas" panose="020B0609020204030204" pitchFamily="49" charset="0"/>
              </a:rPr>
              <a:t>"a as in </a:t>
            </a:r>
            <a:r>
              <a:rPr lang="en-US" sz="2200" dirty="0" err="1">
                <a:solidFill>
                  <a:srgbClr val="FF8B39"/>
                </a:solidFill>
                <a:latin typeface="Consolas" panose="020B0609020204030204" pitchFamily="49" charset="0"/>
              </a:rPr>
              <a:t>ashar</a:t>
            </a:r>
            <a:r>
              <a:rPr lang="en-US" sz="2200" dirty="0">
                <a:solidFill>
                  <a:srgbClr val="36F9F6"/>
                </a:solidFill>
                <a:latin typeface="Consolas" panose="020B0609020204030204" pitchFamily="49" charset="0"/>
              </a:rPr>
              <a:t>\n</a:t>
            </a:r>
            <a:r>
              <a:rPr lang="en-US" sz="2200" dirty="0">
                <a:solidFill>
                  <a:srgbClr val="FF8B39"/>
                </a:solidFill>
                <a:latin typeface="Consolas" panose="020B0609020204030204" pitchFamily="49" charset="0"/>
              </a:rPr>
              <a:t>"</a:t>
            </a:r>
            <a:r>
              <a:rPr lang="en-US" sz="2200" dirty="0">
                <a:solidFill>
                  <a:srgbClr val="BBBBBB"/>
                </a:solidFill>
                <a:latin typeface="Consolas" panose="020B0609020204030204" pitchFamily="49" charset="0"/>
              </a:rPr>
              <a:t>);</a:t>
            </a:r>
          </a:p>
          <a:p>
            <a:r>
              <a:rPr lang="en-US" sz="2200" dirty="0">
                <a:solidFill>
                  <a:srgbClr val="BBBBBB"/>
                </a:solidFill>
                <a:latin typeface="Consolas" panose="020B0609020204030204" pitchFamily="49" charset="0"/>
              </a:rPr>
              <a:t>        </a:t>
            </a:r>
            <a:r>
              <a:rPr lang="en-US" sz="2200" dirty="0">
                <a:solidFill>
                  <a:srgbClr val="FEDE5D"/>
                </a:solidFill>
                <a:latin typeface="Consolas" panose="020B0609020204030204" pitchFamily="49" charset="0"/>
              </a:rPr>
              <a:t>case</a:t>
            </a:r>
            <a:r>
              <a:rPr lang="en-US" sz="2200" dirty="0">
                <a:solidFill>
                  <a:srgbClr val="BBBBBB"/>
                </a:solidFill>
                <a:latin typeface="Consolas" panose="020B0609020204030204" pitchFamily="49" charset="0"/>
              </a:rPr>
              <a:t> </a:t>
            </a:r>
            <a:r>
              <a:rPr lang="en-US" sz="2200" dirty="0">
                <a:solidFill>
                  <a:srgbClr val="FF8B39"/>
                </a:solidFill>
                <a:latin typeface="Consolas" panose="020B0609020204030204" pitchFamily="49" charset="0"/>
              </a:rPr>
              <a:t>'b'</a:t>
            </a:r>
            <a:r>
              <a:rPr lang="en-US" sz="2200" dirty="0">
                <a:solidFill>
                  <a:srgbClr val="BBBBBB"/>
                </a:solidFill>
                <a:latin typeface="Consolas" panose="020B0609020204030204" pitchFamily="49" charset="0"/>
              </a:rPr>
              <a:t> </a:t>
            </a:r>
            <a:r>
              <a:rPr lang="en-US" sz="2200" dirty="0">
                <a:solidFill>
                  <a:srgbClr val="FEDE5D"/>
                </a:solidFill>
                <a:latin typeface="Consolas" panose="020B0609020204030204" pitchFamily="49" charset="0"/>
              </a:rPr>
              <a:t>+</a:t>
            </a:r>
            <a:r>
              <a:rPr lang="en-US" sz="2200" dirty="0">
                <a:solidFill>
                  <a:srgbClr val="BBBBBB"/>
                </a:solidFill>
                <a:latin typeface="Consolas" panose="020B0609020204030204" pitchFamily="49" charset="0"/>
              </a:rPr>
              <a:t> </a:t>
            </a:r>
            <a:r>
              <a:rPr lang="en-US" sz="2200" dirty="0">
                <a:solidFill>
                  <a:srgbClr val="FF8B39"/>
                </a:solidFill>
                <a:latin typeface="Consolas" panose="020B0609020204030204" pitchFamily="49" charset="0"/>
              </a:rPr>
              <a:t>'a'</a:t>
            </a:r>
            <a:r>
              <a:rPr lang="en-US" sz="2200" dirty="0">
                <a:solidFill>
                  <a:srgbClr val="BBBBBB"/>
                </a:solidFill>
                <a:latin typeface="Consolas" panose="020B0609020204030204" pitchFamily="49" charset="0"/>
              </a:rPr>
              <a:t> :</a:t>
            </a:r>
          </a:p>
          <a:p>
            <a:r>
              <a:rPr lang="en-US" sz="2200" dirty="0">
                <a:solidFill>
                  <a:srgbClr val="BBBBBB"/>
                </a:solidFill>
                <a:latin typeface="Consolas" panose="020B0609020204030204" pitchFamily="49" charset="0"/>
              </a:rPr>
              <a:t>            </a:t>
            </a:r>
            <a:r>
              <a:rPr lang="en-US" sz="2200" dirty="0" err="1">
                <a:solidFill>
                  <a:srgbClr val="36F9F6"/>
                </a:solidFill>
                <a:latin typeface="Consolas" panose="020B0609020204030204" pitchFamily="49" charset="0"/>
              </a:rPr>
              <a:t>printf</a:t>
            </a:r>
            <a:r>
              <a:rPr lang="en-US" sz="2200" dirty="0">
                <a:solidFill>
                  <a:srgbClr val="BBBBBB"/>
                </a:solidFill>
                <a:latin typeface="Consolas" panose="020B0609020204030204" pitchFamily="49" charset="0"/>
              </a:rPr>
              <a:t>(</a:t>
            </a:r>
            <a:r>
              <a:rPr lang="en-US" sz="2200" dirty="0">
                <a:solidFill>
                  <a:srgbClr val="FF8B39"/>
                </a:solidFill>
                <a:latin typeface="Consolas" panose="020B0609020204030204" pitchFamily="49" charset="0"/>
              </a:rPr>
              <a:t>"You entered a and b</a:t>
            </a:r>
            <a:r>
              <a:rPr lang="en-US" sz="2200" dirty="0">
                <a:solidFill>
                  <a:srgbClr val="36F9F6"/>
                </a:solidFill>
                <a:latin typeface="Consolas" panose="020B0609020204030204" pitchFamily="49" charset="0"/>
              </a:rPr>
              <a:t>\n</a:t>
            </a:r>
            <a:r>
              <a:rPr lang="en-US" sz="2200" dirty="0">
                <a:solidFill>
                  <a:srgbClr val="FF8B39"/>
                </a:solidFill>
                <a:latin typeface="Consolas" panose="020B0609020204030204" pitchFamily="49" charset="0"/>
              </a:rPr>
              <a:t>"</a:t>
            </a:r>
            <a:r>
              <a:rPr lang="en-US" sz="2200" dirty="0">
                <a:solidFill>
                  <a:srgbClr val="BBBBBB"/>
                </a:solidFill>
                <a:latin typeface="Consolas" panose="020B0609020204030204" pitchFamily="49" charset="0"/>
              </a:rPr>
              <a:t>);</a:t>
            </a:r>
          </a:p>
          <a:p>
            <a:r>
              <a:rPr lang="en-US" sz="2200" dirty="0">
                <a:solidFill>
                  <a:srgbClr val="BBBBBB"/>
                </a:solidFill>
                <a:latin typeface="Consolas" panose="020B0609020204030204" pitchFamily="49" charset="0"/>
              </a:rPr>
              <a:t>    }</a:t>
            </a:r>
          </a:p>
          <a:p>
            <a:r>
              <a:rPr lang="en-US" sz="2200" dirty="0">
                <a:solidFill>
                  <a:srgbClr val="BBBBBB"/>
                </a:solidFill>
                <a:latin typeface="Consolas" panose="020B0609020204030204" pitchFamily="49" charset="0"/>
              </a:rPr>
              <a:t>    </a:t>
            </a:r>
            <a:r>
              <a:rPr lang="en-US" sz="2200" dirty="0">
                <a:solidFill>
                  <a:srgbClr val="FEDE5D"/>
                </a:solidFill>
                <a:latin typeface="Consolas" panose="020B0609020204030204" pitchFamily="49" charset="0"/>
              </a:rPr>
              <a:t>return</a:t>
            </a:r>
            <a:r>
              <a:rPr lang="en-US" sz="2200" dirty="0">
                <a:solidFill>
                  <a:srgbClr val="BBBBBB"/>
                </a:solidFill>
                <a:latin typeface="Consolas" panose="020B0609020204030204" pitchFamily="49" charset="0"/>
              </a:rPr>
              <a:t> </a:t>
            </a:r>
            <a:r>
              <a:rPr lang="en-US" sz="2200" dirty="0">
                <a:solidFill>
                  <a:srgbClr val="F97E72"/>
                </a:solidFill>
                <a:latin typeface="Consolas" panose="020B0609020204030204" pitchFamily="49" charset="0"/>
              </a:rPr>
              <a:t>0</a:t>
            </a:r>
            <a:r>
              <a:rPr lang="en-US" sz="2200" dirty="0">
                <a:solidFill>
                  <a:srgbClr val="BBBBBB"/>
                </a:solidFill>
                <a:latin typeface="Consolas" panose="020B0609020204030204" pitchFamily="49" charset="0"/>
              </a:rPr>
              <a:t>;</a:t>
            </a:r>
          </a:p>
          <a:p>
            <a:r>
              <a:rPr lang="en-US" sz="2200" dirty="0">
                <a:solidFill>
                  <a:srgbClr val="BBBBBB"/>
                </a:solidFill>
                <a:latin typeface="Consolas" panose="020B0609020204030204" pitchFamily="49" charset="0"/>
              </a:rPr>
              <a:t>}</a:t>
            </a:r>
          </a:p>
        </p:txBody>
      </p:sp>
      <p:sp>
        <p:nvSpPr>
          <p:cNvPr id="18" name="TextBox 17">
            <a:extLst>
              <a:ext uri="{FF2B5EF4-FFF2-40B4-BE49-F238E27FC236}">
                <a16:creationId xmlns:a16="http://schemas.microsoft.com/office/drawing/2014/main" id="{ABC4725D-D177-E423-E8B7-49018889215B}"/>
              </a:ext>
            </a:extLst>
          </p:cNvPr>
          <p:cNvSpPr txBox="1"/>
          <p:nvPr/>
        </p:nvSpPr>
        <p:spPr>
          <a:xfrm>
            <a:off x="8973268" y="812128"/>
            <a:ext cx="2641600"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 Output:</a:t>
            </a:r>
          </a:p>
        </p:txBody>
      </p:sp>
      <p:sp>
        <p:nvSpPr>
          <p:cNvPr id="21" name="TextBox 20">
            <a:extLst>
              <a:ext uri="{FF2B5EF4-FFF2-40B4-BE49-F238E27FC236}">
                <a16:creationId xmlns:a16="http://schemas.microsoft.com/office/drawing/2014/main" id="{9EC4836E-4842-A46D-E067-687D966CE170}"/>
              </a:ext>
            </a:extLst>
          </p:cNvPr>
          <p:cNvSpPr txBox="1"/>
          <p:nvPr/>
        </p:nvSpPr>
        <p:spPr>
          <a:xfrm>
            <a:off x="7827027" y="3361623"/>
            <a:ext cx="3646092" cy="584775"/>
          </a:xfrm>
          <a:prstGeom prst="rect">
            <a:avLst/>
          </a:prstGeom>
          <a:noFill/>
        </p:spPr>
        <p:txBody>
          <a:bodyPr wrap="square" rtlCol="0">
            <a:spAutoFit/>
          </a:bodyPr>
          <a:lstStyle/>
          <a:p>
            <a:pPr algn="r"/>
            <a:r>
              <a:rPr lang="en-US" sz="3200" dirty="0">
                <a:solidFill>
                  <a:srgbClr val="03EDF9"/>
                </a:solidFill>
                <a:latin typeface="Tw Cen MT" panose="020B0602020104020603" pitchFamily="34" charset="0"/>
              </a:rPr>
              <a:t>✍️ NO ERROR </a:t>
            </a:r>
          </a:p>
        </p:txBody>
      </p:sp>
      <p:pic>
        <p:nvPicPr>
          <p:cNvPr id="11" name="Picture 10">
            <a:extLst>
              <a:ext uri="{FF2B5EF4-FFF2-40B4-BE49-F238E27FC236}">
                <a16:creationId xmlns:a16="http://schemas.microsoft.com/office/drawing/2014/main" id="{DD9CB2F0-4C44-0B71-8F2F-EF4C185EAE53}"/>
              </a:ext>
            </a:extLst>
          </p:cNvPr>
          <p:cNvPicPr>
            <a:picLocks noChangeAspect="1"/>
          </p:cNvPicPr>
          <p:nvPr/>
        </p:nvPicPr>
        <p:blipFill>
          <a:blip r:embed="rId3"/>
          <a:stretch>
            <a:fillRect/>
          </a:stretch>
        </p:blipFill>
        <p:spPr>
          <a:xfrm>
            <a:off x="6659807" y="1624772"/>
            <a:ext cx="5213964" cy="811062"/>
          </a:xfrm>
          <a:prstGeom prst="rect">
            <a:avLst/>
          </a:prstGeom>
        </p:spPr>
      </p:pic>
      <p:pic>
        <p:nvPicPr>
          <p:cNvPr id="15" name="Picture 14">
            <a:extLst>
              <a:ext uri="{FF2B5EF4-FFF2-40B4-BE49-F238E27FC236}">
                <a16:creationId xmlns:a16="http://schemas.microsoft.com/office/drawing/2014/main" id="{B67FCB22-AD13-ABEF-A966-7B5782E01245}"/>
              </a:ext>
            </a:extLst>
          </p:cNvPr>
          <p:cNvPicPr>
            <a:picLocks noChangeAspect="1"/>
          </p:cNvPicPr>
          <p:nvPr/>
        </p:nvPicPr>
        <p:blipFill>
          <a:blip r:embed="rId4"/>
          <a:stretch>
            <a:fillRect/>
          </a:stretch>
        </p:blipFill>
        <p:spPr>
          <a:xfrm>
            <a:off x="4561646" y="5159359"/>
            <a:ext cx="7297280" cy="1069107"/>
          </a:xfrm>
          <a:prstGeom prst="rect">
            <a:avLst/>
          </a:prstGeom>
        </p:spPr>
      </p:pic>
    </p:spTree>
    <p:extLst>
      <p:ext uri="{BB962C8B-B14F-4D97-AF65-F5344CB8AC3E}">
        <p14:creationId xmlns:p14="http://schemas.microsoft.com/office/powerpoint/2010/main" val="1481000059"/>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1128061" y="1187094"/>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7 Q[A](f)</a:t>
            </a: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817599"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(f)</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7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CASE CONTROL INSTRUCTION</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1638826" y="756950"/>
            <a:ext cx="6590774" cy="5509200"/>
          </a:xfrm>
          <a:prstGeom prst="rect">
            <a:avLst/>
          </a:prstGeom>
          <a:solidFill>
            <a:srgbClr val="262335"/>
          </a:solidFill>
        </p:spPr>
        <p:txBody>
          <a:bodyPr wrap="square">
            <a:spAutoFit/>
          </a:bodyPr>
          <a:lstStyle/>
          <a:p>
            <a:r>
              <a:rPr lang="en-US" sz="2200" b="0" dirty="0">
                <a:solidFill>
                  <a:srgbClr val="72F1B8"/>
                </a:solidFill>
                <a:effectLst/>
                <a:latin typeface="Consolas" panose="020B0609020204030204" pitchFamily="49" charset="0"/>
              </a:rPr>
              <a:t>#include</a:t>
            </a:r>
            <a:r>
              <a:rPr lang="en-US" sz="2200" b="0" dirty="0">
                <a:solidFill>
                  <a:srgbClr val="BBBBBB"/>
                </a:solidFill>
                <a:effectLst/>
                <a:latin typeface="Consolas" panose="020B0609020204030204" pitchFamily="49" charset="0"/>
              </a:rPr>
              <a:t> </a:t>
            </a:r>
            <a:r>
              <a:rPr lang="en-US" sz="2200" b="0" dirty="0">
                <a:solidFill>
                  <a:srgbClr val="FF8B39"/>
                </a:solidFill>
                <a:effectLst/>
                <a:latin typeface="Consolas" panose="020B0609020204030204" pitchFamily="49" charset="0"/>
              </a:rPr>
              <a:t>&lt;</a:t>
            </a:r>
            <a:r>
              <a:rPr lang="en-US" sz="2200" b="0" dirty="0" err="1">
                <a:solidFill>
                  <a:srgbClr val="FF8B39"/>
                </a:solidFill>
                <a:effectLst/>
                <a:latin typeface="Consolas" panose="020B0609020204030204" pitchFamily="49" charset="0"/>
              </a:rPr>
              <a:t>stdio.h</a:t>
            </a:r>
            <a:r>
              <a:rPr lang="en-US" sz="2200" b="0" dirty="0">
                <a:solidFill>
                  <a:srgbClr val="FF8B39"/>
                </a:solidFill>
                <a:effectLst/>
                <a:latin typeface="Consolas" panose="020B0609020204030204" pitchFamily="49" charset="0"/>
              </a:rPr>
              <a:t>&gt;</a:t>
            </a:r>
            <a:endParaRPr lang="en-US" sz="2200" b="0" dirty="0">
              <a:solidFill>
                <a:srgbClr val="BBBBBB"/>
              </a:solidFill>
              <a:effectLst/>
              <a:latin typeface="Consolas" panose="020B0609020204030204" pitchFamily="49" charset="0"/>
            </a:endParaRPr>
          </a:p>
          <a:p>
            <a:r>
              <a:rPr lang="en-US" sz="2200" b="0" dirty="0">
                <a:solidFill>
                  <a:srgbClr val="FEDE5D"/>
                </a:solidFill>
                <a:effectLst/>
                <a:latin typeface="Consolas" panose="020B0609020204030204" pitchFamily="49" charset="0"/>
              </a:rPr>
              <a:t>int</a:t>
            </a:r>
            <a:r>
              <a:rPr lang="en-US" sz="2200" b="0" dirty="0">
                <a:solidFill>
                  <a:srgbClr val="BBBBBB"/>
                </a:solidFill>
                <a:effectLst/>
                <a:latin typeface="Consolas" panose="020B0609020204030204" pitchFamily="49" charset="0"/>
              </a:rPr>
              <a:t> </a:t>
            </a:r>
            <a:r>
              <a:rPr lang="en-US" sz="2200" b="0" dirty="0">
                <a:solidFill>
                  <a:srgbClr val="36F9F6"/>
                </a:solidFill>
                <a:effectLst/>
                <a:latin typeface="Consolas" panose="020B0609020204030204" pitchFamily="49" charset="0"/>
              </a:rPr>
              <a:t>main</a:t>
            </a:r>
            <a:r>
              <a:rPr lang="en-US" sz="2200" b="0" dirty="0">
                <a:solidFill>
                  <a:srgbClr val="BBBBBB"/>
                </a:solidFill>
                <a:effectLst/>
                <a:latin typeface="Consolas" panose="020B0609020204030204" pitchFamily="49" charset="0"/>
              </a:rPr>
              <a:t>()</a:t>
            </a:r>
          </a:p>
          <a:p>
            <a:r>
              <a:rPr lang="en-US" sz="2200" b="0" dirty="0">
                <a:solidFill>
                  <a:srgbClr val="BBBBBB"/>
                </a:solidFill>
                <a:effectLst/>
                <a:latin typeface="Consolas" panose="020B0609020204030204" pitchFamily="49" charset="0"/>
              </a:rPr>
              <a:t>{ </a:t>
            </a:r>
          </a:p>
          <a:p>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int</a:t>
            </a:r>
            <a:r>
              <a:rPr lang="en-US" sz="2200" b="0" dirty="0">
                <a:solidFill>
                  <a:srgbClr val="BBBBBB"/>
                </a:solidFill>
                <a:effectLst/>
                <a:latin typeface="Consolas" panose="020B0609020204030204" pitchFamily="49" charset="0"/>
              </a:rPr>
              <a:t> </a:t>
            </a:r>
            <a:r>
              <a:rPr lang="en-US" sz="2200" b="0" dirty="0" err="1">
                <a:solidFill>
                  <a:srgbClr val="FF7EDB"/>
                </a:solidFill>
                <a:effectLst/>
                <a:latin typeface="Consolas" panose="020B0609020204030204" pitchFamily="49" charset="0"/>
              </a:rPr>
              <a:t>i</a:t>
            </a:r>
            <a:r>
              <a:rPr lang="en-US" sz="2200" b="0" dirty="0">
                <a:solidFill>
                  <a:srgbClr val="BBBBBB"/>
                </a:solidFill>
                <a:effectLst/>
                <a:latin typeface="Consolas" panose="020B0609020204030204" pitchFamily="49" charset="0"/>
              </a:rPr>
              <a:t> </a:t>
            </a:r>
            <a:r>
              <a:rPr lang="en-US" sz="2200" b="0" dirty="0">
                <a:solidFill>
                  <a:srgbClr val="FFFFFF"/>
                </a:solidFill>
                <a:effectLst/>
                <a:latin typeface="Consolas" panose="020B0609020204030204" pitchFamily="49" charset="0"/>
              </a:rPr>
              <a:t>=</a:t>
            </a:r>
            <a:r>
              <a:rPr lang="en-US" sz="2200" b="0" dirty="0">
                <a:solidFill>
                  <a:srgbClr val="BBBBBB"/>
                </a:solidFill>
                <a:effectLst/>
                <a:latin typeface="Consolas" panose="020B0609020204030204" pitchFamily="49" charset="0"/>
              </a:rPr>
              <a:t> </a:t>
            </a:r>
            <a:r>
              <a:rPr lang="en-US" sz="2200" b="0" dirty="0">
                <a:solidFill>
                  <a:srgbClr val="F97E72"/>
                </a:solidFill>
                <a:effectLst/>
                <a:latin typeface="Consolas" panose="020B0609020204030204" pitchFamily="49" charset="0"/>
              </a:rPr>
              <a:t>1</a:t>
            </a:r>
            <a:r>
              <a:rPr lang="en-US" sz="2200" b="0" dirty="0">
                <a:solidFill>
                  <a:srgbClr val="BBBBBB"/>
                </a:solidFill>
                <a:effectLst/>
                <a:latin typeface="Consolas" panose="020B0609020204030204" pitchFamily="49" charset="0"/>
              </a:rPr>
              <a:t>; </a:t>
            </a:r>
          </a:p>
          <a:p>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switch</a:t>
            </a:r>
            <a:r>
              <a:rPr lang="en-US" sz="2200" b="0" dirty="0">
                <a:solidFill>
                  <a:srgbClr val="BBBBBB"/>
                </a:solidFill>
                <a:effectLst/>
                <a:latin typeface="Consolas" panose="020B0609020204030204" pitchFamily="49" charset="0"/>
              </a:rPr>
              <a:t> (</a:t>
            </a:r>
            <a:r>
              <a:rPr lang="en-US" sz="2200" b="0" dirty="0">
                <a:solidFill>
                  <a:srgbClr val="FF7EDB"/>
                </a:solidFill>
                <a:effectLst/>
                <a:latin typeface="Consolas" panose="020B0609020204030204" pitchFamily="49" charset="0"/>
              </a:rPr>
              <a:t>i</a:t>
            </a:r>
            <a:r>
              <a:rPr lang="en-US" sz="2200" b="0" dirty="0">
                <a:solidFill>
                  <a:srgbClr val="FEDE5D"/>
                </a:solidFill>
                <a:effectLst/>
                <a:latin typeface="Consolas" panose="020B0609020204030204" pitchFamily="49" charset="0"/>
              </a:rPr>
              <a:t>-</a:t>
            </a:r>
            <a:r>
              <a:rPr lang="en-US" sz="2200" b="0" dirty="0">
                <a:solidFill>
                  <a:srgbClr val="F97E72"/>
                </a:solidFill>
                <a:effectLst/>
                <a:latin typeface="Consolas" panose="020B0609020204030204" pitchFamily="49" charset="0"/>
              </a:rPr>
              <a:t>2</a:t>
            </a:r>
            <a:r>
              <a:rPr lang="en-US" sz="2200" b="0" dirty="0">
                <a:solidFill>
                  <a:srgbClr val="BBBBBB"/>
                </a:solidFill>
                <a:effectLst/>
                <a:latin typeface="Consolas" panose="020B0609020204030204" pitchFamily="49" charset="0"/>
              </a:rPr>
              <a:t>) {</a:t>
            </a:r>
          </a:p>
          <a:p>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case</a:t>
            </a:r>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a:t>
            </a:r>
            <a:r>
              <a:rPr lang="en-US" sz="2200" b="0" dirty="0">
                <a:solidFill>
                  <a:srgbClr val="F97E72"/>
                </a:solidFill>
                <a:effectLst/>
                <a:latin typeface="Consolas" panose="020B0609020204030204" pitchFamily="49" charset="0"/>
              </a:rPr>
              <a:t>1</a:t>
            </a:r>
            <a:r>
              <a:rPr lang="en-US" sz="2200" b="0" dirty="0">
                <a:solidFill>
                  <a:srgbClr val="BBBBBB"/>
                </a:solidFill>
                <a:effectLst/>
                <a:latin typeface="Consolas" panose="020B0609020204030204" pitchFamily="49" charset="0"/>
              </a:rPr>
              <a:t>:</a:t>
            </a:r>
          </a:p>
          <a:p>
            <a:r>
              <a:rPr lang="en-US" sz="2200" b="0" dirty="0">
                <a:solidFill>
                  <a:srgbClr val="BBBBBB"/>
                </a:solidFill>
                <a:effectLst/>
                <a:latin typeface="Consolas" panose="020B0609020204030204" pitchFamily="49" charset="0"/>
              </a:rPr>
              <a:t>            </a:t>
            </a:r>
            <a:r>
              <a:rPr lang="en-US" sz="2200" b="0" dirty="0" err="1">
                <a:solidFill>
                  <a:srgbClr val="36F9F6"/>
                </a:solidFill>
                <a:effectLst/>
                <a:latin typeface="Consolas" panose="020B0609020204030204" pitchFamily="49" charset="0"/>
              </a:rPr>
              <a:t>printf</a:t>
            </a:r>
            <a:r>
              <a:rPr lang="en-US" sz="2200" b="0" dirty="0">
                <a:solidFill>
                  <a:srgbClr val="BBBBBB"/>
                </a:solidFill>
                <a:effectLst/>
                <a:latin typeface="Consolas" panose="020B0609020204030204" pitchFamily="49" charset="0"/>
              </a:rPr>
              <a:t>(</a:t>
            </a:r>
            <a:r>
              <a:rPr lang="en-US" sz="2200" b="0" dirty="0">
                <a:solidFill>
                  <a:srgbClr val="FF8B39"/>
                </a:solidFill>
                <a:effectLst/>
                <a:latin typeface="Consolas" panose="020B0609020204030204" pitchFamily="49" charset="0"/>
              </a:rPr>
              <a:t>"Feeding fish</a:t>
            </a:r>
            <a:r>
              <a:rPr lang="en-US" sz="2200" b="0" dirty="0">
                <a:solidFill>
                  <a:srgbClr val="36F9F6"/>
                </a:solidFill>
                <a:effectLst/>
                <a:latin typeface="Consolas" panose="020B0609020204030204" pitchFamily="49" charset="0"/>
              </a:rPr>
              <a:t>\n</a:t>
            </a:r>
            <a:r>
              <a:rPr lang="en-US" sz="2200" b="0" dirty="0">
                <a:solidFill>
                  <a:srgbClr val="FF8B39"/>
                </a:solidFill>
                <a:effectLst/>
                <a:latin typeface="Consolas" panose="020B0609020204030204" pitchFamily="49" charset="0"/>
              </a:rPr>
              <a:t>"</a:t>
            </a:r>
            <a:r>
              <a:rPr lang="en-US" sz="2200" b="0" dirty="0">
                <a:solidFill>
                  <a:srgbClr val="BBBBBB"/>
                </a:solidFill>
                <a:effectLst/>
                <a:latin typeface="Consolas" panose="020B0609020204030204" pitchFamily="49" charset="0"/>
              </a:rPr>
              <a:t>); </a:t>
            </a:r>
          </a:p>
          <a:p>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case</a:t>
            </a:r>
            <a:r>
              <a:rPr lang="en-US" sz="2200" b="0" dirty="0">
                <a:solidFill>
                  <a:srgbClr val="BBBBBB"/>
                </a:solidFill>
                <a:effectLst/>
                <a:latin typeface="Consolas" panose="020B0609020204030204" pitchFamily="49" charset="0"/>
              </a:rPr>
              <a:t> </a:t>
            </a:r>
            <a:r>
              <a:rPr lang="en-US" sz="2200" b="0" dirty="0">
                <a:solidFill>
                  <a:srgbClr val="F97E72"/>
                </a:solidFill>
                <a:effectLst/>
                <a:latin typeface="Consolas" panose="020B0609020204030204" pitchFamily="49" charset="0"/>
              </a:rPr>
              <a:t>0</a:t>
            </a:r>
            <a:r>
              <a:rPr lang="en-US" sz="2200" b="0" dirty="0">
                <a:solidFill>
                  <a:srgbClr val="BBBBBB"/>
                </a:solidFill>
                <a:effectLst/>
                <a:latin typeface="Consolas" panose="020B0609020204030204" pitchFamily="49" charset="0"/>
              </a:rPr>
              <a:t>: </a:t>
            </a:r>
          </a:p>
          <a:p>
            <a:r>
              <a:rPr lang="en-US" sz="2200" b="0" dirty="0">
                <a:solidFill>
                  <a:srgbClr val="BBBBBB"/>
                </a:solidFill>
                <a:effectLst/>
                <a:latin typeface="Consolas" panose="020B0609020204030204" pitchFamily="49" charset="0"/>
              </a:rPr>
              <a:t>            </a:t>
            </a:r>
            <a:r>
              <a:rPr lang="en-US" sz="2200" b="0" dirty="0" err="1">
                <a:solidFill>
                  <a:srgbClr val="36F9F6"/>
                </a:solidFill>
                <a:effectLst/>
                <a:latin typeface="Consolas" panose="020B0609020204030204" pitchFamily="49" charset="0"/>
              </a:rPr>
              <a:t>printf</a:t>
            </a:r>
            <a:r>
              <a:rPr lang="en-US" sz="2200" b="0" dirty="0">
                <a:solidFill>
                  <a:srgbClr val="BBBBBB"/>
                </a:solidFill>
                <a:effectLst/>
                <a:latin typeface="Consolas" panose="020B0609020204030204" pitchFamily="49" charset="0"/>
              </a:rPr>
              <a:t>(</a:t>
            </a:r>
            <a:r>
              <a:rPr lang="en-US" sz="2200" b="0" dirty="0">
                <a:solidFill>
                  <a:srgbClr val="FF8B39"/>
                </a:solidFill>
                <a:effectLst/>
                <a:latin typeface="Consolas" panose="020B0609020204030204" pitchFamily="49" charset="0"/>
              </a:rPr>
              <a:t>"Weeding grass</a:t>
            </a:r>
            <a:r>
              <a:rPr lang="en-US" sz="2200" b="0" dirty="0">
                <a:solidFill>
                  <a:srgbClr val="36F9F6"/>
                </a:solidFill>
                <a:effectLst/>
                <a:latin typeface="Consolas" panose="020B0609020204030204" pitchFamily="49" charset="0"/>
              </a:rPr>
              <a:t>\n</a:t>
            </a:r>
            <a:r>
              <a:rPr lang="en-US" sz="2200" b="0" dirty="0">
                <a:solidFill>
                  <a:srgbClr val="FF8B39"/>
                </a:solidFill>
                <a:effectLst/>
                <a:latin typeface="Consolas" panose="020B0609020204030204" pitchFamily="49" charset="0"/>
              </a:rPr>
              <a:t>"</a:t>
            </a:r>
            <a:r>
              <a:rPr lang="en-US" sz="2200" b="0" dirty="0">
                <a:solidFill>
                  <a:srgbClr val="BBBBBB"/>
                </a:solidFill>
                <a:effectLst/>
                <a:latin typeface="Consolas" panose="020B0609020204030204" pitchFamily="49" charset="0"/>
              </a:rPr>
              <a:t>);</a:t>
            </a:r>
          </a:p>
          <a:p>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case</a:t>
            </a:r>
            <a:r>
              <a:rPr lang="en-US" sz="2200" b="0" dirty="0">
                <a:solidFill>
                  <a:srgbClr val="BBBBBB"/>
                </a:solidFill>
                <a:effectLst/>
                <a:latin typeface="Consolas" panose="020B0609020204030204" pitchFamily="49" charset="0"/>
              </a:rPr>
              <a:t> </a:t>
            </a:r>
            <a:r>
              <a:rPr lang="en-US" sz="2200" b="0" dirty="0">
                <a:solidFill>
                  <a:srgbClr val="F97E72"/>
                </a:solidFill>
                <a:effectLst/>
                <a:latin typeface="Consolas" panose="020B0609020204030204" pitchFamily="49" charset="0"/>
              </a:rPr>
              <a:t>1</a:t>
            </a:r>
            <a:r>
              <a:rPr lang="en-US" sz="2200" b="0" dirty="0">
                <a:solidFill>
                  <a:srgbClr val="BBBBBB"/>
                </a:solidFill>
                <a:effectLst/>
                <a:latin typeface="Consolas" panose="020B0609020204030204" pitchFamily="49" charset="0"/>
              </a:rPr>
              <a:t>:</a:t>
            </a:r>
          </a:p>
          <a:p>
            <a:r>
              <a:rPr lang="en-US" sz="2200" b="0" dirty="0">
                <a:solidFill>
                  <a:srgbClr val="BBBBBB"/>
                </a:solidFill>
                <a:effectLst/>
                <a:latin typeface="Consolas" panose="020B0609020204030204" pitchFamily="49" charset="0"/>
              </a:rPr>
              <a:t>            </a:t>
            </a:r>
            <a:r>
              <a:rPr lang="en-US" sz="2200" b="0" dirty="0" err="1">
                <a:solidFill>
                  <a:srgbClr val="36F9F6"/>
                </a:solidFill>
                <a:effectLst/>
                <a:latin typeface="Consolas" panose="020B0609020204030204" pitchFamily="49" charset="0"/>
              </a:rPr>
              <a:t>printf</a:t>
            </a:r>
            <a:r>
              <a:rPr lang="en-US" sz="2200" b="0" dirty="0">
                <a:solidFill>
                  <a:srgbClr val="BBBBBB"/>
                </a:solidFill>
                <a:effectLst/>
                <a:latin typeface="Consolas" panose="020B0609020204030204" pitchFamily="49" charset="0"/>
              </a:rPr>
              <a:t>(</a:t>
            </a:r>
            <a:r>
              <a:rPr lang="en-US" sz="2200" b="0" dirty="0">
                <a:solidFill>
                  <a:srgbClr val="FF8B39"/>
                </a:solidFill>
                <a:effectLst/>
                <a:latin typeface="Consolas" panose="020B0609020204030204" pitchFamily="49" charset="0"/>
              </a:rPr>
              <a:t>"Mending roof</a:t>
            </a:r>
            <a:r>
              <a:rPr lang="en-US" sz="2200" b="0" dirty="0">
                <a:solidFill>
                  <a:srgbClr val="36F9F6"/>
                </a:solidFill>
                <a:effectLst/>
                <a:latin typeface="Consolas" panose="020B0609020204030204" pitchFamily="49" charset="0"/>
              </a:rPr>
              <a:t>\n</a:t>
            </a:r>
            <a:r>
              <a:rPr lang="en-US" sz="2200" b="0" dirty="0">
                <a:solidFill>
                  <a:srgbClr val="FF8B39"/>
                </a:solidFill>
                <a:effectLst/>
                <a:latin typeface="Consolas" panose="020B0609020204030204" pitchFamily="49" charset="0"/>
              </a:rPr>
              <a:t>"</a:t>
            </a:r>
            <a:r>
              <a:rPr lang="en-US" sz="2200" b="0" dirty="0">
                <a:solidFill>
                  <a:srgbClr val="BBBBBB"/>
                </a:solidFill>
                <a:effectLst/>
                <a:latin typeface="Consolas" panose="020B0609020204030204" pitchFamily="49" charset="0"/>
              </a:rPr>
              <a:t>); </a:t>
            </a:r>
          </a:p>
          <a:p>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default</a:t>
            </a:r>
            <a:r>
              <a:rPr lang="en-US" sz="2200" b="0" dirty="0">
                <a:solidFill>
                  <a:srgbClr val="BBBBBB"/>
                </a:solidFill>
                <a:effectLst/>
                <a:latin typeface="Consolas" panose="020B0609020204030204" pitchFamily="49" charset="0"/>
              </a:rPr>
              <a:t>:</a:t>
            </a:r>
          </a:p>
          <a:p>
            <a:r>
              <a:rPr lang="en-US" sz="2200" b="0" dirty="0">
                <a:solidFill>
                  <a:srgbClr val="BBBBBB"/>
                </a:solidFill>
                <a:effectLst/>
                <a:latin typeface="Consolas" panose="020B0609020204030204" pitchFamily="49" charset="0"/>
              </a:rPr>
              <a:t>            </a:t>
            </a:r>
            <a:r>
              <a:rPr lang="en-US" sz="2200" b="0" dirty="0" err="1">
                <a:solidFill>
                  <a:srgbClr val="36F9F6"/>
                </a:solidFill>
                <a:effectLst/>
                <a:latin typeface="Consolas" panose="020B0609020204030204" pitchFamily="49" charset="0"/>
              </a:rPr>
              <a:t>printf</a:t>
            </a:r>
            <a:r>
              <a:rPr lang="en-US" sz="2200" b="0" dirty="0">
                <a:solidFill>
                  <a:srgbClr val="BBBBBB"/>
                </a:solidFill>
                <a:effectLst/>
                <a:latin typeface="Consolas" panose="020B0609020204030204" pitchFamily="49" charset="0"/>
              </a:rPr>
              <a:t>(</a:t>
            </a:r>
            <a:r>
              <a:rPr lang="en-US" sz="2200" b="0" dirty="0">
                <a:solidFill>
                  <a:srgbClr val="FF8B39"/>
                </a:solidFill>
                <a:effectLst/>
                <a:latin typeface="Consolas" panose="020B0609020204030204" pitchFamily="49" charset="0"/>
              </a:rPr>
              <a:t>"Just to survive</a:t>
            </a:r>
            <a:r>
              <a:rPr lang="en-US" sz="2200" b="0" dirty="0">
                <a:solidFill>
                  <a:srgbClr val="36F9F6"/>
                </a:solidFill>
                <a:effectLst/>
                <a:latin typeface="Consolas" panose="020B0609020204030204" pitchFamily="49" charset="0"/>
              </a:rPr>
              <a:t>\n</a:t>
            </a:r>
            <a:r>
              <a:rPr lang="en-US" sz="2200" b="0" dirty="0">
                <a:solidFill>
                  <a:srgbClr val="FF8B39"/>
                </a:solidFill>
                <a:effectLst/>
                <a:latin typeface="Consolas" panose="020B0609020204030204" pitchFamily="49" charset="0"/>
              </a:rPr>
              <a:t>"</a:t>
            </a:r>
            <a:r>
              <a:rPr lang="en-US" sz="2200" b="0" dirty="0">
                <a:solidFill>
                  <a:srgbClr val="BBBBBB"/>
                </a:solidFill>
                <a:effectLst/>
                <a:latin typeface="Consolas" panose="020B0609020204030204" pitchFamily="49" charset="0"/>
              </a:rPr>
              <a:t>);</a:t>
            </a:r>
          </a:p>
          <a:p>
            <a:r>
              <a:rPr lang="en-US" sz="2200" b="0" dirty="0">
                <a:solidFill>
                  <a:srgbClr val="BBBBBB"/>
                </a:solidFill>
                <a:effectLst/>
                <a:latin typeface="Consolas" panose="020B0609020204030204" pitchFamily="49" charset="0"/>
              </a:rPr>
              <a:t>    }</a:t>
            </a:r>
          </a:p>
          <a:p>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return</a:t>
            </a:r>
            <a:r>
              <a:rPr lang="en-US" sz="2200" b="0" dirty="0">
                <a:solidFill>
                  <a:srgbClr val="BBBBBB"/>
                </a:solidFill>
                <a:effectLst/>
                <a:latin typeface="Consolas" panose="020B0609020204030204" pitchFamily="49" charset="0"/>
              </a:rPr>
              <a:t> </a:t>
            </a:r>
            <a:r>
              <a:rPr lang="en-US" sz="2200" b="0" dirty="0">
                <a:solidFill>
                  <a:srgbClr val="F97E72"/>
                </a:solidFill>
                <a:effectLst/>
                <a:latin typeface="Consolas" panose="020B0609020204030204" pitchFamily="49" charset="0"/>
              </a:rPr>
              <a:t>0</a:t>
            </a:r>
            <a:r>
              <a:rPr lang="en-US" sz="2200" b="0" dirty="0">
                <a:solidFill>
                  <a:srgbClr val="BBBBBB"/>
                </a:solidFill>
                <a:effectLst/>
                <a:latin typeface="Consolas" panose="020B0609020204030204" pitchFamily="49" charset="0"/>
              </a:rPr>
              <a:t>;</a:t>
            </a:r>
          </a:p>
          <a:p>
            <a:r>
              <a:rPr lang="en-US" sz="2200" b="0" dirty="0">
                <a:solidFill>
                  <a:srgbClr val="BBBBBB"/>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ABC4725D-D177-E423-E8B7-49018889215B}"/>
              </a:ext>
            </a:extLst>
          </p:cNvPr>
          <p:cNvSpPr txBox="1"/>
          <p:nvPr/>
        </p:nvSpPr>
        <p:spPr>
          <a:xfrm>
            <a:off x="8973268" y="812128"/>
            <a:ext cx="2641600"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 Output:</a:t>
            </a:r>
          </a:p>
        </p:txBody>
      </p:sp>
      <p:sp>
        <p:nvSpPr>
          <p:cNvPr id="21" name="TextBox 20">
            <a:extLst>
              <a:ext uri="{FF2B5EF4-FFF2-40B4-BE49-F238E27FC236}">
                <a16:creationId xmlns:a16="http://schemas.microsoft.com/office/drawing/2014/main" id="{9EC4836E-4842-A46D-E067-687D966CE170}"/>
              </a:ext>
            </a:extLst>
          </p:cNvPr>
          <p:cNvSpPr txBox="1"/>
          <p:nvPr/>
        </p:nvSpPr>
        <p:spPr>
          <a:xfrm>
            <a:off x="8335162" y="2055186"/>
            <a:ext cx="3646092" cy="3539430"/>
          </a:xfrm>
          <a:prstGeom prst="rect">
            <a:avLst/>
          </a:prstGeom>
          <a:noFill/>
        </p:spPr>
        <p:txBody>
          <a:bodyPr wrap="square" rtlCol="0">
            <a:spAutoFit/>
          </a:bodyPr>
          <a:lstStyle/>
          <a:p>
            <a:pPr algn="r"/>
            <a:r>
              <a:rPr lang="en-US" sz="3200" dirty="0">
                <a:solidFill>
                  <a:srgbClr val="03EDF9"/>
                </a:solidFill>
                <a:latin typeface="Tw Cen MT" panose="020B0602020104020603" pitchFamily="34" charset="0"/>
              </a:rPr>
              <a:t>✍️ There is no break statement after each case, the program will execute other cases as well even after the match with the first case -1.</a:t>
            </a:r>
          </a:p>
        </p:txBody>
      </p:sp>
      <p:pic>
        <p:nvPicPr>
          <p:cNvPr id="12" name="Picture 11">
            <a:extLst>
              <a:ext uri="{FF2B5EF4-FFF2-40B4-BE49-F238E27FC236}">
                <a16:creationId xmlns:a16="http://schemas.microsoft.com/office/drawing/2014/main" id="{3C522E8F-DB10-2D88-360E-068EEE2F7985}"/>
              </a:ext>
            </a:extLst>
          </p:cNvPr>
          <p:cNvPicPr>
            <a:picLocks noChangeAspect="1"/>
          </p:cNvPicPr>
          <p:nvPr/>
        </p:nvPicPr>
        <p:blipFill rotWithShape="1">
          <a:blip r:embed="rId3"/>
          <a:srcRect t="7547"/>
          <a:stretch/>
        </p:blipFill>
        <p:spPr>
          <a:xfrm>
            <a:off x="4995481" y="813355"/>
            <a:ext cx="2967847" cy="1743763"/>
          </a:xfrm>
          <a:prstGeom prst="rect">
            <a:avLst/>
          </a:prstGeom>
        </p:spPr>
      </p:pic>
    </p:spTree>
    <p:extLst>
      <p:ext uri="{BB962C8B-B14F-4D97-AF65-F5344CB8AC3E}">
        <p14:creationId xmlns:p14="http://schemas.microsoft.com/office/powerpoint/2010/main" val="908599250"/>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1128061" y="1187094"/>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7 Q[B](a)</a:t>
            </a: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817599"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(a)</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7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CASE CONTROL INSTRUCTION</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1638826" y="756950"/>
            <a:ext cx="6590774" cy="5293757"/>
          </a:xfrm>
          <a:prstGeom prst="rect">
            <a:avLst/>
          </a:prstGeom>
          <a:solidFill>
            <a:srgbClr val="262335"/>
          </a:solidFill>
        </p:spPr>
        <p:txBody>
          <a:bodyPr wrap="square">
            <a:spAutoFit/>
          </a:bodyPr>
          <a:lstStyle/>
          <a:p>
            <a:r>
              <a:rPr lang="en-US" sz="2600" dirty="0">
                <a:solidFill>
                  <a:srgbClr val="72F1B8"/>
                </a:solidFill>
                <a:latin typeface="Consolas" panose="020B0609020204030204" pitchFamily="49" charset="0"/>
              </a:rPr>
              <a:t>#include</a:t>
            </a:r>
            <a:r>
              <a:rPr lang="en-US" sz="2600" dirty="0">
                <a:solidFill>
                  <a:srgbClr val="BBBBBB"/>
                </a:solidFill>
                <a:latin typeface="Consolas" panose="020B0609020204030204" pitchFamily="49" charset="0"/>
              </a:rPr>
              <a:t> </a:t>
            </a:r>
            <a:r>
              <a:rPr lang="en-US" sz="2600" dirty="0">
                <a:solidFill>
                  <a:srgbClr val="FF8B39"/>
                </a:solidFill>
                <a:latin typeface="Consolas" panose="020B0609020204030204" pitchFamily="49" charset="0"/>
              </a:rPr>
              <a:t>&lt;</a:t>
            </a:r>
            <a:r>
              <a:rPr lang="en-US" sz="2600" dirty="0" err="1">
                <a:solidFill>
                  <a:srgbClr val="FF8B39"/>
                </a:solidFill>
                <a:latin typeface="Consolas" panose="020B0609020204030204" pitchFamily="49" charset="0"/>
              </a:rPr>
              <a:t>stdio.h</a:t>
            </a:r>
            <a:r>
              <a:rPr lang="en-US" sz="2600" dirty="0">
                <a:solidFill>
                  <a:srgbClr val="FF8B39"/>
                </a:solidFill>
                <a:latin typeface="Consolas" panose="020B0609020204030204" pitchFamily="49" charset="0"/>
              </a:rPr>
              <a:t>&gt;</a:t>
            </a:r>
            <a:endParaRPr lang="en-US" sz="2600" dirty="0">
              <a:solidFill>
                <a:srgbClr val="BBBBBB"/>
              </a:solidFill>
              <a:latin typeface="Consolas" panose="020B0609020204030204" pitchFamily="49" charset="0"/>
            </a:endParaRPr>
          </a:p>
          <a:p>
            <a:r>
              <a:rPr lang="en-US" sz="2600" dirty="0">
                <a:solidFill>
                  <a:srgbClr val="FEDE5D"/>
                </a:solidFill>
                <a:latin typeface="Consolas" panose="020B0609020204030204" pitchFamily="49" charset="0"/>
              </a:rPr>
              <a:t>int</a:t>
            </a:r>
            <a:r>
              <a:rPr lang="en-US" sz="2600" dirty="0">
                <a:solidFill>
                  <a:srgbClr val="BBBBBB"/>
                </a:solidFill>
                <a:latin typeface="Consolas" panose="020B0609020204030204" pitchFamily="49" charset="0"/>
              </a:rPr>
              <a:t> </a:t>
            </a:r>
            <a:r>
              <a:rPr lang="en-US" sz="2600" dirty="0">
                <a:solidFill>
                  <a:srgbClr val="36F9F6"/>
                </a:solidFill>
                <a:latin typeface="Consolas" panose="020B0609020204030204" pitchFamily="49" charset="0"/>
              </a:rPr>
              <a:t>main</a:t>
            </a:r>
            <a:r>
              <a:rPr lang="en-US" sz="2600" dirty="0">
                <a:solidFill>
                  <a:srgbClr val="BBBBBB"/>
                </a:solidFill>
                <a:latin typeface="Consolas" panose="020B0609020204030204" pitchFamily="49" charset="0"/>
              </a:rPr>
              <a:t>() </a:t>
            </a:r>
          </a:p>
          <a:p>
            <a:r>
              <a:rPr lang="en-US" sz="2600" dirty="0">
                <a:solidFill>
                  <a:srgbClr val="BBBBBB"/>
                </a:solidFill>
                <a:latin typeface="Consolas" panose="020B0609020204030204" pitchFamily="49" charset="0"/>
              </a:rPr>
              <a:t>{</a:t>
            </a:r>
          </a:p>
          <a:p>
            <a:r>
              <a:rPr lang="en-US" sz="2600" dirty="0">
                <a:solidFill>
                  <a:srgbClr val="BBBBBB"/>
                </a:solidFill>
                <a:latin typeface="Consolas" panose="020B0609020204030204" pitchFamily="49" charset="0"/>
              </a:rPr>
              <a:t>    </a:t>
            </a:r>
            <a:r>
              <a:rPr lang="en-US" sz="2600" dirty="0">
                <a:solidFill>
                  <a:srgbClr val="FEDE5D"/>
                </a:solidFill>
                <a:latin typeface="Consolas" panose="020B0609020204030204" pitchFamily="49" charset="0"/>
              </a:rPr>
              <a:t>int</a:t>
            </a:r>
            <a:r>
              <a:rPr lang="en-US" sz="2600" dirty="0">
                <a:solidFill>
                  <a:srgbClr val="BBBBBB"/>
                </a:solidFill>
                <a:latin typeface="Consolas" panose="020B0609020204030204" pitchFamily="49" charset="0"/>
              </a:rPr>
              <a:t> </a:t>
            </a:r>
            <a:r>
              <a:rPr lang="en-US" sz="2600" dirty="0">
                <a:solidFill>
                  <a:srgbClr val="FF7EDB"/>
                </a:solidFill>
                <a:latin typeface="Consolas" panose="020B0609020204030204" pitchFamily="49" charset="0"/>
              </a:rPr>
              <a:t>suite</a:t>
            </a:r>
            <a:r>
              <a:rPr lang="en-US" sz="2600" dirty="0">
                <a:solidFill>
                  <a:srgbClr val="BBBBBB"/>
                </a:solidFill>
                <a:latin typeface="Consolas" panose="020B0609020204030204" pitchFamily="49" charset="0"/>
              </a:rPr>
              <a:t> </a:t>
            </a:r>
            <a:r>
              <a:rPr lang="en-US" sz="2600" dirty="0">
                <a:solidFill>
                  <a:srgbClr val="FFFFFF"/>
                </a:solidFill>
                <a:latin typeface="Consolas" panose="020B0609020204030204" pitchFamily="49" charset="0"/>
              </a:rPr>
              <a:t>=</a:t>
            </a:r>
            <a:r>
              <a:rPr lang="en-US" sz="2600" dirty="0">
                <a:solidFill>
                  <a:srgbClr val="BBBBBB"/>
                </a:solidFill>
                <a:latin typeface="Consolas" panose="020B0609020204030204" pitchFamily="49" charset="0"/>
              </a:rPr>
              <a:t> </a:t>
            </a:r>
            <a:r>
              <a:rPr lang="en-US" sz="2600" dirty="0">
                <a:solidFill>
                  <a:srgbClr val="F97E72"/>
                </a:solidFill>
                <a:latin typeface="Consolas" panose="020B0609020204030204" pitchFamily="49" charset="0"/>
              </a:rPr>
              <a:t>1</a:t>
            </a:r>
            <a:r>
              <a:rPr lang="en-US" sz="2600" dirty="0">
                <a:solidFill>
                  <a:srgbClr val="BBBBBB"/>
                </a:solidFill>
                <a:latin typeface="Consolas" panose="020B0609020204030204" pitchFamily="49" charset="0"/>
              </a:rPr>
              <a:t>;</a:t>
            </a:r>
          </a:p>
          <a:p>
            <a:r>
              <a:rPr lang="en-US" sz="2600" dirty="0">
                <a:solidFill>
                  <a:srgbClr val="BBBBBB"/>
                </a:solidFill>
                <a:latin typeface="Consolas" panose="020B0609020204030204" pitchFamily="49" charset="0"/>
              </a:rPr>
              <a:t>    </a:t>
            </a:r>
            <a:r>
              <a:rPr lang="en-US" sz="2600" dirty="0">
                <a:solidFill>
                  <a:srgbClr val="FEDE5D"/>
                </a:solidFill>
                <a:latin typeface="Consolas" panose="020B0609020204030204" pitchFamily="49" charset="0"/>
              </a:rPr>
              <a:t>switch</a:t>
            </a:r>
            <a:r>
              <a:rPr lang="en-US" sz="2600" dirty="0">
                <a:solidFill>
                  <a:srgbClr val="BBBBBB"/>
                </a:solidFill>
                <a:latin typeface="Consolas" panose="020B0609020204030204" pitchFamily="49" charset="0"/>
              </a:rPr>
              <a:t> (</a:t>
            </a:r>
            <a:r>
              <a:rPr lang="en-US" sz="2600" dirty="0">
                <a:solidFill>
                  <a:srgbClr val="FF7EDB"/>
                </a:solidFill>
                <a:latin typeface="Consolas" panose="020B0609020204030204" pitchFamily="49" charset="0"/>
              </a:rPr>
              <a:t>suite</a:t>
            </a:r>
            <a:r>
              <a:rPr lang="en-US" sz="2600" dirty="0">
                <a:solidFill>
                  <a:srgbClr val="BBBBBB"/>
                </a:solidFill>
                <a:latin typeface="Consolas" panose="020B0609020204030204" pitchFamily="49" charset="0"/>
              </a:rPr>
              <a:t>); </a:t>
            </a:r>
          </a:p>
          <a:p>
            <a:r>
              <a:rPr lang="en-US" sz="2600" dirty="0">
                <a:solidFill>
                  <a:srgbClr val="BBBBBB"/>
                </a:solidFill>
                <a:latin typeface="Consolas" panose="020B0609020204030204" pitchFamily="49" charset="0"/>
              </a:rPr>
              <a:t>    {</a:t>
            </a:r>
          </a:p>
          <a:p>
            <a:r>
              <a:rPr lang="en-US" sz="2600" dirty="0">
                <a:solidFill>
                  <a:srgbClr val="BBBBBB"/>
                </a:solidFill>
                <a:latin typeface="Consolas" panose="020B0609020204030204" pitchFamily="49" charset="0"/>
              </a:rPr>
              <a:t>        </a:t>
            </a:r>
            <a:r>
              <a:rPr lang="en-US" sz="2600" dirty="0">
                <a:solidFill>
                  <a:srgbClr val="FEDE5D"/>
                </a:solidFill>
                <a:latin typeface="Consolas" panose="020B0609020204030204" pitchFamily="49" charset="0"/>
              </a:rPr>
              <a:t>case</a:t>
            </a:r>
            <a:r>
              <a:rPr lang="en-US" sz="2600" dirty="0">
                <a:solidFill>
                  <a:srgbClr val="BBBBBB"/>
                </a:solidFill>
                <a:latin typeface="Consolas" panose="020B0609020204030204" pitchFamily="49" charset="0"/>
              </a:rPr>
              <a:t> </a:t>
            </a:r>
            <a:r>
              <a:rPr lang="en-US" sz="2600" dirty="0">
                <a:solidFill>
                  <a:srgbClr val="F97E72"/>
                </a:solidFill>
                <a:latin typeface="Consolas" panose="020B0609020204030204" pitchFamily="49" charset="0"/>
              </a:rPr>
              <a:t>0</a:t>
            </a:r>
            <a:r>
              <a:rPr lang="en-US" sz="2600" dirty="0">
                <a:solidFill>
                  <a:srgbClr val="BBBBBB"/>
                </a:solidFill>
                <a:latin typeface="Consolas" panose="020B0609020204030204" pitchFamily="49" charset="0"/>
              </a:rPr>
              <a:t>;</a:t>
            </a:r>
          </a:p>
          <a:p>
            <a:r>
              <a:rPr lang="en-US" sz="2600" dirty="0">
                <a:solidFill>
                  <a:srgbClr val="BBBBBB"/>
                </a:solidFill>
                <a:latin typeface="Consolas" panose="020B0609020204030204" pitchFamily="49" charset="0"/>
              </a:rPr>
              <a:t>            </a:t>
            </a:r>
            <a:r>
              <a:rPr lang="en-US" sz="2600" dirty="0" err="1">
                <a:solidFill>
                  <a:srgbClr val="36F9F6"/>
                </a:solidFill>
                <a:latin typeface="Consolas" panose="020B0609020204030204" pitchFamily="49" charset="0"/>
              </a:rPr>
              <a:t>printf</a:t>
            </a:r>
            <a:r>
              <a:rPr lang="en-US" sz="2600" dirty="0">
                <a:solidFill>
                  <a:srgbClr val="BBBBBB"/>
                </a:solidFill>
                <a:latin typeface="Consolas" panose="020B0609020204030204" pitchFamily="49" charset="0"/>
              </a:rPr>
              <a:t>(</a:t>
            </a:r>
            <a:r>
              <a:rPr lang="en-US" sz="2600" dirty="0">
                <a:solidFill>
                  <a:srgbClr val="FF8B39"/>
                </a:solidFill>
                <a:latin typeface="Consolas" panose="020B0609020204030204" pitchFamily="49" charset="0"/>
              </a:rPr>
              <a:t>"Club</a:t>
            </a:r>
            <a:r>
              <a:rPr lang="en-US" sz="2600" dirty="0">
                <a:solidFill>
                  <a:srgbClr val="36F9F6"/>
                </a:solidFill>
                <a:latin typeface="Consolas" panose="020B0609020204030204" pitchFamily="49" charset="0"/>
              </a:rPr>
              <a:t>\n</a:t>
            </a:r>
            <a:r>
              <a:rPr lang="en-US" sz="2600" dirty="0">
                <a:solidFill>
                  <a:srgbClr val="FF8B39"/>
                </a:solidFill>
                <a:latin typeface="Consolas" panose="020B0609020204030204" pitchFamily="49" charset="0"/>
              </a:rPr>
              <a:t>"</a:t>
            </a:r>
            <a:r>
              <a:rPr lang="en-US" sz="2600" dirty="0">
                <a:solidFill>
                  <a:srgbClr val="BBBBBB"/>
                </a:solidFill>
                <a:latin typeface="Consolas" panose="020B0609020204030204" pitchFamily="49" charset="0"/>
              </a:rPr>
              <a:t>);</a:t>
            </a:r>
          </a:p>
          <a:p>
            <a:r>
              <a:rPr lang="en-US" sz="2600" dirty="0">
                <a:solidFill>
                  <a:srgbClr val="BBBBBB"/>
                </a:solidFill>
                <a:latin typeface="Consolas" panose="020B0609020204030204" pitchFamily="49" charset="0"/>
              </a:rPr>
              <a:t>        </a:t>
            </a:r>
            <a:r>
              <a:rPr lang="en-US" sz="2600" dirty="0">
                <a:solidFill>
                  <a:srgbClr val="FEDE5D"/>
                </a:solidFill>
                <a:latin typeface="Consolas" panose="020B0609020204030204" pitchFamily="49" charset="0"/>
              </a:rPr>
              <a:t>case</a:t>
            </a:r>
            <a:r>
              <a:rPr lang="en-US" sz="2600" dirty="0">
                <a:solidFill>
                  <a:srgbClr val="BBBBBB"/>
                </a:solidFill>
                <a:latin typeface="Consolas" panose="020B0609020204030204" pitchFamily="49" charset="0"/>
              </a:rPr>
              <a:t> </a:t>
            </a:r>
            <a:r>
              <a:rPr lang="en-US" sz="2600" dirty="0">
                <a:solidFill>
                  <a:srgbClr val="F97E72"/>
                </a:solidFill>
                <a:latin typeface="Consolas" panose="020B0609020204030204" pitchFamily="49" charset="0"/>
              </a:rPr>
              <a:t>1</a:t>
            </a:r>
            <a:r>
              <a:rPr lang="en-US" sz="2600" dirty="0">
                <a:solidFill>
                  <a:srgbClr val="BBBBBB"/>
                </a:solidFill>
                <a:latin typeface="Consolas" panose="020B0609020204030204" pitchFamily="49" charset="0"/>
              </a:rPr>
              <a:t>;   </a:t>
            </a:r>
          </a:p>
          <a:p>
            <a:r>
              <a:rPr lang="en-US" sz="2600" dirty="0">
                <a:solidFill>
                  <a:srgbClr val="BBBBBB"/>
                </a:solidFill>
                <a:latin typeface="Consolas" panose="020B0609020204030204" pitchFamily="49" charset="0"/>
              </a:rPr>
              <a:t>            </a:t>
            </a:r>
            <a:r>
              <a:rPr lang="en-US" sz="2600" dirty="0" err="1">
                <a:solidFill>
                  <a:srgbClr val="36F9F6"/>
                </a:solidFill>
                <a:latin typeface="Consolas" panose="020B0609020204030204" pitchFamily="49" charset="0"/>
              </a:rPr>
              <a:t>printf</a:t>
            </a:r>
            <a:r>
              <a:rPr lang="en-US" sz="2600" dirty="0">
                <a:solidFill>
                  <a:srgbClr val="BBBBBB"/>
                </a:solidFill>
                <a:latin typeface="Consolas" panose="020B0609020204030204" pitchFamily="49" charset="0"/>
              </a:rPr>
              <a:t>(</a:t>
            </a:r>
            <a:r>
              <a:rPr lang="en-US" sz="2600" dirty="0">
                <a:solidFill>
                  <a:srgbClr val="FF8B39"/>
                </a:solidFill>
                <a:latin typeface="Consolas" panose="020B0609020204030204" pitchFamily="49" charset="0"/>
              </a:rPr>
              <a:t>"Diamond</a:t>
            </a:r>
            <a:r>
              <a:rPr lang="en-US" sz="2600" dirty="0">
                <a:solidFill>
                  <a:srgbClr val="36F9F6"/>
                </a:solidFill>
                <a:latin typeface="Consolas" panose="020B0609020204030204" pitchFamily="49" charset="0"/>
              </a:rPr>
              <a:t>\n</a:t>
            </a:r>
            <a:r>
              <a:rPr lang="en-US" sz="2600" dirty="0">
                <a:solidFill>
                  <a:srgbClr val="FF8B39"/>
                </a:solidFill>
                <a:latin typeface="Consolas" panose="020B0609020204030204" pitchFamily="49" charset="0"/>
              </a:rPr>
              <a:t>"</a:t>
            </a:r>
            <a:r>
              <a:rPr lang="en-US" sz="2600" dirty="0">
                <a:solidFill>
                  <a:srgbClr val="BBBBBB"/>
                </a:solidFill>
                <a:latin typeface="Consolas" panose="020B0609020204030204" pitchFamily="49" charset="0"/>
              </a:rPr>
              <a:t>); </a:t>
            </a:r>
          </a:p>
          <a:p>
            <a:r>
              <a:rPr lang="en-US" sz="2600" dirty="0">
                <a:solidFill>
                  <a:srgbClr val="BBBBBB"/>
                </a:solidFill>
                <a:latin typeface="Consolas" panose="020B0609020204030204" pitchFamily="49" charset="0"/>
              </a:rPr>
              <a:t>    }</a:t>
            </a:r>
          </a:p>
          <a:p>
            <a:r>
              <a:rPr lang="en-US" sz="2600" dirty="0">
                <a:solidFill>
                  <a:srgbClr val="BBBBBB"/>
                </a:solidFill>
                <a:latin typeface="Consolas" panose="020B0609020204030204" pitchFamily="49" charset="0"/>
              </a:rPr>
              <a:t>    </a:t>
            </a:r>
            <a:r>
              <a:rPr lang="en-US" sz="2600" dirty="0">
                <a:solidFill>
                  <a:srgbClr val="FEDE5D"/>
                </a:solidFill>
                <a:latin typeface="Consolas" panose="020B0609020204030204" pitchFamily="49" charset="0"/>
              </a:rPr>
              <a:t>return</a:t>
            </a:r>
            <a:r>
              <a:rPr lang="en-US" sz="2600" dirty="0">
                <a:solidFill>
                  <a:srgbClr val="BBBBBB"/>
                </a:solidFill>
                <a:latin typeface="Consolas" panose="020B0609020204030204" pitchFamily="49" charset="0"/>
              </a:rPr>
              <a:t> </a:t>
            </a:r>
            <a:r>
              <a:rPr lang="en-US" sz="2600" dirty="0">
                <a:solidFill>
                  <a:srgbClr val="F97E72"/>
                </a:solidFill>
                <a:latin typeface="Consolas" panose="020B0609020204030204" pitchFamily="49" charset="0"/>
              </a:rPr>
              <a:t>0</a:t>
            </a:r>
            <a:r>
              <a:rPr lang="en-US" sz="2600" dirty="0">
                <a:solidFill>
                  <a:srgbClr val="BBBBBB"/>
                </a:solidFill>
                <a:latin typeface="Consolas" panose="020B0609020204030204" pitchFamily="49" charset="0"/>
              </a:rPr>
              <a:t>;</a:t>
            </a:r>
          </a:p>
          <a:p>
            <a:r>
              <a:rPr lang="en-US" sz="2600" dirty="0">
                <a:solidFill>
                  <a:srgbClr val="BBBBBB"/>
                </a:solidFill>
                <a:latin typeface="Consolas" panose="020B0609020204030204" pitchFamily="49" charset="0"/>
              </a:rPr>
              <a:t>}</a:t>
            </a:r>
          </a:p>
        </p:txBody>
      </p:sp>
      <p:sp>
        <p:nvSpPr>
          <p:cNvPr id="21" name="TextBox 20">
            <a:extLst>
              <a:ext uri="{FF2B5EF4-FFF2-40B4-BE49-F238E27FC236}">
                <a16:creationId xmlns:a16="http://schemas.microsoft.com/office/drawing/2014/main" id="{9EC4836E-4842-A46D-E067-687D966CE170}"/>
              </a:ext>
            </a:extLst>
          </p:cNvPr>
          <p:cNvSpPr txBox="1"/>
          <p:nvPr/>
        </p:nvSpPr>
        <p:spPr>
          <a:xfrm>
            <a:off x="8257342" y="1636581"/>
            <a:ext cx="3646092" cy="4524315"/>
          </a:xfrm>
          <a:prstGeom prst="rect">
            <a:avLst/>
          </a:prstGeom>
          <a:noFill/>
        </p:spPr>
        <p:txBody>
          <a:bodyPr wrap="square" rtlCol="0">
            <a:spAutoFit/>
          </a:bodyPr>
          <a:lstStyle/>
          <a:p>
            <a:pPr algn="r"/>
            <a:r>
              <a:rPr lang="en-US" sz="3200" dirty="0">
                <a:solidFill>
                  <a:srgbClr val="03EDF9"/>
                </a:solidFill>
                <a:latin typeface="Tw Cen MT" panose="020B0602020104020603" pitchFamily="34" charset="0"/>
              </a:rPr>
              <a:t>✍️ case label 0 and case label 1 are not within a switch statement because of ; after switch statement. Expected : instead of ; after switch, and in case statements.</a:t>
            </a:r>
          </a:p>
        </p:txBody>
      </p:sp>
      <p:pic>
        <p:nvPicPr>
          <p:cNvPr id="11" name="Picture 10">
            <a:extLst>
              <a:ext uri="{FF2B5EF4-FFF2-40B4-BE49-F238E27FC236}">
                <a16:creationId xmlns:a16="http://schemas.microsoft.com/office/drawing/2014/main" id="{6E8E321A-4736-A487-2DDF-AB93BA192822}"/>
              </a:ext>
            </a:extLst>
          </p:cNvPr>
          <p:cNvPicPr>
            <a:picLocks noChangeAspect="1"/>
          </p:cNvPicPr>
          <p:nvPr/>
        </p:nvPicPr>
        <p:blipFill>
          <a:blip r:embed="rId3"/>
          <a:stretch>
            <a:fillRect/>
          </a:stretch>
        </p:blipFill>
        <p:spPr>
          <a:xfrm>
            <a:off x="5122080" y="1061406"/>
            <a:ext cx="6781354" cy="447223"/>
          </a:xfrm>
          <a:prstGeom prst="rect">
            <a:avLst/>
          </a:prstGeom>
        </p:spPr>
      </p:pic>
    </p:spTree>
    <p:extLst>
      <p:ext uri="{BB962C8B-B14F-4D97-AF65-F5344CB8AC3E}">
        <p14:creationId xmlns:p14="http://schemas.microsoft.com/office/powerpoint/2010/main" val="3996737411"/>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4442</TotalTime>
  <Words>1835</Words>
  <Application>Microsoft Office PowerPoint</Application>
  <PresentationFormat>Widescreen</PresentationFormat>
  <Paragraphs>329</Paragraphs>
  <Slides>17</Slides>
  <Notes>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Consolas</vt:lpstr>
      <vt:lpstr>Tw Cen MT</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
  <cp:lastModifiedBy>My Name</cp:lastModifiedBy>
  <cp:revision>148</cp:revision>
  <dcterms:created xsi:type="dcterms:W3CDTF">2017-01-05T13:17:27Z</dcterms:created>
  <dcterms:modified xsi:type="dcterms:W3CDTF">2023-03-19T12:03:06Z</dcterms:modified>
</cp:coreProperties>
</file>