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64" r:id="rId2"/>
    <p:sldId id="334" r:id="rId3"/>
    <p:sldId id="283" r:id="rId4"/>
    <p:sldId id="336" r:id="rId5"/>
    <p:sldId id="337" r:id="rId6"/>
    <p:sldId id="338" r:id="rId7"/>
    <p:sldId id="364" r:id="rId8"/>
    <p:sldId id="339" r:id="rId9"/>
    <p:sldId id="316" r:id="rId10"/>
    <p:sldId id="335" r:id="rId11"/>
    <p:sldId id="342" r:id="rId12"/>
    <p:sldId id="359" r:id="rId13"/>
    <p:sldId id="318" r:id="rId14"/>
    <p:sldId id="319" r:id="rId15"/>
    <p:sldId id="320" r:id="rId16"/>
    <p:sldId id="360" r:id="rId17"/>
    <p:sldId id="341" r:id="rId18"/>
    <p:sldId id="361" r:id="rId19"/>
    <p:sldId id="362" r:id="rId20"/>
    <p:sldId id="321" r:id="rId21"/>
    <p:sldId id="363" r:id="rId22"/>
    <p:sldId id="343" r:id="rId23"/>
    <p:sldId id="344" r:id="rId24"/>
    <p:sldId id="355" r:id="rId25"/>
    <p:sldId id="357" r:id="rId26"/>
    <p:sldId id="358" r:id="rId27"/>
    <p:sldId id="296" r:id="rId28"/>
    <p:sldId id="315" r:id="rId29"/>
    <p:sldId id="329" r:id="rId30"/>
    <p:sldId id="331" r:id="rId31"/>
    <p:sldId id="332" r:id="rId32"/>
    <p:sldId id="365" r:id="rId33"/>
    <p:sldId id="280" r:id="rId34"/>
    <p:sldId id="314" r:id="rId35"/>
    <p:sldId id="282" r:id="rId3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5D0F53-D2E2-448D-B856-DCC2AF5E1C47}">
          <p14:sldIdLst>
            <p14:sldId id="264"/>
            <p14:sldId id="334"/>
            <p14:sldId id="283"/>
            <p14:sldId id="336"/>
            <p14:sldId id="337"/>
            <p14:sldId id="338"/>
            <p14:sldId id="364"/>
            <p14:sldId id="339"/>
            <p14:sldId id="316"/>
            <p14:sldId id="335"/>
            <p14:sldId id="342"/>
            <p14:sldId id="359"/>
            <p14:sldId id="318"/>
            <p14:sldId id="319"/>
            <p14:sldId id="320"/>
            <p14:sldId id="360"/>
            <p14:sldId id="341"/>
            <p14:sldId id="361"/>
            <p14:sldId id="362"/>
            <p14:sldId id="321"/>
            <p14:sldId id="363"/>
            <p14:sldId id="343"/>
            <p14:sldId id="344"/>
            <p14:sldId id="355"/>
            <p14:sldId id="357"/>
            <p14:sldId id="358"/>
            <p14:sldId id="296"/>
            <p14:sldId id="315"/>
            <p14:sldId id="329"/>
            <p14:sldId id="331"/>
            <p14:sldId id="332"/>
            <p14:sldId id="365"/>
            <p14:sldId id="280"/>
            <p14:sldId id="314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0140"/>
    <a:srgbClr val="72F1B8"/>
    <a:srgbClr val="FF5862"/>
    <a:srgbClr val="FB7F72"/>
    <a:srgbClr val="FB7DDC"/>
    <a:srgbClr val="868CBD"/>
    <a:srgbClr val="36FBFB"/>
    <a:srgbClr val="FFDF09"/>
    <a:srgbClr val="FF8C39"/>
    <a:srgbClr val="76F7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9" autoAdjust="0"/>
    <p:restoredTop sz="94049" autoAdjust="0"/>
  </p:normalViewPr>
  <p:slideViewPr>
    <p:cSldViewPr snapToGrid="0">
      <p:cViewPr varScale="1">
        <p:scale>
          <a:sx n="60" d="100"/>
          <a:sy n="60" d="100"/>
        </p:scale>
        <p:origin x="1500" y="44"/>
      </p:cViewPr>
      <p:guideLst/>
    </p:cSldViewPr>
  </p:slideViewPr>
  <p:notesTextViewPr>
    <p:cViewPr>
      <p:scale>
        <a:sx n="33" d="100"/>
        <a:sy n="3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172DB-F0EB-45A6-BA14-E309025ED62E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6CC70-0392-4627-9484-583CA69D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02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22.03.2023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22.03.2023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22.03.2023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22.03.2023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22.03.2023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22.03.2023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22.03.2023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22.03.2023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22.03.2023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22.03.2023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22.03.2023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22.03.2023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7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176A0C-A79A-28D1-60E5-B036E4925181}"/>
              </a:ext>
            </a:extLst>
          </p:cNvPr>
          <p:cNvSpPr/>
          <p:nvPr/>
        </p:nvSpPr>
        <p:spPr>
          <a:xfrm>
            <a:off x="-9640868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76E5BF-B2E5-BE2A-6C96-31A501680B91}"/>
              </a:ext>
            </a:extLst>
          </p:cNvPr>
          <p:cNvSpPr txBox="1"/>
          <p:nvPr/>
        </p:nvSpPr>
        <p:spPr>
          <a:xfrm rot="16200000">
            <a:off x="1243913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8 Q[A]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54136" y="888329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03EDF9"/>
                </a:solidFill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898222" y="264785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2F1B8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898222" y="3240647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FF8B39"/>
                </a:solidFill>
                <a:latin typeface="Tw Cen MT" panose="020B0602020104020603" pitchFamily="34" charset="0"/>
              </a:rPr>
              <a:t>CHAPTER 8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3587484" y="3975081"/>
            <a:ext cx="78869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DB70D7"/>
                </a:solidFill>
                <a:latin typeface="Tw Cen MT" panose="020B0602020104020603" pitchFamily="34" charset="0"/>
              </a:rPr>
              <a:t>FUNCTIONS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796489" y="5006958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0418124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466657" y="3204124"/>
            <a:ext cx="25499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8 Q[B]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8 Q[C]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583EBC-56A5-41D5-9680-2740357A9264}"/>
              </a:ext>
            </a:extLst>
          </p:cNvPr>
          <p:cNvSpPr/>
          <p:nvPr/>
        </p:nvSpPr>
        <p:spPr>
          <a:xfrm>
            <a:off x="-119408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A1A553-66A5-0FA9-501C-958CD971A30B}"/>
              </a:ext>
            </a:extLst>
          </p:cNvPr>
          <p:cNvSpPr txBox="1"/>
          <p:nvPr/>
        </p:nvSpPr>
        <p:spPr>
          <a:xfrm rot="16200000">
            <a:off x="-105603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8 Q[D]</a:t>
            </a:r>
          </a:p>
        </p:txBody>
      </p:sp>
      <p:pic>
        <p:nvPicPr>
          <p:cNvPr id="124" name="WaterMark" descr="Logo&#10;&#10;Description automatically generated">
            <a:extLst>
              <a:ext uri="{FF2B5EF4-FFF2-40B4-BE49-F238E27FC236}">
                <a16:creationId xmlns:a16="http://schemas.microsoft.com/office/drawing/2014/main" id="{53A5A644-FCD7-7ABA-BDB8-1480A110EDA4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04" y="2334665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8 Q[B](a)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8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756950"/>
            <a:ext cx="6590774" cy="5324535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addmult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addmult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addmult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addmult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kk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kk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kk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C4836E-4842-A46D-E067-687D966CE170}"/>
              </a:ext>
            </a:extLst>
          </p:cNvPr>
          <p:cNvSpPr txBox="1"/>
          <p:nvPr/>
        </p:nvSpPr>
        <p:spPr>
          <a:xfrm>
            <a:off x="6199286" y="2372778"/>
            <a:ext cx="54407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03EDF9"/>
                </a:solidFill>
                <a:latin typeface="Tw Cen MT" panose="020B0602020104020603" pitchFamily="34" charset="0"/>
              </a:rPr>
              <a:t>✍️ ; is required at the end of function prototype declaration.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11D655-89CA-3B44-A207-CA1F65C27BC5}"/>
              </a:ext>
            </a:extLst>
          </p:cNvPr>
          <p:cNvSpPr txBox="1"/>
          <p:nvPr/>
        </p:nvSpPr>
        <p:spPr>
          <a:xfrm>
            <a:off x="8919663" y="899626"/>
            <a:ext cx="2477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5862"/>
                </a:solidFill>
                <a:latin typeface="Tw Cen MT" panose="020B0602020104020603" pitchFamily="34" charset="0"/>
              </a:rPr>
              <a:t>❌ </a:t>
            </a:r>
          </a:p>
          <a:p>
            <a:pPr algn="ctr"/>
            <a:r>
              <a:rPr lang="en-US" sz="4000" dirty="0">
                <a:solidFill>
                  <a:srgbClr val="FF5862"/>
                </a:solidFill>
                <a:latin typeface="Tw Cen MT" panose="020B0602020104020603" pitchFamily="34" charset="0"/>
              </a:rPr>
              <a:t>ERROR!</a:t>
            </a:r>
          </a:p>
        </p:txBody>
      </p:sp>
    </p:spTree>
    <p:extLst>
      <p:ext uri="{BB962C8B-B14F-4D97-AF65-F5344CB8AC3E}">
        <p14:creationId xmlns:p14="http://schemas.microsoft.com/office/powerpoint/2010/main" val="1965676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8 Q[B](a)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8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753340"/>
            <a:ext cx="6590774" cy="5324535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addmult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addmult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addmult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addmult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kk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kk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1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kk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C4836E-4842-A46D-E067-687D966CE170}"/>
              </a:ext>
            </a:extLst>
          </p:cNvPr>
          <p:cNvSpPr txBox="1"/>
          <p:nvPr/>
        </p:nvSpPr>
        <p:spPr>
          <a:xfrm>
            <a:off x="6090368" y="834123"/>
            <a:ext cx="56707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✍️ When the </a:t>
            </a:r>
            <a:r>
              <a:rPr lang="en-US" sz="2800" dirty="0" err="1">
                <a:solidFill>
                  <a:srgbClr val="03EDF9"/>
                </a:solidFill>
                <a:latin typeface="Tw Cen MT" panose="020B0602020104020603" pitchFamily="34" charset="0"/>
              </a:rPr>
              <a:t>addmult</a:t>
            </a:r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 function prototype declaration has ; at the end Then the output is 12 12</a:t>
            </a:r>
          </a:p>
          <a:p>
            <a:pPr algn="just"/>
            <a:endParaRPr lang="en-US" sz="28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✍️ Since a function can return only one value, and the order of passing arguments In a function is from right to left.</a:t>
            </a:r>
          </a:p>
          <a:p>
            <a:pPr algn="just"/>
            <a:endParaRPr lang="en-US" sz="28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✍️ Note: Returning multiple values from a function will not produce an error.</a:t>
            </a:r>
          </a:p>
        </p:txBody>
      </p:sp>
    </p:spTree>
    <p:extLst>
      <p:ext uri="{BB962C8B-B14F-4D97-AF65-F5344CB8AC3E}">
        <p14:creationId xmlns:p14="http://schemas.microsoft.com/office/powerpoint/2010/main" val="2522809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8 Q[B](b)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8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766732"/>
            <a:ext cx="8789226" cy="4401205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"Viruses are written in C</a:t>
            </a:r>
            <a:r>
              <a:rPr lang="en-US" sz="2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52B20C-D841-CF96-A157-ED1A796F3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973" y="1583914"/>
            <a:ext cx="7829281" cy="8402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E59C09-D721-7C17-85E2-ED9C49AB6F42}"/>
              </a:ext>
            </a:extLst>
          </p:cNvPr>
          <p:cNvSpPr txBox="1"/>
          <p:nvPr/>
        </p:nvSpPr>
        <p:spPr>
          <a:xfrm>
            <a:off x="5208922" y="2424168"/>
            <a:ext cx="61773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03EDF9"/>
                </a:solidFill>
                <a:latin typeface="Tw Cen MT" panose="020B0602020104020603" pitchFamily="34" charset="0"/>
              </a:rPr>
              <a:t>✍️ message() does not return anything. It’s return type is void. </a:t>
            </a:r>
          </a:p>
          <a:p>
            <a:pPr algn="r"/>
            <a:r>
              <a:rPr lang="en-US" sz="3200" dirty="0">
                <a:solidFill>
                  <a:srgbClr val="03EDF9"/>
                </a:solidFill>
                <a:latin typeface="Tw Cen MT" panose="020B0602020104020603" pitchFamily="34" charset="0"/>
              </a:rPr>
              <a:t>So, it cannot be assigned to a.</a:t>
            </a:r>
          </a:p>
        </p:txBody>
      </p:sp>
    </p:spTree>
    <p:extLst>
      <p:ext uri="{BB962C8B-B14F-4D97-AF65-F5344CB8AC3E}">
        <p14:creationId xmlns:p14="http://schemas.microsoft.com/office/powerpoint/2010/main" val="1515917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8 Q[B](b)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8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766732"/>
            <a:ext cx="8789226" cy="4401205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"Viruses are written in C</a:t>
            </a:r>
            <a:r>
              <a:rPr lang="en-US" sz="2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Graphic 6" descr="Badge Tick with solid fill">
            <a:extLst>
              <a:ext uri="{FF2B5EF4-FFF2-40B4-BE49-F238E27FC236}">
                <a16:creationId xmlns:a16="http://schemas.microsoft.com/office/drawing/2014/main" id="{5CA07F59-4552-5789-BCCF-4B87E130C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4752" y="847273"/>
            <a:ext cx="914400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CED788-D49D-2E82-20CF-81229F571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8690" y="5324329"/>
            <a:ext cx="6304429" cy="7280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199E29-CA55-6A4E-12AA-07BC5352A0B9}"/>
              </a:ext>
            </a:extLst>
          </p:cNvPr>
          <p:cNvSpPr txBox="1"/>
          <p:nvPr/>
        </p:nvSpPr>
        <p:spPr>
          <a:xfrm>
            <a:off x="7813740" y="4388442"/>
            <a:ext cx="264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</p:spTree>
    <p:extLst>
      <p:ext uri="{BB962C8B-B14F-4D97-AF65-F5344CB8AC3E}">
        <p14:creationId xmlns:p14="http://schemas.microsoft.com/office/powerpoint/2010/main" val="4153249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8 Q[B](c)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8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732339"/>
            <a:ext cx="9458838" cy="5262979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15.5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printit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r>
              <a:rPr lang="en-US" sz="28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printit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i="1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i="1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US" sz="28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8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i="1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i="1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377FC7-7F47-4925-154C-9B86D161E2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348"/>
          <a:stretch/>
        </p:blipFill>
        <p:spPr>
          <a:xfrm>
            <a:off x="6048053" y="577132"/>
            <a:ext cx="5495939" cy="19622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AC348EA-EE24-3CA3-F3E4-BF0A6800CB32}"/>
              </a:ext>
            </a:extLst>
          </p:cNvPr>
          <p:cNvSpPr txBox="1"/>
          <p:nvPr/>
        </p:nvSpPr>
        <p:spPr>
          <a:xfrm>
            <a:off x="5561296" y="2911387"/>
            <a:ext cx="64694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✍️ </a:t>
            </a:r>
            <a:r>
              <a:rPr lang="en-US" sz="2800" dirty="0" err="1">
                <a:solidFill>
                  <a:srgbClr val="03EDF9"/>
                </a:solidFill>
                <a:latin typeface="Tw Cen MT" panose="020B0602020104020603" pitchFamily="34" charset="0"/>
              </a:rPr>
              <a:t>printit</a:t>
            </a:r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 function parameters doesn’t have a data type. And </a:t>
            </a:r>
            <a:r>
              <a:rPr lang="en-US" sz="2800" dirty="0" err="1">
                <a:solidFill>
                  <a:srgbClr val="03EDF9"/>
                </a:solidFill>
                <a:latin typeface="Tw Cen MT" panose="020B0602020104020603" pitchFamily="34" charset="0"/>
              </a:rPr>
              <a:t>printit</a:t>
            </a:r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 return type is also not mentioned. So, both defaults to int.  Program runs but warnings are obtained.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 rot="361627">
            <a:off x="7163331" y="2275584"/>
            <a:ext cx="1991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3EDF9"/>
                </a:solidFill>
                <a:latin typeface="Tw Cen MT" panose="020B0602020104020603" pitchFamily="34" charset="0"/>
              </a:rPr>
              <a:t>👈 Output </a:t>
            </a:r>
          </a:p>
        </p:txBody>
      </p:sp>
    </p:spTree>
    <p:extLst>
      <p:ext uri="{BB962C8B-B14F-4D97-AF65-F5344CB8AC3E}">
        <p14:creationId xmlns:p14="http://schemas.microsoft.com/office/powerpoint/2010/main" val="3189788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8 Q[B](d)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8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756949"/>
            <a:ext cx="10172174" cy="4154984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2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"Praise worthy and C worthy are synonyms</a:t>
            </a:r>
            <a:r>
              <a:rPr lang="en-US" sz="2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C4836E-4842-A46D-E067-687D966CE170}"/>
              </a:ext>
            </a:extLst>
          </p:cNvPr>
          <p:cNvSpPr txBox="1"/>
          <p:nvPr/>
        </p:nvSpPr>
        <p:spPr>
          <a:xfrm>
            <a:off x="3981514" y="825579"/>
            <a:ext cx="78294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✍️ Function definition must have parentheses. </a:t>
            </a:r>
          </a:p>
          <a:p>
            <a:pPr algn="r"/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Below two definitions won’t produce any error.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BA0F817-7424-BCED-70EB-175A2549B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526" y="5155507"/>
            <a:ext cx="8536034" cy="8720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D58DB6B-0FB7-D81C-48AD-4AA78B92C426}"/>
              </a:ext>
            </a:extLst>
          </p:cNvPr>
          <p:cNvSpPr txBox="1"/>
          <p:nvPr/>
        </p:nvSpPr>
        <p:spPr>
          <a:xfrm>
            <a:off x="5628720" y="1990734"/>
            <a:ext cx="3086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void message( )</a:t>
            </a:r>
          </a:p>
          <a:p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{</a:t>
            </a:r>
          </a:p>
          <a:p>
            <a:endParaRPr lang="en-US" sz="28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95D4AE-1D5B-29BD-06E5-804E8B455083}"/>
              </a:ext>
            </a:extLst>
          </p:cNvPr>
          <p:cNvSpPr txBox="1"/>
          <p:nvPr/>
        </p:nvSpPr>
        <p:spPr>
          <a:xfrm>
            <a:off x="8724900" y="1990734"/>
            <a:ext cx="3086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void message( )</a:t>
            </a:r>
          </a:p>
          <a:p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{</a:t>
            </a:r>
          </a:p>
          <a:p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	;</a:t>
            </a:r>
          </a:p>
          <a:p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2306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8 Q[B](d)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8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756949"/>
            <a:ext cx="10172174" cy="4154984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2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"Praise worthy and C worthy are synonyms</a:t>
            </a:r>
            <a:r>
              <a:rPr lang="en-US" sz="2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Graphic 6" descr="Badge Tick with solid fill">
            <a:extLst>
              <a:ext uri="{FF2B5EF4-FFF2-40B4-BE49-F238E27FC236}">
                <a16:creationId xmlns:a16="http://schemas.microsoft.com/office/drawing/2014/main" id="{E3318996-F21E-1236-EE2B-10B0D3317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00468" y="827818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BBC1ED-8BD9-AA79-B724-A5775D1D8958}"/>
              </a:ext>
            </a:extLst>
          </p:cNvPr>
          <p:cNvSpPr txBox="1"/>
          <p:nvPr/>
        </p:nvSpPr>
        <p:spPr>
          <a:xfrm>
            <a:off x="7346916" y="1439075"/>
            <a:ext cx="264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D932D0-2E03-D5FB-5487-91256DC89C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7970" y="2509709"/>
            <a:ext cx="7116898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39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8 Q[B](e)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8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756950"/>
            <a:ext cx="9976042" cy="3785652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let_us_c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"C is a 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S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imple minded language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"Others are of course no match !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C4836E-4842-A46D-E067-687D966CE170}"/>
              </a:ext>
            </a:extLst>
          </p:cNvPr>
          <p:cNvSpPr txBox="1"/>
          <p:nvPr/>
        </p:nvSpPr>
        <p:spPr>
          <a:xfrm>
            <a:off x="5534314" y="971650"/>
            <a:ext cx="58364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03EDF9"/>
                </a:solidFill>
                <a:latin typeface="Tw Cen MT" panose="020B0602020104020603" pitchFamily="34" charset="0"/>
              </a:rPr>
              <a:t>✍️ One function cannot be defined within another function.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812B15-90B2-1D6C-8A70-92C0EC8C5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540000">
            <a:off x="4282281" y="4036023"/>
            <a:ext cx="7579184" cy="197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13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8 Q[B](e)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8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756950"/>
            <a:ext cx="9976042" cy="4154984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36F9F6"/>
                </a:solidFill>
                <a:latin typeface="Consolas" panose="020B0609020204030204" pitchFamily="49" charset="0"/>
              </a:rPr>
              <a:t>let_us_c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2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36F9F6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"C is a </a:t>
            </a:r>
            <a:r>
              <a:rPr lang="en-US" sz="2400" dirty="0" err="1">
                <a:solidFill>
                  <a:srgbClr val="FF8B39"/>
                </a:solidFill>
                <a:latin typeface="Consolas" panose="020B0609020204030204" pitchFamily="49" charset="0"/>
              </a:rPr>
              <a:t>Cimple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 minded language </a:t>
            </a:r>
            <a:r>
              <a:rPr lang="en-US" sz="2400" dirty="0">
                <a:solidFill>
                  <a:srgbClr val="36F9F6"/>
                </a:solidFill>
                <a:latin typeface="Consolas" panose="020B0609020204030204" pitchFamily="49" charset="0"/>
              </a:rPr>
              <a:t>\n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36F9F6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"Others are of course no match !</a:t>
            </a:r>
            <a:r>
              <a:rPr lang="en-US" sz="2400" dirty="0">
                <a:solidFill>
                  <a:srgbClr val="36F9F6"/>
                </a:solidFill>
                <a:latin typeface="Consolas" panose="020B0609020204030204" pitchFamily="49" charset="0"/>
              </a:rPr>
              <a:t>\n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Graphic 6" descr="Badge Tick with solid fill">
            <a:extLst>
              <a:ext uri="{FF2B5EF4-FFF2-40B4-BE49-F238E27FC236}">
                <a16:creationId xmlns:a16="http://schemas.microsoft.com/office/drawing/2014/main" id="{BA501F7C-0660-CDAE-5B75-6595AA844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2103" y="9310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72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8 Q[B](e)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8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756950"/>
            <a:ext cx="9976042" cy="4154984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36F9F6"/>
                </a:solidFill>
                <a:latin typeface="Consolas" panose="020B0609020204030204" pitchFamily="49" charset="0"/>
              </a:rPr>
              <a:t>let_us_c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();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36F9F6"/>
                </a:solidFill>
                <a:latin typeface="Consolas" panose="020B0609020204030204" pitchFamily="49" charset="0"/>
              </a:rPr>
              <a:t>let_us_c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36F9F6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"C is a Simple minded language </a:t>
            </a:r>
            <a:r>
              <a:rPr lang="en-US" sz="2400" dirty="0">
                <a:solidFill>
                  <a:srgbClr val="36F9F6"/>
                </a:solidFill>
                <a:latin typeface="Consolas" panose="020B0609020204030204" pitchFamily="49" charset="0"/>
              </a:rPr>
              <a:t>\n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36F9F6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"Others are of course no match !</a:t>
            </a:r>
            <a:r>
              <a:rPr lang="en-US" sz="2400" dirty="0">
                <a:solidFill>
                  <a:srgbClr val="36F9F6"/>
                </a:solidFill>
                <a:latin typeface="Consolas" panose="020B0609020204030204" pitchFamily="49" charset="0"/>
              </a:rPr>
              <a:t>\n</a:t>
            </a:r>
            <a:r>
              <a:rPr lang="en-US" sz="2400" dirty="0">
                <a:solidFill>
                  <a:srgbClr val="FF8B39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Graphic 6" descr="Badge Tick with solid fill">
            <a:extLst>
              <a:ext uri="{FF2B5EF4-FFF2-40B4-BE49-F238E27FC236}">
                <a16:creationId xmlns:a16="http://schemas.microsoft.com/office/drawing/2014/main" id="{D51A027D-27C7-47EF-F1F7-E236EFFC1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53174" y="827818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3C52FD-0F43-1795-8086-AE1DA044D686}"/>
              </a:ext>
            </a:extLst>
          </p:cNvPr>
          <p:cNvSpPr txBox="1"/>
          <p:nvPr/>
        </p:nvSpPr>
        <p:spPr>
          <a:xfrm>
            <a:off x="7161987" y="1028121"/>
            <a:ext cx="264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076E9A1-40CD-F5CB-E7DC-22F8E2FE82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1478" y="2046931"/>
            <a:ext cx="6192984" cy="104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89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836716" y="891463"/>
            <a:ext cx="22109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8 Q[A]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Q[A] What will be the output of the following programs: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8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D9BCEE-A4AE-08E2-0E0F-8078FD9F2CD4}"/>
              </a:ext>
            </a:extLst>
          </p:cNvPr>
          <p:cNvSpPr/>
          <p:nvPr/>
        </p:nvSpPr>
        <p:spPr>
          <a:xfrm>
            <a:off x="-12981051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D01B1F-EA0A-256C-9D26-37A3D1BAD980}"/>
              </a:ext>
            </a:extLst>
          </p:cNvPr>
          <p:cNvSpPr txBox="1"/>
          <p:nvPr/>
        </p:nvSpPr>
        <p:spPr>
          <a:xfrm rot="16200000">
            <a:off x="-2082022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8 Q[B]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E2E8BF-93B9-1003-E4CD-6A577A5B5D1A}"/>
              </a:ext>
            </a:extLst>
          </p:cNvPr>
          <p:cNvSpPr/>
          <p:nvPr/>
        </p:nvSpPr>
        <p:spPr>
          <a:xfrm>
            <a:off x="-137519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DCF921-804C-5A3B-975C-EDE7D689CB84}"/>
              </a:ext>
            </a:extLst>
          </p:cNvPr>
          <p:cNvSpPr txBox="1"/>
          <p:nvPr/>
        </p:nvSpPr>
        <p:spPr>
          <a:xfrm rot="16200000">
            <a:off x="-2841705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8 Q[C]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948656" y="2252314"/>
            <a:ext cx="9648596" cy="3785652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2F1B8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8B39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FF8B39"/>
                </a:solidFill>
                <a:latin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FF8B39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6F9F6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rgbClr val="36F9F6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8B39"/>
                </a:solidFill>
                <a:latin typeface="Consolas" panose="020B0609020204030204" pitchFamily="49" charset="0"/>
              </a:rPr>
              <a:t>"Learn C</a:t>
            </a:r>
            <a:r>
              <a:rPr lang="en-US" sz="2000" dirty="0">
                <a:solidFill>
                  <a:srgbClr val="36F9F6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8B39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36F9F6"/>
                </a:solidFill>
                <a:latin typeface="Consolas" panose="020B0609020204030204" pitchFamily="49" charset="0"/>
              </a:rPr>
              <a:t>display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FEDE5D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97E72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FEDE5D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6F9F6"/>
                </a:solidFill>
                <a:latin typeface="Consolas" panose="020B0609020204030204" pitchFamily="49" charset="0"/>
              </a:rPr>
              <a:t>display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rgbClr val="36F9F6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8B39"/>
                </a:solidFill>
                <a:latin typeface="Consolas" panose="020B0609020204030204" pitchFamily="49" charset="0"/>
              </a:rPr>
              <a:t>"Followed by C++, C# and Java!</a:t>
            </a:r>
            <a:r>
              <a:rPr lang="en-US" sz="2000" dirty="0">
                <a:solidFill>
                  <a:srgbClr val="36F9F6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8B39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36F9F6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6BBF12-E778-BDB9-9122-763D328E2B9E}"/>
              </a:ext>
            </a:extLst>
          </p:cNvPr>
          <p:cNvSpPr txBox="1"/>
          <p:nvPr/>
        </p:nvSpPr>
        <p:spPr>
          <a:xfrm>
            <a:off x="9719876" y="1406031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CCE6B8-D9BE-A585-6D12-3B4C1425015D}"/>
              </a:ext>
            </a:extLst>
          </p:cNvPr>
          <p:cNvSpPr txBox="1"/>
          <p:nvPr/>
        </p:nvSpPr>
        <p:spPr>
          <a:xfrm>
            <a:off x="10944271" y="2750606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C8C243-4E9A-929C-47ED-35602A7B07DE}"/>
              </a:ext>
            </a:extLst>
          </p:cNvPr>
          <p:cNvSpPr txBox="1"/>
          <p:nvPr/>
        </p:nvSpPr>
        <p:spPr>
          <a:xfrm>
            <a:off x="10980464" y="3544089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F25613-E2CD-D026-B18A-30A47CBDD8EF}"/>
              </a:ext>
            </a:extLst>
          </p:cNvPr>
          <p:cNvSpPr txBox="1"/>
          <p:nvPr/>
        </p:nvSpPr>
        <p:spPr>
          <a:xfrm>
            <a:off x="10980464" y="4448323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46516F-7E36-416B-0C10-B6553A15CAD9}"/>
              </a:ext>
            </a:extLst>
          </p:cNvPr>
          <p:cNvSpPr/>
          <p:nvPr/>
        </p:nvSpPr>
        <p:spPr>
          <a:xfrm>
            <a:off x="-1459207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A71019-1014-3B25-1295-8BF727BF535A}"/>
              </a:ext>
            </a:extLst>
          </p:cNvPr>
          <p:cNvSpPr txBox="1"/>
          <p:nvPr/>
        </p:nvSpPr>
        <p:spPr>
          <a:xfrm rot="16200000">
            <a:off x="-370729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8 Q[D]</a:t>
            </a:r>
          </a:p>
        </p:txBody>
      </p:sp>
    </p:spTree>
    <p:extLst>
      <p:ext uri="{BB962C8B-B14F-4D97-AF65-F5344CB8AC3E}">
        <p14:creationId xmlns:p14="http://schemas.microsoft.com/office/powerpoint/2010/main" val="2251462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11" grpId="0" uiExpand="1" build="p"/>
      <p:bldP spid="12" grpId="0" uiExpand="1" build="p"/>
      <p:bldP spid="14" grpId="0" uiExpand="1" build="p"/>
      <p:bldP spid="1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8 Q[B](f)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8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756950"/>
            <a:ext cx="8521174" cy="4524315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());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"It's a small world after all...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FF1A72-C19E-956F-52A4-E1501F411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">
            <a:off x="6324002" y="1308504"/>
            <a:ext cx="5448580" cy="7429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B0B0D9-E6C7-9B38-8711-96F3C610BF78}"/>
              </a:ext>
            </a:extLst>
          </p:cNvPr>
          <p:cNvSpPr txBox="1"/>
          <p:nvPr/>
        </p:nvSpPr>
        <p:spPr>
          <a:xfrm>
            <a:off x="5122080" y="2524197"/>
            <a:ext cx="67983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✍️ message() is a function which doesn’t accept any parameter and it doesn’t return any value after completing its execution.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4A8ECA-8E90-9529-8953-B51C19712039}"/>
              </a:ext>
            </a:extLst>
          </p:cNvPr>
          <p:cNvSpPr txBox="1"/>
          <p:nvPr/>
        </p:nvSpPr>
        <p:spPr>
          <a:xfrm>
            <a:off x="4423612" y="5297730"/>
            <a:ext cx="67983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03EDF9"/>
                </a:solidFill>
                <a:latin typeface="Tw Cen MT" panose="020B0602020104020603" pitchFamily="34" charset="0"/>
              </a:rPr>
              <a:t>✍️ void returned by inner call two message( ) cannot be passed to the outer call.</a:t>
            </a:r>
          </a:p>
        </p:txBody>
      </p:sp>
    </p:spTree>
    <p:extLst>
      <p:ext uri="{BB962C8B-B14F-4D97-AF65-F5344CB8AC3E}">
        <p14:creationId xmlns:p14="http://schemas.microsoft.com/office/powerpoint/2010/main" val="1481000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8 Q[B](f)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8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756950"/>
            <a:ext cx="8521174" cy="4893647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36F9F6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();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"It's a small world after all...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4" name="Graphic 13" descr="Badge Tick with solid fill">
            <a:extLst>
              <a:ext uri="{FF2B5EF4-FFF2-40B4-BE49-F238E27FC236}">
                <a16:creationId xmlns:a16="http://schemas.microsoft.com/office/drawing/2014/main" id="{BD62537F-3D7D-FC75-63D4-B587FB590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0468" y="847273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4DDDB66-45F7-592E-A5BB-E912AB7A4357}"/>
              </a:ext>
            </a:extLst>
          </p:cNvPr>
          <p:cNvSpPr txBox="1"/>
          <p:nvPr/>
        </p:nvSpPr>
        <p:spPr>
          <a:xfrm>
            <a:off x="6627069" y="1854654"/>
            <a:ext cx="264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6960992-BA83-AB3B-0BF2-565876A56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2080" y="2829086"/>
            <a:ext cx="5301707" cy="92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5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836716" y="891463"/>
            <a:ext cx="22109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8 Q[C]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Q[C] Answer the following: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8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D9BCEE-A4AE-08E2-0E0F-8078FD9F2CD4}"/>
              </a:ext>
            </a:extLst>
          </p:cNvPr>
          <p:cNvSpPr/>
          <p:nvPr/>
        </p:nvSpPr>
        <p:spPr>
          <a:xfrm>
            <a:off x="-12981051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D01B1F-EA0A-256C-9D26-37A3D1BAD980}"/>
              </a:ext>
            </a:extLst>
          </p:cNvPr>
          <p:cNvSpPr txBox="1"/>
          <p:nvPr/>
        </p:nvSpPr>
        <p:spPr>
          <a:xfrm rot="16200000">
            <a:off x="-2082022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8 Q[B]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E2E8BF-93B9-1003-E4CD-6A577A5B5D1A}"/>
              </a:ext>
            </a:extLst>
          </p:cNvPr>
          <p:cNvSpPr/>
          <p:nvPr/>
        </p:nvSpPr>
        <p:spPr>
          <a:xfrm>
            <a:off x="-137519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DCF921-804C-5A3B-975C-EDE7D689CB84}"/>
              </a:ext>
            </a:extLst>
          </p:cNvPr>
          <p:cNvSpPr txBox="1"/>
          <p:nvPr/>
        </p:nvSpPr>
        <p:spPr>
          <a:xfrm rot="16200000">
            <a:off x="-2841705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8 Q[C]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4482018" y="2227788"/>
            <a:ext cx="3227964" cy="1569660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36F9F6"/>
                </a:solidFill>
                <a:latin typeface="Consolas" panose="020B0609020204030204" pitchFamily="49" charset="0"/>
              </a:rPr>
              <a:t>sqr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400" i="1" dirty="0">
                <a:solidFill>
                  <a:srgbClr val="FF7EDB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 (a</a:t>
            </a:r>
            <a:r>
              <a:rPr lang="en-US" sz="2400" dirty="0">
                <a:solidFill>
                  <a:srgbClr val="FEDE5D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a);</a:t>
            </a:r>
          </a:p>
          <a:p>
            <a:r>
              <a:rPr lang="en-US" sz="24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CCE6B8-D9BE-A585-6D12-3B4C1425015D}"/>
              </a:ext>
            </a:extLst>
          </p:cNvPr>
          <p:cNvSpPr txBox="1"/>
          <p:nvPr/>
        </p:nvSpPr>
        <p:spPr>
          <a:xfrm>
            <a:off x="3364139" y="5358388"/>
            <a:ext cx="4739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1.   2.   …   9.   10.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46516F-7E36-416B-0C10-B6553A15CAD9}"/>
              </a:ext>
            </a:extLst>
          </p:cNvPr>
          <p:cNvSpPr/>
          <p:nvPr/>
        </p:nvSpPr>
        <p:spPr>
          <a:xfrm>
            <a:off x="-1459207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A71019-1014-3B25-1295-8BF727BF535A}"/>
              </a:ext>
            </a:extLst>
          </p:cNvPr>
          <p:cNvSpPr txBox="1"/>
          <p:nvPr/>
        </p:nvSpPr>
        <p:spPr>
          <a:xfrm rot="16200000">
            <a:off x="-370729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8 Q[D]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C9AAD9-4AF9-0B7B-F339-71CCBA1C03FD}"/>
              </a:ext>
            </a:extLst>
          </p:cNvPr>
          <p:cNvSpPr txBox="1"/>
          <p:nvPr/>
        </p:nvSpPr>
        <p:spPr>
          <a:xfrm>
            <a:off x="821227" y="1267708"/>
            <a:ext cx="11160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 Is this a correctly written function: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B3DEF1-4E01-C517-B2DD-478A31EA4787}"/>
              </a:ext>
            </a:extLst>
          </p:cNvPr>
          <p:cNvSpPr txBox="1"/>
          <p:nvPr/>
        </p:nvSpPr>
        <p:spPr>
          <a:xfrm>
            <a:off x="821227" y="4093698"/>
            <a:ext cx="11160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 State whether the following statements are True or False:</a:t>
            </a:r>
          </a:p>
        </p:txBody>
      </p:sp>
    </p:spTree>
    <p:extLst>
      <p:ext uri="{BB962C8B-B14F-4D97-AF65-F5344CB8AC3E}">
        <p14:creationId xmlns:p14="http://schemas.microsoft.com/office/powerpoint/2010/main" val="2566609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12" grpId="0" uiExpand="1" build="p"/>
      <p:bldP spid="19" grpId="0" uiExpand="1" build="p"/>
      <p:bldP spid="21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8 Q[C](a)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 Is this a correctly written function: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8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594F57-982D-72F8-E5ED-354020C995D2}"/>
              </a:ext>
            </a:extLst>
          </p:cNvPr>
          <p:cNvSpPr txBox="1"/>
          <p:nvPr/>
        </p:nvSpPr>
        <p:spPr>
          <a:xfrm>
            <a:off x="3616773" y="1510259"/>
            <a:ext cx="4934356" cy="2554545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36F9F6"/>
                </a:solidFill>
                <a:latin typeface="Consolas" panose="020B0609020204030204" pitchFamily="49" charset="0"/>
              </a:rPr>
              <a:t>sqr</a:t>
            </a:r>
            <a:r>
              <a:rPr lang="en-US" sz="4000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sz="4000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4000" i="1" dirty="0">
                <a:solidFill>
                  <a:srgbClr val="FF7EDB"/>
                </a:solidFill>
                <a:latin typeface="Consolas" panose="020B0609020204030204" pitchFamily="49" charset="0"/>
              </a:rPr>
              <a:t>a</a:t>
            </a:r>
            <a:r>
              <a:rPr lang="en-US" sz="40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0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40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4000" dirty="0">
                <a:solidFill>
                  <a:srgbClr val="FEDE5D"/>
                </a:solidFill>
                <a:latin typeface="Consolas" panose="020B0609020204030204" pitchFamily="49" charset="0"/>
              </a:rPr>
              <a:t>return</a:t>
            </a:r>
            <a:r>
              <a:rPr lang="en-US" sz="4000" dirty="0">
                <a:solidFill>
                  <a:srgbClr val="BBBBBB"/>
                </a:solidFill>
                <a:latin typeface="Consolas" panose="020B0609020204030204" pitchFamily="49" charset="0"/>
              </a:rPr>
              <a:t> (a</a:t>
            </a:r>
            <a:r>
              <a:rPr lang="en-US" sz="4000" dirty="0">
                <a:solidFill>
                  <a:srgbClr val="FEDE5D"/>
                </a:solidFill>
                <a:latin typeface="Consolas" panose="020B0609020204030204" pitchFamily="49" charset="0"/>
              </a:rPr>
              <a:t>*</a:t>
            </a:r>
            <a:r>
              <a:rPr lang="en-US" sz="4000" dirty="0">
                <a:solidFill>
                  <a:srgbClr val="BBBBBB"/>
                </a:solidFill>
                <a:latin typeface="Consolas" panose="020B0609020204030204" pitchFamily="49" charset="0"/>
              </a:rPr>
              <a:t>a);</a:t>
            </a:r>
          </a:p>
          <a:p>
            <a:r>
              <a:rPr lang="en-US" sz="40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80736F-35D6-CC62-925A-DB93991CDC39}"/>
              </a:ext>
            </a:extLst>
          </p:cNvPr>
          <p:cNvSpPr txBox="1"/>
          <p:nvPr/>
        </p:nvSpPr>
        <p:spPr>
          <a:xfrm>
            <a:off x="821227" y="4290045"/>
            <a:ext cx="111600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Ans: No, there is an invalid use of ; </a:t>
            </a:r>
          </a:p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Semicolon shouldn’t be present immediately after the </a:t>
            </a:r>
            <a:r>
              <a:rPr lang="en-US" sz="4000" dirty="0" err="1">
                <a:solidFill>
                  <a:srgbClr val="03EDF9"/>
                </a:solidFill>
                <a:latin typeface="Tw Cen MT" panose="020B0602020104020603" pitchFamily="34" charset="0"/>
              </a:rPr>
              <a:t>sqr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 ) in the function definition.</a:t>
            </a:r>
          </a:p>
        </p:txBody>
      </p:sp>
    </p:spTree>
    <p:extLst>
      <p:ext uri="{BB962C8B-B14F-4D97-AF65-F5344CB8AC3E}">
        <p14:creationId xmlns:p14="http://schemas.microsoft.com/office/powerpoint/2010/main" val="1890490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38631" y="1193379"/>
            <a:ext cx="281482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6 Q[C](b)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3EDF9"/>
                </a:solidFill>
                <a:latin typeface="Tw Cen MT" panose="020B0602020104020603" pitchFamily="34" charset="0"/>
              </a:rPr>
              <a:t>(b) State whether the following statements are True or False: </a:t>
            </a:r>
          </a:p>
          <a:p>
            <a:endParaRPr lang="en-US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r>
              <a:rPr lang="en-US" sz="3600" dirty="0">
                <a:solidFill>
                  <a:srgbClr val="03EDF9"/>
                </a:solidFill>
                <a:latin typeface="Tw Cen MT" panose="020B0602020104020603" pitchFamily="34" charset="0"/>
              </a:rPr>
              <a:t>1. The variables commonly used in C functions are available to all the functions in a program. </a:t>
            </a:r>
            <a:r>
              <a:rPr lang="en-US" sz="3600" b="1" dirty="0">
                <a:solidFill>
                  <a:srgbClr val="FF8C39"/>
                </a:solidFill>
                <a:latin typeface="Tw Cen MT" panose="020B0602020104020603" pitchFamily="34" charset="0"/>
              </a:rPr>
              <a:t>  False</a:t>
            </a:r>
          </a:p>
          <a:p>
            <a:endParaRPr lang="en-US" sz="800" b="1" dirty="0">
              <a:solidFill>
                <a:srgbClr val="FF8C39"/>
              </a:solidFill>
              <a:latin typeface="Tw Cen MT" panose="020B0602020104020603" pitchFamily="34" charset="0"/>
            </a:endParaRPr>
          </a:p>
          <a:p>
            <a:r>
              <a:rPr lang="en-US" sz="3600" dirty="0">
                <a:solidFill>
                  <a:srgbClr val="03EDF9"/>
                </a:solidFill>
                <a:latin typeface="Tw Cen MT" panose="020B0602020104020603" pitchFamily="34" charset="0"/>
              </a:rPr>
              <a:t>2. To return the control back to the calling function we must use the keyword return.   </a:t>
            </a:r>
            <a:r>
              <a:rPr lang="en-US" sz="3600" b="1" dirty="0">
                <a:solidFill>
                  <a:srgbClr val="FF8C39"/>
                </a:solidFill>
                <a:latin typeface="Tw Cen MT" panose="020B0602020104020603" pitchFamily="34" charset="0"/>
              </a:rPr>
              <a:t>False</a:t>
            </a:r>
          </a:p>
          <a:p>
            <a:endParaRPr lang="en-US" sz="800" b="1" dirty="0">
              <a:solidFill>
                <a:srgbClr val="FF8C39"/>
              </a:solidFill>
              <a:latin typeface="Tw Cen MT" panose="020B0602020104020603" pitchFamily="34" charset="0"/>
            </a:endParaRPr>
          </a:p>
          <a:p>
            <a:r>
              <a:rPr lang="en-US" sz="3600" dirty="0">
                <a:solidFill>
                  <a:srgbClr val="03EDF9"/>
                </a:solidFill>
                <a:latin typeface="Tw Cen MT" panose="020B0602020104020603" pitchFamily="34" charset="0"/>
              </a:rPr>
              <a:t>3. The same variable names can be used in different functions without any conflict.   </a:t>
            </a:r>
            <a:r>
              <a:rPr lang="en-US" sz="3600" b="1" dirty="0">
                <a:solidFill>
                  <a:srgbClr val="FF8C39"/>
                </a:solidFill>
                <a:latin typeface="Tw Cen MT" panose="020B0602020104020603" pitchFamily="34" charset="0"/>
              </a:rPr>
              <a:t>True</a:t>
            </a:r>
          </a:p>
          <a:p>
            <a:endParaRPr lang="en-US" sz="800" b="1" dirty="0">
              <a:solidFill>
                <a:srgbClr val="FF8C39"/>
              </a:solidFill>
              <a:latin typeface="Tw Cen MT" panose="020B0602020104020603" pitchFamily="34" charset="0"/>
            </a:endParaRPr>
          </a:p>
          <a:p>
            <a:r>
              <a:rPr lang="en-US" sz="3600" dirty="0">
                <a:solidFill>
                  <a:srgbClr val="03EDF9"/>
                </a:solidFill>
                <a:latin typeface="Tw Cen MT" panose="020B0602020104020603" pitchFamily="34" charset="0"/>
              </a:rPr>
              <a:t>4. Every called function must contain a return statement.   </a:t>
            </a:r>
            <a:r>
              <a:rPr lang="en-US" sz="3600" b="1" dirty="0">
                <a:solidFill>
                  <a:srgbClr val="FF8C39"/>
                </a:solidFill>
                <a:latin typeface="Tw Cen MT" panose="020B0602020104020603" pitchFamily="34" charset="0"/>
              </a:rPr>
              <a:t>False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6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REPETITIONS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0E2B87-4ACF-7DDE-7391-D2292365F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82378" y="2635884"/>
            <a:ext cx="723937" cy="71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52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38631" y="1193379"/>
            <a:ext cx="281482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6 Q[C](b)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3EDF9"/>
                </a:solidFill>
                <a:latin typeface="Tw Cen MT" panose="020B0602020104020603" pitchFamily="34" charset="0"/>
              </a:rPr>
              <a:t>(b) State whether the following statements are True or False: </a:t>
            </a:r>
          </a:p>
          <a:p>
            <a:endParaRPr lang="en-US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r>
              <a:rPr lang="en-US" sz="3600" dirty="0">
                <a:solidFill>
                  <a:srgbClr val="03EDF9"/>
                </a:solidFill>
                <a:latin typeface="Tw Cen MT" panose="020B0602020104020603" pitchFamily="34" charset="0"/>
              </a:rPr>
              <a:t>5. A function may contain more than one return statements.   	</a:t>
            </a:r>
            <a:r>
              <a:rPr lang="en-US" sz="3600" b="1" dirty="0">
                <a:solidFill>
                  <a:srgbClr val="FF8C39"/>
                </a:solidFill>
                <a:latin typeface="Tw Cen MT" panose="020B0602020104020603" pitchFamily="34" charset="0"/>
              </a:rPr>
              <a:t>True</a:t>
            </a:r>
          </a:p>
          <a:p>
            <a:endParaRPr lang="en-US" sz="800" b="1" dirty="0">
              <a:solidFill>
                <a:srgbClr val="FF8C39"/>
              </a:solidFill>
              <a:latin typeface="Tw Cen MT" panose="020B0602020104020603" pitchFamily="34" charset="0"/>
            </a:endParaRPr>
          </a:p>
          <a:p>
            <a:r>
              <a:rPr lang="en-US" sz="3600" dirty="0">
                <a:solidFill>
                  <a:srgbClr val="03EDF9"/>
                </a:solidFill>
                <a:latin typeface="Tw Cen MT" panose="020B0602020104020603" pitchFamily="34" charset="0"/>
              </a:rPr>
              <a:t>6. Each return is statement in a function may return a different value.   </a:t>
            </a:r>
            <a:r>
              <a:rPr lang="en-US" sz="3600" b="1" dirty="0">
                <a:solidFill>
                  <a:srgbClr val="FF8C39"/>
                </a:solidFill>
                <a:latin typeface="Tw Cen MT" panose="020B0602020104020603" pitchFamily="34" charset="0"/>
              </a:rPr>
              <a:t>True</a:t>
            </a:r>
          </a:p>
          <a:p>
            <a:endParaRPr lang="en-US" sz="8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r>
              <a:rPr lang="en-US" sz="3600" dirty="0">
                <a:solidFill>
                  <a:srgbClr val="03EDF9"/>
                </a:solidFill>
                <a:latin typeface="Tw Cen MT" panose="020B0602020104020603" pitchFamily="34" charset="0"/>
              </a:rPr>
              <a:t>7. A function can still be useful even if you don't pass any arguments to it and the function doesn't return any value back.   </a:t>
            </a:r>
            <a:r>
              <a:rPr lang="en-US" sz="3600" b="1" dirty="0">
                <a:solidFill>
                  <a:srgbClr val="FF8C39"/>
                </a:solidFill>
                <a:latin typeface="Tw Cen MT" panose="020B0602020104020603" pitchFamily="34" charset="0"/>
              </a:rPr>
              <a:t>True</a:t>
            </a:r>
          </a:p>
          <a:p>
            <a:endParaRPr lang="en-US" sz="800" b="1" dirty="0">
              <a:solidFill>
                <a:srgbClr val="FF8C39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6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REPETITIONS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9OOK: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0E2B87-4ACF-7DDE-7391-D2292365F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82378" y="2635884"/>
            <a:ext cx="723937" cy="71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65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38631" y="1193379"/>
            <a:ext cx="281482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6 Q[C](b)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3EDF9"/>
                </a:solidFill>
                <a:latin typeface="Tw Cen MT" panose="020B0602020104020603" pitchFamily="34" charset="0"/>
              </a:rPr>
              <a:t>(b) State whether the following statements are True or False: </a:t>
            </a:r>
          </a:p>
          <a:p>
            <a:endParaRPr lang="en-US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r>
              <a:rPr lang="en-US" sz="3600" dirty="0">
                <a:solidFill>
                  <a:srgbClr val="03EDF9"/>
                </a:solidFill>
                <a:latin typeface="Tw Cen MT" panose="020B0602020104020603" pitchFamily="34" charset="0"/>
              </a:rPr>
              <a:t>8. Same names can be used for different functions without any conflict.   </a:t>
            </a:r>
            <a:r>
              <a:rPr lang="en-US" sz="3600" b="1" dirty="0">
                <a:solidFill>
                  <a:srgbClr val="FF8C39"/>
                </a:solidFill>
                <a:latin typeface="Tw Cen MT" panose="020B0602020104020603" pitchFamily="34" charset="0"/>
              </a:rPr>
              <a:t>False</a:t>
            </a:r>
          </a:p>
          <a:p>
            <a:endParaRPr lang="en-US" sz="800" b="1" dirty="0">
              <a:solidFill>
                <a:srgbClr val="FF8C39"/>
              </a:solidFill>
              <a:latin typeface="Tw Cen MT" panose="020B0602020104020603" pitchFamily="34" charset="0"/>
            </a:endParaRPr>
          </a:p>
          <a:p>
            <a:r>
              <a:rPr lang="en-US" sz="3600" dirty="0">
                <a:solidFill>
                  <a:srgbClr val="03EDF9"/>
                </a:solidFill>
                <a:latin typeface="Tw Cen MT" panose="020B0602020104020603" pitchFamily="34" charset="0"/>
              </a:rPr>
              <a:t>8. A function may be called more than once from any other function.   </a:t>
            </a:r>
            <a:r>
              <a:rPr lang="en-US" sz="3600" b="1" dirty="0">
                <a:solidFill>
                  <a:srgbClr val="FF8C39"/>
                </a:solidFill>
                <a:latin typeface="Tw Cen MT" panose="020B0602020104020603" pitchFamily="34" charset="0"/>
              </a:rPr>
              <a:t>True</a:t>
            </a:r>
          </a:p>
          <a:p>
            <a:endParaRPr lang="en-US" sz="800" b="1" dirty="0">
              <a:solidFill>
                <a:srgbClr val="FF8C39"/>
              </a:solidFill>
              <a:latin typeface="Tw Cen MT" panose="020B0602020104020603" pitchFamily="34" charset="0"/>
            </a:endParaRPr>
          </a:p>
          <a:p>
            <a:r>
              <a:rPr lang="en-US" sz="3600" dirty="0">
                <a:solidFill>
                  <a:srgbClr val="03EDF9"/>
                </a:solidFill>
                <a:latin typeface="Tw Cen MT" panose="020B0602020104020603" pitchFamily="34" charset="0"/>
              </a:rPr>
              <a:t>10. It is necessary for a function to return some value.   </a:t>
            </a:r>
            <a:r>
              <a:rPr lang="en-US" sz="3600" b="1" dirty="0">
                <a:solidFill>
                  <a:srgbClr val="FF8C39"/>
                </a:solidFill>
                <a:latin typeface="Tw Cen MT" panose="020B0602020104020603" pitchFamily="34" charset="0"/>
              </a:rPr>
              <a:t>False</a:t>
            </a:r>
            <a:endParaRPr lang="en-US" sz="3600" dirty="0">
              <a:solidFill>
                <a:srgbClr val="03EDF9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6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MORE COMPLEX REPETITIONS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9OOK: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0E2B87-4ACF-7DDE-7391-D2292365F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82378" y="2635884"/>
            <a:ext cx="723937" cy="71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38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 Write a function to calculate the factorial value of any integer entered through the keyboard.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8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8 Q[D](a)</a:t>
            </a:r>
          </a:p>
        </p:txBody>
      </p:sp>
    </p:spTree>
    <p:extLst>
      <p:ext uri="{BB962C8B-B14F-4D97-AF65-F5344CB8AC3E}">
        <p14:creationId xmlns:p14="http://schemas.microsoft.com/office/powerpoint/2010/main" val="4292054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 Write a function power ( a, b ), to calculate the value of a raised to b.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8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8 Q[D](b)</a:t>
            </a:r>
          </a:p>
        </p:txBody>
      </p:sp>
    </p:spTree>
    <p:extLst>
      <p:ext uri="{BB962C8B-B14F-4D97-AF65-F5344CB8AC3E}">
        <p14:creationId xmlns:p14="http://schemas.microsoft.com/office/powerpoint/2010/main" val="3238234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(c) Write a general-purpose function to convert any given year into its Roman equivalent. Use these Roman equivalents for decimal numbers</a:t>
            </a:r>
            <a:r>
              <a:rPr lang="en-US" sz="4000">
                <a:solidFill>
                  <a:srgbClr val="03EDF9"/>
                </a:solidFill>
                <a:latin typeface="Tw Cen MT" panose="020B0602020104020603" pitchFamily="34" charset="0"/>
              </a:rPr>
              <a:t>: 1- I, 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5-V, 10-X, 50-L, 100-C, 500-D, 1000-M.</a:t>
            </a: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Example:</a:t>
            </a: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Roman equivalent of 1988 is </a:t>
            </a:r>
            <a:r>
              <a:rPr lang="en-US" sz="4000" dirty="0" err="1">
                <a:solidFill>
                  <a:srgbClr val="03EDF9"/>
                </a:solidFill>
                <a:latin typeface="Tw Cen MT" panose="020B0602020104020603" pitchFamily="34" charset="0"/>
              </a:rPr>
              <a:t>mdcccclxxxviii</a:t>
            </a:r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. Roman equivalent of 1525 is mdxxv.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8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8 Q[D](c)</a:t>
            </a:r>
          </a:p>
        </p:txBody>
      </p:sp>
    </p:spTree>
    <p:extLst>
      <p:ext uri="{BB962C8B-B14F-4D97-AF65-F5344CB8AC3E}">
        <p14:creationId xmlns:p14="http://schemas.microsoft.com/office/powerpoint/2010/main" val="3102275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8 Q[A](a)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8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5" y="756950"/>
            <a:ext cx="9358681" cy="4893647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"Learn C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"Followed by C++, C# and Java!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6808626" y="577132"/>
            <a:ext cx="264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C4836E-4842-A46D-E067-687D966CE170}"/>
              </a:ext>
            </a:extLst>
          </p:cNvPr>
          <p:cNvSpPr txBox="1"/>
          <p:nvPr/>
        </p:nvSpPr>
        <p:spPr>
          <a:xfrm>
            <a:off x="2307519" y="5455981"/>
            <a:ext cx="8689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03EDF9"/>
                </a:solidFill>
                <a:latin typeface="Tw Cen MT" panose="020B0602020104020603" pitchFamily="34" charset="0"/>
              </a:rPr>
              <a:t>✍️ Both the messages will get printed indefinitely.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86FAC1-0C4F-0405-64D1-C2F0A724FF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215"/>
          <a:stretch/>
        </p:blipFill>
        <p:spPr>
          <a:xfrm>
            <a:off x="6808626" y="1515348"/>
            <a:ext cx="4341881" cy="206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93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 Any year is entered through the keyboard. Write a function to determine whether the year is a leap year or not.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8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8 Q[D](c)</a:t>
            </a:r>
          </a:p>
        </p:txBody>
      </p:sp>
    </p:spTree>
    <p:extLst>
      <p:ext uri="{BB962C8B-B14F-4D97-AF65-F5344CB8AC3E}">
        <p14:creationId xmlns:p14="http://schemas.microsoft.com/office/powerpoint/2010/main" val="3061994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 A positive integer is entered through the keyboard. Write a function to obtain the prime factors of this number.</a:t>
            </a:r>
          </a:p>
          <a:p>
            <a:pPr algn="just"/>
            <a:endParaRPr lang="en-US" sz="4000" dirty="0">
              <a:solidFill>
                <a:srgbClr val="03EDF9"/>
              </a:solidFill>
              <a:latin typeface="Tw Cen MT" panose="020B0602020104020603" pitchFamily="34" charset="0"/>
            </a:endParaRPr>
          </a:p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For example, prime factors of 24 are 2, 2, 2 and 3, whereas prime factors of 35 are 5 and 7.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8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8 Q[D](e)</a:t>
            </a:r>
          </a:p>
        </p:txBody>
      </p:sp>
    </p:spTree>
    <p:extLst>
      <p:ext uri="{BB962C8B-B14F-4D97-AF65-F5344CB8AC3E}">
        <p14:creationId xmlns:p14="http://schemas.microsoft.com/office/powerpoint/2010/main" val="3261534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Prime factorization of 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8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8A27-5530-4F4B-1990-D14F529CCFDA}"/>
              </a:ext>
            </a:extLst>
          </p:cNvPr>
          <p:cNvSpPr txBox="1"/>
          <p:nvPr/>
        </p:nvSpPr>
        <p:spPr>
          <a:xfrm rot="16200000">
            <a:off x="-1128061" y="1187095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8 Q[D](e)</a:t>
            </a:r>
          </a:p>
        </p:txBody>
      </p:sp>
      <p:pic>
        <p:nvPicPr>
          <p:cNvPr id="1026" name="Picture 2" descr="Prime Factorization of 40">
            <a:extLst>
              <a:ext uri="{FF2B5EF4-FFF2-40B4-BE49-F238E27FC236}">
                <a16:creationId xmlns:a16="http://schemas.microsoft.com/office/drawing/2014/main" id="{5425C6EF-EB77-AFBB-9433-0C6BB3667D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840" t="11984" r="10132"/>
          <a:stretch/>
        </p:blipFill>
        <p:spPr bwMode="auto">
          <a:xfrm>
            <a:off x="2874858" y="1205755"/>
            <a:ext cx="7052763" cy="48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326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Word"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5F952C-7722-2468-9863-FA420694B823}"/>
              </a:ext>
            </a:extLst>
          </p:cNvPr>
          <p:cNvSpPr/>
          <p:nvPr/>
        </p:nvSpPr>
        <p:spPr>
          <a:xfrm>
            <a:off x="-9715483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1AD14C-6326-DE0A-A708-655A9FBE8A8E}"/>
              </a:ext>
            </a:extLst>
          </p:cNvPr>
          <p:cNvSpPr txBox="1"/>
          <p:nvPr/>
        </p:nvSpPr>
        <p:spPr>
          <a:xfrm rot="16200000">
            <a:off x="1183546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9 Q[A]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5FC7F-3DA3-28AE-8707-6BBAA6C9F9E3}"/>
              </a:ext>
            </a:extLst>
          </p:cNvPr>
          <p:cNvSpPr/>
          <p:nvPr/>
        </p:nvSpPr>
        <p:spPr>
          <a:xfrm>
            <a:off x="-10475163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CB1A4-7994-CB0A-2EBC-FB27D7C226FA}"/>
              </a:ext>
            </a:extLst>
          </p:cNvPr>
          <p:cNvSpPr txBox="1"/>
          <p:nvPr/>
        </p:nvSpPr>
        <p:spPr>
          <a:xfrm rot="16200000">
            <a:off x="423863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9 Q[B]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1811665" y="888329"/>
            <a:ext cx="112684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03EDF9"/>
                </a:solidFill>
                <a:latin typeface="Tw Cen MT" panose="020B0602020104020603" pitchFamily="34" charset="0"/>
              </a:rPr>
              <a:t>LET US 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850502" y="2647129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2F1B8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850502" y="323992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FF8B39"/>
                </a:solidFill>
                <a:latin typeface="Tw Cen MT" panose="020B0602020104020603" pitchFamily="34" charset="0"/>
              </a:rPr>
              <a:t>CHAPTER 9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90E4-B70D-534F-9DE0-CC655FA733A7}"/>
              </a:ext>
            </a:extLst>
          </p:cNvPr>
          <p:cNvSpPr txBox="1"/>
          <p:nvPr/>
        </p:nvSpPr>
        <p:spPr>
          <a:xfrm>
            <a:off x="2825433" y="3974360"/>
            <a:ext cx="9315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POINTERS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6748769" y="5006237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EDF9"/>
                </a:solidFill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B524B7C0-9AC6-FF55-5132-F3C23276968B}"/>
              </a:ext>
            </a:extLst>
          </p:cNvPr>
          <p:cNvSpPr/>
          <p:nvPr/>
        </p:nvSpPr>
        <p:spPr>
          <a:xfrm>
            <a:off x="-11195380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41A2BC-C2C2-C7E6-24F4-E4DCE92A217B}"/>
              </a:ext>
            </a:extLst>
          </p:cNvPr>
          <p:cNvSpPr txBox="1"/>
          <p:nvPr/>
        </p:nvSpPr>
        <p:spPr>
          <a:xfrm rot="16200000">
            <a:off x="-296351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9 Q[C]</a:t>
            </a:r>
          </a:p>
        </p:txBody>
      </p:sp>
      <p:pic>
        <p:nvPicPr>
          <p:cNvPr id="4" name="WaterMark" descr="Logo&#10;&#10;Description automatically generated">
            <a:extLst>
              <a:ext uri="{FF2B5EF4-FFF2-40B4-BE49-F238E27FC236}">
                <a16:creationId xmlns:a16="http://schemas.microsoft.com/office/drawing/2014/main" id="{A601222D-8360-E02A-F771-D5C9E7C4E947}"/>
              </a:ext>
            </a:extLst>
          </p:cNvPr>
          <p:cNvPicPr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878" y="2333944"/>
            <a:ext cx="2188670" cy="21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76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5565B1-BAE6-E2CC-4DAB-E591C1EF5EF8}"/>
              </a:ext>
            </a:extLst>
          </p:cNvPr>
          <p:cNvSpPr/>
          <p:nvPr/>
        </p:nvSpPr>
        <p:spPr>
          <a:xfrm>
            <a:off x="-12992302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43D423-D0D8-281F-94B9-0E8ABEDCD00F}"/>
              </a:ext>
            </a:extLst>
          </p:cNvPr>
          <p:cNvSpPr txBox="1"/>
          <p:nvPr/>
        </p:nvSpPr>
        <p:spPr>
          <a:xfrm rot="16200000">
            <a:off x="-2093273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8 Q[A]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1BA183-BEB8-251B-EF45-F25500166619}"/>
              </a:ext>
            </a:extLst>
          </p:cNvPr>
          <p:cNvSpPr/>
          <p:nvPr/>
        </p:nvSpPr>
        <p:spPr>
          <a:xfrm>
            <a:off x="-13751982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5F658A-907C-AC5E-7FA8-4BA4BA294688}"/>
              </a:ext>
            </a:extLst>
          </p:cNvPr>
          <p:cNvSpPr txBox="1"/>
          <p:nvPr/>
        </p:nvSpPr>
        <p:spPr>
          <a:xfrm rot="16200000">
            <a:off x="-2852956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8 Q[B]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BF066F-CB38-B7EE-AB55-DB948675A0DD}"/>
              </a:ext>
            </a:extLst>
          </p:cNvPr>
          <p:cNvSpPr/>
          <p:nvPr/>
        </p:nvSpPr>
        <p:spPr>
          <a:xfrm>
            <a:off x="-14472199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9E1DFB-0139-2CD7-AFF9-6B29E228AF04}"/>
              </a:ext>
            </a:extLst>
          </p:cNvPr>
          <p:cNvSpPr txBox="1"/>
          <p:nvPr/>
        </p:nvSpPr>
        <p:spPr>
          <a:xfrm rot="16200000">
            <a:off x="-3573170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8 Q[A]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CED03D-AC57-A921-B432-1DD452BF19A8}"/>
              </a:ext>
            </a:extLst>
          </p:cNvPr>
          <p:cNvSpPr/>
          <p:nvPr/>
        </p:nvSpPr>
        <p:spPr>
          <a:xfrm>
            <a:off x="-15231879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E0E479-16E7-0EE7-B07E-C88C98A17DD5}"/>
              </a:ext>
            </a:extLst>
          </p:cNvPr>
          <p:cNvSpPr txBox="1"/>
          <p:nvPr/>
        </p:nvSpPr>
        <p:spPr>
          <a:xfrm rot="16200000">
            <a:off x="-4332853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8 Q[B]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-74772" y="888329"/>
            <a:ext cx="1226677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8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👉 SUBSCRIBE 🤛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83A90C-84F1-5447-AD58-39D1959A24B4}"/>
              </a:ext>
            </a:extLst>
          </p:cNvPr>
          <p:cNvGrpSpPr/>
          <p:nvPr/>
        </p:nvGrpSpPr>
        <p:grpSpPr>
          <a:xfrm>
            <a:off x="9933509" y="6030554"/>
            <a:ext cx="1394208" cy="271002"/>
            <a:chOff x="6329554" y="5073786"/>
            <a:chExt cx="1394208" cy="271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F302D3-CD70-6BF3-AF07-226D96FB756F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B5B874-AB75-A17A-E2C1-BDDFDE8568B3}"/>
              </a:ext>
            </a:extLst>
          </p:cNvPr>
          <p:cNvSpPr txBox="1"/>
          <p:nvPr/>
        </p:nvSpPr>
        <p:spPr>
          <a:xfrm>
            <a:off x="2604080" y="775854"/>
            <a:ext cx="69090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👇👇👇👇👇👇👇👇👇👇👇👇👇👇👇👇👇👇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F76A62-99D6-735D-28FC-1F46869B7CCD}"/>
              </a:ext>
            </a:extLst>
          </p:cNvPr>
          <p:cNvSpPr txBox="1"/>
          <p:nvPr/>
        </p:nvSpPr>
        <p:spPr>
          <a:xfrm>
            <a:off x="2604080" y="5812112"/>
            <a:ext cx="6909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72F1B8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Thanks for your valuable time!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219D3-3B96-4BEF-C5A4-9A2E2F4BE7EB}"/>
              </a:ext>
            </a:extLst>
          </p:cNvPr>
          <p:cNvSpPr txBox="1"/>
          <p:nvPr/>
        </p:nvSpPr>
        <p:spPr>
          <a:xfrm>
            <a:off x="2604080" y="259503"/>
            <a:ext cx="69090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🔴Let me create amazing coding tutorials for you forever!🙂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4590BB-A120-8868-B988-396828620EF0}"/>
              </a:ext>
            </a:extLst>
          </p:cNvPr>
          <p:cNvGrpSpPr/>
          <p:nvPr/>
        </p:nvGrpSpPr>
        <p:grpSpPr>
          <a:xfrm>
            <a:off x="789511" y="6030554"/>
            <a:ext cx="1394208" cy="271002"/>
            <a:chOff x="6329554" y="5073786"/>
            <a:chExt cx="1394208" cy="2710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8BA933E-24DD-DE7A-D082-9C0905B18FCE}"/>
                </a:ext>
              </a:extLst>
            </p:cNvPr>
            <p:cNvSpPr/>
            <p:nvPr/>
          </p:nvSpPr>
          <p:spPr>
            <a:xfrm>
              <a:off x="6329554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-2796" y="79305"/>
                    <a:pt x="61005" y="8798"/>
                    <a:pt x="135501" y="0"/>
                  </a:cubicBezTo>
                  <a:cubicBezTo>
                    <a:pt x="198064" y="13688"/>
                    <a:pt x="270176" y="56700"/>
                    <a:pt x="271002" y="135501"/>
                  </a:cubicBezTo>
                  <a:cubicBezTo>
                    <a:pt x="286914" y="198127"/>
                    <a:pt x="197146" y="278393"/>
                    <a:pt x="135501" y="271002"/>
                  </a:cubicBezTo>
                  <a:cubicBezTo>
                    <a:pt x="55556" y="274734"/>
                    <a:pt x="6674" y="19907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29982674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E384902-0747-0A7B-7DB1-8145DBA8F43F}"/>
                </a:ext>
              </a:extLst>
            </p:cNvPr>
            <p:cNvSpPr/>
            <p:nvPr/>
          </p:nvSpPr>
          <p:spPr>
            <a:xfrm>
              <a:off x="6891158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8978" y="63022"/>
                    <a:pt x="61160" y="5077"/>
                    <a:pt x="135501" y="0"/>
                  </a:cubicBezTo>
                  <a:cubicBezTo>
                    <a:pt x="209236" y="-13612"/>
                    <a:pt x="281781" y="53660"/>
                    <a:pt x="271002" y="135501"/>
                  </a:cubicBezTo>
                  <a:cubicBezTo>
                    <a:pt x="286374" y="226287"/>
                    <a:pt x="206527" y="256735"/>
                    <a:pt x="135501" y="271002"/>
                  </a:cubicBezTo>
                  <a:cubicBezTo>
                    <a:pt x="46589" y="276926"/>
                    <a:pt x="3388" y="216276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8787601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91DE34F-52A0-20F2-4599-C975ECA129B9}"/>
                </a:ext>
              </a:extLst>
            </p:cNvPr>
            <p:cNvSpPr/>
            <p:nvPr/>
          </p:nvSpPr>
          <p:spPr>
            <a:xfrm>
              <a:off x="7452761" y="5073786"/>
              <a:ext cx="271001" cy="271002"/>
            </a:xfrm>
            <a:custGeom>
              <a:avLst/>
              <a:gdLst>
                <a:gd name="connsiteX0" fmla="*/ 0 w 271001"/>
                <a:gd name="connsiteY0" fmla="*/ 135501 h 271002"/>
                <a:gd name="connsiteX1" fmla="*/ 135501 w 271001"/>
                <a:gd name="connsiteY1" fmla="*/ 0 h 271002"/>
                <a:gd name="connsiteX2" fmla="*/ 271002 w 271001"/>
                <a:gd name="connsiteY2" fmla="*/ 135501 h 271002"/>
                <a:gd name="connsiteX3" fmla="*/ 135501 w 271001"/>
                <a:gd name="connsiteY3" fmla="*/ 271002 h 271002"/>
                <a:gd name="connsiteX4" fmla="*/ 0 w 271001"/>
                <a:gd name="connsiteY4" fmla="*/ 135501 h 2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01" h="271002" extrusionOk="0">
                  <a:moveTo>
                    <a:pt x="0" y="135501"/>
                  </a:moveTo>
                  <a:cubicBezTo>
                    <a:pt x="11818" y="64446"/>
                    <a:pt x="74245" y="17602"/>
                    <a:pt x="135501" y="0"/>
                  </a:cubicBezTo>
                  <a:cubicBezTo>
                    <a:pt x="205745" y="4338"/>
                    <a:pt x="277456" y="57392"/>
                    <a:pt x="271002" y="135501"/>
                  </a:cubicBezTo>
                  <a:cubicBezTo>
                    <a:pt x="263905" y="197762"/>
                    <a:pt x="206716" y="274469"/>
                    <a:pt x="135501" y="271002"/>
                  </a:cubicBezTo>
                  <a:cubicBezTo>
                    <a:pt x="59613" y="252671"/>
                    <a:pt x="11552" y="217755"/>
                    <a:pt x="0" y="135501"/>
                  </a:cubicBezTo>
                  <a:close/>
                </a:path>
              </a:pathLst>
            </a:custGeom>
            <a:noFill/>
            <a:ln w="38100">
              <a:solidFill>
                <a:srgbClr val="848BBD"/>
              </a:solidFill>
              <a:extLst>
                <a:ext uri="{C807C97D-BFC1-408E-A445-0C87EB9F89A2}">
                  <ask:lineSketchStyleProps xmlns:ask="http://schemas.microsoft.com/office/drawing/2018/sketchyshapes" sd="62562501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3EDF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8F79DD1-F776-81F3-45AC-1B9957E8C669}"/>
              </a:ext>
            </a:extLst>
          </p:cNvPr>
          <p:cNvSpPr/>
          <p:nvPr/>
        </p:nvSpPr>
        <p:spPr>
          <a:xfrm>
            <a:off x="3338589" y="2782320"/>
            <a:ext cx="5514822" cy="3029792"/>
          </a:xfrm>
          <a:prstGeom prst="rect">
            <a:avLst/>
          </a:prstGeom>
          <a:solidFill>
            <a:srgbClr val="868CBD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48B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10BF0A-7A4F-F698-1CE0-09747C444655}"/>
              </a:ext>
            </a:extLst>
          </p:cNvPr>
          <p:cNvSpPr txBox="1"/>
          <p:nvPr/>
        </p:nvSpPr>
        <p:spPr>
          <a:xfrm>
            <a:off x="228940" y="3110380"/>
            <a:ext cx="29055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8B39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CHAPTER 9 SOLUTIONS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C52BFC-2495-D001-3911-769ADC2B4BEB}"/>
              </a:ext>
            </a:extLst>
          </p:cNvPr>
          <p:cNvSpPr txBox="1"/>
          <p:nvPr/>
        </p:nvSpPr>
        <p:spPr>
          <a:xfrm>
            <a:off x="8815314" y="3107741"/>
            <a:ext cx="3412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DB70D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POINTERS</a:t>
            </a:r>
          </a:p>
        </p:txBody>
      </p:sp>
      <p:pic>
        <p:nvPicPr>
          <p:cNvPr id="23" name="Graphic 22" descr="A flying arrow">
            <a:extLst>
              <a:ext uri="{FF2B5EF4-FFF2-40B4-BE49-F238E27FC236}">
                <a16:creationId xmlns:a16="http://schemas.microsoft.com/office/drawing/2014/main" id="{D5E86729-3DAB-C426-12C4-9B7EF167C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511" y="4526066"/>
            <a:ext cx="1619250" cy="990600"/>
          </a:xfrm>
          <a:prstGeom prst="rect">
            <a:avLst/>
          </a:prstGeom>
        </p:spPr>
      </p:pic>
      <p:pic>
        <p:nvPicPr>
          <p:cNvPr id="26" name="Graphic 25" descr="A flying arrow">
            <a:extLst>
              <a:ext uri="{FF2B5EF4-FFF2-40B4-BE49-F238E27FC236}">
                <a16:creationId xmlns:a16="http://schemas.microsoft.com/office/drawing/2014/main" id="{A29749AA-BB26-E96F-6FC5-52D68DB507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9646578" y="4526066"/>
            <a:ext cx="16192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9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 animBg="1"/>
      <p:bldP spid="19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F8F3EE-F8EF-AFAD-BF36-8586577FB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36" y="493732"/>
            <a:ext cx="6580255" cy="6008668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90AC9F13-E5A6-3247-98B9-A45E7DBD5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649" y="1526359"/>
            <a:ext cx="1739989" cy="5715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9DAE0D-3FFB-6BB0-D08E-A252EF1BF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037" y="493732"/>
            <a:ext cx="3216614" cy="5849992"/>
          </a:xfrm>
          <a:prstGeom prst="rect">
            <a:avLst/>
          </a:prstGeom>
        </p:spPr>
      </p:pic>
      <p:pic>
        <p:nvPicPr>
          <p:cNvPr id="2" name="Graphic 1" descr="Badge Tick with solid fill">
            <a:extLst>
              <a:ext uri="{FF2B5EF4-FFF2-40B4-BE49-F238E27FC236}">
                <a16:creationId xmlns:a16="http://schemas.microsoft.com/office/drawing/2014/main" id="{3EBD9C8B-97DB-9204-FC0B-5077635C6D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2349" y="30408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57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8 Q[A](b)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8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6" y="761886"/>
            <a:ext cx="9358681" cy="5509200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2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i="1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200" b="0" i="1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2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8038287" y="931075"/>
            <a:ext cx="264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29D75F-79C3-3715-1224-920E323BD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737" y="1808150"/>
            <a:ext cx="1456700" cy="93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678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8 Q[A]</a:t>
            </a:r>
            <a:r>
              <a:rPr lang="en-US" sz="3600" b="1" dirty="0" err="1">
                <a:solidFill>
                  <a:srgbClr val="03EDF9"/>
                </a:solidFill>
                <a:latin typeface="Tw Cen MT" panose="020B0602020104020603" pitchFamily="34" charset="0"/>
              </a:rPr>
              <a:t>cb</a:t>
            </a:r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8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5" y="756950"/>
            <a:ext cx="9358681" cy="5509200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2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US" sz="2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2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i="1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US" sz="2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200" b="0" i="1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2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200" b="0" i="1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2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725D-D177-E423-E8B7-49018889215B}"/>
              </a:ext>
            </a:extLst>
          </p:cNvPr>
          <p:cNvSpPr txBox="1"/>
          <p:nvPr/>
        </p:nvSpPr>
        <p:spPr>
          <a:xfrm>
            <a:off x="7346916" y="1439075"/>
            <a:ext cx="264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👩‍💻 Output: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76CA3CE-E2A3-4E07-898E-0C93F41D1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463" y="2396409"/>
            <a:ext cx="2509053" cy="71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70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8 Q[A](d)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8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5" y="756950"/>
            <a:ext cx="9976043" cy="4093428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slogan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slogan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20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0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slogan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"Only He men use C!</a:t>
            </a:r>
            <a:r>
              <a:rPr lang="en-US" sz="20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C4836E-4842-A46D-E067-687D966CE170}"/>
              </a:ext>
            </a:extLst>
          </p:cNvPr>
          <p:cNvSpPr txBox="1"/>
          <p:nvPr/>
        </p:nvSpPr>
        <p:spPr>
          <a:xfrm>
            <a:off x="5122080" y="990250"/>
            <a:ext cx="61773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03EDF9"/>
                </a:solidFill>
                <a:latin typeface="Tw Cen MT" panose="020B0602020104020603" pitchFamily="34" charset="0"/>
              </a:rPr>
              <a:t>✍️ Function prototype declaration can also be done inside another function. The problem is slogan() is assigned to c, but slogan() function does not return anything. Its return type is void.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711022-31EF-C2F1-2893-82C46FBDB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631" y="5040526"/>
            <a:ext cx="10479237" cy="106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53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1128061" y="1187094"/>
            <a:ext cx="28022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8 Q[A](d)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81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8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1638825" y="756950"/>
            <a:ext cx="9976043" cy="4893647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slogan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slogan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1" dirty="0">
                <a:solidFill>
                  <a:srgbClr val="72F1B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b="0" dirty="0" err="1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FF7EDB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7E7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b="0" dirty="0">
                <a:solidFill>
                  <a:srgbClr val="FEDE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slogan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"Only He men use C!</a:t>
            </a:r>
            <a:r>
              <a:rPr lang="en-US" sz="2400" b="0" dirty="0">
                <a:solidFill>
                  <a:srgbClr val="36F9F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400" b="0" dirty="0">
                <a:solidFill>
                  <a:srgbClr val="FF8B3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Graphic 6" descr="Badge Tick with solid fill">
            <a:extLst>
              <a:ext uri="{FF2B5EF4-FFF2-40B4-BE49-F238E27FC236}">
                <a16:creationId xmlns:a16="http://schemas.microsoft.com/office/drawing/2014/main" id="{BDE00FB7-7D44-35AC-216C-1AF6FCBC7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58719" y="840068"/>
            <a:ext cx="914400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094214-82FB-29E2-81E3-56E23B9394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5881" y="1951193"/>
            <a:ext cx="5383444" cy="147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20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836716" y="891463"/>
            <a:ext cx="22109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8 Q[A]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Q[A] What will be the output of the following programs: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8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D9BCEE-A4AE-08E2-0E0F-8078FD9F2CD4}"/>
              </a:ext>
            </a:extLst>
          </p:cNvPr>
          <p:cNvSpPr/>
          <p:nvPr/>
        </p:nvSpPr>
        <p:spPr>
          <a:xfrm>
            <a:off x="-12981051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D01B1F-EA0A-256C-9D26-37A3D1BAD980}"/>
              </a:ext>
            </a:extLst>
          </p:cNvPr>
          <p:cNvSpPr txBox="1"/>
          <p:nvPr/>
        </p:nvSpPr>
        <p:spPr>
          <a:xfrm rot="16200000">
            <a:off x="-2082022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8 Q[B]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E2E8BF-93B9-1003-E4CD-6A577A5B5D1A}"/>
              </a:ext>
            </a:extLst>
          </p:cNvPr>
          <p:cNvSpPr/>
          <p:nvPr/>
        </p:nvSpPr>
        <p:spPr>
          <a:xfrm>
            <a:off x="-137519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DCF921-804C-5A3B-975C-EDE7D689CB84}"/>
              </a:ext>
            </a:extLst>
          </p:cNvPr>
          <p:cNvSpPr txBox="1"/>
          <p:nvPr/>
        </p:nvSpPr>
        <p:spPr>
          <a:xfrm rot="16200000">
            <a:off x="-2841705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8 Q[C]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948656" y="2252314"/>
            <a:ext cx="9648596" cy="3785652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2F1B8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8B39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FF8B39"/>
                </a:solidFill>
                <a:latin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FF8B39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6F9F6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rgbClr val="36F9F6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8B39"/>
                </a:solidFill>
                <a:latin typeface="Consolas" panose="020B0609020204030204" pitchFamily="49" charset="0"/>
              </a:rPr>
              <a:t>"Learn C</a:t>
            </a:r>
            <a:r>
              <a:rPr lang="en-US" sz="2000" dirty="0">
                <a:solidFill>
                  <a:srgbClr val="36F9F6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8B39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36F9F6"/>
                </a:solidFill>
                <a:latin typeface="Consolas" panose="020B0609020204030204" pitchFamily="49" charset="0"/>
              </a:rPr>
              <a:t>display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FEDE5D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97E72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FEDE5D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6F9F6"/>
                </a:solidFill>
                <a:latin typeface="Consolas" panose="020B0609020204030204" pitchFamily="49" charset="0"/>
              </a:rPr>
              <a:t>display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rgbClr val="36F9F6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8B39"/>
                </a:solidFill>
                <a:latin typeface="Consolas" panose="020B0609020204030204" pitchFamily="49" charset="0"/>
              </a:rPr>
              <a:t>"Followed by C++, C# and Java!</a:t>
            </a:r>
            <a:r>
              <a:rPr lang="en-US" sz="2000" dirty="0">
                <a:solidFill>
                  <a:srgbClr val="36F9F6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8B39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36F9F6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6BBF12-E778-BDB9-9122-763D328E2B9E}"/>
              </a:ext>
            </a:extLst>
          </p:cNvPr>
          <p:cNvSpPr txBox="1"/>
          <p:nvPr/>
        </p:nvSpPr>
        <p:spPr>
          <a:xfrm>
            <a:off x="9719876" y="1406031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CCE6B8-D9BE-A585-6D12-3B4C1425015D}"/>
              </a:ext>
            </a:extLst>
          </p:cNvPr>
          <p:cNvSpPr txBox="1"/>
          <p:nvPr/>
        </p:nvSpPr>
        <p:spPr>
          <a:xfrm>
            <a:off x="11187189" y="1976386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C8C243-4E9A-929C-47ED-35602A7B07DE}"/>
              </a:ext>
            </a:extLst>
          </p:cNvPr>
          <p:cNvSpPr txBox="1"/>
          <p:nvPr/>
        </p:nvSpPr>
        <p:spPr>
          <a:xfrm>
            <a:off x="11223382" y="2769869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F25613-E2CD-D026-B18A-30A47CBDD8EF}"/>
              </a:ext>
            </a:extLst>
          </p:cNvPr>
          <p:cNvSpPr txBox="1"/>
          <p:nvPr/>
        </p:nvSpPr>
        <p:spPr>
          <a:xfrm>
            <a:off x="11223382" y="3674103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15A4C-A062-D4B9-B3EE-6D3D0C394021}"/>
              </a:ext>
            </a:extLst>
          </p:cNvPr>
          <p:cNvSpPr txBox="1"/>
          <p:nvPr/>
        </p:nvSpPr>
        <p:spPr>
          <a:xfrm>
            <a:off x="11223382" y="4578337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23475-1974-65F6-3174-FAEEF7DA6D4D}"/>
              </a:ext>
            </a:extLst>
          </p:cNvPr>
          <p:cNvSpPr txBox="1"/>
          <p:nvPr/>
        </p:nvSpPr>
        <p:spPr>
          <a:xfrm>
            <a:off x="11223382" y="5482571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(f)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46516F-7E36-416B-0C10-B6553A15CAD9}"/>
              </a:ext>
            </a:extLst>
          </p:cNvPr>
          <p:cNvSpPr/>
          <p:nvPr/>
        </p:nvSpPr>
        <p:spPr>
          <a:xfrm>
            <a:off x="-1459207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A71019-1014-3B25-1295-8BF727BF535A}"/>
              </a:ext>
            </a:extLst>
          </p:cNvPr>
          <p:cNvSpPr txBox="1"/>
          <p:nvPr/>
        </p:nvSpPr>
        <p:spPr>
          <a:xfrm rot="16200000">
            <a:off x="-370729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8 Q[D]</a:t>
            </a:r>
          </a:p>
        </p:txBody>
      </p:sp>
    </p:spTree>
    <p:extLst>
      <p:ext uri="{BB962C8B-B14F-4D97-AF65-F5344CB8AC3E}">
        <p14:creationId xmlns:p14="http://schemas.microsoft.com/office/powerpoint/2010/main" val="1287788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11" grpId="0" uiExpand="1" build="p"/>
      <p:bldP spid="12" grpId="0" uiExpand="1" build="p"/>
      <p:bldP spid="14" grpId="0" uiExpand="1" build="p"/>
      <p:bldP spid="15" grpId="0" uiExpand="1" build="p"/>
      <p:bldP spid="16" grpId="0" uiExpand="1" build="p"/>
      <p:bldP spid="1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DC Logo" descr="Logo&#10;&#10;Description automatically generated">
            <a:extLst>
              <a:ext uri="{FF2B5EF4-FFF2-40B4-BE49-F238E27FC236}">
                <a16:creationId xmlns:a16="http://schemas.microsoft.com/office/drawing/2014/main" id="{5E41C985-785F-D8B0-B84A-82D0D8CD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68" y="0"/>
            <a:ext cx="577132" cy="577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6FADE3-3BD7-B084-D6BF-37572A4BCA25}"/>
              </a:ext>
            </a:extLst>
          </p:cNvPr>
          <p:cNvSpPr/>
          <p:nvPr/>
        </p:nvSpPr>
        <p:spPr>
          <a:xfrm>
            <a:off x="-11929886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FDFF-C005-A394-9F76-D740E43F674A}"/>
              </a:ext>
            </a:extLst>
          </p:cNvPr>
          <p:cNvSpPr txBox="1"/>
          <p:nvPr/>
        </p:nvSpPr>
        <p:spPr>
          <a:xfrm rot="16200000">
            <a:off x="-836716" y="891463"/>
            <a:ext cx="22109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3EDF9"/>
                </a:solidFill>
                <a:latin typeface="Tw Cen MT" panose="020B0602020104020603" pitchFamily="34" charset="0"/>
              </a:rPr>
              <a:t>CH 8 Q[B]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5D97E-B513-CF5F-4EDE-194B8B8ECE49}"/>
              </a:ext>
            </a:extLst>
          </p:cNvPr>
          <p:cNvSpPr txBox="1"/>
          <p:nvPr/>
        </p:nvSpPr>
        <p:spPr>
          <a:xfrm>
            <a:off x="821227" y="577132"/>
            <a:ext cx="11160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Q[B] Point out the errors, if any, the following programs: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A50E-F9F2-3BDD-EE2F-41FCDCF58B76}"/>
              </a:ext>
            </a:extLst>
          </p:cNvPr>
          <p:cNvSpPr txBox="1"/>
          <p:nvPr/>
        </p:nvSpPr>
        <p:spPr>
          <a:xfrm>
            <a:off x="821227" y="63694"/>
            <a:ext cx="382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CHAPTER 8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ED2F5-1392-E74D-B6EA-CC4F2BFD9435}"/>
              </a:ext>
            </a:extLst>
          </p:cNvPr>
          <p:cNvSpPr txBox="1"/>
          <p:nvPr/>
        </p:nvSpPr>
        <p:spPr>
          <a:xfrm>
            <a:off x="5122080" y="63694"/>
            <a:ext cx="6351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8A34-16E5-6C31-A2E8-80A49363F9C5}"/>
              </a:ext>
            </a:extLst>
          </p:cNvPr>
          <p:cNvSpPr txBox="1"/>
          <p:nvPr/>
        </p:nvSpPr>
        <p:spPr>
          <a:xfrm>
            <a:off x="821227" y="6271086"/>
            <a:ext cx="25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BOOK: LET US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8943-60AD-3440-B037-38BFC9BE3325}"/>
              </a:ext>
            </a:extLst>
          </p:cNvPr>
          <p:cNvSpPr txBox="1"/>
          <p:nvPr/>
        </p:nvSpPr>
        <p:spPr>
          <a:xfrm>
            <a:off x="7625920" y="6271086"/>
            <a:ext cx="4355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848BBD"/>
                </a:solidFill>
                <a:latin typeface="Tw Cen MT" panose="020B0602020104020603" pitchFamily="34" charset="0"/>
              </a:rPr>
              <a:t>BY YASHAVANT KANETKAR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6FEF7-9DB1-903A-AB9A-DCDDF3E94C20}"/>
              </a:ext>
            </a:extLst>
          </p:cNvPr>
          <p:cNvSpPr txBox="1"/>
          <p:nvPr/>
        </p:nvSpPr>
        <p:spPr>
          <a:xfrm rot="16200000">
            <a:off x="-1268957" y="4878274"/>
            <a:ext cx="3094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DEAR CODING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D9BCEE-A4AE-08E2-0E0F-8078FD9F2CD4}"/>
              </a:ext>
            </a:extLst>
          </p:cNvPr>
          <p:cNvSpPr/>
          <p:nvPr/>
        </p:nvSpPr>
        <p:spPr>
          <a:xfrm>
            <a:off x="-12981051" y="1191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D01B1F-EA0A-256C-9D26-37A3D1BAD980}"/>
              </a:ext>
            </a:extLst>
          </p:cNvPr>
          <p:cNvSpPr txBox="1"/>
          <p:nvPr/>
        </p:nvSpPr>
        <p:spPr>
          <a:xfrm rot="16200000">
            <a:off x="-2082022" y="3204126"/>
            <a:ext cx="25499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8 Q[B]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E2E8BF-93B9-1003-E4CD-6A577A5B5D1A}"/>
              </a:ext>
            </a:extLst>
          </p:cNvPr>
          <p:cNvSpPr/>
          <p:nvPr/>
        </p:nvSpPr>
        <p:spPr>
          <a:xfrm>
            <a:off x="-1375191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DCF921-804C-5A3B-975C-EDE7D689CB84}"/>
              </a:ext>
            </a:extLst>
          </p:cNvPr>
          <p:cNvSpPr txBox="1"/>
          <p:nvPr/>
        </p:nvSpPr>
        <p:spPr>
          <a:xfrm rot="16200000">
            <a:off x="-2841705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8 Q[C]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925A-5065-8C13-F989-C54FFD874D8A}"/>
              </a:ext>
            </a:extLst>
          </p:cNvPr>
          <p:cNvSpPr txBox="1"/>
          <p:nvPr/>
        </p:nvSpPr>
        <p:spPr>
          <a:xfrm>
            <a:off x="948656" y="2018392"/>
            <a:ext cx="9648596" cy="4278094"/>
          </a:xfrm>
          <a:prstGeom prst="rect">
            <a:avLst/>
          </a:prstGeom>
          <a:solidFill>
            <a:srgbClr val="262335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2F1B8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8B39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FF8B39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FF8B39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36F9F6"/>
                </a:solidFill>
                <a:latin typeface="Consolas" panose="020B0609020204030204" pitchFamily="49" charset="0"/>
              </a:rPr>
              <a:t>addmult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36F9F6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7EDB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97E72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FF7EDB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97E72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FF7EDB"/>
                </a:solidFill>
                <a:latin typeface="Consolas" panose="020B0609020204030204" pitchFamily="49" charset="0"/>
              </a:rPr>
              <a:t>k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FF7EDB"/>
                </a:solidFill>
                <a:latin typeface="Consolas" panose="020B0609020204030204" pitchFamily="49" charset="0"/>
              </a:rPr>
              <a:t>l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FF7EDB"/>
                </a:solidFill>
                <a:latin typeface="Consolas" panose="020B0609020204030204" pitchFamily="49" charset="0"/>
              </a:rPr>
              <a:t>k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36F9F6"/>
                </a:solidFill>
                <a:latin typeface="Consolas" panose="020B0609020204030204" pitchFamily="49" charset="0"/>
              </a:rPr>
              <a:t>addmult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FF7EDB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FF7EDB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FF7EDB"/>
                </a:solidFill>
                <a:latin typeface="Consolas" panose="020B0609020204030204" pitchFamily="49" charset="0"/>
              </a:rPr>
              <a:t>l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36F9F6"/>
                </a:solidFill>
                <a:latin typeface="Consolas" panose="020B0609020204030204" pitchFamily="49" charset="0"/>
              </a:rPr>
              <a:t>addmult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FF7EDB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FF7EDB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36F9F6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8B39"/>
                </a:solidFill>
                <a:latin typeface="Consolas" panose="020B0609020204030204" pitchFamily="49" charset="0"/>
              </a:rPr>
              <a:t>"</a:t>
            </a:r>
            <a:r>
              <a:rPr lang="en-US" sz="1600" i="1" dirty="0">
                <a:solidFill>
                  <a:srgbClr val="72F1B8"/>
                </a:solidFill>
                <a:latin typeface="Consolas" panose="020B0609020204030204" pitchFamily="49" charset="0"/>
              </a:rPr>
              <a:t>%d</a:t>
            </a:r>
            <a:r>
              <a:rPr lang="en-US" sz="1600" dirty="0">
                <a:solidFill>
                  <a:srgbClr val="FF8B39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72F1B8"/>
                </a:solidFill>
                <a:latin typeface="Consolas" panose="020B0609020204030204" pitchFamily="49" charset="0"/>
              </a:rPr>
              <a:t>%d</a:t>
            </a:r>
            <a:r>
              <a:rPr lang="en-US" sz="1600" dirty="0">
                <a:solidFill>
                  <a:srgbClr val="36F9F6"/>
                </a:solidFill>
                <a:latin typeface="Consolas" panose="020B0609020204030204" pitchFamily="49" charset="0"/>
              </a:rPr>
              <a:t>\n</a:t>
            </a:r>
            <a:r>
              <a:rPr lang="en-US" sz="1600" dirty="0">
                <a:solidFill>
                  <a:srgbClr val="FF8B39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FF7EDB"/>
                </a:solidFill>
                <a:latin typeface="Consolas" panose="020B0609020204030204" pitchFamily="49" charset="0"/>
              </a:rPr>
              <a:t>k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FF7EDB"/>
                </a:solidFill>
                <a:latin typeface="Consolas" panose="020B0609020204030204" pitchFamily="49" charset="0"/>
              </a:rPr>
              <a:t>l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FEDE5D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97E72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36F9F6"/>
                </a:solidFill>
                <a:latin typeface="Consolas" panose="020B0609020204030204" pitchFamily="49" charset="0"/>
              </a:rPr>
              <a:t>addmult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FF7EDB"/>
                </a:solidFill>
                <a:latin typeface="Consolas" panose="020B0609020204030204" pitchFamily="49" charset="0"/>
              </a:rPr>
              <a:t>ii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FF7EDB"/>
                </a:solidFill>
                <a:latin typeface="Consolas" panose="020B0609020204030204" pitchFamily="49" charset="0"/>
              </a:rPr>
              <a:t>jj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FEDE5D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7EDB"/>
                </a:solidFill>
                <a:latin typeface="Consolas" panose="020B0609020204030204" pitchFamily="49" charset="0"/>
              </a:rPr>
              <a:t>kk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FF7EDB"/>
                </a:solidFill>
                <a:latin typeface="Consolas" panose="020B0609020204030204" pitchFamily="49" charset="0"/>
              </a:rPr>
              <a:t>ll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FF7EDB"/>
                </a:solidFill>
                <a:latin typeface="Consolas" panose="020B0609020204030204" pitchFamily="49" charset="0"/>
              </a:rPr>
              <a:t>kk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FF7EDB"/>
                </a:solidFill>
                <a:latin typeface="Consolas" panose="020B0609020204030204" pitchFamily="49" charset="0"/>
              </a:rPr>
              <a:t>ii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EDE5D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FF7EDB"/>
                </a:solidFill>
                <a:latin typeface="Consolas" panose="020B0609020204030204" pitchFamily="49" charset="0"/>
              </a:rPr>
              <a:t>jj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FF7EDB"/>
                </a:solidFill>
                <a:latin typeface="Consolas" panose="020B0609020204030204" pitchFamily="49" charset="0"/>
              </a:rPr>
              <a:t>ll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FF7EDB"/>
                </a:solidFill>
                <a:latin typeface="Consolas" panose="020B0609020204030204" pitchFamily="49" charset="0"/>
              </a:rPr>
              <a:t>ii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EDE5D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FF7EDB"/>
                </a:solidFill>
                <a:latin typeface="Consolas" panose="020B0609020204030204" pitchFamily="49" charset="0"/>
              </a:rPr>
              <a:t>jj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FEDE5D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7EDB"/>
                </a:solidFill>
                <a:latin typeface="Consolas" panose="020B0609020204030204" pitchFamily="49" charset="0"/>
              </a:rPr>
              <a:t>kk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FF7EDB"/>
                </a:solidFill>
                <a:latin typeface="Consolas" panose="020B0609020204030204" pitchFamily="49" charset="0"/>
              </a:rPr>
              <a:t>ll</a:t>
            </a:r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6BBF12-E778-BDB9-9122-763D328E2B9E}"/>
              </a:ext>
            </a:extLst>
          </p:cNvPr>
          <p:cNvSpPr txBox="1"/>
          <p:nvPr/>
        </p:nvSpPr>
        <p:spPr>
          <a:xfrm>
            <a:off x="9719876" y="1210209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CCE6B8-D9BE-A585-6D12-3B4C1425015D}"/>
              </a:ext>
            </a:extLst>
          </p:cNvPr>
          <p:cNvSpPr txBox="1"/>
          <p:nvPr/>
        </p:nvSpPr>
        <p:spPr>
          <a:xfrm>
            <a:off x="11187189" y="1976386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C8C243-4E9A-929C-47ED-35602A7B07DE}"/>
              </a:ext>
            </a:extLst>
          </p:cNvPr>
          <p:cNvSpPr txBox="1"/>
          <p:nvPr/>
        </p:nvSpPr>
        <p:spPr>
          <a:xfrm>
            <a:off x="11223382" y="2769869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F25613-E2CD-D026-B18A-30A47CBDD8EF}"/>
              </a:ext>
            </a:extLst>
          </p:cNvPr>
          <p:cNvSpPr txBox="1"/>
          <p:nvPr/>
        </p:nvSpPr>
        <p:spPr>
          <a:xfrm>
            <a:off x="11223382" y="3674103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15A4C-A062-D4B9-B3EE-6D3D0C394021}"/>
              </a:ext>
            </a:extLst>
          </p:cNvPr>
          <p:cNvSpPr txBox="1"/>
          <p:nvPr/>
        </p:nvSpPr>
        <p:spPr>
          <a:xfrm>
            <a:off x="11223382" y="4578337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623475-1974-65F6-3174-FAEEF7DA6D4D}"/>
              </a:ext>
            </a:extLst>
          </p:cNvPr>
          <p:cNvSpPr txBox="1"/>
          <p:nvPr/>
        </p:nvSpPr>
        <p:spPr>
          <a:xfrm>
            <a:off x="11223382" y="5482571"/>
            <a:ext cx="782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EDF9"/>
                </a:solidFill>
                <a:latin typeface="Tw Cen MT" panose="020B0602020104020603" pitchFamily="34" charset="0"/>
              </a:rPr>
              <a:t>(f)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46516F-7E36-416B-0C10-B6553A15CAD9}"/>
              </a:ext>
            </a:extLst>
          </p:cNvPr>
          <p:cNvSpPr/>
          <p:nvPr/>
        </p:nvSpPr>
        <p:spPr>
          <a:xfrm>
            <a:off x="-14592072" y="0"/>
            <a:ext cx="12482920" cy="6858000"/>
          </a:xfrm>
          <a:prstGeom prst="rect">
            <a:avLst/>
          </a:prstGeom>
          <a:solidFill>
            <a:srgbClr val="32014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48BBD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A71019-1014-3B25-1295-8BF727BF535A}"/>
              </a:ext>
            </a:extLst>
          </p:cNvPr>
          <p:cNvSpPr txBox="1"/>
          <p:nvPr/>
        </p:nvSpPr>
        <p:spPr>
          <a:xfrm rot="16200000">
            <a:off x="-3707294" y="3204125"/>
            <a:ext cx="254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48BBD"/>
                </a:solidFill>
                <a:latin typeface="Tw Cen MT" panose="020B0602020104020603" pitchFamily="34" charset="0"/>
              </a:rPr>
              <a:t>CH 8 Q[D]</a:t>
            </a:r>
          </a:p>
        </p:txBody>
      </p:sp>
    </p:spTree>
    <p:extLst>
      <p:ext uri="{BB962C8B-B14F-4D97-AF65-F5344CB8AC3E}">
        <p14:creationId xmlns:p14="http://schemas.microsoft.com/office/powerpoint/2010/main" val="801540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11" grpId="0" uiExpand="1" build="p"/>
      <p:bldP spid="12" grpId="0" uiExpand="1" build="p"/>
      <p:bldP spid="14" grpId="0" uiExpand="1" build="p"/>
      <p:bldP spid="15" grpId="0" uiExpand="1" build="p"/>
      <p:bldP spid="16" grpId="0" uiExpand="1" build="p"/>
      <p:bldP spid="17" grpId="0" uiExpand="1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5259</TotalTime>
  <Words>2975</Words>
  <Application>Microsoft Office PowerPoint</Application>
  <PresentationFormat>Widescreen</PresentationFormat>
  <Paragraphs>607</Paragraphs>
  <Slides>35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Vandana</dc:creator>
  <cp:lastModifiedBy>My Name</cp:lastModifiedBy>
  <cp:revision>171</cp:revision>
  <dcterms:created xsi:type="dcterms:W3CDTF">2017-01-05T13:17:27Z</dcterms:created>
  <dcterms:modified xsi:type="dcterms:W3CDTF">2023-03-22T03:55:47Z</dcterms:modified>
</cp:coreProperties>
</file>