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33" r:id="rId2"/>
    <p:sldId id="316" r:id="rId3"/>
    <p:sldId id="283" r:id="rId4"/>
    <p:sldId id="318" r:id="rId5"/>
    <p:sldId id="319" r:id="rId6"/>
    <p:sldId id="336" r:id="rId7"/>
    <p:sldId id="325" r:id="rId8"/>
    <p:sldId id="326" r:id="rId9"/>
    <p:sldId id="292" r:id="rId10"/>
    <p:sldId id="327" r:id="rId11"/>
    <p:sldId id="296" r:id="rId12"/>
    <p:sldId id="315" r:id="rId13"/>
    <p:sldId id="329" r:id="rId14"/>
    <p:sldId id="331" r:id="rId15"/>
    <p:sldId id="332" r:id="rId16"/>
    <p:sldId id="334" r:id="rId17"/>
    <p:sldId id="337" r:id="rId18"/>
    <p:sldId id="335" r:id="rId19"/>
    <p:sldId id="338" r:id="rId20"/>
    <p:sldId id="317" r:id="rId21"/>
    <p:sldId id="314" r:id="rId22"/>
    <p:sldId id="28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CE18C9-E52E-7E1D-34CE-919A52854609}" name="My Name" initials="MN" userId="7867e16be63589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F1B8"/>
    <a:srgbClr val="320140"/>
    <a:srgbClr val="FF5862"/>
    <a:srgbClr val="FB7F72"/>
    <a:srgbClr val="FB7DDC"/>
    <a:srgbClr val="868CBD"/>
    <a:srgbClr val="36FBFB"/>
    <a:srgbClr val="FFDF09"/>
    <a:srgbClr val="FF8C39"/>
    <a:srgbClr val="76F7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049" autoAdjust="0"/>
  </p:normalViewPr>
  <p:slideViewPr>
    <p:cSldViewPr snapToGrid="0">
      <p:cViewPr varScale="1">
        <p:scale>
          <a:sx n="60" d="100"/>
          <a:sy n="60" d="100"/>
        </p:scale>
        <p:origin x="916" y="44"/>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72DB-F0EB-45A6-BA14-E309025ED62E}"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6CC70-0392-4627-9484-583CA69DE935}" type="slidenum">
              <a:rPr lang="en-US" smtClean="0"/>
              <a:t>‹#›</a:t>
            </a:fld>
            <a:endParaRPr lang="en-US"/>
          </a:p>
        </p:txBody>
      </p:sp>
    </p:spTree>
    <p:extLst>
      <p:ext uri="{BB962C8B-B14F-4D97-AF65-F5344CB8AC3E}">
        <p14:creationId xmlns:p14="http://schemas.microsoft.com/office/powerpoint/2010/main" val="3499002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86CC70-0392-4627-9484-583CA69DE935}" type="slidenum">
              <a:rPr lang="en-US" smtClean="0"/>
              <a:t>8</a:t>
            </a:fld>
            <a:endParaRPr lang="en-US"/>
          </a:p>
        </p:txBody>
      </p:sp>
    </p:spTree>
    <p:extLst>
      <p:ext uri="{BB962C8B-B14F-4D97-AF65-F5344CB8AC3E}">
        <p14:creationId xmlns:p14="http://schemas.microsoft.com/office/powerpoint/2010/main" val="78310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86CC70-0392-4627-9484-583CA69DE935}" type="slidenum">
              <a:rPr lang="en-US" smtClean="0"/>
              <a:t>9</a:t>
            </a:fld>
            <a:endParaRPr lang="en-US"/>
          </a:p>
        </p:txBody>
      </p:sp>
    </p:spTree>
    <p:extLst>
      <p:ext uri="{BB962C8B-B14F-4D97-AF65-F5344CB8AC3E}">
        <p14:creationId xmlns:p14="http://schemas.microsoft.com/office/powerpoint/2010/main" val="282599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86CC70-0392-4627-9484-583CA69DE935}" type="slidenum">
              <a:rPr lang="en-US" smtClean="0"/>
              <a:t>10</a:t>
            </a:fld>
            <a:endParaRPr lang="en-US"/>
          </a:p>
        </p:txBody>
      </p:sp>
    </p:spTree>
    <p:extLst>
      <p:ext uri="{BB962C8B-B14F-4D97-AF65-F5344CB8AC3E}">
        <p14:creationId xmlns:p14="http://schemas.microsoft.com/office/powerpoint/2010/main" val="2794402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28.03.2023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28.03.2023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28.03.2023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28.03.2023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28.03.2023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28.03.2023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28.03.2023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28.03.2023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28.03.2023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28.03.2023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28.03.2023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28.03.2023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280197" y="888329"/>
            <a:ext cx="7278915"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324283"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324283"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9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3013545" y="3975081"/>
            <a:ext cx="7886992"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POINTERS</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6222550"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0418124"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466657" y="3204124"/>
            <a:ext cx="2549950"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9 Q[A]</a:t>
            </a:r>
          </a:p>
        </p:txBody>
      </p:sp>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9 Q[B]</a:t>
            </a:r>
          </a:p>
        </p:txBody>
      </p:sp>
      <p:sp>
        <p:nvSpPr>
          <p:cNvPr id="113" name="Rectangle 112">
            <a:extLst>
              <a:ext uri="{FF2B5EF4-FFF2-40B4-BE49-F238E27FC236}">
                <a16:creationId xmlns:a16="http://schemas.microsoft.com/office/drawing/2014/main" id="{9D583EBC-56A5-41D5-9680-2740357A9264}"/>
              </a:ext>
            </a:extLst>
          </p:cNvPr>
          <p:cNvSpPr/>
          <p:nvPr/>
        </p:nvSpPr>
        <p:spPr>
          <a:xfrm>
            <a:off x="-119408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9 Q[C]</a:t>
            </a:r>
          </a:p>
        </p:txBody>
      </p:sp>
      <p:pic>
        <p:nvPicPr>
          <p:cNvPr id="124" name="WaterMark" descr="Logo&#10;&#10;Description automatically generated">
            <a:extLst>
              <a:ext uri="{FF2B5EF4-FFF2-40B4-BE49-F238E27FC236}">
                <a16:creationId xmlns:a16="http://schemas.microsoft.com/office/drawing/2014/main" id="{53A5A644-FCD7-7ABA-BDB8-1480A110EDA4}"/>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5001665" y="2334665"/>
            <a:ext cx="2188670" cy="2188670"/>
          </a:xfrm>
          <a:prstGeom prst="rect">
            <a:avLst/>
          </a:prstGeom>
        </p:spPr>
      </p:pic>
    </p:spTree>
    <p:extLst>
      <p:ext uri="{BB962C8B-B14F-4D97-AF65-F5344CB8AC3E}">
        <p14:creationId xmlns:p14="http://schemas.microsoft.com/office/powerpoint/2010/main" val="169541823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(d)</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9003774" cy="5293757"/>
          </a:xfrm>
          <a:prstGeom prst="rect">
            <a:avLst/>
          </a:prstGeom>
          <a:solidFill>
            <a:srgbClr val="262335"/>
          </a:solidFill>
        </p:spPr>
        <p:txBody>
          <a:bodyPr wrap="square">
            <a:spAutoFit/>
          </a:bodyPr>
          <a:lstStyle/>
          <a:p>
            <a:r>
              <a:rPr lang="en-US" sz="2600" b="0" dirty="0">
                <a:solidFill>
                  <a:srgbClr val="72F1B8"/>
                </a:solidFill>
                <a:effectLst/>
                <a:latin typeface="Consolas" panose="020B0609020204030204" pitchFamily="49" charset="0"/>
              </a:rPr>
              <a:t>#include</a:t>
            </a:r>
            <a:r>
              <a:rPr lang="en-US" sz="2600" b="0" dirty="0">
                <a:solidFill>
                  <a:srgbClr val="BBBBBB"/>
                </a:solidFill>
                <a:effectLst/>
                <a:latin typeface="Consolas" panose="020B0609020204030204" pitchFamily="49" charset="0"/>
              </a:rPr>
              <a:t> </a:t>
            </a:r>
            <a:r>
              <a:rPr lang="en-US" sz="2600" b="0" dirty="0">
                <a:solidFill>
                  <a:srgbClr val="FF8B39"/>
                </a:solidFill>
                <a:effectLst/>
                <a:latin typeface="Consolas" panose="020B0609020204030204" pitchFamily="49" charset="0"/>
              </a:rPr>
              <a:t>&lt;</a:t>
            </a:r>
            <a:r>
              <a:rPr lang="en-US" sz="2600" b="0" dirty="0" err="1">
                <a:solidFill>
                  <a:srgbClr val="FF8B39"/>
                </a:solidFill>
                <a:effectLst/>
                <a:latin typeface="Consolas" panose="020B0609020204030204" pitchFamily="49" charset="0"/>
              </a:rPr>
              <a:t>stdio.h</a:t>
            </a:r>
            <a:r>
              <a:rPr lang="en-US" sz="2600" b="0" dirty="0">
                <a:solidFill>
                  <a:srgbClr val="FF8B39"/>
                </a:solidFill>
                <a:effectLst/>
                <a:latin typeface="Consolas" panose="020B0609020204030204" pitchFamily="49" charset="0"/>
              </a:rPr>
              <a:t>&gt;</a:t>
            </a:r>
            <a:endParaRPr lang="en-US" sz="2600" b="0" dirty="0">
              <a:solidFill>
                <a:srgbClr val="BBBBBB"/>
              </a:solidFill>
              <a:effectLst/>
              <a:latin typeface="Consolas" panose="020B0609020204030204" pitchFamily="49" charset="0"/>
            </a:endParaRPr>
          </a:p>
          <a:p>
            <a:r>
              <a:rPr lang="en-US" sz="2600" b="0" dirty="0">
                <a:solidFill>
                  <a:srgbClr val="FEDE5D"/>
                </a:solidFill>
                <a:effectLst/>
                <a:latin typeface="Consolas" panose="020B0609020204030204" pitchFamily="49" charset="0"/>
              </a:rPr>
              <a:t>void</a:t>
            </a:r>
            <a:r>
              <a:rPr lang="en-US" sz="2600" b="0" dirty="0">
                <a:solidFill>
                  <a:srgbClr val="BBBBBB"/>
                </a:solidFill>
                <a:effectLst/>
                <a:latin typeface="Consolas" panose="020B0609020204030204" pitchFamily="49" charset="0"/>
              </a:rPr>
              <a:t> </a:t>
            </a:r>
            <a:r>
              <a:rPr lang="en-US" sz="2600" b="0" dirty="0">
                <a:solidFill>
                  <a:srgbClr val="36F9F6"/>
                </a:solidFill>
                <a:effectLst/>
                <a:latin typeface="Consolas" panose="020B0609020204030204" pitchFamily="49" charset="0"/>
              </a:rPr>
              <a:t>function</a:t>
            </a:r>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int</a:t>
            </a:r>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a:t>
            </a:r>
            <a:r>
              <a:rPr lang="en-US" sz="2600" b="0" dirty="0">
                <a:solidFill>
                  <a:srgbClr val="BBBBBB"/>
                </a:solidFill>
                <a:effectLst/>
                <a:latin typeface="Consolas" panose="020B0609020204030204" pitchFamily="49" charset="0"/>
              </a:rPr>
              <a:t>);</a:t>
            </a:r>
          </a:p>
          <a:p>
            <a:r>
              <a:rPr lang="en-US" sz="2600" b="0" dirty="0">
                <a:solidFill>
                  <a:srgbClr val="FEDE5D"/>
                </a:solidFill>
                <a:effectLst/>
                <a:latin typeface="Consolas" panose="020B0609020204030204" pitchFamily="49" charset="0"/>
              </a:rPr>
              <a:t>int</a:t>
            </a:r>
            <a:r>
              <a:rPr lang="en-US" sz="2600" b="0" dirty="0">
                <a:solidFill>
                  <a:srgbClr val="BBBBBB"/>
                </a:solidFill>
                <a:effectLst/>
                <a:latin typeface="Consolas" panose="020B0609020204030204" pitchFamily="49" charset="0"/>
              </a:rPr>
              <a:t> </a:t>
            </a:r>
            <a:r>
              <a:rPr lang="en-US" sz="2600" b="0" dirty="0">
                <a:solidFill>
                  <a:srgbClr val="36F9F6"/>
                </a:solidFill>
                <a:effectLst/>
                <a:latin typeface="Consolas" panose="020B0609020204030204" pitchFamily="49" charset="0"/>
              </a:rPr>
              <a:t>main</a:t>
            </a:r>
            <a:r>
              <a:rPr lang="en-US" sz="2600" b="0" dirty="0">
                <a:solidFill>
                  <a:srgbClr val="BBBBBB"/>
                </a:solidFill>
                <a:effectLst/>
                <a:latin typeface="Consolas" panose="020B0609020204030204" pitchFamily="49" charset="0"/>
              </a:rPr>
              <a:t>() </a:t>
            </a:r>
          </a:p>
          <a:p>
            <a:r>
              <a:rPr lang="en-US" sz="2600" b="0" dirty="0">
                <a:solidFill>
                  <a:srgbClr val="BBBBBB"/>
                </a:solidFill>
                <a:effectLst/>
                <a:latin typeface="Consolas" panose="020B0609020204030204" pitchFamily="49" charset="0"/>
              </a:rPr>
              <a:t>{</a:t>
            </a:r>
          </a:p>
          <a:p>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int</a:t>
            </a:r>
            <a:r>
              <a:rPr lang="en-US" sz="2600" b="0" dirty="0">
                <a:solidFill>
                  <a:srgbClr val="BBBBBB"/>
                </a:solidFill>
                <a:effectLst/>
                <a:latin typeface="Consolas" panose="020B0609020204030204" pitchFamily="49" charset="0"/>
              </a:rPr>
              <a:t> </a:t>
            </a:r>
            <a:r>
              <a:rPr lang="en-US" sz="2600" b="0" dirty="0" err="1">
                <a:solidFill>
                  <a:srgbClr val="FF7EDB"/>
                </a:solidFill>
                <a:effectLst/>
                <a:latin typeface="Consolas" panose="020B0609020204030204" pitchFamily="49" charset="0"/>
              </a:rPr>
              <a:t>i</a:t>
            </a:r>
            <a:r>
              <a:rPr lang="en-US" sz="2600" b="0" dirty="0">
                <a:solidFill>
                  <a:srgbClr val="BBBBBB"/>
                </a:solidFill>
                <a:effectLst/>
                <a:latin typeface="Consolas" panose="020B0609020204030204" pitchFamily="49" charset="0"/>
              </a:rPr>
              <a:t> </a:t>
            </a:r>
            <a:r>
              <a:rPr lang="en-US" sz="2600" b="0" dirty="0">
                <a:solidFill>
                  <a:srgbClr val="FFFFFF"/>
                </a:solidFill>
                <a:effectLst/>
                <a:latin typeface="Consolas" panose="020B0609020204030204" pitchFamily="49" charset="0"/>
              </a:rPr>
              <a:t>=</a:t>
            </a:r>
            <a:r>
              <a:rPr lang="en-US" sz="2600" b="0" dirty="0">
                <a:solidFill>
                  <a:srgbClr val="BBBBBB"/>
                </a:solidFill>
                <a:effectLst/>
                <a:latin typeface="Consolas" panose="020B0609020204030204" pitchFamily="49" charset="0"/>
              </a:rPr>
              <a:t> </a:t>
            </a:r>
            <a:r>
              <a:rPr lang="en-US" sz="2600" b="0" dirty="0">
                <a:solidFill>
                  <a:srgbClr val="F97E72"/>
                </a:solidFill>
                <a:effectLst/>
                <a:latin typeface="Consolas" panose="020B0609020204030204" pitchFamily="49" charset="0"/>
              </a:rPr>
              <a:t>35</a:t>
            </a:r>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a:t>
            </a:r>
            <a:r>
              <a:rPr lang="en-US" sz="2600" b="0" dirty="0">
                <a:solidFill>
                  <a:srgbClr val="FF7EDB"/>
                </a:solidFill>
                <a:effectLst/>
                <a:latin typeface="Consolas" panose="020B0609020204030204" pitchFamily="49" charset="0"/>
              </a:rPr>
              <a:t>z</a:t>
            </a:r>
            <a:r>
              <a:rPr lang="en-US" sz="2600" b="0" dirty="0">
                <a:solidFill>
                  <a:srgbClr val="BBBBBB"/>
                </a:solidFill>
                <a:effectLst/>
                <a:latin typeface="Consolas" panose="020B0609020204030204" pitchFamily="49" charset="0"/>
              </a:rPr>
              <a:t>; </a:t>
            </a:r>
          </a:p>
          <a:p>
            <a:r>
              <a:rPr lang="en-US" sz="2600" b="0" dirty="0">
                <a:solidFill>
                  <a:srgbClr val="BBBBBB"/>
                </a:solidFill>
                <a:effectLst/>
                <a:latin typeface="Consolas" panose="020B0609020204030204" pitchFamily="49" charset="0"/>
              </a:rPr>
              <a:t>    </a:t>
            </a:r>
            <a:r>
              <a:rPr lang="en-US" sz="2600" dirty="0">
                <a:solidFill>
                  <a:srgbClr val="F97E72"/>
                </a:solidFill>
                <a:latin typeface="Consolas" panose="020B0609020204030204" pitchFamily="49" charset="0"/>
              </a:rPr>
              <a:t>z</a:t>
            </a:r>
            <a:r>
              <a:rPr lang="en-US" sz="2600" b="0" dirty="0">
                <a:solidFill>
                  <a:srgbClr val="BBBBBB"/>
                </a:solidFill>
                <a:effectLst/>
                <a:latin typeface="Consolas" panose="020B0609020204030204" pitchFamily="49" charset="0"/>
              </a:rPr>
              <a:t> </a:t>
            </a:r>
            <a:r>
              <a:rPr lang="en-US" sz="2600" b="0" dirty="0">
                <a:solidFill>
                  <a:srgbClr val="FFFFFF"/>
                </a:solidFill>
                <a:effectLst/>
                <a:latin typeface="Consolas" panose="020B0609020204030204" pitchFamily="49" charset="0"/>
              </a:rPr>
              <a:t>=</a:t>
            </a:r>
            <a:r>
              <a:rPr lang="en-US" sz="2600" b="0" dirty="0">
                <a:solidFill>
                  <a:srgbClr val="BBBBBB"/>
                </a:solidFill>
                <a:effectLst/>
                <a:latin typeface="Consolas" panose="020B0609020204030204" pitchFamily="49" charset="0"/>
              </a:rPr>
              <a:t> </a:t>
            </a:r>
            <a:r>
              <a:rPr lang="en-US" sz="2600" b="0" dirty="0">
                <a:solidFill>
                  <a:srgbClr val="36F9F6"/>
                </a:solidFill>
                <a:effectLst/>
                <a:latin typeface="Consolas" panose="020B0609020204030204" pitchFamily="49" charset="0"/>
              </a:rPr>
              <a:t>function</a:t>
            </a:r>
            <a:r>
              <a:rPr lang="en-US" sz="2600" b="0" dirty="0">
                <a:solidFill>
                  <a:srgbClr val="BBBBBB"/>
                </a:solidFill>
                <a:effectLst/>
                <a:latin typeface="Consolas" panose="020B0609020204030204" pitchFamily="49" charset="0"/>
              </a:rPr>
              <a:t>(</a:t>
            </a:r>
            <a:r>
              <a:rPr lang="en-US" sz="2600" b="0" dirty="0">
                <a:solidFill>
                  <a:srgbClr val="FEDE5D"/>
                </a:solidFill>
                <a:effectLst/>
                <a:latin typeface="Consolas" panose="020B0609020204030204" pitchFamily="49" charset="0"/>
              </a:rPr>
              <a:t>&amp;</a:t>
            </a:r>
            <a:r>
              <a:rPr lang="en-US" sz="2600" b="0" dirty="0" err="1">
                <a:solidFill>
                  <a:srgbClr val="FF7EDB"/>
                </a:solidFill>
                <a:effectLst/>
                <a:latin typeface="Consolas" panose="020B0609020204030204" pitchFamily="49" charset="0"/>
              </a:rPr>
              <a:t>i</a:t>
            </a:r>
            <a:r>
              <a:rPr lang="en-US" sz="2600" b="0" dirty="0">
                <a:solidFill>
                  <a:srgbClr val="BBBBBB"/>
                </a:solidFill>
                <a:effectLst/>
                <a:latin typeface="Consolas" panose="020B0609020204030204" pitchFamily="49" charset="0"/>
              </a:rPr>
              <a:t>); </a:t>
            </a:r>
          </a:p>
          <a:p>
            <a:r>
              <a:rPr lang="en-US" sz="2600" b="0" dirty="0">
                <a:solidFill>
                  <a:srgbClr val="BBBBBB"/>
                </a:solidFill>
                <a:effectLst/>
                <a:latin typeface="Consolas" panose="020B0609020204030204" pitchFamily="49" charset="0"/>
              </a:rPr>
              <a:t>    </a:t>
            </a:r>
            <a:r>
              <a:rPr lang="en-US" sz="2600" b="0" dirty="0" err="1">
                <a:solidFill>
                  <a:srgbClr val="36F9F6"/>
                </a:solidFill>
                <a:effectLst/>
                <a:latin typeface="Consolas" panose="020B0609020204030204" pitchFamily="49" charset="0"/>
              </a:rPr>
              <a:t>printf</a:t>
            </a:r>
            <a:r>
              <a:rPr lang="en-US" sz="2600" b="0" dirty="0">
                <a:solidFill>
                  <a:srgbClr val="BBBBBB"/>
                </a:solidFill>
                <a:effectLst/>
                <a:latin typeface="Consolas" panose="020B0609020204030204" pitchFamily="49" charset="0"/>
              </a:rPr>
              <a:t>(</a:t>
            </a:r>
            <a:r>
              <a:rPr lang="en-US" sz="2600" b="0" dirty="0">
                <a:solidFill>
                  <a:srgbClr val="FF8B39"/>
                </a:solidFill>
                <a:effectLst/>
                <a:latin typeface="Consolas" panose="020B0609020204030204" pitchFamily="49" charset="0"/>
              </a:rPr>
              <a:t>"</a:t>
            </a:r>
            <a:r>
              <a:rPr lang="en-US" sz="2600" b="0" i="1" dirty="0">
                <a:solidFill>
                  <a:srgbClr val="72F1B8"/>
                </a:solidFill>
                <a:effectLst/>
                <a:latin typeface="Consolas" panose="020B0609020204030204" pitchFamily="49" charset="0"/>
              </a:rPr>
              <a:t>%d</a:t>
            </a:r>
            <a:r>
              <a:rPr lang="en-US" sz="2600" b="0" dirty="0">
                <a:solidFill>
                  <a:srgbClr val="36F9F6"/>
                </a:solidFill>
                <a:effectLst/>
                <a:latin typeface="Consolas" panose="020B0609020204030204" pitchFamily="49" charset="0"/>
              </a:rPr>
              <a:t>\n</a:t>
            </a:r>
            <a:r>
              <a:rPr lang="en-US" sz="2600" b="0" dirty="0">
                <a:solidFill>
                  <a:srgbClr val="FF8B39"/>
                </a:solidFill>
                <a:effectLst/>
                <a:latin typeface="Consolas" panose="020B0609020204030204" pitchFamily="49" charset="0"/>
              </a:rPr>
              <a:t>"</a:t>
            </a:r>
            <a:r>
              <a:rPr lang="en-US" sz="2600" b="0" dirty="0">
                <a:solidFill>
                  <a:srgbClr val="BBBBBB"/>
                </a:solidFill>
                <a:effectLst/>
                <a:latin typeface="Consolas" panose="020B0609020204030204" pitchFamily="49" charset="0"/>
              </a:rPr>
              <a:t>, </a:t>
            </a:r>
            <a:r>
              <a:rPr lang="en-US" sz="2600" b="0" dirty="0">
                <a:solidFill>
                  <a:srgbClr val="FF7EDB"/>
                </a:solidFill>
                <a:effectLst/>
                <a:latin typeface="Consolas" panose="020B0609020204030204" pitchFamily="49" charset="0"/>
              </a:rPr>
              <a:t>z</a:t>
            </a:r>
            <a:r>
              <a:rPr lang="en-US" sz="2600" b="0" dirty="0">
                <a:solidFill>
                  <a:srgbClr val="BBBBBB"/>
                </a:solidFill>
                <a:effectLst/>
                <a:latin typeface="Consolas" panose="020B0609020204030204" pitchFamily="49" charset="0"/>
              </a:rPr>
              <a:t>); </a:t>
            </a:r>
          </a:p>
          <a:p>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return</a:t>
            </a:r>
            <a:r>
              <a:rPr lang="en-US" sz="2600" b="0" dirty="0">
                <a:solidFill>
                  <a:srgbClr val="BBBBBB"/>
                </a:solidFill>
                <a:effectLst/>
                <a:latin typeface="Consolas" panose="020B0609020204030204" pitchFamily="49" charset="0"/>
              </a:rPr>
              <a:t> </a:t>
            </a:r>
            <a:r>
              <a:rPr lang="en-US" sz="2600" b="0" dirty="0">
                <a:solidFill>
                  <a:srgbClr val="F97E72"/>
                </a:solidFill>
                <a:effectLst/>
                <a:latin typeface="Consolas" panose="020B0609020204030204" pitchFamily="49" charset="0"/>
              </a:rPr>
              <a:t>0</a:t>
            </a:r>
            <a:r>
              <a:rPr lang="en-US" sz="2600" b="0" dirty="0">
                <a:solidFill>
                  <a:srgbClr val="BBBBBB"/>
                </a:solidFill>
                <a:effectLst/>
                <a:latin typeface="Consolas" panose="020B0609020204030204" pitchFamily="49" charset="0"/>
              </a:rPr>
              <a:t>;</a:t>
            </a:r>
          </a:p>
          <a:p>
            <a:r>
              <a:rPr lang="en-US" sz="2600" b="0" dirty="0">
                <a:solidFill>
                  <a:srgbClr val="BBBBBB"/>
                </a:solidFill>
                <a:effectLst/>
                <a:latin typeface="Consolas" panose="020B0609020204030204" pitchFamily="49" charset="0"/>
              </a:rPr>
              <a:t>}</a:t>
            </a:r>
          </a:p>
          <a:p>
            <a:r>
              <a:rPr lang="en-US" sz="2600" b="0" dirty="0">
                <a:solidFill>
                  <a:srgbClr val="FEDE5D"/>
                </a:solidFill>
                <a:effectLst/>
                <a:latin typeface="Consolas" panose="020B0609020204030204" pitchFamily="49" charset="0"/>
              </a:rPr>
              <a:t>void</a:t>
            </a:r>
            <a:r>
              <a:rPr lang="en-US" sz="2600" b="0" dirty="0">
                <a:solidFill>
                  <a:srgbClr val="BBBBBB"/>
                </a:solidFill>
                <a:effectLst/>
                <a:latin typeface="Consolas" panose="020B0609020204030204" pitchFamily="49" charset="0"/>
              </a:rPr>
              <a:t> </a:t>
            </a:r>
            <a:r>
              <a:rPr lang="en-US" sz="2600" b="0" dirty="0">
                <a:solidFill>
                  <a:srgbClr val="36F9F6"/>
                </a:solidFill>
                <a:effectLst/>
                <a:latin typeface="Consolas" panose="020B0609020204030204" pitchFamily="49" charset="0"/>
              </a:rPr>
              <a:t>function</a:t>
            </a:r>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int</a:t>
            </a:r>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a:t>
            </a:r>
            <a:r>
              <a:rPr lang="en-US" sz="2600" b="0" i="1" dirty="0">
                <a:solidFill>
                  <a:srgbClr val="FF7EDB"/>
                </a:solidFill>
                <a:effectLst/>
                <a:latin typeface="Consolas" panose="020B0609020204030204" pitchFamily="49" charset="0"/>
              </a:rPr>
              <a:t>m</a:t>
            </a:r>
            <a:r>
              <a:rPr lang="en-US" sz="2600" b="0" dirty="0">
                <a:solidFill>
                  <a:srgbClr val="BBBBBB"/>
                </a:solidFill>
                <a:effectLst/>
                <a:latin typeface="Consolas" panose="020B0609020204030204" pitchFamily="49" charset="0"/>
              </a:rPr>
              <a:t>)</a:t>
            </a:r>
          </a:p>
          <a:p>
            <a:r>
              <a:rPr lang="en-US" sz="2600" b="0" dirty="0">
                <a:solidFill>
                  <a:srgbClr val="BBBBBB"/>
                </a:solidFill>
                <a:effectLst/>
                <a:latin typeface="Consolas" panose="020B0609020204030204" pitchFamily="49" charset="0"/>
              </a:rPr>
              <a:t>{</a:t>
            </a:r>
          </a:p>
          <a:p>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return</a:t>
            </a:r>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a:t>
            </a:r>
            <a:r>
              <a:rPr lang="en-US" sz="2600" b="0" i="1" dirty="0">
                <a:solidFill>
                  <a:srgbClr val="FF7EDB"/>
                </a:solidFill>
                <a:effectLst/>
                <a:latin typeface="Consolas" panose="020B0609020204030204" pitchFamily="49" charset="0"/>
              </a:rPr>
              <a:t>m</a:t>
            </a:r>
            <a:r>
              <a:rPr lang="en-US" sz="2600" b="0" dirty="0">
                <a:solidFill>
                  <a:srgbClr val="BBBBBB"/>
                </a:solidFill>
                <a:effectLst/>
                <a:latin typeface="Consolas" panose="020B0609020204030204" pitchFamily="49" charset="0"/>
              </a:rPr>
              <a:t> </a:t>
            </a:r>
            <a:r>
              <a:rPr lang="en-US" sz="2600" b="0" dirty="0">
                <a:solidFill>
                  <a:srgbClr val="FEDE5D"/>
                </a:solidFill>
                <a:effectLst/>
                <a:latin typeface="Consolas" panose="020B0609020204030204" pitchFamily="49" charset="0"/>
              </a:rPr>
              <a:t>+</a:t>
            </a:r>
            <a:r>
              <a:rPr lang="en-US" sz="2600" b="0" dirty="0">
                <a:solidFill>
                  <a:srgbClr val="BBBBBB"/>
                </a:solidFill>
                <a:effectLst/>
                <a:latin typeface="Consolas" panose="020B0609020204030204" pitchFamily="49" charset="0"/>
              </a:rPr>
              <a:t> </a:t>
            </a:r>
            <a:r>
              <a:rPr lang="en-US" sz="2600" b="0" dirty="0">
                <a:solidFill>
                  <a:srgbClr val="F97E72"/>
                </a:solidFill>
                <a:effectLst/>
                <a:latin typeface="Consolas" panose="020B0609020204030204" pitchFamily="49" charset="0"/>
              </a:rPr>
              <a:t>2</a:t>
            </a:r>
            <a:r>
              <a:rPr lang="en-US" sz="2600" b="0" dirty="0">
                <a:solidFill>
                  <a:srgbClr val="BBBBBB"/>
                </a:solidFill>
                <a:effectLst/>
                <a:latin typeface="Consolas" panose="020B0609020204030204" pitchFamily="49" charset="0"/>
              </a:rPr>
              <a:t>);</a:t>
            </a:r>
          </a:p>
          <a:p>
            <a:r>
              <a:rPr lang="en-US" sz="26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1A7D275-B9BF-B89C-288C-7D1A8A0B5CE7}"/>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Q[B](d)</a:t>
            </a:r>
          </a:p>
        </p:txBody>
      </p:sp>
      <p:sp>
        <p:nvSpPr>
          <p:cNvPr id="17" name="TextBox 16">
            <a:extLst>
              <a:ext uri="{FF2B5EF4-FFF2-40B4-BE49-F238E27FC236}">
                <a16:creationId xmlns:a16="http://schemas.microsoft.com/office/drawing/2014/main" id="{BF23B836-8A56-B238-2385-EA9F8B9B38F0}"/>
              </a:ext>
            </a:extLst>
          </p:cNvPr>
          <p:cNvSpPr txBox="1"/>
          <p:nvPr/>
        </p:nvSpPr>
        <p:spPr>
          <a:xfrm>
            <a:off x="6179358" y="3025810"/>
            <a:ext cx="5533496" cy="1815882"/>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A void function cannot be assigned to a variable.</a:t>
            </a:r>
          </a:p>
          <a:p>
            <a:pPr algn="just"/>
            <a:r>
              <a:rPr lang="en-US" sz="2800" dirty="0">
                <a:solidFill>
                  <a:srgbClr val="03EDF9"/>
                </a:solidFill>
                <a:latin typeface="Tw Cen MT" panose="020B0602020104020603" pitchFamily="34" charset="0"/>
              </a:rPr>
              <a:t>✍️ A void function does not return anything.</a:t>
            </a:r>
          </a:p>
        </p:txBody>
      </p:sp>
      <p:pic>
        <p:nvPicPr>
          <p:cNvPr id="20" name="Picture 19">
            <a:extLst>
              <a:ext uri="{FF2B5EF4-FFF2-40B4-BE49-F238E27FC236}">
                <a16:creationId xmlns:a16="http://schemas.microsoft.com/office/drawing/2014/main" id="{D70005E8-BE4B-1C9B-BF7C-A9B110460E8F}"/>
              </a:ext>
            </a:extLst>
          </p:cNvPr>
          <p:cNvPicPr>
            <a:picLocks noChangeAspect="1"/>
          </p:cNvPicPr>
          <p:nvPr/>
        </p:nvPicPr>
        <p:blipFill>
          <a:blip r:embed="rId4"/>
          <a:stretch>
            <a:fillRect/>
          </a:stretch>
        </p:blipFill>
        <p:spPr>
          <a:xfrm rot="-60000">
            <a:off x="6189717" y="1178905"/>
            <a:ext cx="5528316" cy="1235347"/>
          </a:xfrm>
          <a:prstGeom prst="rect">
            <a:avLst/>
          </a:prstGeom>
        </p:spPr>
      </p:pic>
    </p:spTree>
    <p:extLst>
      <p:ext uri="{BB962C8B-B14F-4D97-AF65-F5344CB8AC3E}">
        <p14:creationId xmlns:p14="http://schemas.microsoft.com/office/powerpoint/2010/main" val="398820936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554545"/>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(a) Write a function that receives 5 integers and returns the sum, average and standard deviation of these numbers. Call this function from main() and print the results in main().</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Q[D](a)</a:t>
            </a:r>
          </a:p>
        </p:txBody>
      </p:sp>
    </p:spTree>
    <p:extLst>
      <p:ext uri="{BB962C8B-B14F-4D97-AF65-F5344CB8AC3E}">
        <p14:creationId xmlns:p14="http://schemas.microsoft.com/office/powerpoint/2010/main" val="429205424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2554545"/>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(b) Write a function that receives marks received by a student in 3 subjects and returns the average and percentage of these marks. Call this function from main() and print the results in main().</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Q[D](b)</a:t>
            </a:r>
          </a:p>
        </p:txBody>
      </p:sp>
    </p:spTree>
    <p:extLst>
      <p:ext uri="{BB962C8B-B14F-4D97-AF65-F5344CB8AC3E}">
        <p14:creationId xmlns:p14="http://schemas.microsoft.com/office/powerpoint/2010/main" val="323823440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323439"/>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(c) Write a C function to evaluate the series</a:t>
            </a:r>
          </a:p>
          <a:p>
            <a:pPr algn="just"/>
            <a:r>
              <a:rPr lang="en-US" sz="4000" dirty="0">
                <a:solidFill>
                  <a:srgbClr val="03EDF9"/>
                </a:solidFill>
                <a:latin typeface="Tw Cen MT" panose="020B0602020104020603" pitchFamily="34" charset="0"/>
              </a:rPr>
              <a:t>sin(x)=x-(x³/3!)+(x</a:t>
            </a:r>
            <a:r>
              <a:rPr lang="en-US" sz="4000" baseline="30000" dirty="0">
                <a:solidFill>
                  <a:srgbClr val="03EDF9"/>
                </a:solidFill>
                <a:latin typeface="Tw Cen MT" panose="020B0602020104020603" pitchFamily="34" charset="0"/>
              </a:rPr>
              <a:t>5</a:t>
            </a:r>
            <a:r>
              <a:rPr lang="en-US" sz="4000" dirty="0">
                <a:solidFill>
                  <a:srgbClr val="03EDF9"/>
                </a:solidFill>
                <a:latin typeface="Tw Cen MT" panose="020B0602020104020603" pitchFamily="34" charset="0"/>
              </a:rPr>
              <a:t>/5!) - (x</a:t>
            </a:r>
            <a:r>
              <a:rPr lang="en-US" sz="4000" baseline="30000" dirty="0">
                <a:solidFill>
                  <a:srgbClr val="03EDF9"/>
                </a:solidFill>
                <a:latin typeface="Tw Cen MT" panose="020B0602020104020603" pitchFamily="34" charset="0"/>
              </a:rPr>
              <a:t>7</a:t>
            </a:r>
            <a:r>
              <a:rPr lang="en-US" sz="4000" dirty="0">
                <a:solidFill>
                  <a:srgbClr val="03EDF9"/>
                </a:solidFill>
                <a:latin typeface="Tw Cen MT" panose="020B0602020104020603" pitchFamily="34" charset="0"/>
              </a:rPr>
              <a:t>/7!) + ... up to 10 terms.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Q[D](c)</a:t>
            </a:r>
          </a:p>
        </p:txBody>
      </p:sp>
    </p:spTree>
    <p:extLst>
      <p:ext uri="{BB962C8B-B14F-4D97-AF65-F5344CB8AC3E}">
        <p14:creationId xmlns:p14="http://schemas.microsoft.com/office/powerpoint/2010/main" val="3102275815"/>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3170099"/>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(d) Given three variables x, y, z write a function to circularly shift their values to right. In other words, if x = 5, y = 8, z= 10, after circular shift y = 5, z = 8, x =10. Call the function with variables a, b, c to circularly shift values.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Q[D](c)</a:t>
            </a:r>
          </a:p>
        </p:txBody>
      </p:sp>
    </p:spTree>
    <p:extLst>
      <p:ext uri="{BB962C8B-B14F-4D97-AF65-F5344CB8AC3E}">
        <p14:creationId xmlns:p14="http://schemas.microsoft.com/office/powerpoint/2010/main" val="306199426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3785652"/>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(e) If the lengths of the sides of a triangle are denoted by a, b, and c then area of triangle is given by</a:t>
            </a:r>
          </a:p>
          <a:p>
            <a:pPr algn="just"/>
            <a:r>
              <a:rPr lang="en-US" sz="4000" dirty="0">
                <a:solidFill>
                  <a:srgbClr val="03EDF9"/>
                </a:solidFill>
                <a:latin typeface="Tw Cen MT" panose="020B0602020104020603" pitchFamily="34" charset="0"/>
              </a:rPr>
              <a:t>area = √S(S-a)(S-b)(S-c)</a:t>
            </a:r>
          </a:p>
          <a:p>
            <a:pPr algn="just"/>
            <a:r>
              <a:rPr lang="en-US" sz="4000" dirty="0">
                <a:solidFill>
                  <a:srgbClr val="03EDF9"/>
                </a:solidFill>
                <a:latin typeface="Tw Cen MT" panose="020B0602020104020603" pitchFamily="34" charset="0"/>
              </a:rPr>
              <a:t>where, S = (</a:t>
            </a:r>
            <a:r>
              <a:rPr lang="en-US" sz="4000" dirty="0" err="1">
                <a:solidFill>
                  <a:srgbClr val="03EDF9"/>
                </a:solidFill>
                <a:latin typeface="Tw Cen MT" panose="020B0602020104020603" pitchFamily="34" charset="0"/>
              </a:rPr>
              <a:t>a+b+c</a:t>
            </a:r>
            <a:r>
              <a:rPr lang="en-US" sz="4000" dirty="0">
                <a:solidFill>
                  <a:srgbClr val="03EDF9"/>
                </a:solidFill>
                <a:latin typeface="Tw Cen MT" panose="020B0602020104020603" pitchFamily="34" charset="0"/>
              </a:rPr>
              <a:t>)/2. Write a function to calculate the area of the triangle.</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Q[D](e)</a:t>
            </a:r>
          </a:p>
        </p:txBody>
      </p:sp>
    </p:spTree>
    <p:extLst>
      <p:ext uri="{BB962C8B-B14F-4D97-AF65-F5344CB8AC3E}">
        <p14:creationId xmlns:p14="http://schemas.microsoft.com/office/powerpoint/2010/main" val="326153441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4401205"/>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(f) Write a function to compute the distance between two points and use it to develop another function that will compute the area of the triangle whose vertices are A(x1,y1), B(x2, y2), and C(x3, y3). Use these functions to develop a function which returns a value 1 if the point (x, y) lies inside the triangle ABC, otherwise returns a value 0.</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Q[D](e)</a:t>
            </a:r>
          </a:p>
        </p:txBody>
      </p:sp>
    </p:spTree>
    <p:extLst>
      <p:ext uri="{BB962C8B-B14F-4D97-AF65-F5344CB8AC3E}">
        <p14:creationId xmlns:p14="http://schemas.microsoft.com/office/powerpoint/2010/main" val="55049367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Q[D](e)</a:t>
            </a:r>
          </a:p>
        </p:txBody>
      </p:sp>
      <p:pic>
        <p:nvPicPr>
          <p:cNvPr id="1026" name="Picture 2" descr="graphics - Determine if point is inside triangle in 3D - Stack Overflow">
            <a:extLst>
              <a:ext uri="{FF2B5EF4-FFF2-40B4-BE49-F238E27FC236}">
                <a16:creationId xmlns:a16="http://schemas.microsoft.com/office/drawing/2014/main" id="{740A35EF-3455-4AA5-E7A5-9D551F7D4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702" y="668543"/>
            <a:ext cx="7988596" cy="552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31614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6247864"/>
          </a:xfrm>
          <a:prstGeom prst="rect">
            <a:avLst/>
          </a:prstGeom>
          <a:noFill/>
        </p:spPr>
        <p:txBody>
          <a:bodyPr wrap="square" rtlCol="0">
            <a:spAutoFit/>
          </a:bodyPr>
          <a:lstStyle/>
          <a:p>
            <a:pPr algn="just"/>
            <a:r>
              <a:rPr lang="en-US" sz="4000" dirty="0">
                <a:solidFill>
                  <a:srgbClr val="03EDF9"/>
                </a:solidFill>
                <a:latin typeface="Tw Cen MT" panose="020B0602020104020603" pitchFamily="34" charset="0"/>
              </a:rPr>
              <a:t>(f) Write a function to compute the greatest common divisor given by Euclid's algorithm, exemplified for </a:t>
            </a:r>
          </a:p>
          <a:p>
            <a:pPr algn="just"/>
            <a:r>
              <a:rPr lang="en-US" sz="4000" dirty="0">
                <a:solidFill>
                  <a:srgbClr val="03EDF9"/>
                </a:solidFill>
                <a:latin typeface="Tw Cen MT" panose="020B0602020104020603" pitchFamily="34" charset="0"/>
              </a:rPr>
              <a:t>J = 1980, K = 1617 as follows:</a:t>
            </a:r>
          </a:p>
          <a:p>
            <a:pPr algn="just"/>
            <a:endParaRPr lang="en-US" sz="20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1980/1617 = 1			1980-1*1617 = 363 </a:t>
            </a:r>
          </a:p>
          <a:p>
            <a:pPr algn="just"/>
            <a:r>
              <a:rPr lang="en-US" sz="4000" dirty="0">
                <a:solidFill>
                  <a:srgbClr val="03EDF9"/>
                </a:solidFill>
                <a:latin typeface="Tw Cen MT" panose="020B0602020104020603" pitchFamily="34" charset="0"/>
              </a:rPr>
              <a:t>1617/363 = 4			1617-4*363 = 165</a:t>
            </a:r>
          </a:p>
          <a:p>
            <a:pPr algn="just"/>
            <a:r>
              <a:rPr lang="en-US" sz="4000" dirty="0">
                <a:solidFill>
                  <a:srgbClr val="03EDF9"/>
                </a:solidFill>
                <a:latin typeface="Tw Cen MT" panose="020B0602020104020603" pitchFamily="34" charset="0"/>
              </a:rPr>
              <a:t>363 /165 = 2			363-2*165 = 33</a:t>
            </a:r>
          </a:p>
          <a:p>
            <a:pPr algn="just"/>
            <a:r>
              <a:rPr lang="en-US" sz="4000" dirty="0">
                <a:solidFill>
                  <a:srgbClr val="03EDF9"/>
                </a:solidFill>
                <a:latin typeface="Tw Cen MT" panose="020B0602020104020603" pitchFamily="34" charset="0"/>
              </a:rPr>
              <a:t>5/33 = 5				165-5*33= 0</a:t>
            </a:r>
          </a:p>
          <a:p>
            <a:pPr algn="just"/>
            <a:endParaRPr lang="en-US" sz="2000" dirty="0">
              <a:solidFill>
                <a:srgbClr val="03EDF9"/>
              </a:solidFill>
              <a:latin typeface="Tw Cen MT" panose="020B0602020104020603" pitchFamily="34" charset="0"/>
            </a:endParaRPr>
          </a:p>
          <a:p>
            <a:pPr algn="just"/>
            <a:r>
              <a:rPr lang="en-US" sz="4000" dirty="0">
                <a:solidFill>
                  <a:srgbClr val="03EDF9"/>
                </a:solidFill>
                <a:latin typeface="Tw Cen MT" panose="020B0602020104020603" pitchFamily="34" charset="0"/>
              </a:rPr>
              <a:t>Thus, the greatest common divisor is 33.</a:t>
            </a:r>
          </a:p>
          <a:p>
            <a:pPr algn="just"/>
            <a:endParaRPr lang="en-US" sz="4000" dirty="0">
              <a:solidFill>
                <a:srgbClr val="03EDF9"/>
              </a:solidFill>
              <a:latin typeface="Tw Cen MT" panose="020B0602020104020603" pitchFamily="34" charset="0"/>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Q[D](e)</a:t>
            </a:r>
          </a:p>
        </p:txBody>
      </p:sp>
    </p:spTree>
    <p:extLst>
      <p:ext uri="{BB962C8B-B14F-4D97-AF65-F5344CB8AC3E}">
        <p14:creationId xmlns:p14="http://schemas.microsoft.com/office/powerpoint/2010/main" val="344208096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BEBA8A27-5530-4F4B-1990-D14F529CCFDA}"/>
              </a:ext>
            </a:extLst>
          </p:cNvPr>
          <p:cNvSpPr txBox="1"/>
          <p:nvPr/>
        </p:nvSpPr>
        <p:spPr>
          <a:xfrm rot="16200000">
            <a:off x="-1128061" y="1187095"/>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Q[D](e)</a:t>
            </a:r>
          </a:p>
        </p:txBody>
      </p:sp>
      <p:pic>
        <p:nvPicPr>
          <p:cNvPr id="2050" name="Picture 2" descr="Euclid's Division Algorithm - Definition, Statement, Examples">
            <a:extLst>
              <a:ext uri="{FF2B5EF4-FFF2-40B4-BE49-F238E27FC236}">
                <a16:creationId xmlns:a16="http://schemas.microsoft.com/office/drawing/2014/main" id="{7E69B3E2-2079-9BD8-5337-8FAA8EED8B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78"/>
          <a:stretch/>
        </p:blipFill>
        <p:spPr bwMode="auto">
          <a:xfrm>
            <a:off x="1840563" y="451883"/>
            <a:ext cx="8486775" cy="595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2639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836716" y="891463"/>
            <a:ext cx="2210990"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323439"/>
          </a:xfrm>
          <a:prstGeom prst="rect">
            <a:avLst/>
          </a:prstGeom>
          <a:noFill/>
        </p:spPr>
        <p:txBody>
          <a:bodyPr wrap="square" rtlCol="0">
            <a:spAutoFit/>
          </a:bodyPr>
          <a:lstStyle/>
          <a:p>
            <a:r>
              <a:rPr lang="en-US" sz="4000" dirty="0">
                <a:solidFill>
                  <a:srgbClr val="03EDF9"/>
                </a:solidFill>
                <a:latin typeface="Tw Cen MT" panose="020B0602020104020603" pitchFamily="34" charset="0"/>
              </a:rPr>
              <a:t>Q[A] What will be the output of the following programs:</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29" name="Rectangle 28">
            <a:extLst>
              <a:ext uri="{FF2B5EF4-FFF2-40B4-BE49-F238E27FC236}">
                <a16:creationId xmlns:a16="http://schemas.microsoft.com/office/drawing/2014/main" id="{F5D9BCEE-A4AE-08E2-0E0F-8078FD9F2CD4}"/>
              </a:ext>
            </a:extLst>
          </p:cNvPr>
          <p:cNvSpPr/>
          <p:nvPr/>
        </p:nvSpPr>
        <p:spPr>
          <a:xfrm>
            <a:off x="-12981051"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0" name="TextBox 29">
            <a:extLst>
              <a:ext uri="{FF2B5EF4-FFF2-40B4-BE49-F238E27FC236}">
                <a16:creationId xmlns:a16="http://schemas.microsoft.com/office/drawing/2014/main" id="{07D01B1F-EA0A-256C-9D26-37A3D1BAD980}"/>
              </a:ext>
            </a:extLst>
          </p:cNvPr>
          <p:cNvSpPr txBox="1"/>
          <p:nvPr/>
        </p:nvSpPr>
        <p:spPr>
          <a:xfrm rot="16200000">
            <a:off x="-2082022"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9 Q[B]</a:t>
            </a:r>
          </a:p>
        </p:txBody>
      </p:sp>
      <p:sp>
        <p:nvSpPr>
          <p:cNvPr id="31" name="Rectangle 30">
            <a:extLst>
              <a:ext uri="{FF2B5EF4-FFF2-40B4-BE49-F238E27FC236}">
                <a16:creationId xmlns:a16="http://schemas.microsoft.com/office/drawing/2014/main" id="{50E2E8BF-93B9-1003-E4CD-6A577A5B5D1A}"/>
              </a:ext>
            </a:extLst>
          </p:cNvPr>
          <p:cNvSpPr/>
          <p:nvPr/>
        </p:nvSpPr>
        <p:spPr>
          <a:xfrm>
            <a:off x="-137519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2" name="TextBox 31">
            <a:extLst>
              <a:ext uri="{FF2B5EF4-FFF2-40B4-BE49-F238E27FC236}">
                <a16:creationId xmlns:a16="http://schemas.microsoft.com/office/drawing/2014/main" id="{C7DCF921-804C-5A3B-975C-EDE7D689CB84}"/>
              </a:ext>
            </a:extLst>
          </p:cNvPr>
          <p:cNvSpPr txBox="1"/>
          <p:nvPr/>
        </p:nvSpPr>
        <p:spPr>
          <a:xfrm rot="16200000">
            <a:off x="-2841705"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9 Q[C]</a:t>
            </a:r>
          </a:p>
        </p:txBody>
      </p:sp>
      <p:sp>
        <p:nvSpPr>
          <p:cNvPr id="6" name="TextBox 5">
            <a:extLst>
              <a:ext uri="{FF2B5EF4-FFF2-40B4-BE49-F238E27FC236}">
                <a16:creationId xmlns:a16="http://schemas.microsoft.com/office/drawing/2014/main" id="{0232925A-5065-8C13-F989-C54FFD874D8A}"/>
              </a:ext>
            </a:extLst>
          </p:cNvPr>
          <p:cNvSpPr txBox="1"/>
          <p:nvPr/>
        </p:nvSpPr>
        <p:spPr>
          <a:xfrm>
            <a:off x="944429" y="2032451"/>
            <a:ext cx="9648596" cy="4247317"/>
          </a:xfrm>
          <a:prstGeom prst="rect">
            <a:avLst/>
          </a:prstGeom>
          <a:solidFill>
            <a:srgbClr val="262335"/>
          </a:solidFill>
        </p:spPr>
        <p:txBody>
          <a:bodyPr wrap="square">
            <a:spAutoFit/>
          </a:bodyPr>
          <a:lstStyle/>
          <a:p>
            <a:r>
              <a:rPr lang="en-US" dirty="0">
                <a:solidFill>
                  <a:srgbClr val="72F1B8"/>
                </a:solidFill>
                <a:latin typeface="Consolas" panose="020B0609020204030204" pitchFamily="49" charset="0"/>
              </a:rPr>
              <a:t>#include</a:t>
            </a:r>
            <a:r>
              <a:rPr lang="en-US" dirty="0">
                <a:solidFill>
                  <a:srgbClr val="BBBBBB"/>
                </a:solidFill>
                <a:latin typeface="Consolas" panose="020B0609020204030204" pitchFamily="49" charset="0"/>
              </a:rPr>
              <a:t> </a:t>
            </a:r>
            <a:r>
              <a:rPr lang="en-US" dirty="0">
                <a:solidFill>
                  <a:srgbClr val="FF8B39"/>
                </a:solidFill>
                <a:latin typeface="Consolas" panose="020B0609020204030204" pitchFamily="49" charset="0"/>
              </a:rPr>
              <a:t>&lt;</a:t>
            </a:r>
            <a:r>
              <a:rPr lang="en-US" dirty="0" err="1">
                <a:solidFill>
                  <a:srgbClr val="FF8B39"/>
                </a:solidFill>
                <a:latin typeface="Consolas" panose="020B0609020204030204" pitchFamily="49" charset="0"/>
              </a:rPr>
              <a:t>stdio.h</a:t>
            </a:r>
            <a:r>
              <a:rPr lang="en-US" dirty="0">
                <a:solidFill>
                  <a:srgbClr val="FF8B39"/>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FEDE5D"/>
                </a:solidFill>
                <a:latin typeface="Consolas" panose="020B0609020204030204" pitchFamily="49" charset="0"/>
              </a:rPr>
              <a:t>void</a:t>
            </a:r>
            <a:r>
              <a:rPr lang="en-US" dirty="0">
                <a:solidFill>
                  <a:srgbClr val="BBBBBB"/>
                </a:solidFill>
                <a:latin typeface="Consolas" panose="020B0609020204030204" pitchFamily="49" charset="0"/>
              </a:rPr>
              <a:t> </a:t>
            </a:r>
            <a:r>
              <a:rPr lang="en-US" dirty="0">
                <a:solidFill>
                  <a:srgbClr val="36F9F6"/>
                </a:solidFill>
                <a:latin typeface="Consolas" panose="020B0609020204030204" pitchFamily="49" charset="0"/>
              </a:rPr>
              <a:t>fun</a:t>
            </a:r>
            <a:r>
              <a:rPr lang="en-US" dirty="0">
                <a:solidFill>
                  <a:srgbClr val="BBBBBB"/>
                </a:solidFill>
                <a:latin typeface="Consolas" panose="020B0609020204030204" pitchFamily="49" charset="0"/>
              </a:rPr>
              <a:t> (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36F9F6"/>
                </a:solidFill>
                <a:latin typeface="Consolas" panose="020B0609020204030204" pitchFamily="49" charset="0"/>
              </a:rPr>
              <a:t>main</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FF7ED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97E72"/>
                </a:solidFill>
                <a:latin typeface="Consolas" panose="020B0609020204030204" pitchFamily="49" charset="0"/>
              </a:rPr>
              <a:t>5</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97E72"/>
                </a:solidFill>
                <a:latin typeface="Consolas" panose="020B0609020204030204" pitchFamily="49" charset="0"/>
              </a:rPr>
              <a:t>2</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36F9F6"/>
                </a:solidFill>
                <a:latin typeface="Consolas" panose="020B0609020204030204" pitchFamily="49" charset="0"/>
              </a:rPr>
              <a:t>fun</a:t>
            </a:r>
            <a:r>
              <a:rPr lang="en-US" dirty="0">
                <a:solidFill>
                  <a:srgbClr val="BBBBBB"/>
                </a:solidFill>
                <a:latin typeface="Consolas" panose="020B0609020204030204" pitchFamily="49" charset="0"/>
              </a:rPr>
              <a:t> (</a:t>
            </a:r>
            <a:r>
              <a:rPr lang="en-US" dirty="0" err="1">
                <a:solidFill>
                  <a:srgbClr val="FF7ED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err="1">
                <a:solidFill>
                  <a:srgbClr val="36F9F6"/>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FF8B39"/>
                </a:solidFill>
                <a:latin typeface="Consolas" panose="020B0609020204030204" pitchFamily="49" charset="0"/>
              </a:rPr>
              <a:t>"</a:t>
            </a:r>
            <a:r>
              <a:rPr lang="en-US" i="1" dirty="0">
                <a:solidFill>
                  <a:srgbClr val="72F1B8"/>
                </a:solidFill>
                <a:latin typeface="Consolas" panose="020B0609020204030204" pitchFamily="49" charset="0"/>
              </a:rPr>
              <a:t>%d</a:t>
            </a:r>
            <a:r>
              <a:rPr lang="en-US" dirty="0">
                <a:solidFill>
                  <a:srgbClr val="FF8B39"/>
                </a:solidFill>
                <a:latin typeface="Consolas" panose="020B0609020204030204" pitchFamily="49" charset="0"/>
              </a:rPr>
              <a:t> </a:t>
            </a:r>
            <a:r>
              <a:rPr lang="en-US" i="1" dirty="0">
                <a:solidFill>
                  <a:srgbClr val="72F1B8"/>
                </a:solidFill>
                <a:latin typeface="Consolas" panose="020B0609020204030204" pitchFamily="49" charset="0"/>
              </a:rPr>
              <a:t>%d</a:t>
            </a:r>
            <a:r>
              <a:rPr lang="en-US" dirty="0">
                <a:solidFill>
                  <a:srgbClr val="36F9F6"/>
                </a:solidFill>
                <a:latin typeface="Consolas" panose="020B0609020204030204" pitchFamily="49" charset="0"/>
              </a:rPr>
              <a:t>\n</a:t>
            </a:r>
            <a:r>
              <a:rPr lang="en-US" dirty="0">
                <a:solidFill>
                  <a:srgbClr val="FF8B39"/>
                </a:solidFill>
                <a:latin typeface="Consolas" panose="020B0609020204030204" pitchFamily="49" charset="0"/>
              </a:rPr>
              <a:t>"</a:t>
            </a:r>
            <a:r>
              <a:rPr lang="en-US" dirty="0">
                <a:solidFill>
                  <a:srgbClr val="BBBBBB"/>
                </a:solidFill>
                <a:latin typeface="Consolas" panose="020B0609020204030204" pitchFamily="49" charset="0"/>
              </a:rPr>
              <a:t>, </a:t>
            </a:r>
            <a:r>
              <a:rPr lang="en-US" dirty="0" err="1">
                <a:solidFill>
                  <a:srgbClr val="FF7ED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97E72"/>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a:p>
            <a:br>
              <a:rPr lang="en-US" dirty="0">
                <a:solidFill>
                  <a:srgbClr val="BBBBBB"/>
                </a:solidFill>
                <a:latin typeface="Consolas" panose="020B0609020204030204" pitchFamily="49" charset="0"/>
              </a:rPr>
            </a:br>
            <a:r>
              <a:rPr lang="en-US" dirty="0">
                <a:solidFill>
                  <a:srgbClr val="FEDE5D"/>
                </a:solidFill>
                <a:latin typeface="Consolas" panose="020B0609020204030204" pitchFamily="49" charset="0"/>
              </a:rPr>
              <a:t>void</a:t>
            </a:r>
            <a:r>
              <a:rPr lang="en-US" dirty="0">
                <a:solidFill>
                  <a:srgbClr val="BBBBBB"/>
                </a:solidFill>
                <a:latin typeface="Consolas" panose="020B0609020204030204" pitchFamily="49" charset="0"/>
              </a:rPr>
              <a:t> </a:t>
            </a:r>
            <a:r>
              <a:rPr lang="en-US" dirty="0">
                <a:solidFill>
                  <a:srgbClr val="36F9F6"/>
                </a:solidFill>
                <a:latin typeface="Consolas" panose="020B0609020204030204" pitchFamily="49" charset="0"/>
              </a:rPr>
              <a:t>fun</a:t>
            </a:r>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i="1" dirty="0" err="1">
                <a:solidFill>
                  <a:srgbClr val="FF7ED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i="1"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i="1" dirty="0" err="1">
                <a:solidFill>
                  <a:srgbClr val="FF7ED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i="1" dirty="0" err="1">
                <a:solidFill>
                  <a:srgbClr val="FF7EDB"/>
                </a:solidFill>
                <a:latin typeface="Consolas" panose="020B0609020204030204" pitchFamily="49" charset="0"/>
              </a:rPr>
              <a:t>i</a:t>
            </a:r>
            <a:r>
              <a:rPr lang="en-US" dirty="0">
                <a:solidFill>
                  <a:srgbClr val="FEDE5D"/>
                </a:solidFill>
                <a:latin typeface="Consolas" panose="020B0609020204030204" pitchFamily="49" charset="0"/>
              </a:rPr>
              <a:t>*</a:t>
            </a:r>
            <a:r>
              <a:rPr lang="en-US" i="1" dirty="0" err="1">
                <a:solidFill>
                  <a:srgbClr val="FF7EDB"/>
                </a:solidFill>
                <a:latin typeface="Consolas" panose="020B0609020204030204" pitchFamily="49" charset="0"/>
              </a:rPr>
              <a:t>i</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i="1"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FF7EDB"/>
                </a:solidFill>
                <a:latin typeface="Consolas" panose="020B0609020204030204" pitchFamily="49" charset="0"/>
              </a:rPr>
              <a:t>j</a:t>
            </a:r>
            <a:r>
              <a:rPr lang="en-US" dirty="0">
                <a:solidFill>
                  <a:srgbClr val="FEDE5D"/>
                </a:solidFill>
                <a:latin typeface="Consolas" panose="020B0609020204030204" pitchFamily="49" charset="0"/>
              </a:rPr>
              <a:t>*</a:t>
            </a:r>
            <a:r>
              <a:rPr lang="en-US" i="1"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
        <p:nvSpPr>
          <p:cNvPr id="12" name="TextBox 11">
            <a:extLst>
              <a:ext uri="{FF2B5EF4-FFF2-40B4-BE49-F238E27FC236}">
                <a16:creationId xmlns:a16="http://schemas.microsoft.com/office/drawing/2014/main" id="{94CCE6B8-D9BE-A585-6D12-3B4C1425015D}"/>
              </a:ext>
            </a:extLst>
          </p:cNvPr>
          <p:cNvSpPr txBox="1"/>
          <p:nvPr/>
        </p:nvSpPr>
        <p:spPr>
          <a:xfrm>
            <a:off x="11187189" y="1976386"/>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14" name="TextBox 13">
            <a:extLst>
              <a:ext uri="{FF2B5EF4-FFF2-40B4-BE49-F238E27FC236}">
                <a16:creationId xmlns:a16="http://schemas.microsoft.com/office/drawing/2014/main" id="{DBC8C243-4E9A-929C-47ED-35602A7B07DE}"/>
              </a:ext>
            </a:extLst>
          </p:cNvPr>
          <p:cNvSpPr txBox="1"/>
          <p:nvPr/>
        </p:nvSpPr>
        <p:spPr>
          <a:xfrm>
            <a:off x="11223382" y="2769869"/>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(b)</a:t>
            </a:r>
          </a:p>
        </p:txBody>
      </p:sp>
      <p:sp>
        <p:nvSpPr>
          <p:cNvPr id="15" name="TextBox 14">
            <a:extLst>
              <a:ext uri="{FF2B5EF4-FFF2-40B4-BE49-F238E27FC236}">
                <a16:creationId xmlns:a16="http://schemas.microsoft.com/office/drawing/2014/main" id="{44F25613-E2CD-D026-B18A-30A47CBDD8EF}"/>
              </a:ext>
            </a:extLst>
          </p:cNvPr>
          <p:cNvSpPr txBox="1"/>
          <p:nvPr/>
        </p:nvSpPr>
        <p:spPr>
          <a:xfrm>
            <a:off x="11223382" y="3674103"/>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(c)</a:t>
            </a:r>
          </a:p>
        </p:txBody>
      </p:sp>
    </p:spTree>
    <p:extLst>
      <p:ext uri="{BB962C8B-B14F-4D97-AF65-F5344CB8AC3E}">
        <p14:creationId xmlns:p14="http://schemas.microsoft.com/office/powerpoint/2010/main" val="80154073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wipe(up)">
                                      <p:cBhvr>
                                        <p:cTn id="15" dur="500"/>
                                        <p:tgtEl>
                                          <p:spTgt spid="12">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wipe(up)">
                                      <p:cBhvr>
                                        <p:cTn id="19" dur="500"/>
                                        <p:tgtEl>
                                          <p:spTgt spid="14">
                                            <p:txEl>
                                              <p:pRg st="0" end="0"/>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wipe(up)">
                                      <p:cBhvr>
                                        <p:cTn id="2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12" grpId="0" uiExpand="1" build="p"/>
      <p:bldP spid="14" grpId="0" uiExpand="1" build="p"/>
      <p:bldP spid="1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1033452" y="888329"/>
            <a:ext cx="11268418"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US C</a:t>
            </a:r>
          </a:p>
        </p:txBody>
      </p:sp>
      <p:sp>
        <p:nvSpPr>
          <p:cNvPr id="57" name="TextBox 56">
            <a:extLst>
              <a:ext uri="{FF2B5EF4-FFF2-40B4-BE49-F238E27FC236}">
                <a16:creationId xmlns:a16="http://schemas.microsoft.com/office/drawing/2014/main" id="{4F202974-31A3-4642-B671-F0DBBB7B4663}"/>
              </a:ext>
            </a:extLst>
          </p:cNvPr>
          <p:cNvSpPr txBox="1"/>
          <p:nvPr/>
        </p:nvSpPr>
        <p:spPr>
          <a:xfrm>
            <a:off x="3072289" y="2647850"/>
            <a:ext cx="727891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BY YASHAVANT KANETKAR</a:t>
            </a:r>
          </a:p>
        </p:txBody>
      </p:sp>
      <p:sp>
        <p:nvSpPr>
          <p:cNvPr id="58" name="TextBox 57">
            <a:extLst>
              <a:ext uri="{FF2B5EF4-FFF2-40B4-BE49-F238E27FC236}">
                <a16:creationId xmlns:a16="http://schemas.microsoft.com/office/drawing/2014/main" id="{79BCE1F0-A71E-4D4B-BE6A-A381604C28D2}"/>
              </a:ext>
            </a:extLst>
          </p:cNvPr>
          <p:cNvSpPr txBox="1"/>
          <p:nvPr/>
        </p:nvSpPr>
        <p:spPr>
          <a:xfrm>
            <a:off x="3072289" y="3240647"/>
            <a:ext cx="7278915"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10 SOLUTIONS</a:t>
            </a:r>
          </a:p>
        </p:txBody>
      </p:sp>
      <p:sp>
        <p:nvSpPr>
          <p:cNvPr id="6" name="TextBox 5">
            <a:extLst>
              <a:ext uri="{FF2B5EF4-FFF2-40B4-BE49-F238E27FC236}">
                <a16:creationId xmlns:a16="http://schemas.microsoft.com/office/drawing/2014/main" id="{A51490E4-B70D-534F-9DE0-CC655FA733A7}"/>
              </a:ext>
            </a:extLst>
          </p:cNvPr>
          <p:cNvSpPr txBox="1"/>
          <p:nvPr/>
        </p:nvSpPr>
        <p:spPr>
          <a:xfrm>
            <a:off x="2047220" y="3975081"/>
            <a:ext cx="9315654" cy="7232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1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RECURSION</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5970556" y="5006958"/>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109" name="Rectangle 108">
            <a:extLst>
              <a:ext uri="{FF2B5EF4-FFF2-40B4-BE49-F238E27FC236}">
                <a16:creationId xmlns:a16="http://schemas.microsoft.com/office/drawing/2014/main" id="{B524B7C0-9AC6-FF55-5132-F3C23276968B}"/>
              </a:ext>
            </a:extLst>
          </p:cNvPr>
          <p:cNvSpPr/>
          <p:nvPr/>
        </p:nvSpPr>
        <p:spPr>
          <a:xfrm>
            <a:off x="-1119538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1" name="TextBox 110">
            <a:extLst>
              <a:ext uri="{FF2B5EF4-FFF2-40B4-BE49-F238E27FC236}">
                <a16:creationId xmlns:a16="http://schemas.microsoft.com/office/drawing/2014/main" id="{CE41A2BC-C2C2-C7E6-24F4-E4DCE92A217B}"/>
              </a:ext>
            </a:extLst>
          </p:cNvPr>
          <p:cNvSpPr txBox="1"/>
          <p:nvPr/>
        </p:nvSpPr>
        <p:spPr>
          <a:xfrm rot="16200000">
            <a:off x="-296351" y="3204126"/>
            <a:ext cx="2549948"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10 Q[A]</a:t>
            </a:r>
          </a:p>
        </p:txBody>
      </p:sp>
      <p:sp>
        <p:nvSpPr>
          <p:cNvPr id="113" name="Rectangle 112">
            <a:extLst>
              <a:ext uri="{FF2B5EF4-FFF2-40B4-BE49-F238E27FC236}">
                <a16:creationId xmlns:a16="http://schemas.microsoft.com/office/drawing/2014/main" id="{9D583EBC-56A5-41D5-9680-2740357A9264}"/>
              </a:ext>
            </a:extLst>
          </p:cNvPr>
          <p:cNvSpPr/>
          <p:nvPr/>
        </p:nvSpPr>
        <p:spPr>
          <a:xfrm>
            <a:off x="-11955060"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B9A1A553-66A5-0FA9-501C-958CD971A30B}"/>
              </a:ext>
            </a:extLst>
          </p:cNvPr>
          <p:cNvSpPr txBox="1"/>
          <p:nvPr/>
        </p:nvSpPr>
        <p:spPr>
          <a:xfrm rot="16200000">
            <a:off x="-1056034" y="3204125"/>
            <a:ext cx="2549952"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8BBD"/>
                </a:solidFill>
                <a:effectLst/>
                <a:uLnTx/>
                <a:uFillTx/>
                <a:latin typeface="Tw Cen MT" panose="020B0602020104020603" pitchFamily="34" charset="0"/>
                <a:ea typeface="+mn-ea"/>
                <a:cs typeface="+mn-cs"/>
              </a:rPr>
              <a:t>CH 10 Q[B]</a:t>
            </a:r>
          </a:p>
        </p:txBody>
      </p:sp>
      <p:pic>
        <p:nvPicPr>
          <p:cNvPr id="2" name="WaterMark" descr="Logo&#10;&#10;Description automatically generated">
            <a:extLst>
              <a:ext uri="{FF2B5EF4-FFF2-40B4-BE49-F238E27FC236}">
                <a16:creationId xmlns:a16="http://schemas.microsoft.com/office/drawing/2014/main" id="{15A6E6B8-435B-E2F8-3842-67890C48028E}"/>
              </a:ext>
            </a:extLst>
          </p:cNvPr>
          <p:cNvPicPr>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0232030" y="2579725"/>
            <a:ext cx="926518" cy="926518"/>
          </a:xfrm>
          <a:prstGeom prst="rect">
            <a:avLst/>
          </a:prstGeom>
        </p:spPr>
      </p:pic>
    </p:spTree>
    <p:extLst>
      <p:ext uri="{BB962C8B-B14F-4D97-AF65-F5344CB8AC3E}">
        <p14:creationId xmlns:p14="http://schemas.microsoft.com/office/powerpoint/2010/main" val="2533206556"/>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5565B1-BAE6-E2CC-4DAB-E591C1EF5EF8}"/>
              </a:ext>
            </a:extLst>
          </p:cNvPr>
          <p:cNvSpPr/>
          <p:nvPr/>
        </p:nvSpPr>
        <p:spPr>
          <a:xfrm>
            <a:off x="-12992302"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6" name="TextBox 5">
            <a:extLst>
              <a:ext uri="{FF2B5EF4-FFF2-40B4-BE49-F238E27FC236}">
                <a16:creationId xmlns:a16="http://schemas.microsoft.com/office/drawing/2014/main" id="{6C43D423-D0D8-281F-94B9-0E8ABEDCD00F}"/>
              </a:ext>
            </a:extLst>
          </p:cNvPr>
          <p:cNvSpPr txBox="1"/>
          <p:nvPr/>
        </p:nvSpPr>
        <p:spPr>
          <a:xfrm rot="16200000">
            <a:off x="-2093273"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10 Q[A]</a:t>
            </a:r>
          </a:p>
        </p:txBody>
      </p:sp>
      <p:sp>
        <p:nvSpPr>
          <p:cNvPr id="13" name="Rectangle 12">
            <a:extLst>
              <a:ext uri="{FF2B5EF4-FFF2-40B4-BE49-F238E27FC236}">
                <a16:creationId xmlns:a16="http://schemas.microsoft.com/office/drawing/2014/main" id="{4C1BA183-BEB8-251B-EF45-F25500166619}"/>
              </a:ext>
            </a:extLst>
          </p:cNvPr>
          <p:cNvSpPr/>
          <p:nvPr/>
        </p:nvSpPr>
        <p:spPr>
          <a:xfrm>
            <a:off x="-13751982"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2" name="TextBox 21">
            <a:extLst>
              <a:ext uri="{FF2B5EF4-FFF2-40B4-BE49-F238E27FC236}">
                <a16:creationId xmlns:a16="http://schemas.microsoft.com/office/drawing/2014/main" id="{845F658A-907C-AC5E-7FA8-4BA4BA294688}"/>
              </a:ext>
            </a:extLst>
          </p:cNvPr>
          <p:cNvSpPr txBox="1"/>
          <p:nvPr/>
        </p:nvSpPr>
        <p:spPr>
          <a:xfrm rot="16200000">
            <a:off x="-2852956"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10 Q[B]</a:t>
            </a:r>
          </a:p>
        </p:txBody>
      </p:sp>
      <p:sp>
        <p:nvSpPr>
          <p:cNvPr id="50" name="TextBox 49">
            <a:extLst>
              <a:ext uri="{FF2B5EF4-FFF2-40B4-BE49-F238E27FC236}">
                <a16:creationId xmlns:a16="http://schemas.microsoft.com/office/drawing/2014/main" id="{9EB0FD16-689C-476C-8309-C7173C257513}"/>
              </a:ext>
            </a:extLst>
          </p:cNvPr>
          <p:cNvSpPr txBox="1"/>
          <p:nvPr/>
        </p:nvSpPr>
        <p:spPr>
          <a:xfrm>
            <a:off x="-74772" y="888329"/>
            <a:ext cx="12266772" cy="19082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8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 SUBSCRIBE 🤛</a:t>
            </a:r>
          </a:p>
        </p:txBody>
      </p:sp>
      <p:grpSp>
        <p:nvGrpSpPr>
          <p:cNvPr id="93" name="Group 92">
            <a:extLst>
              <a:ext uri="{FF2B5EF4-FFF2-40B4-BE49-F238E27FC236}">
                <a16:creationId xmlns:a16="http://schemas.microsoft.com/office/drawing/2014/main" id="{5B83A90C-84F1-5447-AD58-39D1959A24B4}"/>
              </a:ext>
            </a:extLst>
          </p:cNvPr>
          <p:cNvGrpSpPr/>
          <p:nvPr/>
        </p:nvGrpSpPr>
        <p:grpSpPr>
          <a:xfrm>
            <a:off x="9933509" y="6030554"/>
            <a:ext cx="1394208" cy="271002"/>
            <a:chOff x="6329554" y="5073786"/>
            <a:chExt cx="1394208" cy="271002"/>
          </a:xfrm>
        </p:grpSpPr>
        <p:sp>
          <p:nvSpPr>
            <p:cNvPr id="52" name="Oval 51">
              <a:extLst>
                <a:ext uri="{FF2B5EF4-FFF2-40B4-BE49-F238E27FC236}">
                  <a16:creationId xmlns:a16="http://schemas.microsoft.com/office/drawing/2014/main" id="{A88C5CD2-8D88-4E1A-968C-C3E256B4316C}"/>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53" name="Oval 52">
              <a:extLst>
                <a:ext uri="{FF2B5EF4-FFF2-40B4-BE49-F238E27FC236}">
                  <a16:creationId xmlns:a16="http://schemas.microsoft.com/office/drawing/2014/main" id="{39CA212B-3524-454E-9129-17FD0E8983F0}"/>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1F302D3-CD70-6BF3-AF07-226D96FB756F}"/>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9" name="TextBox 8">
            <a:extLst>
              <a:ext uri="{FF2B5EF4-FFF2-40B4-BE49-F238E27FC236}">
                <a16:creationId xmlns:a16="http://schemas.microsoft.com/office/drawing/2014/main" id="{BAB5B874-AB75-A17A-E2C1-BDDFDE8568B3}"/>
              </a:ext>
            </a:extLst>
          </p:cNvPr>
          <p:cNvSpPr txBox="1"/>
          <p:nvPr/>
        </p:nvSpPr>
        <p:spPr>
          <a:xfrm>
            <a:off x="2604080" y="775854"/>
            <a:ext cx="6909068"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a:t>
            </a:r>
          </a:p>
        </p:txBody>
      </p:sp>
      <p:sp>
        <p:nvSpPr>
          <p:cNvPr id="10" name="TextBox 9">
            <a:extLst>
              <a:ext uri="{FF2B5EF4-FFF2-40B4-BE49-F238E27FC236}">
                <a16:creationId xmlns:a16="http://schemas.microsoft.com/office/drawing/2014/main" id="{3EF76A62-99D6-735D-28FC-1F46869B7CCD}"/>
              </a:ext>
            </a:extLst>
          </p:cNvPr>
          <p:cNvSpPr txBox="1"/>
          <p:nvPr/>
        </p:nvSpPr>
        <p:spPr>
          <a:xfrm>
            <a:off x="2604080" y="5812112"/>
            <a:ext cx="69090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72F1B8"/>
                </a:solidFill>
                <a:effectLst/>
                <a:uLnTx/>
                <a:uFillTx/>
                <a:latin typeface="Tw Cen MT" panose="020B0602020104020603" pitchFamily="34" charset="0"/>
                <a:ea typeface="+mn-ea"/>
                <a:cs typeface="+mn-cs"/>
              </a:rPr>
              <a:t>Thanks for your valuable time!</a:t>
            </a:r>
          </a:p>
        </p:txBody>
      </p:sp>
      <p:sp>
        <p:nvSpPr>
          <p:cNvPr id="8" name="TextBox 7">
            <a:extLst>
              <a:ext uri="{FF2B5EF4-FFF2-40B4-BE49-F238E27FC236}">
                <a16:creationId xmlns:a16="http://schemas.microsoft.com/office/drawing/2014/main" id="{199219D3-3B96-4BEF-C5A4-9A2E2F4BE7EB}"/>
              </a:ext>
            </a:extLst>
          </p:cNvPr>
          <p:cNvSpPr txBox="1"/>
          <p:nvPr/>
        </p:nvSpPr>
        <p:spPr>
          <a:xfrm>
            <a:off x="2604080" y="259503"/>
            <a:ext cx="6909068"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3EDF9"/>
                </a:solidFill>
                <a:effectLst/>
                <a:uLnTx/>
                <a:uFillTx/>
                <a:latin typeface="Tw Cen MT" panose="020B0602020104020603" pitchFamily="34" charset="0"/>
                <a:ea typeface="+mn-ea"/>
                <a:cs typeface="+mn-cs"/>
              </a:rPr>
              <a:t>🔴Let me create amazing coding tutorials for you forever!🙂</a:t>
            </a:r>
          </a:p>
        </p:txBody>
      </p:sp>
      <p:grpSp>
        <p:nvGrpSpPr>
          <p:cNvPr id="15" name="Group 14">
            <a:extLst>
              <a:ext uri="{FF2B5EF4-FFF2-40B4-BE49-F238E27FC236}">
                <a16:creationId xmlns:a16="http://schemas.microsoft.com/office/drawing/2014/main" id="{EC4590BB-A120-8868-B988-396828620EF0}"/>
              </a:ext>
            </a:extLst>
          </p:cNvPr>
          <p:cNvGrpSpPr/>
          <p:nvPr/>
        </p:nvGrpSpPr>
        <p:grpSpPr>
          <a:xfrm>
            <a:off x="789511" y="6030554"/>
            <a:ext cx="1394208" cy="271002"/>
            <a:chOff x="6329554" y="5073786"/>
            <a:chExt cx="1394208" cy="271002"/>
          </a:xfrm>
        </p:grpSpPr>
        <p:sp>
          <p:nvSpPr>
            <p:cNvPr id="16" name="Oval 15">
              <a:extLst>
                <a:ext uri="{FF2B5EF4-FFF2-40B4-BE49-F238E27FC236}">
                  <a16:creationId xmlns:a16="http://schemas.microsoft.com/office/drawing/2014/main" id="{A8BA933E-24DD-DE7A-D082-9C0905B18FCE}"/>
                </a:ext>
              </a:extLst>
            </p:cNvPr>
            <p:cNvSpPr/>
            <p:nvPr/>
          </p:nvSpPr>
          <p:spPr>
            <a:xfrm>
              <a:off x="6329554"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2796" y="79305"/>
                    <a:pt x="61005" y="8798"/>
                    <a:pt x="135501" y="0"/>
                  </a:cubicBezTo>
                  <a:cubicBezTo>
                    <a:pt x="198064" y="13688"/>
                    <a:pt x="270176" y="56700"/>
                    <a:pt x="271002" y="135501"/>
                  </a:cubicBezTo>
                  <a:cubicBezTo>
                    <a:pt x="286914" y="198127"/>
                    <a:pt x="197146" y="278393"/>
                    <a:pt x="135501" y="271002"/>
                  </a:cubicBezTo>
                  <a:cubicBezTo>
                    <a:pt x="55556" y="274734"/>
                    <a:pt x="6674" y="199075"/>
                    <a:pt x="0" y="135501"/>
                  </a:cubicBezTo>
                  <a:close/>
                </a:path>
              </a:pathLst>
            </a:custGeom>
            <a:noFill/>
            <a:ln w="38100">
              <a:solidFill>
                <a:srgbClr val="848BBD"/>
              </a:solidFill>
              <a:extLst>
                <a:ext uri="{C807C97D-BFC1-408E-A445-0C87EB9F89A2}">
                  <ask:lineSketchStyleProps xmlns:ask="http://schemas.microsoft.com/office/drawing/2018/sketchyshapes" sd="299826742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8E384902-0747-0A7B-7DB1-8145DBA8F43F}"/>
                </a:ext>
              </a:extLst>
            </p:cNvPr>
            <p:cNvSpPr/>
            <p:nvPr/>
          </p:nvSpPr>
          <p:spPr>
            <a:xfrm>
              <a:off x="6891158"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8978" y="63022"/>
                    <a:pt x="61160" y="5077"/>
                    <a:pt x="135501" y="0"/>
                  </a:cubicBezTo>
                  <a:cubicBezTo>
                    <a:pt x="209236" y="-13612"/>
                    <a:pt x="281781" y="53660"/>
                    <a:pt x="271002" y="135501"/>
                  </a:cubicBezTo>
                  <a:cubicBezTo>
                    <a:pt x="286374" y="226287"/>
                    <a:pt x="206527" y="256735"/>
                    <a:pt x="135501" y="271002"/>
                  </a:cubicBezTo>
                  <a:cubicBezTo>
                    <a:pt x="46589" y="276926"/>
                    <a:pt x="3388" y="216276"/>
                    <a:pt x="0" y="135501"/>
                  </a:cubicBezTo>
                  <a:close/>
                </a:path>
              </a:pathLst>
            </a:custGeom>
            <a:noFill/>
            <a:ln w="38100">
              <a:solidFill>
                <a:srgbClr val="848BBD"/>
              </a:solidFill>
              <a:extLst>
                <a:ext uri="{C807C97D-BFC1-408E-A445-0C87EB9F89A2}">
                  <ask:lineSketchStyleProps xmlns:ask="http://schemas.microsoft.com/office/drawing/2018/sketchyshapes" sd="878760193">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91DE34F-52A0-20F2-4599-C975ECA129B9}"/>
                </a:ext>
              </a:extLst>
            </p:cNvPr>
            <p:cNvSpPr/>
            <p:nvPr/>
          </p:nvSpPr>
          <p:spPr>
            <a:xfrm>
              <a:off x="7452761" y="5073786"/>
              <a:ext cx="271001" cy="271002"/>
            </a:xfrm>
            <a:custGeom>
              <a:avLst/>
              <a:gdLst>
                <a:gd name="connsiteX0" fmla="*/ 0 w 271001"/>
                <a:gd name="connsiteY0" fmla="*/ 135501 h 271002"/>
                <a:gd name="connsiteX1" fmla="*/ 135501 w 271001"/>
                <a:gd name="connsiteY1" fmla="*/ 0 h 271002"/>
                <a:gd name="connsiteX2" fmla="*/ 271002 w 271001"/>
                <a:gd name="connsiteY2" fmla="*/ 135501 h 271002"/>
                <a:gd name="connsiteX3" fmla="*/ 135501 w 271001"/>
                <a:gd name="connsiteY3" fmla="*/ 271002 h 271002"/>
                <a:gd name="connsiteX4" fmla="*/ 0 w 271001"/>
                <a:gd name="connsiteY4" fmla="*/ 135501 h 27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001" h="271002" extrusionOk="0">
                  <a:moveTo>
                    <a:pt x="0" y="135501"/>
                  </a:moveTo>
                  <a:cubicBezTo>
                    <a:pt x="11818" y="64446"/>
                    <a:pt x="74245" y="17602"/>
                    <a:pt x="135501" y="0"/>
                  </a:cubicBezTo>
                  <a:cubicBezTo>
                    <a:pt x="205745" y="4338"/>
                    <a:pt x="277456" y="57392"/>
                    <a:pt x="271002" y="135501"/>
                  </a:cubicBezTo>
                  <a:cubicBezTo>
                    <a:pt x="263905" y="197762"/>
                    <a:pt x="206716" y="274469"/>
                    <a:pt x="135501" y="271002"/>
                  </a:cubicBezTo>
                  <a:cubicBezTo>
                    <a:pt x="59613" y="252671"/>
                    <a:pt x="11552" y="217755"/>
                    <a:pt x="0" y="135501"/>
                  </a:cubicBezTo>
                  <a:close/>
                </a:path>
              </a:pathLst>
            </a:custGeom>
            <a:noFill/>
            <a:ln w="38100">
              <a:solidFill>
                <a:srgbClr val="848BBD"/>
              </a:solidFill>
              <a:extLst>
                <a:ext uri="{C807C97D-BFC1-408E-A445-0C87EB9F89A2}">
                  <ask:lineSketchStyleProps xmlns:ask="http://schemas.microsoft.com/office/drawing/2018/sketchyshapes" sd="625625018">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3EDF9"/>
                </a:solidFill>
                <a:effectLst/>
                <a:uLnTx/>
                <a:uFillTx/>
                <a:latin typeface="Calibri" panose="020F0502020204030204"/>
                <a:ea typeface="+mn-ea"/>
                <a:cs typeface="+mn-cs"/>
              </a:endParaRPr>
            </a:p>
          </p:txBody>
        </p:sp>
      </p:grpSp>
      <p:sp>
        <p:nvSpPr>
          <p:cNvPr id="19" name="Rectangle 18">
            <a:extLst>
              <a:ext uri="{FF2B5EF4-FFF2-40B4-BE49-F238E27FC236}">
                <a16:creationId xmlns:a16="http://schemas.microsoft.com/office/drawing/2014/main" id="{68F79DD1-F776-81F3-45AC-1B9957E8C669}"/>
              </a:ext>
            </a:extLst>
          </p:cNvPr>
          <p:cNvSpPr/>
          <p:nvPr/>
        </p:nvSpPr>
        <p:spPr>
          <a:xfrm>
            <a:off x="3338589" y="2782320"/>
            <a:ext cx="5514822" cy="3029792"/>
          </a:xfrm>
          <a:prstGeom prst="rect">
            <a:avLst/>
          </a:prstGeom>
          <a:solidFill>
            <a:srgbClr val="868CBD"/>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48BBD"/>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810BF0A-7A4F-F698-1CE0-09747C444655}"/>
              </a:ext>
            </a:extLst>
          </p:cNvPr>
          <p:cNvSpPr txBox="1"/>
          <p:nvPr/>
        </p:nvSpPr>
        <p:spPr>
          <a:xfrm>
            <a:off x="228940" y="3110380"/>
            <a:ext cx="2905542"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8B39"/>
                </a:solidFill>
                <a:effectLst/>
                <a:uLnTx/>
                <a:uFillTx/>
                <a:latin typeface="Tw Cen MT" panose="020B0602020104020603" pitchFamily="34" charset="0"/>
                <a:ea typeface="+mn-ea"/>
                <a:cs typeface="+mn-cs"/>
              </a:rPr>
              <a:t>CHAPTER 10 SOLUTIONS</a:t>
            </a:r>
          </a:p>
        </p:txBody>
      </p:sp>
      <p:sp>
        <p:nvSpPr>
          <p:cNvPr id="21" name="TextBox 20">
            <a:extLst>
              <a:ext uri="{FF2B5EF4-FFF2-40B4-BE49-F238E27FC236}">
                <a16:creationId xmlns:a16="http://schemas.microsoft.com/office/drawing/2014/main" id="{61C52BFC-2495-D001-3911-769ADC2B4BEB}"/>
              </a:ext>
            </a:extLst>
          </p:cNvPr>
          <p:cNvSpPr txBox="1"/>
          <p:nvPr/>
        </p:nvSpPr>
        <p:spPr>
          <a:xfrm>
            <a:off x="8815314" y="3107741"/>
            <a:ext cx="341254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B70D7"/>
                </a:solidFill>
                <a:effectLst/>
                <a:uLnTx/>
                <a:uFillTx/>
                <a:latin typeface="Tw Cen MT" panose="020B0602020104020603" pitchFamily="34" charset="0"/>
                <a:ea typeface="+mn-ea"/>
                <a:cs typeface="+mn-cs"/>
              </a:rPr>
              <a:t>RECURSION</a:t>
            </a:r>
          </a:p>
        </p:txBody>
      </p:sp>
      <p:pic>
        <p:nvPicPr>
          <p:cNvPr id="23" name="Graphic 22" descr="A flying arrow">
            <a:extLst>
              <a:ext uri="{FF2B5EF4-FFF2-40B4-BE49-F238E27FC236}">
                <a16:creationId xmlns:a16="http://schemas.microsoft.com/office/drawing/2014/main" id="{D5E86729-3DAB-C426-12C4-9B7EF167CB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511" y="4526066"/>
            <a:ext cx="1619250" cy="990600"/>
          </a:xfrm>
          <a:prstGeom prst="rect">
            <a:avLst/>
          </a:prstGeom>
        </p:spPr>
      </p:pic>
      <p:pic>
        <p:nvPicPr>
          <p:cNvPr id="26" name="Graphic 25" descr="A flying arrow">
            <a:extLst>
              <a:ext uri="{FF2B5EF4-FFF2-40B4-BE49-F238E27FC236}">
                <a16:creationId xmlns:a16="http://schemas.microsoft.com/office/drawing/2014/main" id="{A29749AA-BB26-E96F-6FC5-52D68DB507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9646578" y="4526066"/>
            <a:ext cx="1619250" cy="990600"/>
          </a:xfrm>
          <a:prstGeom prst="rect">
            <a:avLst/>
          </a:prstGeom>
        </p:spPr>
      </p:pic>
    </p:spTree>
    <p:extLst>
      <p:ext uri="{BB962C8B-B14F-4D97-AF65-F5344CB8AC3E}">
        <p14:creationId xmlns:p14="http://schemas.microsoft.com/office/powerpoint/2010/main" val="324239619"/>
      </p:ext>
    </p:extLst>
  </p:cSld>
  <p:clrMapOvr>
    <a:masterClrMapping/>
  </p:clrMapOvr>
  <mc:AlternateContent xmlns:mc="http://schemas.openxmlformats.org/markup-compatibility/2006" xmlns:p159="http://schemas.microsoft.com/office/powerpoint/2015/09/main">
    <mc:Choice Requires="p159">
      <p:transition spd="med">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ppt_x</p:attrName>
                                        </p:attrNameLst>
                                      </p:cBhvr>
                                      <p:tavLst>
                                        <p:tav tm="0">
                                          <p:val>
                                            <p:strVal val="#ppt_x"/>
                                          </p:val>
                                        </p:tav>
                                        <p:tav tm="100000">
                                          <p:val>
                                            <p:strVal val="#ppt_x"/>
                                          </p:val>
                                        </p:tav>
                                      </p:tavLst>
                                    </p:anim>
                                    <p:anim calcmode="lin" valueType="num">
                                      <p:cBhvr>
                                        <p:cTn id="9" dur="2000" fill="hold"/>
                                        <p:tgtEl>
                                          <p:spTgt spid="9"/>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750" fill="hold"/>
                                        <p:tgtEl>
                                          <p:spTgt spid="19"/>
                                        </p:tgtEl>
                                        <p:attrNameLst>
                                          <p:attrName>ppt_w</p:attrName>
                                        </p:attrNameLst>
                                      </p:cBhvr>
                                      <p:tavLst>
                                        <p:tav tm="0">
                                          <p:val>
                                            <p:strVal val="#ppt_w+.3"/>
                                          </p:val>
                                        </p:tav>
                                        <p:tav tm="100000">
                                          <p:val>
                                            <p:strVal val="#ppt_w"/>
                                          </p:val>
                                        </p:tav>
                                      </p:tavLst>
                                    </p:anim>
                                    <p:anim calcmode="lin" valueType="num">
                                      <p:cBhvr>
                                        <p:cTn id="13" dur="750" fill="hold"/>
                                        <p:tgtEl>
                                          <p:spTgt spid="19"/>
                                        </p:tgtEl>
                                        <p:attrNameLst>
                                          <p:attrName>ppt_h</p:attrName>
                                        </p:attrNameLst>
                                      </p:cBhvr>
                                      <p:tavLst>
                                        <p:tav tm="0">
                                          <p:val>
                                            <p:strVal val="#ppt_h"/>
                                          </p:val>
                                        </p:tav>
                                        <p:tav tm="100000">
                                          <p:val>
                                            <p:strVal val="#ppt_h"/>
                                          </p:val>
                                        </p:tav>
                                      </p:tavLst>
                                    </p:anim>
                                    <p:animEffect transition="in" filter="fade">
                                      <p:cBhvr>
                                        <p:cTn id="14" dur="750"/>
                                        <p:tgtEl>
                                          <p:spTgt spid="19"/>
                                        </p:tgtEl>
                                      </p:cBhvr>
                                    </p:animEffect>
                                  </p:childTnLst>
                                </p:cTn>
                              </p:par>
                              <p:par>
                                <p:cTn id="15" presetID="26" presetClass="emph" presetSubtype="0" repeatCount="indefinite" fill="hold" grpId="1" nodeType="withEffect">
                                  <p:stCondLst>
                                    <p:cond delay="0"/>
                                  </p:stCondLst>
                                  <p:childTnLst>
                                    <p:animEffect transition="out" filter="fade">
                                      <p:cBhvr>
                                        <p:cTn id="16" dur="500" tmFilter="0, 0; .2, .5; .8, .5; 1, 0"/>
                                        <p:tgtEl>
                                          <p:spTgt spid="19"/>
                                        </p:tgtEl>
                                      </p:cBhvr>
                                    </p:animEffect>
                                    <p:animScale>
                                      <p:cBhvr>
                                        <p:cTn id="1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32014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pic>
        <p:nvPicPr>
          <p:cNvPr id="14" name="Picture 13">
            <a:extLst>
              <a:ext uri="{FF2B5EF4-FFF2-40B4-BE49-F238E27FC236}">
                <a16:creationId xmlns:a16="http://schemas.microsoft.com/office/drawing/2014/main" id="{BEF8F3EE-F8EF-AFAD-BF36-8586577FBE9B}"/>
              </a:ext>
            </a:extLst>
          </p:cNvPr>
          <p:cNvPicPr>
            <a:picLocks noChangeAspect="1"/>
          </p:cNvPicPr>
          <p:nvPr/>
        </p:nvPicPr>
        <p:blipFill>
          <a:blip r:embed="rId2"/>
          <a:stretch>
            <a:fillRect/>
          </a:stretch>
        </p:blipFill>
        <p:spPr>
          <a:xfrm>
            <a:off x="601636" y="493732"/>
            <a:ext cx="6580255" cy="6008668"/>
          </a:xfrm>
          <a:prstGeom prst="rect">
            <a:avLst/>
          </a:prstGeom>
        </p:spPr>
      </p:pic>
      <p:pic>
        <p:nvPicPr>
          <p:cNvPr id="119" name="Picture 118">
            <a:extLst>
              <a:ext uri="{FF2B5EF4-FFF2-40B4-BE49-F238E27FC236}">
                <a16:creationId xmlns:a16="http://schemas.microsoft.com/office/drawing/2014/main" id="{90AC9F13-E5A6-3247-98B9-A45E7DBD5E5E}"/>
              </a:ext>
            </a:extLst>
          </p:cNvPr>
          <p:cNvPicPr>
            <a:picLocks noChangeAspect="1"/>
          </p:cNvPicPr>
          <p:nvPr/>
        </p:nvPicPr>
        <p:blipFill>
          <a:blip r:embed="rId3"/>
          <a:stretch>
            <a:fillRect/>
          </a:stretch>
        </p:blipFill>
        <p:spPr>
          <a:xfrm>
            <a:off x="4765649" y="1526359"/>
            <a:ext cx="1739989" cy="571529"/>
          </a:xfrm>
          <a:prstGeom prst="rect">
            <a:avLst/>
          </a:prstGeom>
        </p:spPr>
      </p:pic>
      <p:pic>
        <p:nvPicPr>
          <p:cNvPr id="3" name="Picture 2">
            <a:extLst>
              <a:ext uri="{FF2B5EF4-FFF2-40B4-BE49-F238E27FC236}">
                <a16:creationId xmlns:a16="http://schemas.microsoft.com/office/drawing/2014/main" id="{1E9DAE0D-3FFB-6BB0-D08E-A252EF1BFDA0}"/>
              </a:ext>
            </a:extLst>
          </p:cNvPr>
          <p:cNvPicPr>
            <a:picLocks noChangeAspect="1"/>
          </p:cNvPicPr>
          <p:nvPr/>
        </p:nvPicPr>
        <p:blipFill>
          <a:blip r:embed="rId4"/>
          <a:stretch>
            <a:fillRect/>
          </a:stretch>
        </p:blipFill>
        <p:spPr>
          <a:xfrm>
            <a:off x="7453037" y="493732"/>
            <a:ext cx="3216614" cy="5849992"/>
          </a:xfrm>
          <a:prstGeom prst="rect">
            <a:avLst/>
          </a:prstGeom>
        </p:spPr>
      </p:pic>
    </p:spTree>
    <p:extLst>
      <p:ext uri="{BB962C8B-B14F-4D97-AF65-F5344CB8AC3E}">
        <p14:creationId xmlns:p14="http://schemas.microsoft.com/office/powerpoint/2010/main" val="1627557012"/>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Q[A](a)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6590774" cy="5632311"/>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r>
              <a:rPr lang="en-US" sz="2400" b="0" dirty="0">
                <a:solidFill>
                  <a:srgbClr val="FEDE5D"/>
                </a:solidFill>
                <a:effectLst/>
                <a:latin typeface="Consolas" panose="020B0609020204030204" pitchFamily="49" charset="0"/>
              </a:rPr>
              <a:t>void</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fun</a:t>
            </a:r>
            <a:r>
              <a:rPr lang="en-US" sz="2400" b="0" dirty="0">
                <a:solidFill>
                  <a:srgbClr val="BBBBBB"/>
                </a:solidFill>
                <a:effectLst/>
                <a:latin typeface="Consolas" panose="020B0609020204030204" pitchFamily="49" charset="0"/>
              </a:rPr>
              <a:t> (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5</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fun</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%d</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%d</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void</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fun</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i="1"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i="1"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i="1" dirty="0" err="1">
                <a:solidFill>
                  <a:srgbClr val="FF7EDB"/>
                </a:solidFill>
                <a:effectLst/>
                <a:latin typeface="Consolas" panose="020B0609020204030204" pitchFamily="49" charset="0"/>
              </a:rPr>
              <a:t>i</a:t>
            </a:r>
            <a:r>
              <a:rPr lang="en-US" sz="2400" b="0" dirty="0">
                <a:solidFill>
                  <a:srgbClr val="FEDE5D"/>
                </a:solidFill>
                <a:effectLst/>
                <a:latin typeface="Consolas" panose="020B0609020204030204" pitchFamily="49" charset="0"/>
              </a:rPr>
              <a:t>*</a:t>
            </a:r>
            <a:r>
              <a:rPr lang="en-US" sz="2400" b="0" i="1" dirty="0" err="1">
                <a:solidFill>
                  <a:srgbClr val="FF7EDB"/>
                </a:solidFill>
                <a:effectLst/>
                <a:latin typeface="Consolas" panose="020B0609020204030204" pitchFamily="49" charset="0"/>
              </a:rPr>
              <a:t>i</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j</a:t>
            </a:r>
            <a:r>
              <a:rPr lang="en-US" sz="2400" b="0" dirty="0">
                <a:solidFill>
                  <a:srgbClr val="FEDE5D"/>
                </a:solidFill>
                <a:effectLst/>
                <a:latin typeface="Consolas" panose="020B0609020204030204" pitchFamily="49" charset="0"/>
              </a:rPr>
              <a:t>*</a:t>
            </a:r>
            <a:r>
              <a:rPr lang="en-US" sz="2400" b="0" i="1" dirty="0">
                <a:solidFill>
                  <a:srgbClr val="FF7EDB"/>
                </a:solidFill>
                <a:effectLst/>
                <a:latin typeface="Consolas" panose="020B0609020204030204" pitchFamily="49" charset="0"/>
              </a:rPr>
              <a:t>j</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7467671" y="934941"/>
            <a:ext cx="2641600"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 </a:t>
            </a:r>
            <a:r>
              <a:rPr lang="en-US" sz="4000" dirty="0">
                <a:solidFill>
                  <a:srgbClr val="03EDF9"/>
                </a:solidFill>
              </a:rPr>
              <a:t>Output: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6872419" y="2085556"/>
            <a:ext cx="4885946" cy="4031873"/>
          </a:xfrm>
          <a:prstGeom prst="rect">
            <a:avLst/>
          </a:prstGeom>
          <a:noFill/>
        </p:spPr>
        <p:txBody>
          <a:bodyPr wrap="square" rtlCol="0">
            <a:spAutoFit/>
          </a:bodyPr>
          <a:lstStyle/>
          <a:p>
            <a:pPr algn="just"/>
            <a:r>
              <a:rPr lang="en-US" sz="3200" dirty="0">
                <a:solidFill>
                  <a:srgbClr val="03EDF9"/>
                </a:solidFill>
              </a:rPr>
              <a:t>✍️ The value of </a:t>
            </a:r>
            <a:r>
              <a:rPr lang="en-US" sz="3200" dirty="0" err="1">
                <a:solidFill>
                  <a:srgbClr val="03EDF9"/>
                </a:solidFill>
              </a:rPr>
              <a:t>i</a:t>
            </a:r>
            <a:r>
              <a:rPr lang="en-US" sz="3200" dirty="0">
                <a:solidFill>
                  <a:srgbClr val="03EDF9"/>
                </a:solidFill>
              </a:rPr>
              <a:t> and j variables in main() function are COPIED in the parameters of fun() function. Now any changes to </a:t>
            </a:r>
            <a:r>
              <a:rPr lang="en-US" sz="3200" dirty="0" err="1">
                <a:solidFill>
                  <a:srgbClr val="03EDF9"/>
                </a:solidFill>
              </a:rPr>
              <a:t>i</a:t>
            </a:r>
            <a:r>
              <a:rPr lang="en-US" sz="3200" dirty="0">
                <a:solidFill>
                  <a:srgbClr val="03EDF9"/>
                </a:solidFill>
              </a:rPr>
              <a:t> and j in function fun() doesn’t affect </a:t>
            </a:r>
            <a:r>
              <a:rPr lang="en-US" sz="3200" dirty="0" err="1">
                <a:solidFill>
                  <a:srgbClr val="03EDF9"/>
                </a:solidFill>
              </a:rPr>
              <a:t>i</a:t>
            </a:r>
            <a:r>
              <a:rPr lang="en-US" sz="3200" dirty="0">
                <a:solidFill>
                  <a:srgbClr val="03EDF9"/>
                </a:solidFill>
              </a:rPr>
              <a:t> and j in main().</a:t>
            </a:r>
          </a:p>
        </p:txBody>
      </p:sp>
      <p:pic>
        <p:nvPicPr>
          <p:cNvPr id="15" name="Picture 14">
            <a:extLst>
              <a:ext uri="{FF2B5EF4-FFF2-40B4-BE49-F238E27FC236}">
                <a16:creationId xmlns:a16="http://schemas.microsoft.com/office/drawing/2014/main" id="{70ADB847-D4E5-0687-6FB5-7E799200D908}"/>
              </a:ext>
            </a:extLst>
          </p:cNvPr>
          <p:cNvPicPr>
            <a:picLocks noChangeAspect="1"/>
          </p:cNvPicPr>
          <p:nvPr/>
        </p:nvPicPr>
        <p:blipFill>
          <a:blip r:embed="rId3"/>
          <a:stretch>
            <a:fillRect/>
          </a:stretch>
        </p:blipFill>
        <p:spPr>
          <a:xfrm>
            <a:off x="10244623" y="934941"/>
            <a:ext cx="1228496" cy="797442"/>
          </a:xfrm>
          <a:prstGeom prst="rect">
            <a:avLst/>
          </a:prstGeom>
        </p:spPr>
      </p:pic>
    </p:spTree>
    <p:extLst>
      <p:ext uri="{BB962C8B-B14F-4D97-AF65-F5344CB8AC3E}">
        <p14:creationId xmlns:p14="http://schemas.microsoft.com/office/powerpoint/2010/main" val="422039332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Q[A](b)</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66732"/>
            <a:ext cx="8789226" cy="4708981"/>
          </a:xfrm>
          <a:prstGeom prst="rect">
            <a:avLst/>
          </a:prstGeom>
          <a:solidFill>
            <a:srgbClr val="262335"/>
          </a:solidFill>
        </p:spPr>
        <p:txBody>
          <a:bodyPr wrap="square">
            <a:spAutoFit/>
          </a:bodyPr>
          <a:lstStyle/>
          <a:p>
            <a:r>
              <a:rPr lang="en-US" sz="2000" b="0" dirty="0">
                <a:solidFill>
                  <a:srgbClr val="72F1B8"/>
                </a:solidFill>
                <a:effectLst/>
                <a:latin typeface="Consolas" panose="020B0609020204030204" pitchFamily="49" charset="0"/>
              </a:rPr>
              <a:t>#include</a:t>
            </a:r>
            <a:r>
              <a:rPr lang="en-US" sz="2000" b="0" dirty="0">
                <a:solidFill>
                  <a:srgbClr val="BBBBBB"/>
                </a:solidFill>
                <a:effectLst/>
                <a:latin typeface="Consolas" panose="020B0609020204030204" pitchFamily="49" charset="0"/>
              </a:rPr>
              <a:t> </a:t>
            </a:r>
            <a:r>
              <a:rPr lang="en-US" sz="2000" b="0" dirty="0">
                <a:solidFill>
                  <a:srgbClr val="FF8B39"/>
                </a:solidFill>
                <a:effectLst/>
                <a:latin typeface="Consolas" panose="020B0609020204030204" pitchFamily="49" charset="0"/>
              </a:rPr>
              <a:t>&lt;</a:t>
            </a:r>
            <a:r>
              <a:rPr lang="en-US" sz="2000" b="0" dirty="0" err="1">
                <a:solidFill>
                  <a:srgbClr val="FF8B39"/>
                </a:solidFill>
                <a:effectLst/>
                <a:latin typeface="Consolas" panose="020B0609020204030204" pitchFamily="49" charset="0"/>
              </a:rPr>
              <a:t>stdio.h</a:t>
            </a:r>
            <a:r>
              <a:rPr lang="en-US" sz="2000" b="0" dirty="0">
                <a:solidFill>
                  <a:srgbClr val="FF8B39"/>
                </a:solidFill>
                <a:effectLst/>
                <a:latin typeface="Consolas" panose="020B0609020204030204" pitchFamily="49" charset="0"/>
              </a:rPr>
              <a:t>&gt;</a:t>
            </a:r>
            <a:endParaRPr lang="en-US" sz="2000" b="0" dirty="0">
              <a:solidFill>
                <a:srgbClr val="BBBBBB"/>
              </a:solidFill>
              <a:effectLst/>
              <a:latin typeface="Consolas" panose="020B0609020204030204" pitchFamily="49" charset="0"/>
            </a:endParaRPr>
          </a:p>
          <a:p>
            <a:r>
              <a:rPr lang="en-US" sz="2000" b="0" dirty="0">
                <a:solidFill>
                  <a:srgbClr val="FEDE5D"/>
                </a:solidFill>
                <a:effectLst/>
                <a:latin typeface="Consolas" panose="020B0609020204030204" pitchFamily="49" charset="0"/>
              </a:rPr>
              <a:t>void</a:t>
            </a:r>
            <a:r>
              <a:rPr lang="en-US" sz="2000" b="0" dirty="0">
                <a:solidFill>
                  <a:srgbClr val="BBBBBB"/>
                </a:solidFill>
                <a:effectLst/>
                <a:latin typeface="Consolas" panose="020B0609020204030204" pitchFamily="49" charset="0"/>
              </a:rPr>
              <a:t> </a:t>
            </a:r>
            <a:r>
              <a:rPr lang="en-US" sz="2000" b="0" dirty="0">
                <a:solidFill>
                  <a:srgbClr val="36F9F6"/>
                </a:solidFill>
                <a:effectLst/>
                <a:latin typeface="Consolas" panose="020B0609020204030204" pitchFamily="49" charset="0"/>
              </a:rPr>
              <a:t>fun</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dirty="0">
                <a:solidFill>
                  <a:srgbClr val="BBBBBB"/>
                </a:solidFill>
                <a:effectLst/>
                <a:latin typeface="Consolas" panose="020B0609020204030204" pitchFamily="49" charset="0"/>
              </a:rPr>
              <a:t>);</a:t>
            </a:r>
          </a:p>
          <a:p>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36F9F6"/>
                </a:solidFill>
                <a:effectLst/>
                <a:latin typeface="Consolas" panose="020B0609020204030204" pitchFamily="49" charset="0"/>
              </a:rPr>
              <a:t>main</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err="1">
                <a:solidFill>
                  <a:srgbClr val="FF7EDB"/>
                </a:solidFill>
                <a:effectLst/>
                <a:latin typeface="Consolas" panose="020B0609020204030204" pitchFamily="49" charset="0"/>
              </a:rPr>
              <a:t>i</a:t>
            </a:r>
            <a:r>
              <a:rPr lang="en-US" sz="2000" b="0" dirty="0">
                <a:solidFill>
                  <a:srgbClr val="BBBBBB"/>
                </a:solidFill>
                <a:effectLst/>
                <a:latin typeface="Consolas" panose="020B0609020204030204" pitchFamily="49" charset="0"/>
              </a:rPr>
              <a:t> </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5</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j</a:t>
            </a:r>
            <a:r>
              <a:rPr lang="en-US" sz="2000" b="0" dirty="0">
                <a:solidFill>
                  <a:srgbClr val="BBBBBB"/>
                </a:solidFill>
                <a:effectLst/>
                <a:latin typeface="Consolas" panose="020B0609020204030204" pitchFamily="49" charset="0"/>
              </a:rPr>
              <a:t> </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2</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36F9F6"/>
                </a:solidFill>
                <a:effectLst/>
                <a:latin typeface="Consolas" panose="020B0609020204030204" pitchFamily="49" charset="0"/>
              </a:rPr>
              <a:t>fun</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&amp;</a:t>
            </a:r>
            <a:r>
              <a:rPr lang="en-US" sz="2000" b="0" dirty="0" err="1">
                <a:solidFill>
                  <a:srgbClr val="FF7EDB"/>
                </a:solidFill>
                <a:effectLst/>
                <a:latin typeface="Consolas" panose="020B0609020204030204" pitchFamily="49" charset="0"/>
              </a:rPr>
              <a:t>i</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&amp;</a:t>
            </a:r>
            <a:r>
              <a:rPr lang="en-US" sz="2000" b="0" dirty="0">
                <a:solidFill>
                  <a:srgbClr val="FF7EDB"/>
                </a:solidFill>
                <a:effectLst/>
                <a:latin typeface="Consolas" panose="020B0609020204030204" pitchFamily="49" charset="0"/>
              </a:rPr>
              <a:t>j</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err="1">
                <a:solidFill>
                  <a:srgbClr val="36F9F6"/>
                </a:solidFill>
                <a:effectLst/>
                <a:latin typeface="Consolas" panose="020B0609020204030204" pitchFamily="49" charset="0"/>
              </a:rPr>
              <a:t>printf</a:t>
            </a:r>
            <a:r>
              <a:rPr lang="en-US" sz="2000" b="0" dirty="0">
                <a:solidFill>
                  <a:srgbClr val="BBBBBB"/>
                </a:solidFill>
                <a:effectLst/>
                <a:latin typeface="Consolas" panose="020B0609020204030204" pitchFamily="49" charset="0"/>
              </a:rPr>
              <a:t>(</a:t>
            </a:r>
            <a:r>
              <a:rPr lang="en-US" sz="2000" b="0" dirty="0">
                <a:solidFill>
                  <a:srgbClr val="FF8B39"/>
                </a:solidFill>
                <a:effectLst/>
                <a:latin typeface="Consolas" panose="020B0609020204030204" pitchFamily="49" charset="0"/>
              </a:rPr>
              <a:t>"</a:t>
            </a:r>
            <a:r>
              <a:rPr lang="en-US" sz="2000" b="0" i="1" dirty="0">
                <a:solidFill>
                  <a:srgbClr val="72F1B8"/>
                </a:solidFill>
                <a:effectLst/>
                <a:latin typeface="Consolas" panose="020B0609020204030204" pitchFamily="49" charset="0"/>
              </a:rPr>
              <a:t>%d</a:t>
            </a:r>
            <a:r>
              <a:rPr lang="en-US" sz="2000" b="0" dirty="0">
                <a:solidFill>
                  <a:srgbClr val="FF8B39"/>
                </a:solidFill>
                <a:effectLst/>
                <a:latin typeface="Consolas" panose="020B0609020204030204" pitchFamily="49" charset="0"/>
              </a:rPr>
              <a:t> </a:t>
            </a:r>
            <a:r>
              <a:rPr lang="en-US" sz="2000" b="0" i="1" dirty="0">
                <a:solidFill>
                  <a:srgbClr val="72F1B8"/>
                </a:solidFill>
                <a:effectLst/>
                <a:latin typeface="Consolas" panose="020B0609020204030204" pitchFamily="49" charset="0"/>
              </a:rPr>
              <a:t>%d</a:t>
            </a:r>
            <a:r>
              <a:rPr lang="en-US" sz="2000" b="0" dirty="0">
                <a:solidFill>
                  <a:srgbClr val="36F9F6"/>
                </a:solidFill>
                <a:effectLst/>
                <a:latin typeface="Consolas" panose="020B0609020204030204" pitchFamily="49" charset="0"/>
              </a:rPr>
              <a:t>\n</a:t>
            </a:r>
            <a:r>
              <a:rPr lang="en-US" sz="2000" b="0" dirty="0">
                <a:solidFill>
                  <a:srgbClr val="FF8B39"/>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err="1">
                <a:solidFill>
                  <a:srgbClr val="FF7EDB"/>
                </a:solidFill>
                <a:effectLst/>
                <a:latin typeface="Consolas" panose="020B0609020204030204" pitchFamily="49" charset="0"/>
              </a:rPr>
              <a:t>i</a:t>
            </a:r>
            <a:r>
              <a:rPr lang="en-US" sz="2000" b="0" dirty="0">
                <a:solidFill>
                  <a:srgbClr val="BBBBBB"/>
                </a:solidFill>
                <a:effectLst/>
                <a:latin typeface="Consolas" panose="020B0609020204030204" pitchFamily="49" charset="0"/>
              </a:rPr>
              <a:t>, </a:t>
            </a:r>
            <a:r>
              <a:rPr lang="en-US" sz="2000" b="0" dirty="0">
                <a:solidFill>
                  <a:srgbClr val="FF7EDB"/>
                </a:solidFill>
                <a:effectLst/>
                <a:latin typeface="Consolas" panose="020B0609020204030204" pitchFamily="49" charset="0"/>
              </a:rPr>
              <a:t>j</a:t>
            </a:r>
            <a:r>
              <a:rPr lang="en-US" sz="2000" b="0" dirty="0">
                <a:solidFill>
                  <a:srgbClr val="BBBBBB"/>
                </a:solidFill>
                <a:effectLst/>
                <a:latin typeface="Consolas" panose="020B0609020204030204" pitchFamily="49" charset="0"/>
              </a:rPr>
              <a:t> ); </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return</a:t>
            </a:r>
            <a:r>
              <a:rPr lang="en-US" sz="2000" b="0" dirty="0">
                <a:solidFill>
                  <a:srgbClr val="BBBBBB"/>
                </a:solidFill>
                <a:effectLst/>
                <a:latin typeface="Consolas" panose="020B0609020204030204" pitchFamily="49" charset="0"/>
              </a:rPr>
              <a:t> </a:t>
            </a:r>
            <a:r>
              <a:rPr lang="en-US" sz="2000" b="0" dirty="0">
                <a:solidFill>
                  <a:srgbClr val="F97E72"/>
                </a:solidFill>
                <a:effectLst/>
                <a:latin typeface="Consolas" panose="020B0609020204030204" pitchFamily="49" charset="0"/>
              </a:rPr>
              <a:t>0</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a:t>
            </a:r>
          </a:p>
          <a:p>
            <a:br>
              <a:rPr lang="en-US" sz="2000" b="0" dirty="0">
                <a:solidFill>
                  <a:srgbClr val="BBBBBB"/>
                </a:solidFill>
                <a:effectLst/>
                <a:latin typeface="Consolas" panose="020B0609020204030204" pitchFamily="49" charset="0"/>
              </a:rPr>
            </a:br>
            <a:r>
              <a:rPr lang="en-US" sz="2000" b="0" dirty="0">
                <a:solidFill>
                  <a:srgbClr val="FEDE5D"/>
                </a:solidFill>
                <a:effectLst/>
                <a:latin typeface="Consolas" panose="020B0609020204030204" pitchFamily="49" charset="0"/>
              </a:rPr>
              <a:t>void</a:t>
            </a:r>
            <a:r>
              <a:rPr lang="en-US" sz="2000" b="0" dirty="0">
                <a:solidFill>
                  <a:srgbClr val="BBBBBB"/>
                </a:solidFill>
                <a:effectLst/>
                <a:latin typeface="Consolas" panose="020B0609020204030204" pitchFamily="49" charset="0"/>
              </a:rPr>
              <a:t> </a:t>
            </a:r>
            <a:r>
              <a:rPr lang="en-US" sz="2000" b="0" dirty="0">
                <a:solidFill>
                  <a:srgbClr val="36F9F6"/>
                </a:solidFill>
                <a:effectLst/>
                <a:latin typeface="Consolas" panose="020B0609020204030204" pitchFamily="49" charset="0"/>
              </a:rPr>
              <a:t>fun</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i="1" dirty="0" err="1">
                <a:solidFill>
                  <a:srgbClr val="FF7EDB"/>
                </a:solidFill>
                <a:effectLst/>
                <a:latin typeface="Consolas" panose="020B0609020204030204" pitchFamily="49" charset="0"/>
              </a:rPr>
              <a:t>i</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int</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i="1" dirty="0">
                <a:solidFill>
                  <a:srgbClr val="FF7EDB"/>
                </a:solidFill>
                <a:effectLst/>
                <a:latin typeface="Consolas" panose="020B0609020204030204" pitchFamily="49" charset="0"/>
              </a:rPr>
              <a:t>j</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i="1" dirty="0" err="1">
                <a:solidFill>
                  <a:srgbClr val="FF7EDB"/>
                </a:solidFill>
                <a:effectLst/>
                <a:latin typeface="Consolas" panose="020B0609020204030204" pitchFamily="49" charset="0"/>
              </a:rPr>
              <a:t>i</a:t>
            </a:r>
            <a:r>
              <a:rPr lang="en-US" sz="2000" b="0" dirty="0">
                <a:solidFill>
                  <a:srgbClr val="BBBBBB"/>
                </a:solidFill>
                <a:effectLst/>
                <a:latin typeface="Consolas" panose="020B0609020204030204" pitchFamily="49" charset="0"/>
              </a:rPr>
              <a:t> </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i="1" dirty="0" err="1">
                <a:solidFill>
                  <a:srgbClr val="FF7EDB"/>
                </a:solidFill>
                <a:effectLst/>
                <a:latin typeface="Consolas" panose="020B0609020204030204" pitchFamily="49" charset="0"/>
              </a:rPr>
              <a:t>i</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i="1" dirty="0" err="1">
                <a:solidFill>
                  <a:srgbClr val="FF7EDB"/>
                </a:solidFill>
                <a:effectLst/>
                <a:latin typeface="Consolas" panose="020B0609020204030204" pitchFamily="49" charset="0"/>
              </a:rPr>
              <a:t>i</a:t>
            </a:r>
            <a:r>
              <a:rPr lang="en-US" sz="2000" b="0" dirty="0">
                <a:solidFill>
                  <a:srgbClr val="BBBBBB"/>
                </a:solidFill>
                <a:effectLst/>
                <a:latin typeface="Consolas" panose="020B0609020204030204" pitchFamily="49" charset="0"/>
              </a:rPr>
              <a:t>; </a:t>
            </a:r>
          </a:p>
          <a:p>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i="1" dirty="0">
                <a:solidFill>
                  <a:srgbClr val="FF7EDB"/>
                </a:solidFill>
                <a:effectLst/>
                <a:latin typeface="Consolas" panose="020B0609020204030204" pitchFamily="49" charset="0"/>
              </a:rPr>
              <a:t>j</a:t>
            </a:r>
            <a:r>
              <a:rPr lang="en-US" sz="2000" b="0" dirty="0">
                <a:solidFill>
                  <a:srgbClr val="BBBBBB"/>
                </a:solidFill>
                <a:effectLst/>
                <a:latin typeface="Consolas" panose="020B0609020204030204" pitchFamily="49" charset="0"/>
              </a:rPr>
              <a:t> </a:t>
            </a:r>
            <a:r>
              <a:rPr lang="en-US" sz="2000" b="0" dirty="0">
                <a:solidFill>
                  <a:srgbClr val="FFFFFF"/>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i="1" dirty="0">
                <a:solidFill>
                  <a:srgbClr val="FF7EDB"/>
                </a:solidFill>
                <a:effectLst/>
                <a:latin typeface="Consolas" panose="020B0609020204030204" pitchFamily="49" charset="0"/>
              </a:rPr>
              <a:t>j</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dirty="0">
                <a:solidFill>
                  <a:srgbClr val="BBBBBB"/>
                </a:solidFill>
                <a:effectLst/>
                <a:latin typeface="Consolas" panose="020B0609020204030204" pitchFamily="49" charset="0"/>
              </a:rPr>
              <a:t> </a:t>
            </a:r>
            <a:r>
              <a:rPr lang="en-US" sz="2000" b="0" dirty="0">
                <a:solidFill>
                  <a:srgbClr val="FEDE5D"/>
                </a:solidFill>
                <a:effectLst/>
                <a:latin typeface="Consolas" panose="020B0609020204030204" pitchFamily="49" charset="0"/>
              </a:rPr>
              <a:t>*</a:t>
            </a:r>
            <a:r>
              <a:rPr lang="en-US" sz="2000" b="0" i="1" dirty="0">
                <a:solidFill>
                  <a:srgbClr val="FF7EDB"/>
                </a:solidFill>
                <a:effectLst/>
                <a:latin typeface="Consolas" panose="020B0609020204030204" pitchFamily="49" charset="0"/>
              </a:rPr>
              <a:t>j</a:t>
            </a:r>
            <a:r>
              <a:rPr lang="en-US" sz="2000" b="0" dirty="0">
                <a:solidFill>
                  <a:srgbClr val="BBBBBB"/>
                </a:solidFill>
                <a:effectLst/>
                <a:latin typeface="Consolas" panose="020B0609020204030204" pitchFamily="49" charset="0"/>
              </a:rPr>
              <a:t>;</a:t>
            </a:r>
          </a:p>
          <a:p>
            <a:r>
              <a:rPr lang="en-US" sz="20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6826779" y="907657"/>
            <a:ext cx="2641600" cy="707886"/>
          </a:xfrm>
          <a:prstGeom prst="rect">
            <a:avLst/>
          </a:prstGeom>
          <a:noFill/>
        </p:spPr>
        <p:txBody>
          <a:bodyPr wrap="square" rtlCol="0">
            <a:spAutoFit/>
          </a:bodyPr>
          <a:lstStyle/>
          <a:p>
            <a:r>
              <a:rPr lang="en-US" sz="4000" dirty="0">
                <a:solidFill>
                  <a:srgbClr val="03EDF9"/>
                </a:solidFill>
              </a:rPr>
              <a:t>👩‍💻 Output:</a:t>
            </a:r>
          </a:p>
        </p:txBody>
      </p:sp>
      <p:pic>
        <p:nvPicPr>
          <p:cNvPr id="11" name="Picture 10">
            <a:extLst>
              <a:ext uri="{FF2B5EF4-FFF2-40B4-BE49-F238E27FC236}">
                <a16:creationId xmlns:a16="http://schemas.microsoft.com/office/drawing/2014/main" id="{400ADF25-2CD6-76B8-625D-34D96E2E34C5}"/>
              </a:ext>
            </a:extLst>
          </p:cNvPr>
          <p:cNvPicPr>
            <a:picLocks noChangeAspect="1"/>
          </p:cNvPicPr>
          <p:nvPr/>
        </p:nvPicPr>
        <p:blipFill>
          <a:blip r:embed="rId3"/>
          <a:stretch>
            <a:fillRect/>
          </a:stretch>
        </p:blipFill>
        <p:spPr>
          <a:xfrm>
            <a:off x="9920748" y="850046"/>
            <a:ext cx="1694120" cy="910274"/>
          </a:xfrm>
          <a:prstGeom prst="rect">
            <a:avLst/>
          </a:prstGeom>
        </p:spPr>
      </p:pic>
      <p:sp>
        <p:nvSpPr>
          <p:cNvPr id="14" name="TextBox 13">
            <a:extLst>
              <a:ext uri="{FF2B5EF4-FFF2-40B4-BE49-F238E27FC236}">
                <a16:creationId xmlns:a16="http://schemas.microsoft.com/office/drawing/2014/main" id="{45807D00-88D0-B502-CBD3-8DD1AA58CCFE}"/>
              </a:ext>
            </a:extLst>
          </p:cNvPr>
          <p:cNvSpPr txBox="1"/>
          <p:nvPr/>
        </p:nvSpPr>
        <p:spPr>
          <a:xfrm>
            <a:off x="6081429" y="1949920"/>
            <a:ext cx="5899825" cy="4524315"/>
          </a:xfrm>
          <a:prstGeom prst="rect">
            <a:avLst/>
          </a:prstGeom>
          <a:noFill/>
        </p:spPr>
        <p:txBody>
          <a:bodyPr wrap="square" rtlCol="0">
            <a:spAutoFit/>
          </a:bodyPr>
          <a:lstStyle/>
          <a:p>
            <a:pPr algn="just"/>
            <a:r>
              <a:rPr lang="en-US" sz="3200" dirty="0">
                <a:solidFill>
                  <a:srgbClr val="03EDF9"/>
                </a:solidFill>
              </a:rPr>
              <a:t>✍️ This is an example of call by reference. The address of I and j variables in main function are passed into fun function. Using these addresses, fun function has access to the I and J variables in the main function and hence it would be able to manipulate them.</a:t>
            </a:r>
          </a:p>
        </p:txBody>
      </p:sp>
    </p:spTree>
    <p:extLst>
      <p:ext uri="{BB962C8B-B14F-4D97-AF65-F5344CB8AC3E}">
        <p14:creationId xmlns:p14="http://schemas.microsoft.com/office/powerpoint/2010/main" val="415324968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Q[A](c)</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(c)</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9458838" cy="4154984"/>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float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13.5</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float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c</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a:t>
            </a:r>
            <a:r>
              <a:rPr lang="en-US" sz="2400" b="0" i="1" dirty="0">
                <a:solidFill>
                  <a:srgbClr val="848BBD"/>
                </a:solidFill>
                <a:effectLst/>
                <a:latin typeface="Consolas" panose="020B0609020204030204" pitchFamily="49" charset="0"/>
              </a:rPr>
              <a:t> /* suppose address of a is 1006 */</a:t>
            </a:r>
            <a:endParaRPr lang="en-US" sz="2400" b="0" dirty="0">
              <a:solidFill>
                <a:srgbClr val="BBBBBB"/>
              </a:solidFill>
              <a:effectLst/>
              <a:latin typeface="Consolas" panose="020B0609020204030204" pitchFamily="49" charset="0"/>
            </a:endParaRPr>
          </a:p>
          <a:p>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c</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%u</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%u</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%u</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c</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%f</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%f</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%f</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%f</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%f</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a</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b</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FF7EDB"/>
                </a:solidFill>
                <a:effectLst/>
                <a:latin typeface="Consolas" panose="020B0609020204030204" pitchFamily="49" charset="0"/>
              </a:rPr>
              <a:t>c</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821227" y="5157367"/>
            <a:ext cx="2641600" cy="707886"/>
          </a:xfrm>
          <a:prstGeom prst="rect">
            <a:avLst/>
          </a:prstGeom>
          <a:noFill/>
        </p:spPr>
        <p:txBody>
          <a:bodyPr wrap="square" rtlCol="0">
            <a:spAutoFit/>
          </a:bodyPr>
          <a:lstStyle/>
          <a:p>
            <a:r>
              <a:rPr lang="en-US" sz="4000" dirty="0">
                <a:solidFill>
                  <a:srgbClr val="03EDF9"/>
                </a:solidFill>
              </a:rPr>
              <a:t>👩‍💻 Output:</a:t>
            </a:r>
          </a:p>
        </p:txBody>
      </p:sp>
      <p:pic>
        <p:nvPicPr>
          <p:cNvPr id="12" name="Picture 11">
            <a:extLst>
              <a:ext uri="{FF2B5EF4-FFF2-40B4-BE49-F238E27FC236}">
                <a16:creationId xmlns:a16="http://schemas.microsoft.com/office/drawing/2014/main" id="{EF05EE1C-F564-44BA-AA05-B462915B07E4}"/>
              </a:ext>
            </a:extLst>
          </p:cNvPr>
          <p:cNvPicPr>
            <a:picLocks noChangeAspect="1"/>
          </p:cNvPicPr>
          <p:nvPr/>
        </p:nvPicPr>
        <p:blipFill>
          <a:blip r:embed="rId3"/>
          <a:stretch>
            <a:fillRect/>
          </a:stretch>
        </p:blipFill>
        <p:spPr>
          <a:xfrm>
            <a:off x="3513514" y="5157367"/>
            <a:ext cx="8224812" cy="821238"/>
          </a:xfrm>
          <a:prstGeom prst="rect">
            <a:avLst/>
          </a:prstGeom>
        </p:spPr>
      </p:pic>
      <p:sp>
        <p:nvSpPr>
          <p:cNvPr id="14" name="TextBox 13">
            <a:extLst>
              <a:ext uri="{FF2B5EF4-FFF2-40B4-BE49-F238E27FC236}">
                <a16:creationId xmlns:a16="http://schemas.microsoft.com/office/drawing/2014/main" id="{81E97A00-F4D8-2703-43A0-2A2E6CBF367D}"/>
              </a:ext>
            </a:extLst>
          </p:cNvPr>
          <p:cNvSpPr txBox="1"/>
          <p:nvPr/>
        </p:nvSpPr>
        <p:spPr>
          <a:xfrm>
            <a:off x="6899028" y="971650"/>
            <a:ext cx="4471745" cy="1077218"/>
          </a:xfrm>
          <a:prstGeom prst="rect">
            <a:avLst/>
          </a:prstGeom>
          <a:noFill/>
        </p:spPr>
        <p:txBody>
          <a:bodyPr wrap="square" rtlCol="0">
            <a:spAutoFit/>
          </a:bodyPr>
          <a:lstStyle/>
          <a:p>
            <a:pPr algn="just"/>
            <a:r>
              <a:rPr lang="en-US" sz="3200" dirty="0">
                <a:solidFill>
                  <a:srgbClr val="03EDF9"/>
                </a:solidFill>
              </a:rPr>
              <a:t>✍️ &amp;  -&gt;  address of</a:t>
            </a:r>
          </a:p>
          <a:p>
            <a:pPr algn="just"/>
            <a:r>
              <a:rPr lang="en-US" sz="3200" dirty="0">
                <a:solidFill>
                  <a:srgbClr val="03EDF9"/>
                </a:solidFill>
              </a:rPr>
              <a:t>       *  -&gt;  value at address</a:t>
            </a:r>
          </a:p>
        </p:txBody>
      </p:sp>
    </p:spTree>
    <p:extLst>
      <p:ext uri="{BB962C8B-B14F-4D97-AF65-F5344CB8AC3E}">
        <p14:creationId xmlns:p14="http://schemas.microsoft.com/office/powerpoint/2010/main" val="3189788547"/>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836716" y="891463"/>
            <a:ext cx="2210990"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Q[B]</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11160027" cy="1323439"/>
          </a:xfrm>
          <a:prstGeom prst="rect">
            <a:avLst/>
          </a:prstGeom>
          <a:noFill/>
        </p:spPr>
        <p:txBody>
          <a:bodyPr wrap="square" rtlCol="0">
            <a:spAutoFit/>
          </a:bodyPr>
          <a:lstStyle/>
          <a:p>
            <a:r>
              <a:rPr lang="en-US" sz="4000" dirty="0">
                <a:solidFill>
                  <a:srgbClr val="03EDF9"/>
                </a:solidFill>
                <a:latin typeface="Tw Cen MT" panose="020B0602020104020603" pitchFamily="34" charset="0"/>
              </a:rPr>
              <a:t>Q[B] Find out the errors, if any, in the following program:</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29" name="Rectangle 28">
            <a:extLst>
              <a:ext uri="{FF2B5EF4-FFF2-40B4-BE49-F238E27FC236}">
                <a16:creationId xmlns:a16="http://schemas.microsoft.com/office/drawing/2014/main" id="{F5D9BCEE-A4AE-08E2-0E0F-8078FD9F2CD4}"/>
              </a:ext>
            </a:extLst>
          </p:cNvPr>
          <p:cNvSpPr/>
          <p:nvPr/>
        </p:nvSpPr>
        <p:spPr>
          <a:xfrm>
            <a:off x="-12981051" y="1191"/>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0" name="TextBox 29">
            <a:extLst>
              <a:ext uri="{FF2B5EF4-FFF2-40B4-BE49-F238E27FC236}">
                <a16:creationId xmlns:a16="http://schemas.microsoft.com/office/drawing/2014/main" id="{07D01B1F-EA0A-256C-9D26-37A3D1BAD980}"/>
              </a:ext>
            </a:extLst>
          </p:cNvPr>
          <p:cNvSpPr txBox="1"/>
          <p:nvPr/>
        </p:nvSpPr>
        <p:spPr>
          <a:xfrm rot="16200000">
            <a:off x="-2082022" y="3204126"/>
            <a:ext cx="2549948"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9 Q[B]</a:t>
            </a:r>
          </a:p>
        </p:txBody>
      </p:sp>
      <p:sp>
        <p:nvSpPr>
          <p:cNvPr id="31" name="Rectangle 30">
            <a:extLst>
              <a:ext uri="{FF2B5EF4-FFF2-40B4-BE49-F238E27FC236}">
                <a16:creationId xmlns:a16="http://schemas.microsoft.com/office/drawing/2014/main" id="{50E2E8BF-93B9-1003-E4CD-6A577A5B5D1A}"/>
              </a:ext>
            </a:extLst>
          </p:cNvPr>
          <p:cNvSpPr/>
          <p:nvPr/>
        </p:nvSpPr>
        <p:spPr>
          <a:xfrm>
            <a:off x="-13751912"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32" name="TextBox 31">
            <a:extLst>
              <a:ext uri="{FF2B5EF4-FFF2-40B4-BE49-F238E27FC236}">
                <a16:creationId xmlns:a16="http://schemas.microsoft.com/office/drawing/2014/main" id="{C7DCF921-804C-5A3B-975C-EDE7D689CB84}"/>
              </a:ext>
            </a:extLst>
          </p:cNvPr>
          <p:cNvSpPr txBox="1"/>
          <p:nvPr/>
        </p:nvSpPr>
        <p:spPr>
          <a:xfrm rot="16200000">
            <a:off x="-2841705" y="3204125"/>
            <a:ext cx="2549952" cy="646331"/>
          </a:xfrm>
          <a:prstGeom prst="rect">
            <a:avLst/>
          </a:prstGeom>
          <a:noFill/>
          <a:ln>
            <a:noFill/>
          </a:ln>
        </p:spPr>
        <p:txBody>
          <a:bodyPr wrap="square" rtlCol="0">
            <a:spAutoFit/>
          </a:bodyPr>
          <a:lstStyle/>
          <a:p>
            <a:pPr algn="ctr"/>
            <a:r>
              <a:rPr lang="en-US" sz="3600" b="1" dirty="0">
                <a:solidFill>
                  <a:srgbClr val="848BBD"/>
                </a:solidFill>
                <a:latin typeface="Tw Cen MT" panose="020B0602020104020603" pitchFamily="34" charset="0"/>
              </a:rPr>
              <a:t>CH 9 Q[C]</a:t>
            </a:r>
          </a:p>
        </p:txBody>
      </p:sp>
      <p:sp>
        <p:nvSpPr>
          <p:cNvPr id="6" name="TextBox 5">
            <a:extLst>
              <a:ext uri="{FF2B5EF4-FFF2-40B4-BE49-F238E27FC236}">
                <a16:creationId xmlns:a16="http://schemas.microsoft.com/office/drawing/2014/main" id="{0232925A-5065-8C13-F989-C54FFD874D8A}"/>
              </a:ext>
            </a:extLst>
          </p:cNvPr>
          <p:cNvSpPr txBox="1"/>
          <p:nvPr/>
        </p:nvSpPr>
        <p:spPr>
          <a:xfrm>
            <a:off x="944429" y="2032451"/>
            <a:ext cx="9648596" cy="3970318"/>
          </a:xfrm>
          <a:prstGeom prst="rect">
            <a:avLst/>
          </a:prstGeom>
          <a:solidFill>
            <a:srgbClr val="262335"/>
          </a:solidFill>
        </p:spPr>
        <p:txBody>
          <a:bodyPr wrap="square">
            <a:spAutoFit/>
          </a:bodyPr>
          <a:lstStyle/>
          <a:p>
            <a:r>
              <a:rPr lang="en-US" dirty="0">
                <a:solidFill>
                  <a:srgbClr val="72F1B8"/>
                </a:solidFill>
                <a:latin typeface="Consolas" panose="020B0609020204030204" pitchFamily="49" charset="0"/>
              </a:rPr>
              <a:t>#include</a:t>
            </a:r>
            <a:r>
              <a:rPr lang="en-US" dirty="0">
                <a:solidFill>
                  <a:srgbClr val="BBBBBB"/>
                </a:solidFill>
                <a:latin typeface="Consolas" panose="020B0609020204030204" pitchFamily="49" charset="0"/>
              </a:rPr>
              <a:t> </a:t>
            </a:r>
            <a:r>
              <a:rPr lang="en-US" dirty="0">
                <a:solidFill>
                  <a:srgbClr val="FF8B39"/>
                </a:solidFill>
                <a:latin typeface="Consolas" panose="020B0609020204030204" pitchFamily="49" charset="0"/>
              </a:rPr>
              <a:t>&lt;</a:t>
            </a:r>
            <a:r>
              <a:rPr lang="en-US" dirty="0" err="1">
                <a:solidFill>
                  <a:srgbClr val="FF8B39"/>
                </a:solidFill>
                <a:latin typeface="Consolas" panose="020B0609020204030204" pitchFamily="49" charset="0"/>
              </a:rPr>
              <a:t>stdio.h</a:t>
            </a:r>
            <a:r>
              <a:rPr lang="en-US" dirty="0">
                <a:solidFill>
                  <a:srgbClr val="FF8B39"/>
                </a:solidFill>
                <a:latin typeface="Consolas" panose="020B0609020204030204" pitchFamily="49" charset="0"/>
              </a:rPr>
              <a:t>&gt;</a:t>
            </a:r>
            <a:endParaRPr lang="en-US" dirty="0">
              <a:solidFill>
                <a:srgbClr val="BBBBBB"/>
              </a:solidFill>
              <a:latin typeface="Consolas" panose="020B0609020204030204" pitchFamily="49" charset="0"/>
            </a:endParaRPr>
          </a:p>
          <a:p>
            <a:r>
              <a:rPr lang="en-US" dirty="0">
                <a:solidFill>
                  <a:srgbClr val="FEDE5D"/>
                </a:solidFill>
                <a:latin typeface="Consolas" panose="020B0609020204030204" pitchFamily="49" charset="0"/>
              </a:rPr>
              <a:t>void</a:t>
            </a:r>
            <a:r>
              <a:rPr lang="en-US" dirty="0">
                <a:solidFill>
                  <a:srgbClr val="BBBBBB"/>
                </a:solidFill>
                <a:latin typeface="Consolas" panose="020B0609020204030204" pitchFamily="49" charset="0"/>
              </a:rPr>
              <a:t> </a:t>
            </a:r>
            <a:r>
              <a:rPr lang="en-US" dirty="0">
                <a:solidFill>
                  <a:srgbClr val="36F9F6"/>
                </a:solidFill>
                <a:latin typeface="Consolas" panose="020B0609020204030204" pitchFamily="49" charset="0"/>
              </a:rPr>
              <a:t>pass</a:t>
            </a:r>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a:t>
            </a:r>
          </a:p>
          <a:p>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dirty="0">
                <a:solidFill>
                  <a:srgbClr val="36F9F6"/>
                </a:solidFill>
                <a:latin typeface="Consolas" panose="020B0609020204030204" pitchFamily="49" charset="0"/>
              </a:rPr>
              <a:t>main</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dirty="0" err="1">
                <a:solidFill>
                  <a:srgbClr val="FF7ED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97E72"/>
                </a:solidFill>
                <a:latin typeface="Consolas" panose="020B0609020204030204" pitchFamily="49" charset="0"/>
              </a:rPr>
              <a:t>135</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a</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97E72"/>
                </a:solidFill>
                <a:latin typeface="Consolas" panose="020B0609020204030204" pitchFamily="49" charset="0"/>
              </a:rPr>
              <a:t>135</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k</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k</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36F9F6"/>
                </a:solidFill>
                <a:latin typeface="Consolas" panose="020B0609020204030204" pitchFamily="49" charset="0"/>
              </a:rPr>
              <a:t>pass</a:t>
            </a:r>
            <a:r>
              <a:rPr lang="en-US" dirty="0">
                <a:solidFill>
                  <a:srgbClr val="BBBBBB"/>
                </a:solidFill>
                <a:latin typeface="Consolas" panose="020B0609020204030204" pitchFamily="49" charset="0"/>
              </a:rPr>
              <a:t> (</a:t>
            </a:r>
            <a:r>
              <a:rPr lang="en-US" dirty="0" err="1">
                <a:solidFill>
                  <a:srgbClr val="FF7EDB"/>
                </a:solidFill>
                <a:latin typeface="Consolas" panose="020B0609020204030204" pitchFamily="49" charset="0"/>
              </a:rPr>
              <a:t>i</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a</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err="1">
                <a:solidFill>
                  <a:srgbClr val="36F9F6"/>
                </a:solidFill>
                <a:latin typeface="Consolas" panose="020B0609020204030204" pitchFamily="49" charset="0"/>
              </a:rPr>
              <a:t>printf</a:t>
            </a:r>
            <a:r>
              <a:rPr lang="en-US" dirty="0">
                <a:solidFill>
                  <a:srgbClr val="BBBBBB"/>
                </a:solidFill>
                <a:latin typeface="Consolas" panose="020B0609020204030204" pitchFamily="49" charset="0"/>
              </a:rPr>
              <a:t>(</a:t>
            </a:r>
            <a:r>
              <a:rPr lang="en-US" dirty="0">
                <a:solidFill>
                  <a:srgbClr val="FF8B39"/>
                </a:solidFill>
                <a:latin typeface="Consolas" panose="020B0609020204030204" pitchFamily="49" charset="0"/>
              </a:rPr>
              <a:t>"</a:t>
            </a:r>
            <a:r>
              <a:rPr lang="en-US" i="1" dirty="0">
                <a:solidFill>
                  <a:srgbClr val="72F1B8"/>
                </a:solidFill>
                <a:latin typeface="Consolas" panose="020B0609020204030204" pitchFamily="49" charset="0"/>
              </a:rPr>
              <a:t>%d</a:t>
            </a:r>
            <a:r>
              <a:rPr lang="en-US" dirty="0">
                <a:solidFill>
                  <a:srgbClr val="36F9F6"/>
                </a:solidFill>
                <a:latin typeface="Consolas" panose="020B0609020204030204" pitchFamily="49" charset="0"/>
              </a:rPr>
              <a:t>\n</a:t>
            </a:r>
            <a:r>
              <a:rPr lang="en-US" dirty="0">
                <a:solidFill>
                  <a:srgbClr val="FF8B39"/>
                </a:solidFill>
                <a:latin typeface="Consolas" panose="020B0609020204030204" pitchFamily="49" charset="0"/>
              </a:rPr>
              <a:t>"</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k</a:t>
            </a:r>
            <a:r>
              <a:rPr lang="en-US" dirty="0">
                <a:solidFill>
                  <a:srgbClr val="BBBBBB"/>
                </a:solidFill>
                <a:latin typeface="Consolas" panose="020B0609020204030204" pitchFamily="49" charset="0"/>
              </a:rPr>
              <a:t>); </a:t>
            </a:r>
          </a:p>
          <a:p>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97E72"/>
                </a:solidFill>
                <a:latin typeface="Consolas" panose="020B0609020204030204" pitchFamily="49" charset="0"/>
              </a:rPr>
              <a:t>0</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a:p>
            <a:r>
              <a:rPr lang="en-US" dirty="0">
                <a:solidFill>
                  <a:srgbClr val="FEDE5D"/>
                </a:solidFill>
                <a:latin typeface="Consolas" panose="020B0609020204030204" pitchFamily="49" charset="0"/>
              </a:rPr>
              <a:t>void</a:t>
            </a:r>
            <a:r>
              <a:rPr lang="en-US" dirty="0">
                <a:solidFill>
                  <a:srgbClr val="BBBBBB"/>
                </a:solidFill>
                <a:latin typeface="Consolas" panose="020B0609020204030204" pitchFamily="49" charset="0"/>
              </a:rPr>
              <a:t> </a:t>
            </a:r>
            <a:r>
              <a:rPr lang="en-US" dirty="0">
                <a:solidFill>
                  <a:srgbClr val="36F9F6"/>
                </a:solidFill>
                <a:latin typeface="Consolas" panose="020B0609020204030204" pitchFamily="49" charset="0"/>
              </a:rPr>
              <a:t>pass</a:t>
            </a:r>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i="1"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a:t>
            </a:r>
            <a:r>
              <a:rPr lang="en-US" i="1" dirty="0">
                <a:solidFill>
                  <a:srgbClr val="FF7EDB"/>
                </a:solidFill>
                <a:latin typeface="Consolas" panose="020B0609020204030204" pitchFamily="49" charset="0"/>
              </a:rPr>
              <a:t>b</a:t>
            </a:r>
            <a:r>
              <a:rPr lang="en-US" dirty="0">
                <a:solidFill>
                  <a:srgbClr val="BBBBBB"/>
                </a:solidFill>
                <a:latin typeface="Consolas" panose="020B0609020204030204" pitchFamily="49" charset="0"/>
              </a:rPr>
              <a:t>) </a:t>
            </a:r>
          </a:p>
          <a:p>
            <a:r>
              <a:rPr lang="en-US" dirty="0">
                <a:solidFill>
                  <a:srgbClr val="FEDE5D"/>
                </a:solidFill>
                <a:latin typeface="Consolas" panose="020B0609020204030204" pitchFamily="49" charset="0"/>
              </a:rPr>
              <a:t>int</a:t>
            </a:r>
            <a:r>
              <a:rPr lang="en-US" dirty="0">
                <a:solidFill>
                  <a:srgbClr val="BBBBBB"/>
                </a:solidFill>
                <a:latin typeface="Consolas" panose="020B0609020204030204" pitchFamily="49" charset="0"/>
              </a:rPr>
              <a:t> c;</a:t>
            </a:r>
          </a:p>
          <a:p>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c</a:t>
            </a:r>
            <a:r>
              <a:rPr lang="en-US" dirty="0">
                <a:solidFill>
                  <a:srgbClr val="BBBBBB"/>
                </a:solidFill>
                <a:latin typeface="Consolas" panose="020B0609020204030204" pitchFamily="49" charset="0"/>
              </a:rPr>
              <a:t> </a:t>
            </a:r>
            <a:r>
              <a:rPr lang="en-US" dirty="0">
                <a:solidFill>
                  <a:srgbClr val="FFFFFF"/>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FF7EDB"/>
                </a:solidFill>
                <a:latin typeface="Consolas" panose="020B0609020204030204" pitchFamily="49" charset="0"/>
              </a:rPr>
              <a:t>j</a:t>
            </a:r>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a:t>
            </a:r>
            <a:r>
              <a:rPr lang="en-US" dirty="0">
                <a:solidFill>
                  <a:srgbClr val="BBBBBB"/>
                </a:solidFill>
                <a:latin typeface="Consolas" panose="020B0609020204030204" pitchFamily="49" charset="0"/>
              </a:rPr>
              <a:t> </a:t>
            </a:r>
            <a:r>
              <a:rPr lang="en-US" i="1" dirty="0">
                <a:solidFill>
                  <a:srgbClr val="FF7EDB"/>
                </a:solidFill>
                <a:latin typeface="Consolas" panose="020B0609020204030204" pitchFamily="49" charset="0"/>
              </a:rPr>
              <a:t>b</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    </a:t>
            </a:r>
            <a:r>
              <a:rPr lang="en-US" dirty="0">
                <a:solidFill>
                  <a:srgbClr val="FEDE5D"/>
                </a:solidFill>
                <a:latin typeface="Consolas" panose="020B0609020204030204" pitchFamily="49" charset="0"/>
              </a:rPr>
              <a:t>return</a:t>
            </a:r>
            <a:r>
              <a:rPr lang="en-US" dirty="0">
                <a:solidFill>
                  <a:srgbClr val="BBBBBB"/>
                </a:solidFill>
                <a:latin typeface="Consolas" panose="020B0609020204030204" pitchFamily="49" charset="0"/>
              </a:rPr>
              <a:t> (</a:t>
            </a:r>
            <a:r>
              <a:rPr lang="en-US" dirty="0">
                <a:solidFill>
                  <a:srgbClr val="FF7EDB"/>
                </a:solidFill>
                <a:latin typeface="Consolas" panose="020B0609020204030204" pitchFamily="49" charset="0"/>
              </a:rPr>
              <a:t>c</a:t>
            </a:r>
            <a:r>
              <a:rPr lang="en-US" dirty="0">
                <a:solidFill>
                  <a:srgbClr val="BBBBBB"/>
                </a:solidFill>
                <a:latin typeface="Consolas" panose="020B0609020204030204" pitchFamily="49" charset="0"/>
              </a:rPr>
              <a:t>);</a:t>
            </a:r>
          </a:p>
          <a:p>
            <a:r>
              <a:rPr lang="en-US" dirty="0">
                <a:solidFill>
                  <a:srgbClr val="BBBBBB"/>
                </a:solidFill>
                <a:latin typeface="Consolas" panose="020B0609020204030204" pitchFamily="49" charset="0"/>
              </a:rPr>
              <a:t>}</a:t>
            </a:r>
          </a:p>
        </p:txBody>
      </p:sp>
      <p:sp>
        <p:nvSpPr>
          <p:cNvPr id="12" name="TextBox 11">
            <a:extLst>
              <a:ext uri="{FF2B5EF4-FFF2-40B4-BE49-F238E27FC236}">
                <a16:creationId xmlns:a16="http://schemas.microsoft.com/office/drawing/2014/main" id="{94CCE6B8-D9BE-A585-6D12-3B4C1425015D}"/>
              </a:ext>
            </a:extLst>
          </p:cNvPr>
          <p:cNvSpPr txBox="1"/>
          <p:nvPr/>
        </p:nvSpPr>
        <p:spPr>
          <a:xfrm>
            <a:off x="11187189" y="1976386"/>
            <a:ext cx="782972"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(q)</a:t>
            </a:r>
          </a:p>
        </p:txBody>
      </p:sp>
      <p:sp>
        <p:nvSpPr>
          <p:cNvPr id="14" name="TextBox 13">
            <a:extLst>
              <a:ext uri="{FF2B5EF4-FFF2-40B4-BE49-F238E27FC236}">
                <a16:creationId xmlns:a16="http://schemas.microsoft.com/office/drawing/2014/main" id="{DBC8C243-4E9A-929C-47ED-35602A7B07DE}"/>
              </a:ext>
            </a:extLst>
          </p:cNvPr>
          <p:cNvSpPr txBox="1"/>
          <p:nvPr/>
        </p:nvSpPr>
        <p:spPr>
          <a:xfrm>
            <a:off x="11223382" y="2769869"/>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(b)</a:t>
            </a:r>
          </a:p>
        </p:txBody>
      </p:sp>
      <p:sp>
        <p:nvSpPr>
          <p:cNvPr id="15" name="TextBox 14">
            <a:extLst>
              <a:ext uri="{FF2B5EF4-FFF2-40B4-BE49-F238E27FC236}">
                <a16:creationId xmlns:a16="http://schemas.microsoft.com/office/drawing/2014/main" id="{44F25613-E2CD-D026-B18A-30A47CBDD8EF}"/>
              </a:ext>
            </a:extLst>
          </p:cNvPr>
          <p:cNvSpPr txBox="1"/>
          <p:nvPr/>
        </p:nvSpPr>
        <p:spPr>
          <a:xfrm>
            <a:off x="11223382" y="3674103"/>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(c)</a:t>
            </a:r>
          </a:p>
        </p:txBody>
      </p:sp>
      <p:sp>
        <p:nvSpPr>
          <p:cNvPr id="16" name="TextBox 15">
            <a:extLst>
              <a:ext uri="{FF2B5EF4-FFF2-40B4-BE49-F238E27FC236}">
                <a16:creationId xmlns:a16="http://schemas.microsoft.com/office/drawing/2014/main" id="{AAC15A4C-A062-D4B9-B3EE-6D3D0C394021}"/>
              </a:ext>
            </a:extLst>
          </p:cNvPr>
          <p:cNvSpPr txBox="1"/>
          <p:nvPr/>
        </p:nvSpPr>
        <p:spPr>
          <a:xfrm>
            <a:off x="11223382" y="4578337"/>
            <a:ext cx="782972" cy="707886"/>
          </a:xfrm>
          <a:prstGeom prst="rect">
            <a:avLst/>
          </a:prstGeom>
          <a:noFill/>
        </p:spPr>
        <p:txBody>
          <a:bodyPr wrap="square" rtlCol="0">
            <a:spAutoFit/>
          </a:bodyPr>
          <a:lstStyle/>
          <a:p>
            <a:pPr algn="ctr"/>
            <a:r>
              <a:rPr lang="en-US" sz="4000" dirty="0">
                <a:solidFill>
                  <a:srgbClr val="03EDF9"/>
                </a:solidFill>
                <a:latin typeface="Tw Cen MT" panose="020B0602020104020603" pitchFamily="34" charset="0"/>
              </a:rPr>
              <a:t>(d)</a:t>
            </a:r>
          </a:p>
        </p:txBody>
      </p:sp>
    </p:spTree>
    <p:extLst>
      <p:ext uri="{BB962C8B-B14F-4D97-AF65-F5344CB8AC3E}">
        <p14:creationId xmlns:p14="http://schemas.microsoft.com/office/powerpoint/2010/main" val="39397987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wipe(up)">
                                      <p:cBhvr>
                                        <p:cTn id="15" dur="500"/>
                                        <p:tgtEl>
                                          <p:spTgt spid="12">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wipe(up)">
                                      <p:cBhvr>
                                        <p:cTn id="19" dur="500"/>
                                        <p:tgtEl>
                                          <p:spTgt spid="14">
                                            <p:txEl>
                                              <p:pRg st="0" end="0"/>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wipe(up)">
                                      <p:cBhvr>
                                        <p:cTn id="23" dur="500"/>
                                        <p:tgtEl>
                                          <p:spTgt spid="15">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up)">
                                      <p:cBhvr>
                                        <p:cTn id="27"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12" grpId="0" uiExpand="1" build="p"/>
      <p:bldP spid="14" grpId="0" uiExpand="1" build="p"/>
      <p:bldP spid="15" grpId="0" uiExpand="1" build="p"/>
      <p:bldP spid="1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5" name="TextBox 4">
            <a:extLst>
              <a:ext uri="{FF2B5EF4-FFF2-40B4-BE49-F238E27FC236}">
                <a16:creationId xmlns:a16="http://schemas.microsoft.com/office/drawing/2014/main" id="{6E06FDFF-C005-A394-9F76-D740E43F674A}"/>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Q[B](a)</a:t>
            </a: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(a)</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756950"/>
            <a:ext cx="6590774" cy="5262979"/>
          </a:xfrm>
          <a:prstGeom prst="rect">
            <a:avLst/>
          </a:prstGeom>
          <a:solidFill>
            <a:srgbClr val="262335"/>
          </a:solidFill>
        </p:spPr>
        <p:txBody>
          <a:bodyPr wrap="square">
            <a:spAutoFit/>
          </a:bodyPr>
          <a:lstStyle/>
          <a:p>
            <a:r>
              <a:rPr lang="en-US" sz="2400" dirty="0">
                <a:solidFill>
                  <a:srgbClr val="72F1B8"/>
                </a:solidFill>
                <a:latin typeface="Consolas" panose="020B0609020204030204" pitchFamily="49" charset="0"/>
              </a:rPr>
              <a:t>#include</a:t>
            </a:r>
            <a:r>
              <a:rPr lang="en-US" sz="2400" dirty="0">
                <a:solidFill>
                  <a:srgbClr val="BBBBBB"/>
                </a:solidFill>
                <a:latin typeface="Consolas" panose="020B0609020204030204" pitchFamily="49" charset="0"/>
              </a:rPr>
              <a:t> </a:t>
            </a:r>
            <a:r>
              <a:rPr lang="en-US" sz="2400" dirty="0">
                <a:solidFill>
                  <a:srgbClr val="FF8B39"/>
                </a:solidFill>
                <a:latin typeface="Consolas" panose="020B0609020204030204" pitchFamily="49" charset="0"/>
              </a:rPr>
              <a:t>&lt;</a:t>
            </a:r>
            <a:r>
              <a:rPr lang="en-US" sz="2400" dirty="0" err="1">
                <a:solidFill>
                  <a:srgbClr val="FF8B39"/>
                </a:solidFill>
                <a:latin typeface="Consolas" panose="020B0609020204030204" pitchFamily="49" charset="0"/>
              </a:rPr>
              <a:t>stdio.h</a:t>
            </a:r>
            <a:r>
              <a:rPr lang="en-US" sz="2400" dirty="0">
                <a:solidFill>
                  <a:srgbClr val="FF8B39"/>
                </a:solidFill>
                <a:latin typeface="Consolas" panose="020B0609020204030204" pitchFamily="49" charset="0"/>
              </a:rPr>
              <a:t>&gt;</a:t>
            </a:r>
            <a:endParaRPr lang="en-US" sz="2400" dirty="0">
              <a:solidFill>
                <a:srgbClr val="BBBBBB"/>
              </a:solidFill>
              <a:latin typeface="Consolas" panose="020B0609020204030204" pitchFamily="49" charset="0"/>
            </a:endParaRPr>
          </a:p>
          <a:p>
            <a:r>
              <a:rPr lang="en-US" sz="2400" dirty="0">
                <a:solidFill>
                  <a:srgbClr val="FEDE5D"/>
                </a:solidFill>
                <a:latin typeface="Consolas" panose="020B0609020204030204" pitchFamily="49" charset="0"/>
              </a:rPr>
              <a:t>void</a:t>
            </a:r>
            <a:r>
              <a:rPr lang="en-US" sz="2400" dirty="0">
                <a:solidFill>
                  <a:srgbClr val="BBBBBB"/>
                </a:solidFill>
                <a:latin typeface="Consolas" panose="020B0609020204030204" pitchFamily="49" charset="0"/>
              </a:rPr>
              <a:t> </a:t>
            </a:r>
            <a:r>
              <a:rPr lang="en-US" sz="2400" dirty="0">
                <a:solidFill>
                  <a:srgbClr val="36F9F6"/>
                </a:solidFill>
                <a:latin typeface="Consolas" panose="020B0609020204030204" pitchFamily="49" charset="0"/>
              </a:rPr>
              <a:t>pass</a:t>
            </a:r>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a:t>
            </a:r>
          </a:p>
          <a:p>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a:solidFill>
                  <a:srgbClr val="36F9F6"/>
                </a:solidFill>
                <a:latin typeface="Consolas" panose="020B0609020204030204" pitchFamily="49" charset="0"/>
              </a:rPr>
              <a:t>main</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dirty="0" err="1">
                <a:solidFill>
                  <a:srgbClr val="FF7EDB"/>
                </a:solidFill>
                <a:latin typeface="Consolas" panose="020B0609020204030204" pitchFamily="49" charset="0"/>
              </a:rPr>
              <a:t>i</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135</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a</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135</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k</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k</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36F9F6"/>
                </a:solidFill>
                <a:latin typeface="Consolas" panose="020B0609020204030204" pitchFamily="49" charset="0"/>
              </a:rPr>
              <a:t>pass</a:t>
            </a:r>
            <a:r>
              <a:rPr lang="en-US" sz="2400" dirty="0">
                <a:solidFill>
                  <a:srgbClr val="BBBBBB"/>
                </a:solidFill>
                <a:latin typeface="Consolas" panose="020B0609020204030204" pitchFamily="49" charset="0"/>
              </a:rPr>
              <a:t> (</a:t>
            </a:r>
            <a:r>
              <a:rPr lang="en-US" sz="2400" dirty="0" err="1">
                <a:solidFill>
                  <a:srgbClr val="FF7EDB"/>
                </a:solidFill>
                <a:latin typeface="Consolas" panose="020B0609020204030204" pitchFamily="49" charset="0"/>
              </a:rPr>
              <a:t>i</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a</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err="1">
                <a:solidFill>
                  <a:srgbClr val="36F9F6"/>
                </a:solidFill>
                <a:latin typeface="Consolas" panose="020B0609020204030204" pitchFamily="49" charset="0"/>
              </a:rPr>
              <a:t>printf</a:t>
            </a:r>
            <a:r>
              <a:rPr lang="en-US" sz="2400" dirty="0">
                <a:solidFill>
                  <a:srgbClr val="BBBBBB"/>
                </a:solidFill>
                <a:latin typeface="Consolas" panose="020B0609020204030204" pitchFamily="49" charset="0"/>
              </a:rPr>
              <a:t>(</a:t>
            </a:r>
            <a:r>
              <a:rPr lang="en-US" sz="2400" dirty="0">
                <a:solidFill>
                  <a:srgbClr val="FF8B39"/>
                </a:solidFill>
                <a:latin typeface="Consolas" panose="020B0609020204030204" pitchFamily="49" charset="0"/>
              </a:rPr>
              <a:t>"</a:t>
            </a:r>
            <a:r>
              <a:rPr lang="en-US" sz="2400" i="1" dirty="0">
                <a:solidFill>
                  <a:srgbClr val="72F1B8"/>
                </a:solidFill>
                <a:latin typeface="Consolas" panose="020B0609020204030204" pitchFamily="49" charset="0"/>
              </a:rPr>
              <a:t>%d</a:t>
            </a:r>
            <a:r>
              <a:rPr lang="en-US" sz="2400" dirty="0">
                <a:solidFill>
                  <a:srgbClr val="36F9F6"/>
                </a:solidFill>
                <a:latin typeface="Consolas" panose="020B0609020204030204" pitchFamily="49" charset="0"/>
              </a:rPr>
              <a:t>\n</a:t>
            </a:r>
            <a:r>
              <a:rPr lang="en-US" sz="2400" dirty="0">
                <a:solidFill>
                  <a:srgbClr val="FF8B39"/>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k</a:t>
            </a:r>
            <a:r>
              <a:rPr lang="en-US" sz="2400" dirty="0">
                <a:solidFill>
                  <a:srgbClr val="BBBBBB"/>
                </a:solidFill>
                <a:latin typeface="Consolas" panose="020B0609020204030204" pitchFamily="49" charset="0"/>
              </a:rPr>
              <a:t>); </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return</a:t>
            </a:r>
            <a:r>
              <a:rPr lang="en-US" sz="2400" dirty="0">
                <a:solidFill>
                  <a:srgbClr val="BBBBBB"/>
                </a:solidFill>
                <a:latin typeface="Consolas" panose="020B0609020204030204" pitchFamily="49" charset="0"/>
              </a:rPr>
              <a:t> </a:t>
            </a:r>
            <a:r>
              <a:rPr lang="en-US" sz="2400" dirty="0">
                <a:solidFill>
                  <a:srgbClr val="F97E72"/>
                </a:solidFill>
                <a:latin typeface="Consolas" panose="020B0609020204030204" pitchFamily="49" charset="0"/>
              </a:rPr>
              <a:t>0</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a:t>
            </a:r>
          </a:p>
          <a:p>
            <a:r>
              <a:rPr lang="en-US" sz="2400" dirty="0">
                <a:solidFill>
                  <a:srgbClr val="FEDE5D"/>
                </a:solidFill>
                <a:latin typeface="Consolas" panose="020B0609020204030204" pitchFamily="49" charset="0"/>
              </a:rPr>
              <a:t>void</a:t>
            </a:r>
            <a:r>
              <a:rPr lang="en-US" sz="2400" dirty="0">
                <a:solidFill>
                  <a:srgbClr val="BBBBBB"/>
                </a:solidFill>
                <a:latin typeface="Consolas" panose="020B0609020204030204" pitchFamily="49" charset="0"/>
              </a:rPr>
              <a:t> </a:t>
            </a:r>
            <a:r>
              <a:rPr lang="en-US" sz="2400" dirty="0">
                <a:solidFill>
                  <a:srgbClr val="36F9F6"/>
                </a:solidFill>
                <a:latin typeface="Consolas" panose="020B0609020204030204" pitchFamily="49" charset="0"/>
              </a:rPr>
              <a:t>pass</a:t>
            </a:r>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i="1" dirty="0">
                <a:solidFill>
                  <a:srgbClr val="FF7EDB"/>
                </a:solidFill>
                <a:latin typeface="Consolas" panose="020B0609020204030204" pitchFamily="49" charset="0"/>
              </a:rPr>
              <a:t>j</a:t>
            </a:r>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a:t>
            </a:r>
            <a:r>
              <a:rPr lang="en-US" sz="2400" i="1" dirty="0">
                <a:solidFill>
                  <a:srgbClr val="FF7EDB"/>
                </a:solidFill>
                <a:latin typeface="Consolas" panose="020B0609020204030204" pitchFamily="49" charset="0"/>
              </a:rPr>
              <a:t>b</a:t>
            </a:r>
            <a:r>
              <a:rPr lang="en-US" sz="2400" dirty="0">
                <a:solidFill>
                  <a:srgbClr val="BBBBBB"/>
                </a:solidFill>
                <a:latin typeface="Consolas" panose="020B0609020204030204" pitchFamily="49" charset="0"/>
              </a:rPr>
              <a:t>) </a:t>
            </a:r>
          </a:p>
          <a:p>
            <a:r>
              <a:rPr lang="en-US" sz="2400" dirty="0">
                <a:solidFill>
                  <a:srgbClr val="FEDE5D"/>
                </a:solidFill>
                <a:latin typeface="Consolas" panose="020B0609020204030204" pitchFamily="49" charset="0"/>
              </a:rPr>
              <a:t>int</a:t>
            </a:r>
            <a:r>
              <a:rPr lang="en-US" sz="2400" dirty="0">
                <a:solidFill>
                  <a:srgbClr val="BBBBBB"/>
                </a:solidFill>
                <a:latin typeface="Consolas" panose="020B0609020204030204" pitchFamily="49" charset="0"/>
              </a:rPr>
              <a:t> c;</a:t>
            </a:r>
          </a:p>
          <a:p>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c</a:t>
            </a:r>
            <a:r>
              <a:rPr lang="en-US" sz="2400" dirty="0">
                <a:solidFill>
                  <a:srgbClr val="BBBBBB"/>
                </a:solidFill>
                <a:latin typeface="Consolas" panose="020B0609020204030204" pitchFamily="49" charset="0"/>
              </a:rPr>
              <a:t> </a:t>
            </a:r>
            <a:r>
              <a:rPr lang="en-US" sz="2400" dirty="0">
                <a:solidFill>
                  <a:srgbClr val="FFFFFF"/>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i="1" dirty="0">
                <a:solidFill>
                  <a:srgbClr val="FF7EDB"/>
                </a:solidFill>
                <a:latin typeface="Consolas" panose="020B0609020204030204" pitchFamily="49" charset="0"/>
              </a:rPr>
              <a:t>j</a:t>
            </a:r>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a:t>
            </a:r>
            <a:r>
              <a:rPr lang="en-US" sz="2400" dirty="0">
                <a:solidFill>
                  <a:srgbClr val="BBBBBB"/>
                </a:solidFill>
                <a:latin typeface="Consolas" panose="020B0609020204030204" pitchFamily="49" charset="0"/>
              </a:rPr>
              <a:t> </a:t>
            </a:r>
            <a:r>
              <a:rPr lang="en-US" sz="2400" i="1" dirty="0">
                <a:solidFill>
                  <a:srgbClr val="FF7EDB"/>
                </a:solidFill>
                <a:latin typeface="Consolas" panose="020B0609020204030204" pitchFamily="49" charset="0"/>
              </a:rPr>
              <a:t>b</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    </a:t>
            </a:r>
            <a:r>
              <a:rPr lang="en-US" sz="2400" dirty="0">
                <a:solidFill>
                  <a:srgbClr val="FEDE5D"/>
                </a:solidFill>
                <a:latin typeface="Consolas" panose="020B0609020204030204" pitchFamily="49" charset="0"/>
              </a:rPr>
              <a:t>return</a:t>
            </a:r>
            <a:r>
              <a:rPr lang="en-US" sz="2400" dirty="0">
                <a:solidFill>
                  <a:srgbClr val="BBBBBB"/>
                </a:solidFill>
                <a:latin typeface="Consolas" panose="020B0609020204030204" pitchFamily="49" charset="0"/>
              </a:rPr>
              <a:t> (</a:t>
            </a:r>
            <a:r>
              <a:rPr lang="en-US" sz="2400" dirty="0">
                <a:solidFill>
                  <a:srgbClr val="FF7EDB"/>
                </a:solidFill>
                <a:latin typeface="Consolas" panose="020B0609020204030204" pitchFamily="49" charset="0"/>
              </a:rPr>
              <a:t>c</a:t>
            </a:r>
            <a:r>
              <a:rPr lang="en-US" sz="2400" dirty="0">
                <a:solidFill>
                  <a:srgbClr val="BBBBBB"/>
                </a:solidFill>
                <a:latin typeface="Consolas" panose="020B0609020204030204" pitchFamily="49" charset="0"/>
              </a:rPr>
              <a:t>);</a:t>
            </a:r>
          </a:p>
          <a:p>
            <a:r>
              <a:rPr lang="en-US" sz="2400" dirty="0">
                <a:solidFill>
                  <a:srgbClr val="BBBBBB"/>
                </a:solidFill>
                <a:latin typeface="Consolas" panose="020B0609020204030204" pitchFamily="49" charset="0"/>
              </a:rPr>
              <a:t>}</a:t>
            </a:r>
          </a:p>
        </p:txBody>
      </p:sp>
      <p:sp>
        <p:nvSpPr>
          <p:cNvPr id="21" name="TextBox 20">
            <a:extLst>
              <a:ext uri="{FF2B5EF4-FFF2-40B4-BE49-F238E27FC236}">
                <a16:creationId xmlns:a16="http://schemas.microsoft.com/office/drawing/2014/main" id="{9EC4836E-4842-A46D-E067-687D966CE170}"/>
              </a:ext>
            </a:extLst>
          </p:cNvPr>
          <p:cNvSpPr txBox="1"/>
          <p:nvPr/>
        </p:nvSpPr>
        <p:spPr>
          <a:xfrm>
            <a:off x="5390480" y="4107011"/>
            <a:ext cx="6590774" cy="2246769"/>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A void function cannot be assigned to a variable.</a:t>
            </a:r>
          </a:p>
          <a:p>
            <a:pPr algn="just"/>
            <a:r>
              <a:rPr lang="en-US" sz="2800" dirty="0">
                <a:solidFill>
                  <a:srgbClr val="03EDF9"/>
                </a:solidFill>
                <a:latin typeface="Tw Cen MT" panose="020B0602020104020603" pitchFamily="34" charset="0"/>
              </a:rPr>
              <a:t>✍️ Variables cannot be declared in b/w the function name and its body.</a:t>
            </a:r>
          </a:p>
          <a:p>
            <a:pPr algn="just"/>
            <a:r>
              <a:rPr lang="en-US" sz="2800" dirty="0">
                <a:solidFill>
                  <a:srgbClr val="03EDF9"/>
                </a:solidFill>
                <a:latin typeface="Tw Cen MT" panose="020B0602020104020603" pitchFamily="34" charset="0"/>
              </a:rPr>
              <a:t>✍️ A void function does not return anything.</a:t>
            </a:r>
          </a:p>
        </p:txBody>
      </p:sp>
      <p:pic>
        <p:nvPicPr>
          <p:cNvPr id="14" name="Picture 13">
            <a:extLst>
              <a:ext uri="{FF2B5EF4-FFF2-40B4-BE49-F238E27FC236}">
                <a16:creationId xmlns:a16="http://schemas.microsoft.com/office/drawing/2014/main" id="{76C16222-EE3C-E142-793B-50F30B3621F6}"/>
              </a:ext>
            </a:extLst>
          </p:cNvPr>
          <p:cNvPicPr>
            <a:picLocks noChangeAspect="1"/>
          </p:cNvPicPr>
          <p:nvPr/>
        </p:nvPicPr>
        <p:blipFill>
          <a:blip r:embed="rId3"/>
          <a:stretch>
            <a:fillRect/>
          </a:stretch>
        </p:blipFill>
        <p:spPr>
          <a:xfrm rot="-60000">
            <a:off x="5682290" y="843820"/>
            <a:ext cx="6367037" cy="726545"/>
          </a:xfrm>
          <a:prstGeom prst="rect">
            <a:avLst/>
          </a:prstGeom>
        </p:spPr>
      </p:pic>
      <p:pic>
        <p:nvPicPr>
          <p:cNvPr id="17" name="Picture 16">
            <a:extLst>
              <a:ext uri="{FF2B5EF4-FFF2-40B4-BE49-F238E27FC236}">
                <a16:creationId xmlns:a16="http://schemas.microsoft.com/office/drawing/2014/main" id="{8A8307D0-FE6D-5638-CBD5-5834051FB1F2}"/>
              </a:ext>
            </a:extLst>
          </p:cNvPr>
          <p:cNvPicPr>
            <a:picLocks noChangeAspect="1"/>
          </p:cNvPicPr>
          <p:nvPr/>
        </p:nvPicPr>
        <p:blipFill>
          <a:blip r:embed="rId4"/>
          <a:stretch>
            <a:fillRect/>
          </a:stretch>
        </p:blipFill>
        <p:spPr>
          <a:xfrm rot="-60000">
            <a:off x="6762307" y="1695336"/>
            <a:ext cx="5287020" cy="456959"/>
          </a:xfrm>
          <a:prstGeom prst="rect">
            <a:avLst/>
          </a:prstGeom>
        </p:spPr>
      </p:pic>
      <p:pic>
        <p:nvPicPr>
          <p:cNvPr id="20" name="Picture 19">
            <a:extLst>
              <a:ext uri="{FF2B5EF4-FFF2-40B4-BE49-F238E27FC236}">
                <a16:creationId xmlns:a16="http://schemas.microsoft.com/office/drawing/2014/main" id="{AE4ACAD5-6036-7DFA-BE0B-249EBD2FB98A}"/>
              </a:ext>
            </a:extLst>
          </p:cNvPr>
          <p:cNvPicPr>
            <a:picLocks noChangeAspect="1"/>
          </p:cNvPicPr>
          <p:nvPr/>
        </p:nvPicPr>
        <p:blipFill>
          <a:blip r:embed="rId5"/>
          <a:stretch>
            <a:fillRect/>
          </a:stretch>
        </p:blipFill>
        <p:spPr>
          <a:xfrm rot="-60000">
            <a:off x="6616414" y="2266610"/>
            <a:ext cx="5287020" cy="1035824"/>
          </a:xfrm>
          <a:prstGeom prst="rect">
            <a:avLst/>
          </a:prstGeom>
        </p:spPr>
      </p:pic>
      <p:pic>
        <p:nvPicPr>
          <p:cNvPr id="23" name="Picture 22">
            <a:extLst>
              <a:ext uri="{FF2B5EF4-FFF2-40B4-BE49-F238E27FC236}">
                <a16:creationId xmlns:a16="http://schemas.microsoft.com/office/drawing/2014/main" id="{65291F3D-EBEA-B257-ABE6-928468D145BF}"/>
              </a:ext>
            </a:extLst>
          </p:cNvPr>
          <p:cNvPicPr>
            <a:picLocks noChangeAspect="1"/>
          </p:cNvPicPr>
          <p:nvPr/>
        </p:nvPicPr>
        <p:blipFill>
          <a:blip r:embed="rId6"/>
          <a:stretch>
            <a:fillRect/>
          </a:stretch>
        </p:blipFill>
        <p:spPr>
          <a:xfrm rot="-60000">
            <a:off x="6095999" y="3415067"/>
            <a:ext cx="5953327" cy="541211"/>
          </a:xfrm>
          <a:prstGeom prst="rect">
            <a:avLst/>
          </a:prstGeom>
        </p:spPr>
      </p:pic>
    </p:spTree>
    <p:extLst>
      <p:ext uri="{BB962C8B-B14F-4D97-AF65-F5344CB8AC3E}">
        <p14:creationId xmlns:p14="http://schemas.microsoft.com/office/powerpoint/2010/main" val="3996737411"/>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nodeType="afterEffect">
                                  <p:stCondLst>
                                    <p:cond delay="25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250"/>
                                  </p:stCondLst>
                                  <p:childTnLst>
                                    <p:set>
                                      <p:cBhvr>
                                        <p:cTn id="15" dur="1" fill="hold">
                                          <p:stCondLst>
                                            <p:cond delay="0"/>
                                          </p:stCondLst>
                                        </p:cTn>
                                        <p:tgtEl>
                                          <p:spTgt spid="20"/>
                                        </p:tgtEl>
                                        <p:attrNameLst>
                                          <p:attrName>style.visibility</p:attrName>
                                        </p:attrNameLst>
                                      </p:cBhvr>
                                      <p:to>
                                        <p:strVal val="visible"/>
                                      </p:to>
                                    </p:set>
                                  </p:childTnLst>
                                </p:cTn>
                              </p:par>
                            </p:childTnLst>
                          </p:cTn>
                        </p:par>
                        <p:par>
                          <p:cTn id="16" fill="hold">
                            <p:stCondLst>
                              <p:cond delay="750"/>
                            </p:stCondLst>
                            <p:childTnLst>
                              <p:par>
                                <p:cTn id="17" presetID="1" presetClass="entr" presetSubtype="0" fill="hold" nodeType="afterEffect">
                                  <p:stCondLst>
                                    <p:cond delay="25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500"/>
                                  </p:stCondLst>
                                  <p:childTnLst>
                                    <p:set>
                                      <p:cBhvr>
                                        <p:cTn id="25" dur="1" fill="hold">
                                          <p:stCondLst>
                                            <p:cond delay="0"/>
                                          </p:stCondLst>
                                        </p:cTn>
                                        <p:tgtEl>
                                          <p:spTgt spid="21">
                                            <p:txEl>
                                              <p:pRg st="1" end="1"/>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500"/>
                                  </p:stCondLst>
                                  <p:childTnLst>
                                    <p:set>
                                      <p:cBhvr>
                                        <p:cTn id="2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(b)</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7069256" cy="5262979"/>
          </a:xfrm>
          <a:prstGeom prst="rect">
            <a:avLst/>
          </a:prstGeom>
          <a:solidFill>
            <a:srgbClr val="262335"/>
          </a:solidFill>
        </p:spPr>
        <p:txBody>
          <a:bodyPr wrap="square">
            <a:spAutoFit/>
          </a:bodyPr>
          <a:lstStyle/>
          <a:p>
            <a:r>
              <a:rPr lang="en-US" sz="2400" b="0" dirty="0">
                <a:solidFill>
                  <a:srgbClr val="72F1B8"/>
                </a:solidFill>
                <a:effectLst/>
                <a:latin typeface="Consolas" panose="020B0609020204030204" pitchFamily="49" charset="0"/>
              </a:rPr>
              <a:t>#include</a:t>
            </a:r>
            <a:r>
              <a:rPr lang="en-US" sz="2400" b="0" dirty="0">
                <a:solidFill>
                  <a:srgbClr val="BBBBBB"/>
                </a:solidFill>
                <a:effectLst/>
                <a:latin typeface="Consolas" panose="020B0609020204030204" pitchFamily="49" charset="0"/>
              </a:rPr>
              <a:t> </a:t>
            </a:r>
            <a:r>
              <a:rPr lang="en-US" sz="2400" b="0" dirty="0">
                <a:solidFill>
                  <a:srgbClr val="FF8B39"/>
                </a:solidFill>
                <a:effectLst/>
                <a:latin typeface="Consolas" panose="020B0609020204030204" pitchFamily="49" charset="0"/>
              </a:rPr>
              <a:t>&lt;</a:t>
            </a:r>
            <a:r>
              <a:rPr lang="en-US" sz="2400" b="0" dirty="0" err="1">
                <a:solidFill>
                  <a:srgbClr val="FF8B39"/>
                </a:solidFill>
                <a:effectLst/>
                <a:latin typeface="Consolas" panose="020B0609020204030204" pitchFamily="49" charset="0"/>
              </a:rPr>
              <a:t>stdio.h</a:t>
            </a:r>
            <a:r>
              <a:rPr lang="en-US" sz="2400" b="0" dirty="0">
                <a:solidFill>
                  <a:srgbClr val="FF8B39"/>
                </a:solidFill>
                <a:effectLst/>
                <a:latin typeface="Consolas" panose="020B0609020204030204" pitchFamily="49" charset="0"/>
              </a:rPr>
              <a:t>&gt;</a:t>
            </a:r>
            <a:endParaRPr lang="en-US" sz="2400" b="0" dirty="0">
              <a:solidFill>
                <a:srgbClr val="BBBBBB"/>
              </a:solidFill>
              <a:effectLst/>
              <a:latin typeface="Consolas" panose="020B0609020204030204" pitchFamily="49" charset="0"/>
            </a:endParaRPr>
          </a:p>
          <a:p>
            <a:r>
              <a:rPr lang="en-US" sz="2400" b="0" dirty="0">
                <a:solidFill>
                  <a:srgbClr val="FEDE5D"/>
                </a:solidFill>
                <a:effectLst/>
                <a:latin typeface="Consolas" panose="020B0609020204030204" pitchFamily="49" charset="0"/>
              </a:rPr>
              <a:t>void</a:t>
            </a:r>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jiaayjo</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a:t>
            </a:r>
          </a:p>
          <a:p>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36F9F6"/>
                </a:solidFill>
                <a:effectLst/>
                <a:latin typeface="Consolas" panose="020B0609020204030204" pitchFamily="49" charset="0"/>
              </a:rPr>
              <a:t>main</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p</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23</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f</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24</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jiaayjo</a:t>
            </a:r>
            <a:r>
              <a:rPr lang="en-US" sz="2400" b="0" dirty="0">
                <a:solidFill>
                  <a:srgbClr val="BBBBBB"/>
                </a:solidFill>
                <a:effectLst/>
                <a:latin typeface="Consolas" panose="020B0609020204030204" pitchFamily="49" charset="0"/>
              </a:rPr>
              <a:t> (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p</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&amp;</a:t>
            </a:r>
            <a:r>
              <a:rPr lang="en-US" sz="2400" b="0" dirty="0">
                <a:solidFill>
                  <a:srgbClr val="FF7EDB"/>
                </a:solidFill>
                <a:effectLst/>
                <a:latin typeface="Consolas" panose="020B0609020204030204" pitchFamily="49" charset="0"/>
              </a:rPr>
              <a:t>f</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printf</a:t>
            </a:r>
            <a:r>
              <a:rPr lang="en-US" sz="2400" b="0" dirty="0">
                <a:solidFill>
                  <a:srgbClr val="BBBBBB"/>
                </a:solidFill>
                <a:effectLst/>
                <a:latin typeface="Consolas" panose="020B0609020204030204" pitchFamily="49" charset="0"/>
              </a:rPr>
              <a:t>(</a:t>
            </a:r>
            <a:r>
              <a:rPr lang="en-US" sz="2400" b="0" dirty="0">
                <a:solidFill>
                  <a:srgbClr val="FF8B39"/>
                </a:solidFill>
                <a:effectLst/>
                <a:latin typeface="Consolas" panose="020B0609020204030204" pitchFamily="49" charset="0"/>
              </a:rPr>
              <a:t>"</a:t>
            </a:r>
            <a:r>
              <a:rPr lang="en-US" sz="2400" b="0" i="1" dirty="0">
                <a:solidFill>
                  <a:srgbClr val="72F1B8"/>
                </a:solidFill>
                <a:effectLst/>
                <a:latin typeface="Consolas" panose="020B0609020204030204" pitchFamily="49" charset="0"/>
              </a:rPr>
              <a:t>%d</a:t>
            </a:r>
            <a:r>
              <a:rPr lang="en-US" sz="2400" b="0" dirty="0">
                <a:solidFill>
                  <a:srgbClr val="FF8B39"/>
                </a:solidFill>
                <a:effectLst/>
                <a:latin typeface="Consolas" panose="020B0609020204030204" pitchFamily="49" charset="0"/>
              </a:rPr>
              <a:t> </a:t>
            </a:r>
            <a:r>
              <a:rPr lang="en-US" sz="2400" b="0" i="1" dirty="0">
                <a:solidFill>
                  <a:srgbClr val="72F1B8"/>
                </a:solidFill>
                <a:effectLst/>
                <a:latin typeface="Consolas" panose="020B0609020204030204" pitchFamily="49" charset="0"/>
              </a:rPr>
              <a:t>%d</a:t>
            </a:r>
            <a:r>
              <a:rPr lang="en-US" sz="2400" b="0" dirty="0">
                <a:solidFill>
                  <a:srgbClr val="36F9F6"/>
                </a:solidFill>
                <a:effectLst/>
                <a:latin typeface="Consolas" panose="020B0609020204030204" pitchFamily="49" charset="0"/>
              </a:rPr>
              <a:t>\n</a:t>
            </a:r>
            <a:r>
              <a:rPr lang="en-US" sz="2400" b="0" dirty="0">
                <a:solidFill>
                  <a:srgbClr val="FF8B39"/>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p</a:t>
            </a:r>
            <a:r>
              <a:rPr lang="en-US" sz="2400" b="0" dirty="0">
                <a:solidFill>
                  <a:srgbClr val="BBBBBB"/>
                </a:solidFill>
                <a:effectLst/>
                <a:latin typeface="Consolas" panose="020B0609020204030204" pitchFamily="49" charset="0"/>
              </a:rPr>
              <a:t>, </a:t>
            </a:r>
            <a:r>
              <a:rPr lang="en-US" sz="2400" b="0" dirty="0">
                <a:solidFill>
                  <a:srgbClr val="FF7EDB"/>
                </a:solidFill>
                <a:effectLst/>
                <a:latin typeface="Consolas" panose="020B0609020204030204" pitchFamily="49" charset="0"/>
              </a:rPr>
              <a:t>f</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return</a:t>
            </a:r>
            <a:r>
              <a:rPr lang="en-US" sz="2400" b="0" dirty="0">
                <a:solidFill>
                  <a:srgbClr val="BBBBBB"/>
                </a:solidFill>
                <a:effectLst/>
                <a:latin typeface="Consolas" panose="020B0609020204030204" pitchFamily="49" charset="0"/>
              </a:rPr>
              <a:t> </a:t>
            </a:r>
            <a:r>
              <a:rPr lang="en-US" sz="2400" b="0" dirty="0">
                <a:solidFill>
                  <a:srgbClr val="F97E72"/>
                </a:solidFill>
                <a:effectLst/>
                <a:latin typeface="Consolas" panose="020B0609020204030204" pitchFamily="49" charset="0"/>
              </a:rPr>
              <a:t>0</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a:p>
            <a:br>
              <a:rPr lang="en-US" sz="2400" b="0" dirty="0">
                <a:solidFill>
                  <a:srgbClr val="BBBBBB"/>
                </a:solidFill>
                <a:effectLst/>
                <a:latin typeface="Consolas" panose="020B0609020204030204" pitchFamily="49" charset="0"/>
              </a:rPr>
            </a:br>
            <a:r>
              <a:rPr lang="en-US" sz="2400" b="0" dirty="0">
                <a:solidFill>
                  <a:srgbClr val="FEDE5D"/>
                </a:solidFill>
                <a:effectLst/>
                <a:latin typeface="Consolas" panose="020B0609020204030204" pitchFamily="49" charset="0"/>
              </a:rPr>
              <a:t>void</a:t>
            </a:r>
            <a:r>
              <a:rPr lang="en-US" sz="2400" b="0" dirty="0">
                <a:solidFill>
                  <a:srgbClr val="BBBBBB"/>
                </a:solidFill>
                <a:effectLst/>
                <a:latin typeface="Consolas" panose="020B0609020204030204" pitchFamily="49" charset="0"/>
              </a:rPr>
              <a:t> </a:t>
            </a:r>
            <a:r>
              <a:rPr lang="en-US" sz="2400" b="0" dirty="0" err="1">
                <a:solidFill>
                  <a:srgbClr val="36F9F6"/>
                </a:solidFill>
                <a:effectLst/>
                <a:latin typeface="Consolas" panose="020B0609020204030204" pitchFamily="49" charset="0"/>
              </a:rPr>
              <a:t>jiaayjo</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q</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int</a:t>
            </a:r>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g</a:t>
            </a:r>
            <a:r>
              <a:rPr lang="en-US" sz="2400" b="0" dirty="0">
                <a:solidFill>
                  <a:srgbClr val="BBBBBB"/>
                </a:solidFill>
                <a:effectLst/>
                <a:latin typeface="Consolas" panose="020B0609020204030204" pitchFamily="49" charset="0"/>
              </a:rPr>
              <a:t>) {</a:t>
            </a:r>
          </a:p>
          <a:p>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q</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q</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q</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g</a:t>
            </a:r>
            <a:r>
              <a:rPr lang="en-US" sz="2400" b="0" dirty="0">
                <a:solidFill>
                  <a:srgbClr val="BBBBBB"/>
                </a:solidFill>
                <a:effectLst/>
                <a:latin typeface="Consolas" panose="020B0609020204030204" pitchFamily="49" charset="0"/>
              </a:rPr>
              <a:t> </a:t>
            </a:r>
            <a:r>
              <a:rPr lang="en-US" sz="2400" b="0" dirty="0">
                <a:solidFill>
                  <a:srgbClr val="FFFFFF"/>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g</a:t>
            </a:r>
            <a:r>
              <a:rPr lang="en-US" sz="2400" b="0" dirty="0">
                <a:solidFill>
                  <a:srgbClr val="BBBBBB"/>
                </a:solidFill>
                <a:effectLst/>
                <a:latin typeface="Consolas" panose="020B0609020204030204" pitchFamily="49" charset="0"/>
              </a:rPr>
              <a:t> </a:t>
            </a:r>
            <a:r>
              <a:rPr lang="en-US" sz="2400" b="0" dirty="0">
                <a:solidFill>
                  <a:srgbClr val="FEDE5D"/>
                </a:solidFill>
                <a:effectLst/>
                <a:latin typeface="Consolas" panose="020B0609020204030204" pitchFamily="49" charset="0"/>
              </a:rPr>
              <a:t>+</a:t>
            </a:r>
            <a:r>
              <a:rPr lang="en-US" sz="2400" b="0" dirty="0">
                <a:solidFill>
                  <a:srgbClr val="BBBBBB"/>
                </a:solidFill>
                <a:effectLst/>
                <a:latin typeface="Consolas" panose="020B0609020204030204" pitchFamily="49" charset="0"/>
              </a:rPr>
              <a:t> </a:t>
            </a:r>
            <a:r>
              <a:rPr lang="en-US" sz="2400" b="0" i="1" dirty="0">
                <a:solidFill>
                  <a:srgbClr val="FF7EDB"/>
                </a:solidFill>
                <a:effectLst/>
                <a:latin typeface="Consolas" panose="020B0609020204030204" pitchFamily="49" charset="0"/>
              </a:rPr>
              <a:t>g</a:t>
            </a:r>
            <a:r>
              <a:rPr lang="en-US" sz="2400" b="0" dirty="0">
                <a:solidFill>
                  <a:srgbClr val="BBBBBB"/>
                </a:solidFill>
                <a:effectLst/>
                <a:latin typeface="Consolas" panose="020B0609020204030204" pitchFamily="49" charset="0"/>
              </a:rPr>
              <a:t>;</a:t>
            </a:r>
          </a:p>
          <a:p>
            <a:r>
              <a:rPr lang="en-US" sz="2400" b="0" dirty="0">
                <a:solidFill>
                  <a:srgbClr val="BBBBBB"/>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ABC4725D-D177-E423-E8B7-49018889215B}"/>
              </a:ext>
            </a:extLst>
          </p:cNvPr>
          <p:cNvSpPr txBox="1"/>
          <p:nvPr/>
        </p:nvSpPr>
        <p:spPr>
          <a:xfrm>
            <a:off x="7734266" y="3102888"/>
            <a:ext cx="3880602" cy="1384995"/>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 Is missing at the end of prototype declaration of the function </a:t>
            </a:r>
            <a:r>
              <a:rPr lang="en-US" sz="2800" dirty="0" err="1">
                <a:solidFill>
                  <a:srgbClr val="03EDF9"/>
                </a:solidFill>
                <a:latin typeface="Tw Cen MT" panose="020B0602020104020603" pitchFamily="34" charset="0"/>
              </a:rPr>
              <a:t>jiaayjo</a:t>
            </a:r>
            <a:r>
              <a:rPr lang="en-US" sz="2800" dirty="0">
                <a:solidFill>
                  <a:srgbClr val="03EDF9"/>
                </a:solidFill>
                <a:latin typeface="Tw Cen MT" panose="020B0602020104020603" pitchFamily="34" charset="0"/>
              </a:rPr>
              <a:t>.</a:t>
            </a:r>
          </a:p>
        </p:txBody>
      </p:sp>
      <p:sp>
        <p:nvSpPr>
          <p:cNvPr id="7" name="TextBox 6">
            <a:extLst>
              <a:ext uri="{FF2B5EF4-FFF2-40B4-BE49-F238E27FC236}">
                <a16:creationId xmlns:a16="http://schemas.microsoft.com/office/drawing/2014/main" id="{7AED370E-78FC-3818-6A53-BB825E07AF47}"/>
              </a:ext>
            </a:extLst>
          </p:cNvPr>
          <p:cNvSpPr txBox="1"/>
          <p:nvPr/>
        </p:nvSpPr>
        <p:spPr>
          <a:xfrm>
            <a:off x="9106123" y="1258132"/>
            <a:ext cx="2477090" cy="1446550"/>
          </a:xfrm>
          <a:prstGeom prst="rect">
            <a:avLst/>
          </a:prstGeom>
          <a:noFill/>
        </p:spPr>
        <p:txBody>
          <a:bodyPr wrap="square" rtlCol="0">
            <a:spAutoFit/>
          </a:bodyPr>
          <a:lstStyle/>
          <a:p>
            <a:pPr algn="ctr"/>
            <a:r>
              <a:rPr lang="en-US" sz="4400" dirty="0">
                <a:solidFill>
                  <a:srgbClr val="FF5862"/>
                </a:solidFill>
                <a:latin typeface="Tw Cen MT" panose="020B0602020104020603" pitchFamily="34" charset="0"/>
              </a:rPr>
              <a:t>❌ </a:t>
            </a:r>
          </a:p>
          <a:p>
            <a:pPr algn="ctr"/>
            <a:r>
              <a:rPr lang="en-US" sz="4400" dirty="0">
                <a:solidFill>
                  <a:srgbClr val="FF5862"/>
                </a:solidFill>
                <a:latin typeface="Tw Cen MT" panose="020B0602020104020603" pitchFamily="34" charset="0"/>
              </a:rPr>
              <a:t>ERROR!</a:t>
            </a:r>
          </a:p>
        </p:txBody>
      </p:sp>
      <p:sp>
        <p:nvSpPr>
          <p:cNvPr id="11" name="TextBox 10">
            <a:extLst>
              <a:ext uri="{FF2B5EF4-FFF2-40B4-BE49-F238E27FC236}">
                <a16:creationId xmlns:a16="http://schemas.microsoft.com/office/drawing/2014/main" id="{61A7D275-B9BF-B89C-288C-7D1A8A0B5CE7}"/>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Q[B](b)</a:t>
            </a:r>
          </a:p>
        </p:txBody>
      </p:sp>
    </p:spTree>
    <p:extLst>
      <p:ext uri="{BB962C8B-B14F-4D97-AF65-F5344CB8AC3E}">
        <p14:creationId xmlns:p14="http://schemas.microsoft.com/office/powerpoint/2010/main" val="3610021633"/>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0140"/>
        </a:solidFill>
        <a:effectLst/>
      </p:bgPr>
    </p:bg>
    <p:spTree>
      <p:nvGrpSpPr>
        <p:cNvPr id="1" name=""/>
        <p:cNvGrpSpPr/>
        <p:nvPr/>
      </p:nvGrpSpPr>
      <p:grpSpPr>
        <a:xfrm>
          <a:off x="0" y="0"/>
          <a:ext cx="0" cy="0"/>
          <a:chOff x="0" y="0"/>
          <a:chExt cx="0" cy="0"/>
        </a:xfrm>
      </p:grpSpPr>
      <p:pic>
        <p:nvPicPr>
          <p:cNvPr id="60" name="DC Logo" descr="Logo&#10;&#10;Description automatically generated">
            <a:extLst>
              <a:ext uri="{FF2B5EF4-FFF2-40B4-BE49-F238E27FC236}">
                <a16:creationId xmlns:a16="http://schemas.microsoft.com/office/drawing/2014/main" id="{5E41C985-785F-D8B0-B84A-82D0D8CD2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4868" y="0"/>
            <a:ext cx="577132" cy="577132"/>
          </a:xfrm>
          <a:prstGeom prst="rect">
            <a:avLst/>
          </a:prstGeom>
        </p:spPr>
      </p:pic>
      <p:sp>
        <p:nvSpPr>
          <p:cNvPr id="3" name="Rectangle 2">
            <a:extLst>
              <a:ext uri="{FF2B5EF4-FFF2-40B4-BE49-F238E27FC236}">
                <a16:creationId xmlns:a16="http://schemas.microsoft.com/office/drawing/2014/main" id="{9D6FADE3-3BD7-B084-D6BF-37572A4BCA25}"/>
              </a:ext>
            </a:extLst>
          </p:cNvPr>
          <p:cNvSpPr/>
          <p:nvPr/>
        </p:nvSpPr>
        <p:spPr>
          <a:xfrm>
            <a:off x="-11929886" y="0"/>
            <a:ext cx="12482920" cy="6858000"/>
          </a:xfrm>
          <a:prstGeom prst="rect">
            <a:avLst/>
          </a:prstGeom>
          <a:solidFill>
            <a:srgbClr val="32014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48BBD"/>
              </a:solidFill>
            </a:endParaRPr>
          </a:p>
        </p:txBody>
      </p:sp>
      <p:sp>
        <p:nvSpPr>
          <p:cNvPr id="2" name="TextBox 1">
            <a:extLst>
              <a:ext uri="{FF2B5EF4-FFF2-40B4-BE49-F238E27FC236}">
                <a16:creationId xmlns:a16="http://schemas.microsoft.com/office/drawing/2014/main" id="{15F5D97E-B513-CF5F-4EDE-194B8B8ECE49}"/>
              </a:ext>
            </a:extLst>
          </p:cNvPr>
          <p:cNvSpPr txBox="1"/>
          <p:nvPr/>
        </p:nvSpPr>
        <p:spPr>
          <a:xfrm>
            <a:off x="821227" y="577132"/>
            <a:ext cx="817599" cy="707886"/>
          </a:xfrm>
          <a:prstGeom prst="rect">
            <a:avLst/>
          </a:prstGeom>
          <a:noFill/>
        </p:spPr>
        <p:txBody>
          <a:bodyPr wrap="square" rtlCol="0">
            <a:spAutoFit/>
          </a:bodyPr>
          <a:lstStyle/>
          <a:p>
            <a:r>
              <a:rPr lang="en-US" sz="4000" dirty="0">
                <a:solidFill>
                  <a:srgbClr val="03EDF9"/>
                </a:solidFill>
                <a:latin typeface="Tw Cen MT" panose="020B0602020104020603" pitchFamily="34" charset="0"/>
              </a:rPr>
              <a:t>(c)</a:t>
            </a:r>
          </a:p>
        </p:txBody>
      </p:sp>
      <p:sp>
        <p:nvSpPr>
          <p:cNvPr id="4" name="TextBox 3">
            <a:extLst>
              <a:ext uri="{FF2B5EF4-FFF2-40B4-BE49-F238E27FC236}">
                <a16:creationId xmlns:a16="http://schemas.microsoft.com/office/drawing/2014/main" id="{600DA50E-F9F2-3BDD-EE2F-41FCDCF58B76}"/>
              </a:ext>
            </a:extLst>
          </p:cNvPr>
          <p:cNvSpPr txBox="1"/>
          <p:nvPr/>
        </p:nvSpPr>
        <p:spPr>
          <a:xfrm>
            <a:off x="821227" y="63694"/>
            <a:ext cx="3822756"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CHAPTER 9 SOLUTIONS</a:t>
            </a:r>
          </a:p>
        </p:txBody>
      </p:sp>
      <p:sp>
        <p:nvSpPr>
          <p:cNvPr id="8" name="TextBox 7">
            <a:extLst>
              <a:ext uri="{FF2B5EF4-FFF2-40B4-BE49-F238E27FC236}">
                <a16:creationId xmlns:a16="http://schemas.microsoft.com/office/drawing/2014/main" id="{984ED2F5-1392-E74D-B6EA-CC4F2BFD9435}"/>
              </a:ext>
            </a:extLst>
          </p:cNvPr>
          <p:cNvSpPr txBox="1"/>
          <p:nvPr/>
        </p:nvSpPr>
        <p:spPr>
          <a:xfrm>
            <a:off x="5122080" y="63694"/>
            <a:ext cx="6351039"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POINTERS</a:t>
            </a:r>
          </a:p>
        </p:txBody>
      </p:sp>
      <p:sp>
        <p:nvSpPr>
          <p:cNvPr id="9" name="TextBox 8">
            <a:extLst>
              <a:ext uri="{FF2B5EF4-FFF2-40B4-BE49-F238E27FC236}">
                <a16:creationId xmlns:a16="http://schemas.microsoft.com/office/drawing/2014/main" id="{EF5E8A34-16E5-6C31-A2E8-80A49363F9C5}"/>
              </a:ext>
            </a:extLst>
          </p:cNvPr>
          <p:cNvSpPr txBox="1"/>
          <p:nvPr/>
        </p:nvSpPr>
        <p:spPr>
          <a:xfrm>
            <a:off x="821227" y="6271086"/>
            <a:ext cx="2542912" cy="523220"/>
          </a:xfrm>
          <a:prstGeom prst="rect">
            <a:avLst/>
          </a:prstGeom>
          <a:noFill/>
        </p:spPr>
        <p:txBody>
          <a:bodyPr wrap="square" rtlCol="0">
            <a:spAutoFit/>
          </a:bodyPr>
          <a:lstStyle/>
          <a:p>
            <a:r>
              <a:rPr lang="en-US" sz="2800" dirty="0">
                <a:solidFill>
                  <a:srgbClr val="848BBD"/>
                </a:solidFill>
                <a:latin typeface="Tw Cen MT" panose="020B0602020104020603" pitchFamily="34" charset="0"/>
              </a:rPr>
              <a:t>BOOK: LET US C</a:t>
            </a:r>
          </a:p>
        </p:txBody>
      </p:sp>
      <p:sp>
        <p:nvSpPr>
          <p:cNvPr id="10" name="TextBox 9">
            <a:extLst>
              <a:ext uri="{FF2B5EF4-FFF2-40B4-BE49-F238E27FC236}">
                <a16:creationId xmlns:a16="http://schemas.microsoft.com/office/drawing/2014/main" id="{328C8943-60AD-3440-B037-38BFC9BE3325}"/>
              </a:ext>
            </a:extLst>
          </p:cNvPr>
          <p:cNvSpPr txBox="1"/>
          <p:nvPr/>
        </p:nvSpPr>
        <p:spPr>
          <a:xfrm>
            <a:off x="7625920" y="6271086"/>
            <a:ext cx="4355334" cy="523220"/>
          </a:xfrm>
          <a:prstGeom prst="rect">
            <a:avLst/>
          </a:prstGeom>
          <a:noFill/>
        </p:spPr>
        <p:txBody>
          <a:bodyPr wrap="square" rtlCol="0">
            <a:spAutoFit/>
          </a:bodyPr>
          <a:lstStyle/>
          <a:p>
            <a:pPr algn="r"/>
            <a:r>
              <a:rPr lang="en-US" sz="2800" dirty="0">
                <a:solidFill>
                  <a:srgbClr val="848BBD"/>
                </a:solidFill>
                <a:latin typeface="Tw Cen MT" panose="020B0602020104020603" pitchFamily="34" charset="0"/>
              </a:rPr>
              <a:t>BY YASHAVANT KANETKAR</a:t>
            </a:r>
          </a:p>
        </p:txBody>
      </p:sp>
      <p:sp>
        <p:nvSpPr>
          <p:cNvPr id="13" name="TextBox 12">
            <a:extLst>
              <a:ext uri="{FF2B5EF4-FFF2-40B4-BE49-F238E27FC236}">
                <a16:creationId xmlns:a16="http://schemas.microsoft.com/office/drawing/2014/main" id="{E5E6FEF7-9DB1-903A-AB9A-DCDDF3E94C20}"/>
              </a:ext>
            </a:extLst>
          </p:cNvPr>
          <p:cNvSpPr txBox="1"/>
          <p:nvPr/>
        </p:nvSpPr>
        <p:spPr>
          <a:xfrm rot="16200000">
            <a:off x="-1268957" y="4878274"/>
            <a:ext cx="3094856" cy="646331"/>
          </a:xfrm>
          <a:prstGeom prst="rect">
            <a:avLst/>
          </a:prstGeom>
          <a:noFill/>
          <a:ln>
            <a:noFill/>
          </a:ln>
        </p:spPr>
        <p:txBody>
          <a:bodyPr wrap="square" rtlCol="0">
            <a:spAutoFit/>
          </a:bodyPr>
          <a:lstStyle/>
          <a:p>
            <a:r>
              <a:rPr lang="en-US" sz="3600" b="1" dirty="0">
                <a:solidFill>
                  <a:srgbClr val="848BBD"/>
                </a:solidFill>
                <a:latin typeface="Tw Cen MT" panose="020B0602020104020603" pitchFamily="34" charset="0"/>
              </a:rPr>
              <a:t>DEAR CODING</a:t>
            </a:r>
          </a:p>
        </p:txBody>
      </p:sp>
      <p:sp>
        <p:nvSpPr>
          <p:cNvPr id="6" name="TextBox 5">
            <a:extLst>
              <a:ext uri="{FF2B5EF4-FFF2-40B4-BE49-F238E27FC236}">
                <a16:creationId xmlns:a16="http://schemas.microsoft.com/office/drawing/2014/main" id="{0232925A-5065-8C13-F989-C54FFD874D8A}"/>
              </a:ext>
            </a:extLst>
          </p:cNvPr>
          <p:cNvSpPr txBox="1"/>
          <p:nvPr/>
        </p:nvSpPr>
        <p:spPr>
          <a:xfrm>
            <a:off x="1638826" y="699521"/>
            <a:ext cx="8155048" cy="5509200"/>
          </a:xfrm>
          <a:prstGeom prst="rect">
            <a:avLst/>
          </a:prstGeom>
          <a:solidFill>
            <a:srgbClr val="262335"/>
          </a:solidFill>
        </p:spPr>
        <p:txBody>
          <a:bodyPr wrap="square">
            <a:spAutoFit/>
          </a:bodyPr>
          <a:lstStyle/>
          <a:p>
            <a:r>
              <a:rPr lang="en-US" sz="2200" b="0" dirty="0">
                <a:solidFill>
                  <a:srgbClr val="72F1B8"/>
                </a:solidFill>
                <a:effectLst/>
                <a:latin typeface="Consolas" panose="020B0609020204030204" pitchFamily="49" charset="0"/>
              </a:rPr>
              <a:t>#include</a:t>
            </a:r>
            <a:r>
              <a:rPr lang="en-US" sz="2200" b="0" dirty="0">
                <a:solidFill>
                  <a:srgbClr val="BBBBBB"/>
                </a:solidFill>
                <a:effectLst/>
                <a:latin typeface="Consolas" panose="020B0609020204030204" pitchFamily="49" charset="0"/>
              </a:rPr>
              <a:t> </a:t>
            </a:r>
            <a:r>
              <a:rPr lang="en-US" sz="2200" b="0" dirty="0">
                <a:solidFill>
                  <a:srgbClr val="FF8B39"/>
                </a:solidFill>
                <a:effectLst/>
                <a:latin typeface="Consolas" panose="020B0609020204030204" pitchFamily="49" charset="0"/>
              </a:rPr>
              <a:t>&lt;</a:t>
            </a:r>
            <a:r>
              <a:rPr lang="en-US" sz="2200" b="0" dirty="0" err="1">
                <a:solidFill>
                  <a:srgbClr val="FF8B39"/>
                </a:solidFill>
                <a:effectLst/>
                <a:latin typeface="Consolas" panose="020B0609020204030204" pitchFamily="49" charset="0"/>
              </a:rPr>
              <a:t>stdio.h</a:t>
            </a:r>
            <a:r>
              <a:rPr lang="en-US" sz="2200" b="0" dirty="0">
                <a:solidFill>
                  <a:srgbClr val="FF8B39"/>
                </a:solidFill>
                <a:effectLst/>
                <a:latin typeface="Consolas" panose="020B0609020204030204" pitchFamily="49" charset="0"/>
              </a:rPr>
              <a:t>&gt;</a:t>
            </a:r>
            <a:endParaRPr lang="en-US" sz="2200" b="0" dirty="0">
              <a:solidFill>
                <a:srgbClr val="BBBBBB"/>
              </a:solidFill>
              <a:effectLst/>
              <a:latin typeface="Consolas" panose="020B0609020204030204" pitchFamily="49" charset="0"/>
            </a:endParaRPr>
          </a:p>
          <a:p>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a:solidFill>
                  <a:srgbClr val="36F9F6"/>
                </a:solidFill>
                <a:effectLst/>
                <a:latin typeface="Consolas" panose="020B0609020204030204" pitchFamily="49" charset="0"/>
              </a:rPr>
              <a:t>main</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k</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35</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z</a:t>
            </a:r>
            <a:r>
              <a:rPr lang="en-US" sz="2200" b="0" dirty="0">
                <a:solidFill>
                  <a:srgbClr val="BBBBBB"/>
                </a:solidFill>
                <a:effectLst/>
                <a:latin typeface="Consolas" panose="020B0609020204030204" pitchFamily="49" charset="0"/>
              </a:rPr>
              <a:t>; </a:t>
            </a:r>
          </a:p>
          <a:p>
            <a:r>
              <a:rPr lang="en-US" sz="2200" b="0" dirty="0">
                <a:solidFill>
                  <a:srgbClr val="BBBBBB"/>
                </a:solidFill>
                <a:effectLst/>
                <a:latin typeface="Consolas" panose="020B0609020204030204" pitchFamily="49" charset="0"/>
              </a:rPr>
              <a:t>    </a:t>
            </a:r>
            <a:r>
              <a:rPr lang="en-US" sz="2200" dirty="0">
                <a:solidFill>
                  <a:srgbClr val="F97E72"/>
                </a:solidFill>
                <a:latin typeface="Consolas" panose="020B0609020204030204" pitchFamily="49" charset="0"/>
              </a:rPr>
              <a:t>z</a:t>
            </a:r>
            <a:r>
              <a:rPr lang="en-US" sz="2200" b="0" dirty="0">
                <a:solidFill>
                  <a:srgbClr val="BBBBBB"/>
                </a:solidFill>
                <a:effectLst/>
                <a:latin typeface="Consolas" panose="020B0609020204030204" pitchFamily="49" charset="0"/>
              </a:rPr>
              <a:t> </a:t>
            </a:r>
            <a:r>
              <a:rPr lang="en-US" sz="2200" b="0" dirty="0">
                <a:solidFill>
                  <a:srgbClr val="FFFFFF"/>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36F9F6"/>
                </a:solidFill>
                <a:effectLst/>
                <a:latin typeface="Consolas" panose="020B0609020204030204" pitchFamily="49" charset="0"/>
              </a:rPr>
              <a:t>check</a:t>
            </a:r>
            <a:r>
              <a:rPr lang="en-US" sz="2200" b="0" dirty="0">
                <a:solidFill>
                  <a:srgbClr val="BBBBBB"/>
                </a:solidFill>
                <a:effectLst/>
                <a:latin typeface="Consolas" panose="020B0609020204030204" pitchFamily="49" charset="0"/>
              </a:rPr>
              <a:t>(</a:t>
            </a:r>
            <a:r>
              <a:rPr lang="en-US" sz="2200" b="0" dirty="0">
                <a:solidFill>
                  <a:srgbClr val="FF7EDB"/>
                </a:solidFill>
                <a:effectLst/>
                <a:latin typeface="Consolas" panose="020B0609020204030204" pitchFamily="49" charset="0"/>
              </a:rPr>
              <a:t>k</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err="1">
                <a:solidFill>
                  <a:srgbClr val="36F9F6"/>
                </a:solidFill>
                <a:effectLst/>
                <a:latin typeface="Consolas" panose="020B0609020204030204" pitchFamily="49" charset="0"/>
              </a:rPr>
              <a:t>printf</a:t>
            </a:r>
            <a:r>
              <a:rPr lang="en-US" sz="2200" b="0" dirty="0">
                <a:solidFill>
                  <a:srgbClr val="BBBBBB"/>
                </a:solidFill>
                <a:effectLst/>
                <a:latin typeface="Consolas" panose="020B0609020204030204" pitchFamily="49" charset="0"/>
              </a:rPr>
              <a:t>(</a:t>
            </a:r>
            <a:r>
              <a:rPr lang="en-US" sz="2200" b="0" dirty="0">
                <a:solidFill>
                  <a:srgbClr val="FF8B39"/>
                </a:solidFill>
                <a:effectLst/>
                <a:latin typeface="Consolas" panose="020B0609020204030204" pitchFamily="49" charset="0"/>
              </a:rPr>
              <a:t>"</a:t>
            </a:r>
            <a:r>
              <a:rPr lang="en-US" sz="2200" b="0" i="1" dirty="0">
                <a:solidFill>
                  <a:srgbClr val="72F1B8"/>
                </a:solidFill>
                <a:effectLst/>
                <a:latin typeface="Consolas" panose="020B0609020204030204" pitchFamily="49" charset="0"/>
              </a:rPr>
              <a:t>%d</a:t>
            </a:r>
            <a:r>
              <a:rPr lang="en-US" sz="2200" b="0" dirty="0">
                <a:solidFill>
                  <a:srgbClr val="36F9F6"/>
                </a:solidFill>
                <a:effectLst/>
                <a:latin typeface="Consolas" panose="020B0609020204030204" pitchFamily="49" charset="0"/>
              </a:rPr>
              <a:t>\n</a:t>
            </a:r>
            <a:r>
              <a:rPr lang="en-US" sz="2200" b="0" dirty="0">
                <a:solidFill>
                  <a:srgbClr val="FF8B39"/>
                </a:solidFill>
                <a:effectLst/>
                <a:latin typeface="Consolas" panose="020B0609020204030204" pitchFamily="49" charset="0"/>
              </a:rPr>
              <a:t>"</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z</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return</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0</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a:t>
            </a:r>
          </a:p>
          <a:p>
            <a:r>
              <a:rPr lang="en-US" sz="2200" b="0" dirty="0">
                <a:solidFill>
                  <a:srgbClr val="FEDE5D"/>
                </a:solidFill>
                <a:effectLst/>
                <a:latin typeface="Consolas" panose="020B0609020204030204" pitchFamily="49" charset="0"/>
              </a:rPr>
              <a:t>void</a:t>
            </a:r>
            <a:r>
              <a:rPr lang="en-US" sz="2200" b="0" dirty="0">
                <a:solidFill>
                  <a:srgbClr val="BBBBBB"/>
                </a:solidFill>
                <a:effectLst/>
                <a:latin typeface="Consolas" panose="020B0609020204030204" pitchFamily="49" charset="0"/>
              </a:rPr>
              <a:t> </a:t>
            </a:r>
            <a:r>
              <a:rPr lang="en-US" sz="2200" b="0" dirty="0">
                <a:solidFill>
                  <a:srgbClr val="36F9F6"/>
                </a:solidFill>
                <a:effectLst/>
                <a:latin typeface="Consolas" panose="020B0609020204030204" pitchFamily="49" charset="0"/>
              </a:rPr>
              <a:t>check</a:t>
            </a:r>
            <a:r>
              <a:rPr lang="en-US" sz="2200" b="0" dirty="0">
                <a:solidFill>
                  <a:srgbClr val="BBBBBB"/>
                </a:solidFill>
                <a:effectLst/>
                <a:latin typeface="Consolas" panose="020B0609020204030204" pitchFamily="49" charset="0"/>
              </a:rPr>
              <a:t> (</a:t>
            </a:r>
            <a:r>
              <a:rPr lang="en-US" sz="2200" b="0" i="1" dirty="0">
                <a:solidFill>
                  <a:srgbClr val="FF7EDB"/>
                </a:solidFill>
                <a:effectLst/>
                <a:latin typeface="Consolas" panose="020B0609020204030204" pitchFamily="49" charset="0"/>
              </a:rPr>
              <a:t>m</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int</a:t>
            </a:r>
            <a:r>
              <a:rPr lang="en-US" sz="2200" b="0" dirty="0">
                <a:solidFill>
                  <a:srgbClr val="BBBBBB"/>
                </a:solidFill>
                <a:effectLst/>
                <a:latin typeface="Consolas" panose="020B0609020204030204" pitchFamily="49" charset="0"/>
              </a:rPr>
              <a:t> </a:t>
            </a:r>
            <a:r>
              <a:rPr lang="en-US" sz="2200" b="0" dirty="0">
                <a:solidFill>
                  <a:srgbClr val="FF7EDB"/>
                </a:solidFill>
                <a:effectLst/>
                <a:latin typeface="Consolas" panose="020B0609020204030204" pitchFamily="49" charset="0"/>
              </a:rPr>
              <a:t>m</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if</a:t>
            </a:r>
            <a:r>
              <a:rPr lang="en-US" sz="2200" b="0" dirty="0">
                <a:solidFill>
                  <a:srgbClr val="BBBBBB"/>
                </a:solidFill>
                <a:effectLst/>
                <a:latin typeface="Consolas" panose="020B0609020204030204" pitchFamily="49" charset="0"/>
              </a:rPr>
              <a:t> (</a:t>
            </a:r>
            <a:r>
              <a:rPr lang="en-US" sz="2200" b="0" i="1" dirty="0">
                <a:solidFill>
                  <a:srgbClr val="FF7EDB"/>
                </a:solidFill>
                <a:effectLst/>
                <a:latin typeface="Consolas" panose="020B0609020204030204" pitchFamily="49" charset="0"/>
              </a:rPr>
              <a:t>m</a:t>
            </a:r>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&gt;</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40</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return</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1</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else</a:t>
            </a:r>
            <a:endParaRPr lang="en-US" sz="2200" b="0" dirty="0">
              <a:solidFill>
                <a:srgbClr val="BBBBBB"/>
              </a:solidFill>
              <a:effectLst/>
              <a:latin typeface="Consolas" panose="020B0609020204030204" pitchFamily="49" charset="0"/>
            </a:endParaRPr>
          </a:p>
          <a:p>
            <a:r>
              <a:rPr lang="en-US" sz="2200" b="0" dirty="0">
                <a:solidFill>
                  <a:srgbClr val="BBBBBB"/>
                </a:solidFill>
                <a:effectLst/>
                <a:latin typeface="Consolas" panose="020B0609020204030204" pitchFamily="49" charset="0"/>
              </a:rPr>
              <a:t>        </a:t>
            </a:r>
            <a:r>
              <a:rPr lang="en-US" sz="2200" b="0" dirty="0">
                <a:solidFill>
                  <a:srgbClr val="FEDE5D"/>
                </a:solidFill>
                <a:effectLst/>
                <a:latin typeface="Consolas" panose="020B0609020204030204" pitchFamily="49" charset="0"/>
              </a:rPr>
              <a:t>return</a:t>
            </a:r>
            <a:r>
              <a:rPr lang="en-US" sz="2200" b="0" dirty="0">
                <a:solidFill>
                  <a:srgbClr val="BBBBBB"/>
                </a:solidFill>
                <a:effectLst/>
                <a:latin typeface="Consolas" panose="020B0609020204030204" pitchFamily="49" charset="0"/>
              </a:rPr>
              <a:t> (</a:t>
            </a:r>
            <a:r>
              <a:rPr lang="en-US" sz="2200" b="0" dirty="0">
                <a:solidFill>
                  <a:srgbClr val="F97E72"/>
                </a:solidFill>
                <a:effectLst/>
                <a:latin typeface="Consolas" panose="020B0609020204030204" pitchFamily="49" charset="0"/>
              </a:rPr>
              <a:t>0</a:t>
            </a:r>
            <a:r>
              <a:rPr lang="en-US" sz="2200" b="0" dirty="0">
                <a:solidFill>
                  <a:srgbClr val="BBBBBB"/>
                </a:solidFill>
                <a:effectLst/>
                <a:latin typeface="Consolas" panose="020B0609020204030204" pitchFamily="49" charset="0"/>
              </a:rPr>
              <a:t>);</a:t>
            </a:r>
          </a:p>
          <a:p>
            <a:r>
              <a:rPr lang="en-US" sz="2200" b="0" dirty="0">
                <a:solidFill>
                  <a:srgbClr val="BBBBB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61A7D275-B9BF-B89C-288C-7D1A8A0B5CE7}"/>
              </a:ext>
            </a:extLst>
          </p:cNvPr>
          <p:cNvSpPr txBox="1"/>
          <p:nvPr/>
        </p:nvSpPr>
        <p:spPr>
          <a:xfrm rot="16200000">
            <a:off x="-1128061" y="1187094"/>
            <a:ext cx="2802254" cy="646331"/>
          </a:xfrm>
          <a:prstGeom prst="rect">
            <a:avLst/>
          </a:prstGeom>
          <a:noFill/>
          <a:ln>
            <a:noFill/>
          </a:ln>
        </p:spPr>
        <p:txBody>
          <a:bodyPr wrap="square" rtlCol="0">
            <a:spAutoFit/>
          </a:bodyPr>
          <a:lstStyle/>
          <a:p>
            <a:pPr algn="r"/>
            <a:r>
              <a:rPr lang="en-US" sz="3600" b="1" dirty="0">
                <a:solidFill>
                  <a:srgbClr val="03EDF9"/>
                </a:solidFill>
                <a:latin typeface="Tw Cen MT" panose="020B0602020104020603" pitchFamily="34" charset="0"/>
              </a:rPr>
              <a:t>CH 9 Q[B](c)</a:t>
            </a:r>
          </a:p>
        </p:txBody>
      </p:sp>
      <p:pic>
        <p:nvPicPr>
          <p:cNvPr id="22" name="Picture 21">
            <a:extLst>
              <a:ext uri="{FF2B5EF4-FFF2-40B4-BE49-F238E27FC236}">
                <a16:creationId xmlns:a16="http://schemas.microsoft.com/office/drawing/2014/main" id="{A4DA60A0-B739-1671-430F-1D1CFDAC1DEB}"/>
              </a:ext>
            </a:extLst>
          </p:cNvPr>
          <p:cNvPicPr>
            <a:picLocks noChangeAspect="1"/>
          </p:cNvPicPr>
          <p:nvPr/>
        </p:nvPicPr>
        <p:blipFill>
          <a:blip r:embed="rId4"/>
          <a:stretch>
            <a:fillRect/>
          </a:stretch>
        </p:blipFill>
        <p:spPr>
          <a:xfrm rot="-60000">
            <a:off x="5472255" y="2419404"/>
            <a:ext cx="6508999" cy="477432"/>
          </a:xfrm>
          <a:prstGeom prst="rect">
            <a:avLst/>
          </a:prstGeom>
        </p:spPr>
      </p:pic>
      <p:sp>
        <p:nvSpPr>
          <p:cNvPr id="23" name="TextBox 22">
            <a:extLst>
              <a:ext uri="{FF2B5EF4-FFF2-40B4-BE49-F238E27FC236}">
                <a16:creationId xmlns:a16="http://schemas.microsoft.com/office/drawing/2014/main" id="{14DAD15A-3A3D-2D65-45B6-CB4F6E3B0E65}"/>
              </a:ext>
            </a:extLst>
          </p:cNvPr>
          <p:cNvSpPr txBox="1"/>
          <p:nvPr/>
        </p:nvSpPr>
        <p:spPr>
          <a:xfrm>
            <a:off x="5122080" y="3025810"/>
            <a:ext cx="6590774" cy="3108543"/>
          </a:xfrm>
          <a:prstGeom prst="rect">
            <a:avLst/>
          </a:prstGeom>
          <a:noFill/>
        </p:spPr>
        <p:txBody>
          <a:bodyPr wrap="square" rtlCol="0">
            <a:spAutoFit/>
          </a:bodyPr>
          <a:lstStyle/>
          <a:p>
            <a:pPr algn="just"/>
            <a:r>
              <a:rPr lang="en-US" sz="2800" dirty="0">
                <a:solidFill>
                  <a:srgbClr val="03EDF9"/>
                </a:solidFill>
                <a:latin typeface="Tw Cen MT" panose="020B0602020104020603" pitchFamily="34" charset="0"/>
              </a:rPr>
              <a:t>✍️ A void function cannot be assigned to a variable.</a:t>
            </a:r>
          </a:p>
          <a:p>
            <a:pPr algn="just"/>
            <a:r>
              <a:rPr lang="en-US" sz="2800" dirty="0">
                <a:solidFill>
                  <a:srgbClr val="03EDF9"/>
                </a:solidFill>
                <a:latin typeface="Tw Cen MT" panose="020B0602020104020603" pitchFamily="34" charset="0"/>
              </a:rPr>
              <a:t>✍️ Type of variable m is not mentioned. By default, the compiler will treat m as an integer variable.</a:t>
            </a:r>
          </a:p>
          <a:p>
            <a:pPr algn="just"/>
            <a:r>
              <a:rPr lang="en-US" sz="2800" dirty="0">
                <a:solidFill>
                  <a:srgbClr val="03EDF9"/>
                </a:solidFill>
                <a:latin typeface="Tw Cen MT" panose="020B0602020104020603" pitchFamily="34" charset="0"/>
              </a:rPr>
              <a:t>✍️ m variable is redeclared.</a:t>
            </a:r>
          </a:p>
          <a:p>
            <a:pPr algn="just"/>
            <a:r>
              <a:rPr lang="en-US" sz="2800" dirty="0">
                <a:solidFill>
                  <a:srgbClr val="03EDF9"/>
                </a:solidFill>
                <a:latin typeface="Tw Cen MT" panose="020B0602020104020603" pitchFamily="34" charset="0"/>
              </a:rPr>
              <a:t>✍️ A void function does not return anything.</a:t>
            </a:r>
          </a:p>
        </p:txBody>
      </p:sp>
      <p:pic>
        <p:nvPicPr>
          <p:cNvPr id="25" name="Picture 24">
            <a:extLst>
              <a:ext uri="{FF2B5EF4-FFF2-40B4-BE49-F238E27FC236}">
                <a16:creationId xmlns:a16="http://schemas.microsoft.com/office/drawing/2014/main" id="{6184481A-ADEE-DA52-49EA-B34042118D4B}"/>
              </a:ext>
            </a:extLst>
          </p:cNvPr>
          <p:cNvPicPr>
            <a:picLocks noChangeAspect="1"/>
          </p:cNvPicPr>
          <p:nvPr/>
        </p:nvPicPr>
        <p:blipFill>
          <a:blip r:embed="rId5"/>
          <a:stretch>
            <a:fillRect/>
          </a:stretch>
        </p:blipFill>
        <p:spPr>
          <a:xfrm rot="-60000">
            <a:off x="5268849" y="893476"/>
            <a:ext cx="6599303" cy="1326957"/>
          </a:xfrm>
          <a:prstGeom prst="rect">
            <a:avLst/>
          </a:prstGeom>
        </p:spPr>
      </p:pic>
    </p:spTree>
    <p:extLst>
      <p:ext uri="{BB962C8B-B14F-4D97-AF65-F5344CB8AC3E}">
        <p14:creationId xmlns:p14="http://schemas.microsoft.com/office/powerpoint/2010/main" val="1497331398"/>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nodeType="afterEffect">
                                  <p:stCondLst>
                                    <p:cond delay="25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5771</TotalTime>
  <Words>1929</Words>
  <Application>Microsoft Office PowerPoint</Application>
  <PresentationFormat>Widescreen</PresentationFormat>
  <Paragraphs>313</Paragraphs>
  <Slides>22</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Vandana</dc:creator>
  <cp:lastModifiedBy>My Name</cp:lastModifiedBy>
  <cp:revision>165</cp:revision>
  <dcterms:created xsi:type="dcterms:W3CDTF">2017-01-05T13:17:27Z</dcterms:created>
  <dcterms:modified xsi:type="dcterms:W3CDTF">2023-03-28T13:29:23Z</dcterms:modified>
</cp:coreProperties>
</file>