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4"/>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5C81D-DA33-7F43-A709-45061ACEFD1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2286ACE-223B-0748-969B-A5F23E76B5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6B980A7-58DB-644A-B7E0-82B5AA97CA97}"/>
              </a:ext>
            </a:extLst>
          </p:cNvPr>
          <p:cNvSpPr>
            <a:spLocks noGrp="1"/>
          </p:cNvSpPr>
          <p:nvPr>
            <p:ph type="dt" sz="half" idx="10"/>
          </p:nvPr>
        </p:nvSpPr>
        <p:spPr/>
        <p:txBody>
          <a:bodyPr/>
          <a:lstStyle/>
          <a:p>
            <a:fld id="{48A87A34-81AB-432B-8DAE-1953F412C126}" type="datetimeFigureOut">
              <a:rPr lang="en-US" smtClean="0"/>
              <a:t>10/14/21</a:t>
            </a:fld>
            <a:endParaRPr lang="en-US" dirty="0"/>
          </a:p>
        </p:txBody>
      </p:sp>
      <p:sp>
        <p:nvSpPr>
          <p:cNvPr id="5" name="Footer Placeholder 4">
            <a:extLst>
              <a:ext uri="{FF2B5EF4-FFF2-40B4-BE49-F238E27FC236}">
                <a16:creationId xmlns:a16="http://schemas.microsoft.com/office/drawing/2014/main" id="{D0657BFD-B012-C340-96C5-F83954C416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E76197-54CF-0548-9842-367021B3595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9464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C8D14-F2CD-3249-A51F-86797B83F76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9F35D38-99B3-BA44-A0E2-365624B38D3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F1D67C5-59BF-3243-B1A1-77148250490F}"/>
              </a:ext>
            </a:extLst>
          </p:cNvPr>
          <p:cNvSpPr>
            <a:spLocks noGrp="1"/>
          </p:cNvSpPr>
          <p:nvPr>
            <p:ph type="dt" sz="half" idx="10"/>
          </p:nvPr>
        </p:nvSpPr>
        <p:spPr/>
        <p:txBody>
          <a:bodyPr/>
          <a:lstStyle/>
          <a:p>
            <a:fld id="{48A87A34-81AB-432B-8DAE-1953F412C126}" type="datetimeFigureOut">
              <a:rPr lang="en-US" smtClean="0"/>
              <a:t>10/14/21</a:t>
            </a:fld>
            <a:endParaRPr lang="en-US" dirty="0"/>
          </a:p>
        </p:txBody>
      </p:sp>
      <p:sp>
        <p:nvSpPr>
          <p:cNvPr id="5" name="Footer Placeholder 4">
            <a:extLst>
              <a:ext uri="{FF2B5EF4-FFF2-40B4-BE49-F238E27FC236}">
                <a16:creationId xmlns:a16="http://schemas.microsoft.com/office/drawing/2014/main" id="{63AF11A1-3E14-774A-B346-576804B9088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0D2552-7310-8B45-8432-FE3D5DE1012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0505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E4CD3F-F359-3146-AA63-09284131EA4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20B257D-2911-E34B-AB54-D946F288324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DF59F44-9523-DE4A-BE5E-A84821AEA28C}"/>
              </a:ext>
            </a:extLst>
          </p:cNvPr>
          <p:cNvSpPr>
            <a:spLocks noGrp="1"/>
          </p:cNvSpPr>
          <p:nvPr>
            <p:ph type="dt" sz="half" idx="10"/>
          </p:nvPr>
        </p:nvSpPr>
        <p:spPr/>
        <p:txBody>
          <a:bodyPr/>
          <a:lstStyle/>
          <a:p>
            <a:fld id="{48A87A34-81AB-432B-8DAE-1953F412C126}" type="datetimeFigureOut">
              <a:rPr lang="en-US" smtClean="0"/>
              <a:t>10/14/21</a:t>
            </a:fld>
            <a:endParaRPr lang="en-US" dirty="0"/>
          </a:p>
        </p:txBody>
      </p:sp>
      <p:sp>
        <p:nvSpPr>
          <p:cNvPr id="5" name="Footer Placeholder 4">
            <a:extLst>
              <a:ext uri="{FF2B5EF4-FFF2-40B4-BE49-F238E27FC236}">
                <a16:creationId xmlns:a16="http://schemas.microsoft.com/office/drawing/2014/main" id="{5A34AEEE-A232-2E43-8D16-74638C12139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93570DD-83AA-6F48-B3B8-2F749397142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5556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62ED-EF7E-FA40-A942-4D7BC93EBCE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C4E408F-C03F-FA4E-B03F-A07114A0F21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17C797-2775-B843-B02D-086368959DBF}"/>
              </a:ext>
            </a:extLst>
          </p:cNvPr>
          <p:cNvSpPr>
            <a:spLocks noGrp="1"/>
          </p:cNvSpPr>
          <p:nvPr>
            <p:ph type="dt" sz="half" idx="10"/>
          </p:nvPr>
        </p:nvSpPr>
        <p:spPr/>
        <p:txBody>
          <a:bodyPr/>
          <a:lstStyle/>
          <a:p>
            <a:fld id="{48A87A34-81AB-432B-8DAE-1953F412C126}" type="datetimeFigureOut">
              <a:rPr lang="en-US" smtClean="0"/>
              <a:t>10/14/21</a:t>
            </a:fld>
            <a:endParaRPr lang="en-US" dirty="0"/>
          </a:p>
        </p:txBody>
      </p:sp>
      <p:sp>
        <p:nvSpPr>
          <p:cNvPr id="5" name="Footer Placeholder 4">
            <a:extLst>
              <a:ext uri="{FF2B5EF4-FFF2-40B4-BE49-F238E27FC236}">
                <a16:creationId xmlns:a16="http://schemas.microsoft.com/office/drawing/2014/main" id="{5DF525BB-0672-A349-9156-C8A428E608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F5D9CB-7538-6A45-8EE2-98E29686EC6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3781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D95E2-6B5F-D64E-93F2-A773AADFBB0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64BF04C-DF79-2341-9A62-8A344B749B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3310903-3664-3C43-8328-08A9F17A7606}"/>
              </a:ext>
            </a:extLst>
          </p:cNvPr>
          <p:cNvSpPr>
            <a:spLocks noGrp="1"/>
          </p:cNvSpPr>
          <p:nvPr>
            <p:ph type="dt" sz="half" idx="10"/>
          </p:nvPr>
        </p:nvSpPr>
        <p:spPr/>
        <p:txBody>
          <a:bodyPr/>
          <a:lstStyle/>
          <a:p>
            <a:fld id="{48A87A34-81AB-432B-8DAE-1953F412C126}" type="datetimeFigureOut">
              <a:rPr lang="en-US" smtClean="0"/>
              <a:t>10/14/21</a:t>
            </a:fld>
            <a:endParaRPr lang="en-US" dirty="0"/>
          </a:p>
        </p:txBody>
      </p:sp>
      <p:sp>
        <p:nvSpPr>
          <p:cNvPr id="5" name="Footer Placeholder 4">
            <a:extLst>
              <a:ext uri="{FF2B5EF4-FFF2-40B4-BE49-F238E27FC236}">
                <a16:creationId xmlns:a16="http://schemas.microsoft.com/office/drawing/2014/main" id="{0872B3DF-DCC7-4B4B-88A5-A9853610A0C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E28C8A-C53D-8448-9985-F2F0C8AA595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4784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5FED-36DE-5F43-A16E-799F81A23E0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35D7FDD-F04A-3340-BE2E-BC84D87DBCE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0D7CE7C-BE93-0B4A-B7AF-E99F052157F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200EB41-EEDF-DD4D-BE64-C0A2B5EFF028}"/>
              </a:ext>
            </a:extLst>
          </p:cNvPr>
          <p:cNvSpPr>
            <a:spLocks noGrp="1"/>
          </p:cNvSpPr>
          <p:nvPr>
            <p:ph type="dt" sz="half" idx="10"/>
          </p:nvPr>
        </p:nvSpPr>
        <p:spPr/>
        <p:txBody>
          <a:bodyPr/>
          <a:lstStyle/>
          <a:p>
            <a:fld id="{48A87A34-81AB-432B-8DAE-1953F412C126}" type="datetimeFigureOut">
              <a:rPr lang="en-US" smtClean="0"/>
              <a:t>10/14/21</a:t>
            </a:fld>
            <a:endParaRPr lang="en-US" dirty="0"/>
          </a:p>
        </p:txBody>
      </p:sp>
      <p:sp>
        <p:nvSpPr>
          <p:cNvPr id="6" name="Footer Placeholder 5">
            <a:extLst>
              <a:ext uri="{FF2B5EF4-FFF2-40B4-BE49-F238E27FC236}">
                <a16:creationId xmlns:a16="http://schemas.microsoft.com/office/drawing/2014/main" id="{1705D17F-EE3D-294D-B169-4DE90EDAF7F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A8C5091-3810-DE46-96C3-F557E8FEE4D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2444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275D-A837-3441-A29C-5F0049EC522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0FEBC57-F956-344D-B857-4E4F5EE7FA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6E86E69-E314-EC4C-BF79-A15727F06BF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64B5692-493C-F44C-99EF-B5BA7450A6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BFE1C2D-239B-164A-B98C-901831D61C5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E5A9C0-B6AF-2A4B-8657-D99A7E577533}"/>
              </a:ext>
            </a:extLst>
          </p:cNvPr>
          <p:cNvSpPr>
            <a:spLocks noGrp="1"/>
          </p:cNvSpPr>
          <p:nvPr>
            <p:ph type="dt" sz="half" idx="10"/>
          </p:nvPr>
        </p:nvSpPr>
        <p:spPr/>
        <p:txBody>
          <a:bodyPr/>
          <a:lstStyle/>
          <a:p>
            <a:fld id="{48A87A34-81AB-432B-8DAE-1953F412C126}" type="datetimeFigureOut">
              <a:rPr lang="en-US" smtClean="0"/>
              <a:pPr/>
              <a:t>10/14/21</a:t>
            </a:fld>
            <a:endParaRPr lang="en-US" dirty="0"/>
          </a:p>
        </p:txBody>
      </p:sp>
      <p:sp>
        <p:nvSpPr>
          <p:cNvPr id="8" name="Footer Placeholder 7">
            <a:extLst>
              <a:ext uri="{FF2B5EF4-FFF2-40B4-BE49-F238E27FC236}">
                <a16:creationId xmlns:a16="http://schemas.microsoft.com/office/drawing/2014/main" id="{EBDAF2F4-9D00-EF42-9D35-79E03777C07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49BF6EF-EC7B-BC41-95D8-ED258DE1EEDA}"/>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1215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8783A-3DA1-9D44-BF8B-75F5A625EB5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233AC28-2BBB-0E40-85B1-D01560A4BBED}"/>
              </a:ext>
            </a:extLst>
          </p:cNvPr>
          <p:cNvSpPr>
            <a:spLocks noGrp="1"/>
          </p:cNvSpPr>
          <p:nvPr>
            <p:ph type="dt" sz="half" idx="10"/>
          </p:nvPr>
        </p:nvSpPr>
        <p:spPr/>
        <p:txBody>
          <a:bodyPr/>
          <a:lstStyle/>
          <a:p>
            <a:fld id="{48A87A34-81AB-432B-8DAE-1953F412C126}" type="datetimeFigureOut">
              <a:rPr lang="en-US" smtClean="0"/>
              <a:t>10/14/21</a:t>
            </a:fld>
            <a:endParaRPr lang="en-US" dirty="0"/>
          </a:p>
        </p:txBody>
      </p:sp>
      <p:sp>
        <p:nvSpPr>
          <p:cNvPr id="4" name="Footer Placeholder 3">
            <a:extLst>
              <a:ext uri="{FF2B5EF4-FFF2-40B4-BE49-F238E27FC236}">
                <a16:creationId xmlns:a16="http://schemas.microsoft.com/office/drawing/2014/main" id="{94A9A5AC-9E72-ED47-96CF-23DE866DA33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56E787C-F194-4C47-81C8-20388FDA69E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3127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3656ED-98EF-A840-8E82-B1AE50D3B96E}"/>
              </a:ext>
            </a:extLst>
          </p:cNvPr>
          <p:cNvSpPr>
            <a:spLocks noGrp="1"/>
          </p:cNvSpPr>
          <p:nvPr>
            <p:ph type="dt" sz="half" idx="10"/>
          </p:nvPr>
        </p:nvSpPr>
        <p:spPr/>
        <p:txBody>
          <a:bodyPr/>
          <a:lstStyle/>
          <a:p>
            <a:fld id="{48A87A34-81AB-432B-8DAE-1953F412C126}" type="datetimeFigureOut">
              <a:rPr lang="en-US" smtClean="0"/>
              <a:t>10/14/21</a:t>
            </a:fld>
            <a:endParaRPr lang="en-US" dirty="0"/>
          </a:p>
        </p:txBody>
      </p:sp>
      <p:sp>
        <p:nvSpPr>
          <p:cNvPr id="3" name="Footer Placeholder 2">
            <a:extLst>
              <a:ext uri="{FF2B5EF4-FFF2-40B4-BE49-F238E27FC236}">
                <a16:creationId xmlns:a16="http://schemas.microsoft.com/office/drawing/2014/main" id="{DAAE81DC-90A4-F141-93E6-712365B7610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07505BB-E390-D44A-B8AF-7730C7EE5F0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221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D0A7-206C-FF4C-A3A9-2BE5912F22E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54F2BF7-2685-8048-A277-87079EFF2E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8CBE97A-6483-A34A-8DAB-54DE8E6F4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45E4BA8-73E5-2B4F-AF08-6F961CE13126}"/>
              </a:ext>
            </a:extLst>
          </p:cNvPr>
          <p:cNvSpPr>
            <a:spLocks noGrp="1"/>
          </p:cNvSpPr>
          <p:nvPr>
            <p:ph type="dt" sz="half" idx="10"/>
          </p:nvPr>
        </p:nvSpPr>
        <p:spPr/>
        <p:txBody>
          <a:bodyPr/>
          <a:lstStyle/>
          <a:p>
            <a:fld id="{48A87A34-81AB-432B-8DAE-1953F412C126}" type="datetimeFigureOut">
              <a:rPr lang="en-US" smtClean="0"/>
              <a:t>10/14/21</a:t>
            </a:fld>
            <a:endParaRPr lang="en-US" dirty="0"/>
          </a:p>
        </p:txBody>
      </p:sp>
      <p:sp>
        <p:nvSpPr>
          <p:cNvPr id="6" name="Footer Placeholder 5">
            <a:extLst>
              <a:ext uri="{FF2B5EF4-FFF2-40B4-BE49-F238E27FC236}">
                <a16:creationId xmlns:a16="http://schemas.microsoft.com/office/drawing/2014/main" id="{7FF702B8-E3AC-1040-9DB0-24F60EA1575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628227E-4BFF-FF4E-A2F7-DA56B41429C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1407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35D2-0FBC-B64F-80FC-72279B64B3A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3385ECB-A609-D349-B872-CFBF7EF069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60BB00-7460-6742-AC1D-1BDACEF6D4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BCA9E35-0EDC-744C-ADF3-7A42DF29B89D}"/>
              </a:ext>
            </a:extLst>
          </p:cNvPr>
          <p:cNvSpPr>
            <a:spLocks noGrp="1"/>
          </p:cNvSpPr>
          <p:nvPr>
            <p:ph type="dt" sz="half" idx="10"/>
          </p:nvPr>
        </p:nvSpPr>
        <p:spPr/>
        <p:txBody>
          <a:bodyPr/>
          <a:lstStyle/>
          <a:p>
            <a:fld id="{48A87A34-81AB-432B-8DAE-1953F412C126}" type="datetimeFigureOut">
              <a:rPr lang="en-US" smtClean="0"/>
              <a:pPr/>
              <a:t>10/14/21</a:t>
            </a:fld>
            <a:endParaRPr lang="en-US" dirty="0"/>
          </a:p>
        </p:txBody>
      </p:sp>
      <p:sp>
        <p:nvSpPr>
          <p:cNvPr id="6" name="Footer Placeholder 5">
            <a:extLst>
              <a:ext uri="{FF2B5EF4-FFF2-40B4-BE49-F238E27FC236}">
                <a16:creationId xmlns:a16="http://schemas.microsoft.com/office/drawing/2014/main" id="{5FFF9D18-1557-954B-929C-4C390EC3EC2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377CC51-516F-5743-A31D-ADE1ED85273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2830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E8B70F-1582-9E41-9839-5D96AA7D5D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0E2E7E4-18E5-1243-9674-4CCA512858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93095A-3334-4D41-A22E-DC8E467993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10/14/21</a:t>
            </a:fld>
            <a:endParaRPr lang="en-US" dirty="0"/>
          </a:p>
        </p:txBody>
      </p:sp>
      <p:sp>
        <p:nvSpPr>
          <p:cNvPr id="5" name="Footer Placeholder 4">
            <a:extLst>
              <a:ext uri="{FF2B5EF4-FFF2-40B4-BE49-F238E27FC236}">
                <a16:creationId xmlns:a16="http://schemas.microsoft.com/office/drawing/2014/main" id="{7B3AF01F-2941-6B49-B79E-BD014241CA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17863B-5AB4-9E4C-9E3B-14D3F29E18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68315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B764-8610-4B4F-8239-BDD6B1A579CA}"/>
              </a:ext>
            </a:extLst>
          </p:cNvPr>
          <p:cNvSpPr>
            <a:spLocks noGrp="1"/>
          </p:cNvSpPr>
          <p:nvPr>
            <p:ph type="ctrTitle"/>
          </p:nvPr>
        </p:nvSpPr>
        <p:spPr/>
        <p:txBody>
          <a:bodyPr/>
          <a:lstStyle/>
          <a:p>
            <a:r>
              <a:rPr lang="en-US" dirty="0"/>
              <a:t>Transformation Assignment</a:t>
            </a:r>
          </a:p>
        </p:txBody>
      </p:sp>
      <p:sp>
        <p:nvSpPr>
          <p:cNvPr id="3" name="Subtitle 2">
            <a:extLst>
              <a:ext uri="{FF2B5EF4-FFF2-40B4-BE49-F238E27FC236}">
                <a16:creationId xmlns:a16="http://schemas.microsoft.com/office/drawing/2014/main" id="{723F91C0-A16C-5C49-A5B5-713CD6644DDC}"/>
              </a:ext>
            </a:extLst>
          </p:cNvPr>
          <p:cNvSpPr>
            <a:spLocks noGrp="1"/>
          </p:cNvSpPr>
          <p:nvPr>
            <p:ph type="subTitle" idx="1"/>
          </p:nvPr>
        </p:nvSpPr>
        <p:spPr/>
        <p:txBody>
          <a:bodyPr/>
          <a:lstStyle/>
          <a:p>
            <a:r>
              <a:rPr lang="en-US"/>
              <a:t>Raghvendra Yadav</a:t>
            </a:r>
          </a:p>
        </p:txBody>
      </p:sp>
    </p:spTree>
    <p:extLst>
      <p:ext uri="{BB962C8B-B14F-4D97-AF65-F5344CB8AC3E}">
        <p14:creationId xmlns:p14="http://schemas.microsoft.com/office/powerpoint/2010/main" val="1594397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AE4E8-4870-FC43-AB7C-69866BD2BD3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47D4F85-862F-BF46-A52E-4CA8FB419BAA}"/>
              </a:ext>
            </a:extLst>
          </p:cNvPr>
          <p:cNvSpPr>
            <a:spLocks noGrp="1"/>
          </p:cNvSpPr>
          <p:nvPr>
            <p:ph idx="1"/>
          </p:nvPr>
        </p:nvSpPr>
        <p:spPr/>
        <p:txBody>
          <a:bodyPr>
            <a:normAutofit/>
          </a:bodyPr>
          <a:lstStyle/>
          <a:p>
            <a:r>
              <a:rPr lang="en-IN" sz="1400" b="1" dirty="0"/>
              <a:t>Hospital CAHPS (HCAHPS) is the </a:t>
            </a:r>
            <a:r>
              <a:rPr lang="en-IN" sz="1400" dirty="0"/>
              <a:t>national, standardized, publicly-reported survey of patients' perspectives of hospital care. It measuring patients’ perceptions of their hospital experience</a:t>
            </a:r>
          </a:p>
          <a:p>
            <a:r>
              <a:rPr lang="en-IN" sz="1400" dirty="0"/>
              <a:t>The HCAHPS Survey captures the patient’s experience of communication with doctors and nurses, responsiveness of hospital staff, communication about medicines, cleanliness and quietness of the hospital, discharge information, transition to post-hospital care and overall rating of the hospital.</a:t>
            </a:r>
            <a:endParaRPr lang="en-IN" sz="1400" b="1" dirty="0"/>
          </a:p>
          <a:p>
            <a:endParaRPr lang="en-US" sz="1400" dirty="0"/>
          </a:p>
        </p:txBody>
      </p:sp>
    </p:spTree>
    <p:extLst>
      <p:ext uri="{BB962C8B-B14F-4D97-AF65-F5344CB8AC3E}">
        <p14:creationId xmlns:p14="http://schemas.microsoft.com/office/powerpoint/2010/main" val="159895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6E9A5-2EE6-7B44-829A-42F9C30C29F2}"/>
              </a:ext>
            </a:extLst>
          </p:cNvPr>
          <p:cNvSpPr>
            <a:spLocks noGrp="1"/>
          </p:cNvSpPr>
          <p:nvPr>
            <p:ph type="title"/>
          </p:nvPr>
        </p:nvSpPr>
        <p:spPr/>
        <p:txBody>
          <a:bodyPr/>
          <a:lstStyle/>
          <a:p>
            <a:r>
              <a:rPr lang="en-US" dirty="0"/>
              <a:t>Requirement Specification</a:t>
            </a:r>
          </a:p>
        </p:txBody>
      </p:sp>
      <p:sp>
        <p:nvSpPr>
          <p:cNvPr id="3" name="Content Placeholder 2">
            <a:extLst>
              <a:ext uri="{FF2B5EF4-FFF2-40B4-BE49-F238E27FC236}">
                <a16:creationId xmlns:a16="http://schemas.microsoft.com/office/drawing/2014/main" id="{3D41B8EA-A139-3145-B1DD-71342C092D11}"/>
              </a:ext>
            </a:extLst>
          </p:cNvPr>
          <p:cNvSpPr>
            <a:spLocks noGrp="1"/>
          </p:cNvSpPr>
          <p:nvPr>
            <p:ph idx="1"/>
          </p:nvPr>
        </p:nvSpPr>
        <p:spPr/>
        <p:txBody>
          <a:bodyPr>
            <a:normAutofit/>
          </a:bodyPr>
          <a:lstStyle/>
          <a:p>
            <a:r>
              <a:rPr lang="en-US" sz="1400" b="1" dirty="0"/>
              <a:t>Data Transformation</a:t>
            </a:r>
            <a:r>
              <a:rPr lang="en-US" sz="1400" dirty="0"/>
              <a:t>: </a:t>
            </a:r>
            <a:r>
              <a:rPr lang="en-IN" sz="1400" dirty="0"/>
              <a:t>data should transform to follow close to a normal distribution.</a:t>
            </a:r>
            <a:endParaRPr lang="en-US" sz="1400" dirty="0"/>
          </a:p>
          <a:p>
            <a:endParaRPr lang="en-US" sz="1400" dirty="0"/>
          </a:p>
          <a:p>
            <a:endParaRPr lang="en-US" sz="1400" dirty="0"/>
          </a:p>
        </p:txBody>
      </p:sp>
      <p:sp>
        <p:nvSpPr>
          <p:cNvPr id="4" name="Rounded Rectangle 3">
            <a:extLst>
              <a:ext uri="{FF2B5EF4-FFF2-40B4-BE49-F238E27FC236}">
                <a16:creationId xmlns:a16="http://schemas.microsoft.com/office/drawing/2014/main" id="{2B8F83B1-C859-7342-9DF9-E7E9A58C98B6}"/>
              </a:ext>
            </a:extLst>
          </p:cNvPr>
          <p:cNvSpPr/>
          <p:nvPr/>
        </p:nvSpPr>
        <p:spPr>
          <a:xfrm>
            <a:off x="5128590" y="3816626"/>
            <a:ext cx="1480931" cy="954157"/>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EDA and Transformation</a:t>
            </a:r>
          </a:p>
        </p:txBody>
      </p:sp>
      <p:sp>
        <p:nvSpPr>
          <p:cNvPr id="6" name="Snip Single Corner of Rectangle 5">
            <a:extLst>
              <a:ext uri="{FF2B5EF4-FFF2-40B4-BE49-F238E27FC236}">
                <a16:creationId xmlns:a16="http://schemas.microsoft.com/office/drawing/2014/main" id="{0420F02C-D0BE-544B-A920-F4C64FC8648F}"/>
              </a:ext>
            </a:extLst>
          </p:cNvPr>
          <p:cNvSpPr/>
          <p:nvPr/>
        </p:nvSpPr>
        <p:spPr>
          <a:xfrm>
            <a:off x="2325757" y="3816626"/>
            <a:ext cx="914400" cy="954157"/>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HCAHPS - Data</a:t>
            </a:r>
          </a:p>
        </p:txBody>
      </p:sp>
      <p:cxnSp>
        <p:nvCxnSpPr>
          <p:cNvPr id="8" name="Straight Arrow Connector 7">
            <a:extLst>
              <a:ext uri="{FF2B5EF4-FFF2-40B4-BE49-F238E27FC236}">
                <a16:creationId xmlns:a16="http://schemas.microsoft.com/office/drawing/2014/main" id="{52F2F503-D837-364B-B2CC-4283E05CBC58}"/>
              </a:ext>
            </a:extLst>
          </p:cNvPr>
          <p:cNvCxnSpPr>
            <a:stCxn id="6" idx="0"/>
            <a:endCxn id="4" idx="1"/>
          </p:cNvCxnSpPr>
          <p:nvPr/>
        </p:nvCxnSpPr>
        <p:spPr>
          <a:xfrm>
            <a:off x="3240156" y="4293705"/>
            <a:ext cx="18720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CD126725-BFAF-E243-A489-A267EF0E4ABF}"/>
              </a:ext>
            </a:extLst>
          </p:cNvPr>
          <p:cNvPicPr>
            <a:picLocks noChangeAspect="1"/>
          </p:cNvPicPr>
          <p:nvPr/>
        </p:nvPicPr>
        <p:blipFill>
          <a:blip r:embed="rId2"/>
          <a:stretch>
            <a:fillRect/>
          </a:stretch>
        </p:blipFill>
        <p:spPr>
          <a:xfrm>
            <a:off x="8417010" y="3816625"/>
            <a:ext cx="1480931" cy="954157"/>
          </a:xfrm>
          <a:prstGeom prst="rect">
            <a:avLst/>
          </a:prstGeom>
          <a:solidFill>
            <a:schemeClr val="tx1"/>
          </a:solidFill>
        </p:spPr>
      </p:pic>
      <p:cxnSp>
        <p:nvCxnSpPr>
          <p:cNvPr id="10" name="Straight Arrow Connector 9">
            <a:extLst>
              <a:ext uri="{FF2B5EF4-FFF2-40B4-BE49-F238E27FC236}">
                <a16:creationId xmlns:a16="http://schemas.microsoft.com/office/drawing/2014/main" id="{E00E2DC2-A502-494C-B508-7FB695B66C5A}"/>
              </a:ext>
            </a:extLst>
          </p:cNvPr>
          <p:cNvCxnSpPr/>
          <p:nvPr/>
        </p:nvCxnSpPr>
        <p:spPr>
          <a:xfrm>
            <a:off x="6609521" y="4303732"/>
            <a:ext cx="18720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96682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C7080F-FDFC-5248-A904-D86FB2AA0D7B}"/>
              </a:ext>
            </a:extLst>
          </p:cNvPr>
          <p:cNvSpPr>
            <a:spLocks noGrp="1"/>
          </p:cNvSpPr>
          <p:nvPr>
            <p:ph type="title"/>
          </p:nvPr>
        </p:nvSpPr>
        <p:spPr>
          <a:xfrm>
            <a:off x="630936" y="639520"/>
            <a:ext cx="3429000" cy="1719072"/>
          </a:xfrm>
        </p:spPr>
        <p:txBody>
          <a:bodyPr anchor="b">
            <a:normAutofit/>
          </a:bodyPr>
          <a:lstStyle/>
          <a:p>
            <a:r>
              <a:rPr lang="en-US" sz="3800"/>
              <a:t>Implementation: HCAHPS Answer Percentage</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51D223B-9D22-AC48-AE4E-009BAA7C9B36}"/>
              </a:ext>
            </a:extLst>
          </p:cNvPr>
          <p:cNvSpPr>
            <a:spLocks noGrp="1"/>
          </p:cNvSpPr>
          <p:nvPr>
            <p:ph idx="1"/>
          </p:nvPr>
        </p:nvSpPr>
        <p:spPr>
          <a:xfrm>
            <a:off x="630936" y="2807208"/>
            <a:ext cx="3429000" cy="3410712"/>
          </a:xfrm>
        </p:spPr>
        <p:txBody>
          <a:bodyPr anchor="t">
            <a:normAutofit/>
          </a:bodyPr>
          <a:lstStyle/>
          <a:p>
            <a:r>
              <a:rPr lang="en-US" sz="1500" dirty="0"/>
              <a:t>HCAHPS Answer Percentage is bi-model in nature</a:t>
            </a:r>
          </a:p>
          <a:p>
            <a:r>
              <a:rPr lang="en-US" sz="1500" dirty="0"/>
              <a:t> To normalize we are performing following transformation</a:t>
            </a:r>
          </a:p>
          <a:p>
            <a:r>
              <a:rPr lang="en-US" sz="1500" dirty="0"/>
              <a:t>Mean deviation </a:t>
            </a:r>
          </a:p>
          <a:p>
            <a:r>
              <a:rPr lang="en-IN" sz="1500" dirty="0"/>
              <a:t>Logarithm </a:t>
            </a:r>
            <a:r>
              <a:rPr lang="en-IN" sz="1500" i="1" dirty="0"/>
              <a:t>log(x): </a:t>
            </a:r>
            <a:r>
              <a:rPr lang="en-IN" sz="1500" dirty="0"/>
              <a:t>It is used to reduce skewness</a:t>
            </a:r>
          </a:p>
          <a:p>
            <a:r>
              <a:rPr lang="en-IN" sz="1500" dirty="0" err="1"/>
              <a:t>Squar</a:t>
            </a:r>
            <a:r>
              <a:rPr lang="en-IN" sz="1500" dirty="0"/>
              <a:t>(x) : It is used to reduce skewness</a:t>
            </a:r>
          </a:p>
          <a:p>
            <a:endParaRPr lang="en-US" sz="2200" dirty="0"/>
          </a:p>
        </p:txBody>
      </p:sp>
      <p:pic>
        <p:nvPicPr>
          <p:cNvPr id="5" name="Picture 4">
            <a:extLst>
              <a:ext uri="{FF2B5EF4-FFF2-40B4-BE49-F238E27FC236}">
                <a16:creationId xmlns:a16="http://schemas.microsoft.com/office/drawing/2014/main" id="{488F3BCC-02CC-A24E-AC31-4BB52D0831E9}"/>
              </a:ext>
            </a:extLst>
          </p:cNvPr>
          <p:cNvPicPr>
            <a:picLocks noChangeAspect="1"/>
          </p:cNvPicPr>
          <p:nvPr/>
        </p:nvPicPr>
        <p:blipFill>
          <a:blip r:embed="rId2"/>
          <a:stretch>
            <a:fillRect/>
          </a:stretch>
        </p:blipFill>
        <p:spPr>
          <a:xfrm>
            <a:off x="4126310" y="840260"/>
            <a:ext cx="7837752" cy="5622818"/>
          </a:xfrm>
          <a:prstGeom prst="rect">
            <a:avLst/>
          </a:prstGeom>
        </p:spPr>
      </p:pic>
    </p:spTree>
    <p:extLst>
      <p:ext uri="{BB962C8B-B14F-4D97-AF65-F5344CB8AC3E}">
        <p14:creationId xmlns:p14="http://schemas.microsoft.com/office/powerpoint/2010/main" val="206787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7DAD1-980A-4D41-A8FB-6CA6913A947B}"/>
              </a:ext>
            </a:extLst>
          </p:cNvPr>
          <p:cNvSpPr>
            <a:spLocks noGrp="1"/>
          </p:cNvSpPr>
          <p:nvPr>
            <p:ph type="title"/>
          </p:nvPr>
        </p:nvSpPr>
        <p:spPr/>
        <p:txBody>
          <a:bodyPr/>
          <a:lstStyle/>
          <a:p>
            <a:r>
              <a:rPr lang="en-US" dirty="0"/>
              <a:t>RI State Analysis</a:t>
            </a:r>
          </a:p>
        </p:txBody>
      </p:sp>
      <p:sp>
        <p:nvSpPr>
          <p:cNvPr id="3" name="Content Placeholder 2">
            <a:extLst>
              <a:ext uri="{FF2B5EF4-FFF2-40B4-BE49-F238E27FC236}">
                <a16:creationId xmlns:a16="http://schemas.microsoft.com/office/drawing/2014/main" id="{F95DC8B0-5684-954B-B169-EE711FD00303}"/>
              </a:ext>
            </a:extLst>
          </p:cNvPr>
          <p:cNvSpPr>
            <a:spLocks noGrp="1"/>
          </p:cNvSpPr>
          <p:nvPr>
            <p:ph idx="1"/>
          </p:nvPr>
        </p:nvSpPr>
        <p:spPr/>
        <p:txBody>
          <a:bodyPr>
            <a:normAutofit/>
          </a:bodyPr>
          <a:lstStyle/>
          <a:p>
            <a:r>
              <a:rPr lang="en-US" sz="1400" dirty="0"/>
              <a:t>There is no NA in RI state</a:t>
            </a:r>
          </a:p>
          <a:p>
            <a:r>
              <a:rPr lang="en-US" sz="1400" dirty="0"/>
              <a:t>No missing value treatment required</a:t>
            </a:r>
          </a:p>
        </p:txBody>
      </p:sp>
    </p:spTree>
    <p:extLst>
      <p:ext uri="{BB962C8B-B14F-4D97-AF65-F5344CB8AC3E}">
        <p14:creationId xmlns:p14="http://schemas.microsoft.com/office/powerpoint/2010/main" val="3318851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TotalTime>
  <Words>160</Words>
  <Application>Microsoft Macintosh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Transformation Assignment</vt:lpstr>
      <vt:lpstr>Introduction</vt:lpstr>
      <vt:lpstr>Requirement Specification</vt:lpstr>
      <vt:lpstr>Implementation: HCAHPS Answer Percentage</vt:lpstr>
      <vt:lpstr>RI State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Transformation Assignment</dc:title>
  <dc:creator>Yadav, Raghvendra K</dc:creator>
  <cp:lastModifiedBy>Yadav, Raghvendra K</cp:lastModifiedBy>
  <cp:revision>1</cp:revision>
  <dcterms:created xsi:type="dcterms:W3CDTF">2021-10-14T06:30:28Z</dcterms:created>
  <dcterms:modified xsi:type="dcterms:W3CDTF">2021-10-14T08:05:33Z</dcterms:modified>
</cp:coreProperties>
</file>