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1" r:id="rId5"/>
    <p:sldId id="262" r:id="rId6"/>
    <p:sldId id="263" r:id="rId7"/>
    <p:sldId id="268" r:id="rId8"/>
    <p:sldId id="269" r:id="rId9"/>
    <p:sldId id="264" r:id="rId10"/>
    <p:sldId id="270" r:id="rId11"/>
    <p:sldId id="271" r:id="rId12"/>
    <p:sldId id="272" r:id="rId13"/>
    <p:sldId id="273" r:id="rId14"/>
    <p:sldId id="274" r:id="rId15"/>
    <p:sldId id="275" r:id="rId16"/>
    <p:sldId id="276" r:id="rId17"/>
    <p:sldId id="265" r:id="rId18"/>
    <p:sldId id="277" r:id="rId19"/>
    <p:sldId id="266"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83" d="100"/>
          <a:sy n="83" d="100"/>
        </p:scale>
        <p:origin x="66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FDFC7C-6D5F-4A27-A9DA-7F0AEE1D2E56}"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D6E11DC-933D-4525-B175-055E2A0EFF9D}" type="slidenum">
              <a:rPr lang="en-US" smtClean="0"/>
              <a:t>‹#›</a:t>
            </a:fld>
            <a:endParaRPr lang="en-US"/>
          </a:p>
        </p:txBody>
      </p:sp>
    </p:spTree>
    <p:extLst>
      <p:ext uri="{BB962C8B-B14F-4D97-AF65-F5344CB8AC3E}">
        <p14:creationId xmlns:p14="http://schemas.microsoft.com/office/powerpoint/2010/main" val="40894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FDFC7C-6D5F-4A27-A9DA-7F0AEE1D2E56}"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6E11DC-933D-4525-B175-055E2A0EFF9D}" type="slidenum">
              <a:rPr lang="en-US" smtClean="0"/>
              <a:t>‹#›</a:t>
            </a:fld>
            <a:endParaRPr lang="en-US"/>
          </a:p>
        </p:txBody>
      </p:sp>
    </p:spTree>
    <p:extLst>
      <p:ext uri="{BB962C8B-B14F-4D97-AF65-F5344CB8AC3E}">
        <p14:creationId xmlns:p14="http://schemas.microsoft.com/office/powerpoint/2010/main" val="288826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FDFC7C-6D5F-4A27-A9DA-7F0AEE1D2E56}"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6E11DC-933D-4525-B175-055E2A0EFF9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26654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5FDFC7C-6D5F-4A27-A9DA-7F0AEE1D2E56}"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6E11DC-933D-4525-B175-055E2A0EFF9D}" type="slidenum">
              <a:rPr lang="en-US" smtClean="0"/>
              <a:t>‹#›</a:t>
            </a:fld>
            <a:endParaRPr lang="en-US"/>
          </a:p>
        </p:txBody>
      </p:sp>
    </p:spTree>
    <p:extLst>
      <p:ext uri="{BB962C8B-B14F-4D97-AF65-F5344CB8AC3E}">
        <p14:creationId xmlns:p14="http://schemas.microsoft.com/office/powerpoint/2010/main" val="1857628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5FDFC7C-6D5F-4A27-A9DA-7F0AEE1D2E56}"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6E11DC-933D-4525-B175-055E2A0EFF9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52091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5FDFC7C-6D5F-4A27-A9DA-7F0AEE1D2E56}"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6E11DC-933D-4525-B175-055E2A0EFF9D}" type="slidenum">
              <a:rPr lang="en-US" smtClean="0"/>
              <a:t>‹#›</a:t>
            </a:fld>
            <a:endParaRPr lang="en-US"/>
          </a:p>
        </p:txBody>
      </p:sp>
    </p:spTree>
    <p:extLst>
      <p:ext uri="{BB962C8B-B14F-4D97-AF65-F5344CB8AC3E}">
        <p14:creationId xmlns:p14="http://schemas.microsoft.com/office/powerpoint/2010/main" val="1563564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DFC7C-6D5F-4A27-A9DA-7F0AEE1D2E56}"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6E11DC-933D-4525-B175-055E2A0EFF9D}" type="slidenum">
              <a:rPr lang="en-US" smtClean="0"/>
              <a:t>‹#›</a:t>
            </a:fld>
            <a:endParaRPr lang="en-US"/>
          </a:p>
        </p:txBody>
      </p:sp>
    </p:spTree>
    <p:extLst>
      <p:ext uri="{BB962C8B-B14F-4D97-AF65-F5344CB8AC3E}">
        <p14:creationId xmlns:p14="http://schemas.microsoft.com/office/powerpoint/2010/main" val="29217906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DFC7C-6D5F-4A27-A9DA-7F0AEE1D2E56}"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6E11DC-933D-4525-B175-055E2A0EFF9D}" type="slidenum">
              <a:rPr lang="en-US" smtClean="0"/>
              <a:t>‹#›</a:t>
            </a:fld>
            <a:endParaRPr lang="en-US"/>
          </a:p>
        </p:txBody>
      </p:sp>
    </p:spTree>
    <p:extLst>
      <p:ext uri="{BB962C8B-B14F-4D97-AF65-F5344CB8AC3E}">
        <p14:creationId xmlns:p14="http://schemas.microsoft.com/office/powerpoint/2010/main" val="1019066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FDFC7C-6D5F-4A27-A9DA-7F0AEE1D2E56}"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D6E11DC-933D-4525-B175-055E2A0EFF9D}" type="slidenum">
              <a:rPr lang="en-US" smtClean="0"/>
              <a:t>‹#›</a:t>
            </a:fld>
            <a:endParaRPr lang="en-US"/>
          </a:p>
        </p:txBody>
      </p:sp>
    </p:spTree>
    <p:extLst>
      <p:ext uri="{BB962C8B-B14F-4D97-AF65-F5344CB8AC3E}">
        <p14:creationId xmlns:p14="http://schemas.microsoft.com/office/powerpoint/2010/main" val="196858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FDFC7C-6D5F-4A27-A9DA-7F0AEE1D2E56}" type="datetimeFigureOut">
              <a:rPr lang="en-US" smtClean="0"/>
              <a:t>3/12/2022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D6E11DC-933D-4525-B175-055E2A0EFF9D}" type="slidenum">
              <a:rPr lang="en-US" smtClean="0"/>
              <a:t>‹#›</a:t>
            </a:fld>
            <a:endParaRPr lang="en-US"/>
          </a:p>
        </p:txBody>
      </p:sp>
    </p:spTree>
    <p:extLst>
      <p:ext uri="{BB962C8B-B14F-4D97-AF65-F5344CB8AC3E}">
        <p14:creationId xmlns:p14="http://schemas.microsoft.com/office/powerpoint/2010/main" val="124741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FDFC7C-6D5F-4A27-A9DA-7F0AEE1D2E56}"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D6E11DC-933D-4525-B175-055E2A0EFF9D}" type="slidenum">
              <a:rPr lang="en-US" smtClean="0"/>
              <a:t>‹#›</a:t>
            </a:fld>
            <a:endParaRPr lang="en-US"/>
          </a:p>
        </p:txBody>
      </p:sp>
    </p:spTree>
    <p:extLst>
      <p:ext uri="{BB962C8B-B14F-4D97-AF65-F5344CB8AC3E}">
        <p14:creationId xmlns:p14="http://schemas.microsoft.com/office/powerpoint/2010/main" val="2390666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FDFC7C-6D5F-4A27-A9DA-7F0AEE1D2E56}" type="datetimeFigureOut">
              <a:rPr lang="en-US" smtClean="0"/>
              <a:t>3/12/2022</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D6E11DC-933D-4525-B175-055E2A0EFF9D}" type="slidenum">
              <a:rPr lang="en-US" smtClean="0"/>
              <a:t>‹#›</a:t>
            </a:fld>
            <a:endParaRPr lang="en-US"/>
          </a:p>
        </p:txBody>
      </p:sp>
    </p:spTree>
    <p:extLst>
      <p:ext uri="{BB962C8B-B14F-4D97-AF65-F5344CB8AC3E}">
        <p14:creationId xmlns:p14="http://schemas.microsoft.com/office/powerpoint/2010/main" val="3775507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FDFC7C-6D5F-4A27-A9DA-7F0AEE1D2E56}" type="datetimeFigureOut">
              <a:rPr lang="en-US" smtClean="0"/>
              <a:t>3/12/2022</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D6E11DC-933D-4525-B175-055E2A0EFF9D}" type="slidenum">
              <a:rPr lang="en-US" smtClean="0"/>
              <a:t>‹#›</a:t>
            </a:fld>
            <a:endParaRPr lang="en-US"/>
          </a:p>
        </p:txBody>
      </p:sp>
    </p:spTree>
    <p:extLst>
      <p:ext uri="{BB962C8B-B14F-4D97-AF65-F5344CB8AC3E}">
        <p14:creationId xmlns:p14="http://schemas.microsoft.com/office/powerpoint/2010/main" val="279085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DFC7C-6D5F-4A27-A9DA-7F0AEE1D2E56}" type="datetimeFigureOut">
              <a:rPr lang="en-US" smtClean="0"/>
              <a:t>3/12/2022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D6E11DC-933D-4525-B175-055E2A0EFF9D}" type="slidenum">
              <a:rPr lang="en-US" smtClean="0"/>
              <a:t>‹#›</a:t>
            </a:fld>
            <a:endParaRPr lang="en-US"/>
          </a:p>
        </p:txBody>
      </p:sp>
    </p:spTree>
    <p:extLst>
      <p:ext uri="{BB962C8B-B14F-4D97-AF65-F5344CB8AC3E}">
        <p14:creationId xmlns:p14="http://schemas.microsoft.com/office/powerpoint/2010/main" val="4120609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FDFC7C-6D5F-4A27-A9DA-7F0AEE1D2E56}"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D6E11DC-933D-4525-B175-055E2A0EFF9D}" type="slidenum">
              <a:rPr lang="en-US" smtClean="0"/>
              <a:t>‹#›</a:t>
            </a:fld>
            <a:endParaRPr lang="en-US"/>
          </a:p>
        </p:txBody>
      </p:sp>
    </p:spTree>
    <p:extLst>
      <p:ext uri="{BB962C8B-B14F-4D97-AF65-F5344CB8AC3E}">
        <p14:creationId xmlns:p14="http://schemas.microsoft.com/office/powerpoint/2010/main" val="2756930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5FDFC7C-6D5F-4A27-A9DA-7F0AEE1D2E56}" type="datetimeFigureOut">
              <a:rPr lang="en-US" smtClean="0"/>
              <a:t>3/12/2022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D6E11DC-933D-4525-B175-055E2A0EFF9D}" type="slidenum">
              <a:rPr lang="en-US" smtClean="0"/>
              <a:t>‹#›</a:t>
            </a:fld>
            <a:endParaRPr lang="en-US"/>
          </a:p>
        </p:txBody>
      </p:sp>
    </p:spTree>
    <p:extLst>
      <p:ext uri="{BB962C8B-B14F-4D97-AF65-F5344CB8AC3E}">
        <p14:creationId xmlns:p14="http://schemas.microsoft.com/office/powerpoint/2010/main" val="1909407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5FDFC7C-6D5F-4A27-A9DA-7F0AEE1D2E56}" type="datetimeFigureOut">
              <a:rPr lang="en-US" smtClean="0"/>
              <a:t>3/12/2022</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D6E11DC-933D-4525-B175-055E2A0EFF9D}" type="slidenum">
              <a:rPr lang="en-US" smtClean="0"/>
              <a:t>‹#›</a:t>
            </a:fld>
            <a:endParaRPr lang="en-US"/>
          </a:p>
        </p:txBody>
      </p:sp>
    </p:spTree>
    <p:extLst>
      <p:ext uri="{BB962C8B-B14F-4D97-AF65-F5344CB8AC3E}">
        <p14:creationId xmlns:p14="http://schemas.microsoft.com/office/powerpoint/2010/main" val="836748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wiki.org/e-waste-system/" TargetMode="External"/><Relationship Id="rId2" Type="http://schemas.openxmlformats.org/officeDocument/2006/relationships/hyperlink" Target="https://www.teriin.org/article/e-waste-management-india-challenges-and-opportunities" TargetMode="External"/><Relationship Id="rId1" Type="http://schemas.openxmlformats.org/officeDocument/2006/relationships/slideLayout" Target="../slideLayouts/slideLayout7.xml"/><Relationship Id="rId5" Type="http://schemas.openxmlformats.org/officeDocument/2006/relationships/hyperlink" Target="http://e-wasterecycling.com/" TargetMode="External"/><Relationship Id="rId4" Type="http://schemas.openxmlformats.org/officeDocument/2006/relationships/hyperlink" Target="http://zerowast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018" y="0"/>
            <a:ext cx="12034982" cy="6387711"/>
          </a:xfrm>
          <a:prstGeom prst="rect">
            <a:avLst/>
          </a:prstGeom>
        </p:spPr>
        <p:txBody>
          <a:bodyPr wrap="square">
            <a:spAutoFit/>
          </a:bodyPr>
          <a:lstStyle/>
          <a:p>
            <a:pPr algn="ctr"/>
            <a:r>
              <a:rPr lang="en-US" sz="3200" b="1" dirty="0">
                <a:solidFill>
                  <a:srgbClr val="000000"/>
                </a:solidFill>
                <a:latin typeface="Times New Roman" panose="02020603050405020304" pitchFamily="18" charset="0"/>
                <a:ea typeface="Calibri" panose="020F0502020204030204" pitchFamily="34" charset="0"/>
              </a:rPr>
              <a:t>1. Introduction</a:t>
            </a:r>
            <a:endParaRPr lang="en-US" sz="1600" dirty="0">
              <a:solidFill>
                <a:srgbClr val="000000"/>
              </a:solidFill>
              <a:latin typeface="Times New Roman" panose="02020603050405020304" pitchFamily="18" charset="0"/>
              <a:ea typeface="Calibri" panose="020F0502020204030204" pitchFamily="34" charset="0"/>
            </a:endParaRPr>
          </a:p>
          <a:p>
            <a:pPr marL="285750" indent="-28575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 Online E-waste Collection System (OECS) is used for the collection of the electronic waste material from the customer, local collector, so on. The customer can define the details about which type of waste is having. The customer can get the money by giving</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the waste material. Online E-waste Collection System is for deplorers and recycling it in the company.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buFont typeface="Arial" panose="020B0604020202020204" pitchFamily="34" charset="0"/>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main purpose of online e-waste collection system is to provide another way for the customer to giving the e-waste material. The E-waste collection system is an Internet based application that can be accessed throughout the Net and can be accessed by</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Times New Roman" panose="02020603050405020304" pitchFamily="18" charset="0"/>
                <a:ea typeface="Calibri" panose="020F0502020204030204" pitchFamily="34" charset="0"/>
                <a:cs typeface="Times New Roman" panose="02020603050405020304" pitchFamily="18" charset="0"/>
              </a:rPr>
              <a:t>anyone who has a net connection</a:t>
            </a:r>
          </a:p>
          <a:p>
            <a:pPr>
              <a:lnSpc>
                <a:spcPct val="107000"/>
              </a:lnSpc>
            </a:pP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The goals of the system are: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To provide anytime anyplace service for the customer.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To reuse electronic waste material by recycling or deploy.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To decrease the electronic waste material from household.</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To obtain statistic information about the problems effect by the e-waste material.</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sz="2400" dirty="0">
                <a:solidFill>
                  <a:srgbClr val="000000"/>
                </a:solidFill>
                <a:latin typeface="Times New Roman" panose="02020603050405020304" pitchFamily="18" charset="0"/>
                <a:ea typeface="Calibri" panose="020F0502020204030204" pitchFamily="34" charset="0"/>
              </a:rPr>
              <a:t>To provide awareness about electrical and electronic material using for household. </a:t>
            </a:r>
            <a:endParaRPr lang="en-US" sz="24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10369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473E0A-D29A-489E-AC34-341EA6640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3143"/>
            <a:ext cx="12192000" cy="6064898"/>
          </a:xfrm>
          <a:prstGeom prst="rect">
            <a:avLst/>
          </a:prstGeom>
        </p:spPr>
      </p:pic>
      <p:sp>
        <p:nvSpPr>
          <p:cNvPr id="4" name="TextBox 3">
            <a:extLst>
              <a:ext uri="{FF2B5EF4-FFF2-40B4-BE49-F238E27FC236}">
                <a16:creationId xmlns:a16="http://schemas.microsoft.com/office/drawing/2014/main" id="{45E60B15-D57B-402D-A6F0-D9D07609D8B0}"/>
              </a:ext>
            </a:extLst>
          </p:cNvPr>
          <p:cNvSpPr txBox="1"/>
          <p:nvPr/>
        </p:nvSpPr>
        <p:spPr>
          <a:xfrm>
            <a:off x="4345733" y="139959"/>
            <a:ext cx="6097554" cy="369332"/>
          </a:xfrm>
          <a:prstGeom prst="rect">
            <a:avLst/>
          </a:prstGeom>
          <a:noFill/>
        </p:spPr>
        <p:txBody>
          <a:bodyPr wrap="square">
            <a:spAutoFit/>
          </a:bodyPr>
          <a:lstStyle/>
          <a:p>
            <a:r>
              <a:rPr lang="en-US" b="1" i="1" dirty="0"/>
              <a:t>Use Case Diagram</a:t>
            </a:r>
          </a:p>
        </p:txBody>
      </p:sp>
    </p:spTree>
    <p:extLst>
      <p:ext uri="{BB962C8B-B14F-4D97-AF65-F5344CB8AC3E}">
        <p14:creationId xmlns:p14="http://schemas.microsoft.com/office/powerpoint/2010/main" val="2555390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568F49-0551-4EC3-96F1-308F9B73F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0424"/>
            <a:ext cx="12192000" cy="5735189"/>
          </a:xfrm>
          <a:prstGeom prst="rect">
            <a:avLst/>
          </a:prstGeom>
        </p:spPr>
      </p:pic>
      <p:sp>
        <p:nvSpPr>
          <p:cNvPr id="3" name="TextBox 2">
            <a:extLst>
              <a:ext uri="{FF2B5EF4-FFF2-40B4-BE49-F238E27FC236}">
                <a16:creationId xmlns:a16="http://schemas.microsoft.com/office/drawing/2014/main" id="{66C5CD41-B34F-4B8F-9525-6BDE6FBA5B15}"/>
              </a:ext>
            </a:extLst>
          </p:cNvPr>
          <p:cNvSpPr txBox="1"/>
          <p:nvPr/>
        </p:nvSpPr>
        <p:spPr>
          <a:xfrm>
            <a:off x="4004623" y="150816"/>
            <a:ext cx="4313381"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b="1" dirty="0">
                <a:latin typeface="Arial Narrow" panose="020B0606020202030204" pitchFamily="34" charset="0"/>
              </a:rPr>
              <a:t>Activity Diagram</a:t>
            </a:r>
          </a:p>
        </p:txBody>
      </p:sp>
    </p:spTree>
    <p:extLst>
      <p:ext uri="{BB962C8B-B14F-4D97-AF65-F5344CB8AC3E}">
        <p14:creationId xmlns:p14="http://schemas.microsoft.com/office/powerpoint/2010/main" val="2991105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AB0A2A-7511-4CA2-84D1-1B0E0AE2B5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89448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F845E9-7A88-4AA6-A34F-877D71F219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434197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9313759-72E2-47D6-9CFC-2249668A1B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5" y="730238"/>
            <a:ext cx="12192000" cy="6230399"/>
          </a:xfrm>
          <a:prstGeom prst="rect">
            <a:avLst/>
          </a:prstGeom>
        </p:spPr>
      </p:pic>
      <p:sp>
        <p:nvSpPr>
          <p:cNvPr id="3" name="TextBox 2">
            <a:extLst>
              <a:ext uri="{FF2B5EF4-FFF2-40B4-BE49-F238E27FC236}">
                <a16:creationId xmlns:a16="http://schemas.microsoft.com/office/drawing/2014/main" id="{91608904-5F75-41E7-A1C9-A39712C99023}"/>
              </a:ext>
            </a:extLst>
          </p:cNvPr>
          <p:cNvSpPr txBox="1"/>
          <p:nvPr/>
        </p:nvSpPr>
        <p:spPr>
          <a:xfrm>
            <a:off x="4592452" y="0"/>
            <a:ext cx="4313381" cy="5847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b="1" dirty="0">
                <a:latin typeface="Arial Narrow" panose="020B0606020202030204" pitchFamily="34" charset="0"/>
              </a:rPr>
              <a:t>Class Diagram</a:t>
            </a:r>
          </a:p>
        </p:txBody>
      </p:sp>
    </p:spTree>
    <p:extLst>
      <p:ext uri="{BB962C8B-B14F-4D97-AF65-F5344CB8AC3E}">
        <p14:creationId xmlns:p14="http://schemas.microsoft.com/office/powerpoint/2010/main" val="992664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57C119-9C9E-4B22-AD88-9C62B97E7E54}"/>
              </a:ext>
            </a:extLst>
          </p:cNvPr>
          <p:cNvSpPr/>
          <p:nvPr/>
        </p:nvSpPr>
        <p:spPr>
          <a:xfrm>
            <a:off x="4992973" y="230842"/>
            <a:ext cx="2206053" cy="584775"/>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3200" b="1" dirty="0">
                <a:latin typeface="Arial Narrow" panose="020B0606020202030204" pitchFamily="34" charset="0"/>
              </a:rPr>
              <a:t>ER-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9672"/>
            <a:ext cx="12192000" cy="6079333"/>
          </a:xfrm>
          <a:prstGeom prst="rect">
            <a:avLst/>
          </a:prstGeom>
        </p:spPr>
      </p:pic>
    </p:spTree>
    <p:extLst>
      <p:ext uri="{BB962C8B-B14F-4D97-AF65-F5344CB8AC3E}">
        <p14:creationId xmlns:p14="http://schemas.microsoft.com/office/powerpoint/2010/main" val="3461472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8ED7B9-D2CE-489B-9441-70532FD74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629" y="627131"/>
            <a:ext cx="12192000" cy="6331527"/>
          </a:xfrm>
          <a:prstGeom prst="rect">
            <a:avLst/>
          </a:prstGeom>
        </p:spPr>
      </p:pic>
      <p:sp>
        <p:nvSpPr>
          <p:cNvPr id="4" name="TextBox 3">
            <a:extLst>
              <a:ext uri="{FF2B5EF4-FFF2-40B4-BE49-F238E27FC236}">
                <a16:creationId xmlns:a16="http://schemas.microsoft.com/office/drawing/2014/main" id="{ADBABDC3-F743-48B4-965B-D30C93B53BB7}"/>
              </a:ext>
            </a:extLst>
          </p:cNvPr>
          <p:cNvSpPr txBox="1"/>
          <p:nvPr/>
        </p:nvSpPr>
        <p:spPr>
          <a:xfrm>
            <a:off x="4219769" y="123244"/>
            <a:ext cx="6162868" cy="369332"/>
          </a:xfrm>
          <a:prstGeom prst="rect">
            <a:avLst/>
          </a:prstGeom>
          <a:noFill/>
        </p:spPr>
        <p:txBody>
          <a:bodyPr wrap="square">
            <a:spAutoFit/>
          </a:bodyPr>
          <a:lstStyle/>
          <a:p>
            <a:r>
              <a:rPr lang="en-US" sz="1800" b="1" dirty="0">
                <a:latin typeface="Arial Narrow" panose="020B0606020202030204" pitchFamily="34" charset="0"/>
              </a:rPr>
              <a:t>Sequence Diagram</a:t>
            </a:r>
          </a:p>
        </p:txBody>
      </p:sp>
    </p:spTree>
    <p:extLst>
      <p:ext uri="{BB962C8B-B14F-4D97-AF65-F5344CB8AC3E}">
        <p14:creationId xmlns:p14="http://schemas.microsoft.com/office/powerpoint/2010/main" val="1558532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018" y="614134"/>
            <a:ext cx="11009746" cy="4532651"/>
          </a:xfrm>
          <a:prstGeom prst="rect">
            <a:avLst/>
          </a:prstGeom>
        </p:spPr>
        <p:txBody>
          <a:bodyPr wrap="square">
            <a:spAutoFit/>
          </a:bodyPr>
          <a:lstStyle/>
          <a:p>
            <a:pPr algn="ctr"/>
            <a:r>
              <a:rPr lang="en-US" sz="3200" b="1" dirty="0">
                <a:solidFill>
                  <a:srgbClr val="000000"/>
                </a:solidFill>
                <a:latin typeface="Times New Roman" panose="02020603050405020304" pitchFamily="18" charset="0"/>
                <a:ea typeface="Calibri" panose="020F0502020204030204" pitchFamily="34" charset="0"/>
              </a:rPr>
              <a:t>Limitations of the Work</a:t>
            </a:r>
            <a:endParaRPr lang="en-US" sz="1600" dirty="0">
              <a:solidFill>
                <a:srgbClr val="000000"/>
              </a:solidFill>
              <a:latin typeface="Times New Roman" panose="02020603050405020304" pitchFamily="18" charset="0"/>
              <a:ea typeface="Calibri" panose="020F0502020204030204" pitchFamily="34" charset="0"/>
            </a:endParaRPr>
          </a:p>
          <a:p>
            <a:r>
              <a:rPr lang="en-US" sz="1600" dirty="0">
                <a:solidFill>
                  <a:srgbClr val="000000"/>
                </a:solidFill>
                <a:latin typeface="Times New Roman" panose="02020603050405020304" pitchFamily="18" charset="0"/>
                <a:ea typeface="Calibri" panose="020F0502020204030204" pitchFamily="34" charset="0"/>
              </a:rPr>
              <a:t> </a:t>
            </a:r>
          </a:p>
          <a:p>
            <a:pPr marL="342900" marR="0" lvl="0" indent="-342900">
              <a:lnSpc>
                <a:spcPct val="107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Setting up new recycling unit involves high cost. Recycling is not always cost-effective.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Times New Roman" panose="02020603050405020304" pitchFamily="18" charset="0"/>
                <a:ea typeface="Calibri" panose="020F0502020204030204" pitchFamily="34" charset="0"/>
                <a:cs typeface="Times New Roman" panose="02020603050405020304" pitchFamily="18" charset="0"/>
              </a:rPr>
              <a:t>Sometimes, there may be a need to establish separate factories to process reusable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Times New Roman" panose="02020603050405020304" pitchFamily="18" charset="0"/>
                <a:ea typeface="Calibri" panose="020F0502020204030204" pitchFamily="34" charset="0"/>
                <a:cs typeface="Times New Roman" panose="02020603050405020304" pitchFamily="18" charset="0"/>
              </a:rPr>
              <a:t>products. This may create more pollution as they would go under the process of cleaning,</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Times New Roman" panose="02020603050405020304" pitchFamily="18" charset="0"/>
                <a:ea typeface="Calibri" panose="020F0502020204030204" pitchFamily="34" charset="0"/>
                <a:cs typeface="Times New Roman" panose="02020603050405020304" pitchFamily="18" charset="0"/>
              </a:rPr>
              <a:t>storage and transportation.</a:t>
            </a:r>
          </a:p>
          <a:p>
            <a:pPr>
              <a:lnSpc>
                <a:spcPct val="107000"/>
              </a:lnSpc>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Recycled products are always not of durable quality. Such items are mostly made of</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Times New Roman" panose="02020603050405020304" pitchFamily="18" charset="0"/>
                <a:ea typeface="Calibri" panose="020F0502020204030204" pitchFamily="34" charset="0"/>
                <a:cs typeface="Times New Roman" panose="02020603050405020304" pitchFamily="18" charset="0"/>
              </a:rPr>
              <a:t>trashed waste, picked up from heaps other waste products which are of fragile or overly</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Times New Roman" panose="02020603050405020304" pitchFamily="18" charset="0"/>
                <a:ea typeface="Calibri" panose="020F0502020204030204" pitchFamily="34" charset="0"/>
                <a:cs typeface="Times New Roman" panose="02020603050405020304" pitchFamily="18" charset="0"/>
              </a:rPr>
              <a:t>used. For this reason, recycled products are cheap and last for a shorter period. Recycling</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Times New Roman" panose="02020603050405020304" pitchFamily="18" charset="0"/>
                <a:ea typeface="Calibri" panose="020F0502020204030204" pitchFamily="34" charset="0"/>
                <a:cs typeface="Times New Roman" panose="02020603050405020304" pitchFamily="18" charset="0"/>
              </a:rPr>
              <a:t>sites are often unsafe and unhygienic.</a:t>
            </a:r>
          </a:p>
          <a:p>
            <a:pPr>
              <a:lnSpc>
                <a:spcPct val="107000"/>
              </a:lnSpc>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This not only causes widespread pollution but is harmful for dedicated people who</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Times New Roman" panose="02020603050405020304" pitchFamily="18" charset="0"/>
                <a:ea typeface="Calibri" panose="020F0502020204030204" pitchFamily="34" charset="0"/>
                <a:cs typeface="Times New Roman" panose="02020603050405020304" pitchFamily="18" charset="0"/>
              </a:rPr>
              <a:t>recycle such products. Long-term effects on environment is still unknown. So increasing</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Times New Roman" panose="02020603050405020304" pitchFamily="18" charset="0"/>
                <a:ea typeface="Calibri" panose="020F0502020204030204" pitchFamily="34" charset="0"/>
              </a:rPr>
              <a:t>the education about the e-waste is needed</a:t>
            </a:r>
            <a:endParaRPr lang="en-US" sz="16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352792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51B5B0-B539-4A76-A736-C02F788D0297}"/>
              </a:ext>
            </a:extLst>
          </p:cNvPr>
          <p:cNvSpPr txBox="1"/>
          <p:nvPr/>
        </p:nvSpPr>
        <p:spPr>
          <a:xfrm>
            <a:off x="4681636" y="383156"/>
            <a:ext cx="6097554" cy="390684"/>
          </a:xfrm>
          <a:prstGeom prst="rect">
            <a:avLst/>
          </a:prstGeom>
          <a:noFill/>
        </p:spPr>
        <p:txBody>
          <a:bodyPr wrap="square">
            <a:spAutoFit/>
          </a:bodyPr>
          <a:lstStyle/>
          <a:p>
            <a:pPr>
              <a:lnSpc>
                <a:spcPct val="115000"/>
              </a:lnSpc>
              <a:spcAft>
                <a:spcPts val="1000"/>
              </a:spcAft>
              <a:tabLst>
                <a:tab pos="2828925" algn="l"/>
              </a:tabLst>
            </a:pPr>
            <a:r>
              <a:rPr lang="en-US" sz="1800" b="1" dirty="0">
                <a:solidFill>
                  <a:srgbClr val="00000A"/>
                </a:solidFill>
                <a:effectLst/>
                <a:latin typeface="Times New Roman" panose="02020603050405020304" pitchFamily="18" charset="0"/>
                <a:ea typeface="Droid Sans Fallback"/>
              </a:rPr>
              <a:t>Future Scope:</a:t>
            </a:r>
            <a:endParaRPr lang="en-IN" sz="1100" dirty="0">
              <a:solidFill>
                <a:srgbClr val="00000A"/>
              </a:solidFill>
              <a:effectLst/>
              <a:latin typeface="Calibri" panose="020F0502020204030204" pitchFamily="34" charset="0"/>
              <a:ea typeface="Droid Sans Fallback"/>
            </a:endParaRPr>
          </a:p>
        </p:txBody>
      </p:sp>
      <p:sp>
        <p:nvSpPr>
          <p:cNvPr id="5" name="TextBox 4">
            <a:extLst>
              <a:ext uri="{FF2B5EF4-FFF2-40B4-BE49-F238E27FC236}">
                <a16:creationId xmlns:a16="http://schemas.microsoft.com/office/drawing/2014/main" id="{6AB5EAD5-5274-4026-AF75-AF88A2A1211B}"/>
              </a:ext>
            </a:extLst>
          </p:cNvPr>
          <p:cNvSpPr txBox="1"/>
          <p:nvPr/>
        </p:nvSpPr>
        <p:spPr>
          <a:xfrm>
            <a:off x="1113453" y="798185"/>
            <a:ext cx="9965094" cy="5677260"/>
          </a:xfrm>
          <a:prstGeom prst="rect">
            <a:avLst/>
          </a:prstGeom>
          <a:noFill/>
        </p:spPr>
        <p:txBody>
          <a:bodyPr wrap="square">
            <a:spAutoFit/>
          </a:bodyPr>
          <a:lstStyle/>
          <a:p>
            <a:pPr algn="just">
              <a:lnSpc>
                <a:spcPct val="115000"/>
              </a:lnSpc>
              <a:spcAft>
                <a:spcPts val="1000"/>
              </a:spcAft>
              <a:tabLst>
                <a:tab pos="2828925" algn="l"/>
              </a:tabLst>
            </a:pPr>
            <a:r>
              <a:rPr lang="en-US" sz="1400" dirty="0">
                <a:solidFill>
                  <a:srgbClr val="00000A"/>
                </a:solidFill>
                <a:effectLst/>
                <a:latin typeface="Calibri" panose="020F0502020204030204" pitchFamily="34" charset="0"/>
                <a:ea typeface="Droid Sans Fallback"/>
              </a:rPr>
              <a:t> </a:t>
            </a:r>
            <a:endParaRPr lang="en-IN" sz="1400" dirty="0">
              <a:solidFill>
                <a:srgbClr val="00000A"/>
              </a:solidFill>
              <a:effectLst/>
              <a:latin typeface="Calibri" panose="020F0502020204030204" pitchFamily="34" charset="0"/>
              <a:ea typeface="Droid Sans Fallback"/>
            </a:endParaRPr>
          </a:p>
          <a:p>
            <a:pPr algn="just">
              <a:lnSpc>
                <a:spcPct val="115000"/>
              </a:lnSpc>
              <a:spcAft>
                <a:spcPts val="1000"/>
              </a:spcAft>
              <a:tabLst>
                <a:tab pos="2828925" algn="l"/>
              </a:tabLst>
            </a:pPr>
            <a:r>
              <a:rPr lang="en-US" sz="1400" dirty="0">
                <a:solidFill>
                  <a:srgbClr val="00000A"/>
                </a:solidFill>
                <a:effectLst/>
                <a:latin typeface="Calibri" panose="020F0502020204030204" pitchFamily="34" charset="0"/>
                <a:ea typeface="Droid Sans Fallback"/>
                <a:sym typeface="Symbol" panose="05050102010706020507" pitchFamily="18" charset="2"/>
              </a:rPr>
              <a:t></a:t>
            </a:r>
            <a:r>
              <a:rPr lang="en-US" sz="1400" dirty="0">
                <a:solidFill>
                  <a:srgbClr val="00000A"/>
                </a:solidFill>
                <a:effectLst/>
                <a:latin typeface="Calibri" panose="020F0502020204030204" pitchFamily="34" charset="0"/>
                <a:ea typeface="Droid Sans Fallback"/>
              </a:rPr>
              <a:t> </a:t>
            </a:r>
            <a:r>
              <a:rPr lang="en-US" sz="1800" dirty="0">
                <a:solidFill>
                  <a:srgbClr val="00000A"/>
                </a:solidFill>
                <a:effectLst/>
                <a:latin typeface="Times New Roman" panose="02020603050405020304" pitchFamily="18" charset="0"/>
                <a:ea typeface="Droid Sans Fallback"/>
              </a:rPr>
              <a:t>Setting up new recycling unit involves high cost. Recycling is not always cost-effective. Sometimes, there may be a need to establish separate factories to process reusable products. This may create more pollution as they would go under the process of cleaning, storage and transportation.</a:t>
            </a:r>
            <a:endParaRPr lang="en-IN" sz="1400" dirty="0">
              <a:solidFill>
                <a:srgbClr val="00000A"/>
              </a:solidFill>
              <a:effectLst/>
              <a:latin typeface="Calibri" panose="020F0502020204030204" pitchFamily="34" charset="0"/>
              <a:ea typeface="Droid Sans Fallback"/>
            </a:endParaRPr>
          </a:p>
          <a:p>
            <a:pPr algn="just">
              <a:lnSpc>
                <a:spcPct val="115000"/>
              </a:lnSpc>
              <a:spcAft>
                <a:spcPts val="1000"/>
              </a:spcAft>
              <a:tabLst>
                <a:tab pos="2828925" algn="l"/>
              </a:tabLst>
            </a:pPr>
            <a:r>
              <a:rPr lang="en-US" sz="1800" dirty="0">
                <a:solidFill>
                  <a:srgbClr val="00000A"/>
                </a:solidFill>
                <a:effectLst/>
                <a:latin typeface="Times New Roman" panose="02020603050405020304" pitchFamily="18" charset="0"/>
                <a:ea typeface="Droid Sans Fallback"/>
              </a:rPr>
              <a:t> </a:t>
            </a:r>
            <a:endParaRPr lang="en-IN" sz="1400" dirty="0">
              <a:solidFill>
                <a:srgbClr val="00000A"/>
              </a:solidFill>
              <a:effectLst/>
              <a:latin typeface="Calibri" panose="020F0502020204030204" pitchFamily="34" charset="0"/>
              <a:ea typeface="Droid Sans Fallback"/>
            </a:endParaRPr>
          </a:p>
          <a:p>
            <a:pPr algn="just">
              <a:lnSpc>
                <a:spcPct val="115000"/>
              </a:lnSpc>
              <a:spcAft>
                <a:spcPts val="1000"/>
              </a:spcAft>
              <a:tabLst>
                <a:tab pos="2828925" algn="l"/>
              </a:tabLst>
            </a:pPr>
            <a:r>
              <a:rPr lang="en-US" sz="1800" dirty="0">
                <a:solidFill>
                  <a:srgbClr val="00000A"/>
                </a:solidFill>
                <a:effectLst/>
                <a:latin typeface="Times New Roman" panose="02020603050405020304" pitchFamily="18" charset="0"/>
                <a:ea typeface="Droid Sans Fallback"/>
              </a:rPr>
              <a:t> </a:t>
            </a:r>
            <a:r>
              <a:rPr lang="en-US" sz="1800" dirty="0">
                <a:solidFill>
                  <a:srgbClr val="00000A"/>
                </a:solidFill>
                <a:effectLst/>
                <a:latin typeface="Times New Roman" panose="02020603050405020304" pitchFamily="18" charset="0"/>
                <a:ea typeface="Droid Sans Fallback"/>
                <a:cs typeface="Times New Roman" panose="02020603050405020304" pitchFamily="18" charset="0"/>
                <a:sym typeface="Symbol" panose="05050102010706020507" pitchFamily="18" charset="2"/>
              </a:rPr>
              <a:t></a:t>
            </a:r>
            <a:r>
              <a:rPr lang="en-US" sz="1800" dirty="0">
                <a:solidFill>
                  <a:srgbClr val="00000A"/>
                </a:solidFill>
                <a:effectLst/>
                <a:latin typeface="Times New Roman" panose="02020603050405020304" pitchFamily="18" charset="0"/>
                <a:ea typeface="Droid Sans Fallback"/>
              </a:rPr>
              <a:t> Recycled products are always not of durable quality. Such items are mostly made of trashed waste, picked up from heaps other waste products which are of fragile or overly used. For this reason, recycled products are cheap and last for a shorter period. Recycling sites are often unsafe and unhygienic. </a:t>
            </a:r>
            <a:endParaRPr lang="en-IN" sz="1400" dirty="0">
              <a:solidFill>
                <a:srgbClr val="00000A"/>
              </a:solidFill>
              <a:effectLst/>
              <a:latin typeface="Calibri" panose="020F0502020204030204" pitchFamily="34" charset="0"/>
              <a:ea typeface="Droid Sans Fallback"/>
            </a:endParaRPr>
          </a:p>
          <a:p>
            <a:pPr algn="just">
              <a:lnSpc>
                <a:spcPct val="115000"/>
              </a:lnSpc>
              <a:spcAft>
                <a:spcPts val="1000"/>
              </a:spcAft>
              <a:tabLst>
                <a:tab pos="2828925" algn="l"/>
              </a:tabLst>
            </a:pPr>
            <a:r>
              <a:rPr lang="en-US" sz="1800" dirty="0">
                <a:solidFill>
                  <a:srgbClr val="00000A"/>
                </a:solidFill>
                <a:effectLst/>
                <a:latin typeface="Times New Roman" panose="02020603050405020304" pitchFamily="18" charset="0"/>
                <a:ea typeface="Droid Sans Fallback"/>
              </a:rPr>
              <a:t> </a:t>
            </a:r>
            <a:endParaRPr lang="en-IN" sz="1400" dirty="0">
              <a:solidFill>
                <a:srgbClr val="00000A"/>
              </a:solidFill>
              <a:effectLst/>
              <a:latin typeface="Calibri" panose="020F0502020204030204" pitchFamily="34" charset="0"/>
              <a:ea typeface="Droid Sans Fallback"/>
            </a:endParaRPr>
          </a:p>
          <a:p>
            <a:pPr algn="just">
              <a:lnSpc>
                <a:spcPct val="115000"/>
              </a:lnSpc>
              <a:spcAft>
                <a:spcPts val="1000"/>
              </a:spcAft>
              <a:tabLst>
                <a:tab pos="2828925" algn="l"/>
              </a:tabLst>
            </a:pPr>
            <a:r>
              <a:rPr lang="en-US" sz="1800" dirty="0">
                <a:solidFill>
                  <a:srgbClr val="00000A"/>
                </a:solidFill>
                <a:effectLst/>
                <a:latin typeface="Times New Roman" panose="02020603050405020304" pitchFamily="18" charset="0"/>
                <a:ea typeface="Droid Sans Fallback"/>
                <a:cs typeface="Times New Roman" panose="02020603050405020304" pitchFamily="18" charset="0"/>
                <a:sym typeface="Symbol" panose="05050102010706020507" pitchFamily="18" charset="2"/>
              </a:rPr>
              <a:t></a:t>
            </a:r>
            <a:r>
              <a:rPr lang="en-US" sz="1800" dirty="0">
                <a:solidFill>
                  <a:srgbClr val="00000A"/>
                </a:solidFill>
                <a:effectLst/>
                <a:latin typeface="Times New Roman" panose="02020603050405020304" pitchFamily="18" charset="0"/>
                <a:ea typeface="Droid Sans Fallback"/>
              </a:rPr>
              <a:t> This not only causes widespread pollution but is harmful for dedicated people who recycle such products. Long-term effects on environment is still unknown. so increasing the education about the e-waste is needed</a:t>
            </a:r>
            <a:endParaRPr lang="en-IN" sz="1400" dirty="0">
              <a:solidFill>
                <a:srgbClr val="00000A"/>
              </a:solidFill>
              <a:effectLst/>
              <a:latin typeface="Calibri" panose="020F0502020204030204" pitchFamily="34" charset="0"/>
              <a:ea typeface="Droid Sans Fallback"/>
            </a:endParaRPr>
          </a:p>
          <a:p>
            <a:pPr algn="just">
              <a:lnSpc>
                <a:spcPct val="115000"/>
              </a:lnSpc>
              <a:spcAft>
                <a:spcPts val="1000"/>
              </a:spcAft>
              <a:tabLst>
                <a:tab pos="2828925" algn="l"/>
              </a:tabLst>
            </a:pPr>
            <a:r>
              <a:rPr lang="en-US" sz="1800" dirty="0">
                <a:solidFill>
                  <a:srgbClr val="00000A"/>
                </a:solidFill>
                <a:effectLst/>
                <a:latin typeface="Times New Roman" panose="02020603050405020304" pitchFamily="18" charset="0"/>
                <a:ea typeface="Droid Sans Fallback"/>
              </a:rPr>
              <a:t> </a:t>
            </a:r>
            <a:endParaRPr lang="en-IN" sz="1400" dirty="0">
              <a:solidFill>
                <a:srgbClr val="00000A"/>
              </a:solidFill>
              <a:effectLst/>
              <a:latin typeface="Calibri" panose="020F0502020204030204" pitchFamily="34" charset="0"/>
              <a:ea typeface="Droid Sans Fallback"/>
            </a:endParaRPr>
          </a:p>
          <a:p>
            <a:pPr>
              <a:lnSpc>
                <a:spcPct val="115000"/>
              </a:lnSpc>
              <a:spcAft>
                <a:spcPts val="1000"/>
              </a:spcAft>
              <a:tabLst>
                <a:tab pos="2828925" algn="l"/>
              </a:tabLst>
            </a:pPr>
            <a:r>
              <a:rPr lang="en-US" sz="1800" dirty="0">
                <a:solidFill>
                  <a:srgbClr val="00000A"/>
                </a:solidFill>
                <a:effectLst/>
                <a:latin typeface="Times New Roman" panose="02020603050405020304" pitchFamily="18" charset="0"/>
                <a:ea typeface="Droid Sans Fallback"/>
                <a:cs typeface="Times New Roman" panose="02020603050405020304" pitchFamily="18" charset="0"/>
                <a:sym typeface="Symbol" panose="05050102010706020507" pitchFamily="18" charset="2"/>
              </a:rPr>
              <a:t></a:t>
            </a:r>
            <a:r>
              <a:rPr lang="en-US" sz="1800" dirty="0">
                <a:solidFill>
                  <a:srgbClr val="00000A"/>
                </a:solidFill>
                <a:effectLst/>
                <a:latin typeface="Times New Roman" panose="02020603050405020304" pitchFamily="18" charset="0"/>
                <a:ea typeface="Droid Sans Fallback"/>
              </a:rPr>
              <a:t>Could the sustainable cities of the future prominently feature e-waste collection? E-waste Collection System is future to reduce the electronic waste and reusability of the electronic material in future. </a:t>
            </a:r>
            <a:endParaRPr lang="en-IN" sz="1400" dirty="0">
              <a:solidFill>
                <a:srgbClr val="00000A"/>
              </a:solidFill>
              <a:effectLst/>
              <a:latin typeface="Calibri" panose="020F0502020204030204" pitchFamily="34" charset="0"/>
              <a:ea typeface="Droid Sans Fallback"/>
            </a:endParaRPr>
          </a:p>
        </p:txBody>
      </p:sp>
    </p:spTree>
    <p:extLst>
      <p:ext uri="{BB962C8B-B14F-4D97-AF65-F5344CB8AC3E}">
        <p14:creationId xmlns:p14="http://schemas.microsoft.com/office/powerpoint/2010/main" val="1517335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1163" y="633827"/>
            <a:ext cx="8349673" cy="4160754"/>
          </a:xfrm>
          <a:prstGeom prst="rect">
            <a:avLst/>
          </a:prstGeom>
        </p:spPr>
        <p:txBody>
          <a:bodyPr wrap="square">
            <a:spAutoFit/>
          </a:bodyPr>
          <a:lstStyle/>
          <a:p>
            <a:pPr algn="ctr"/>
            <a:r>
              <a:rPr lang="en-US" sz="3200" b="1" dirty="0">
                <a:solidFill>
                  <a:srgbClr val="000000"/>
                </a:solidFill>
                <a:latin typeface="Times New Roman" panose="02020603050405020304" pitchFamily="18" charset="0"/>
                <a:ea typeface="Calibri" panose="020F0502020204030204" pitchFamily="34" charset="0"/>
              </a:rPr>
              <a:t>References</a:t>
            </a:r>
            <a:endParaRPr lang="en-US" sz="1600" dirty="0">
              <a:solidFill>
                <a:srgbClr val="000000"/>
              </a:solidFill>
              <a:latin typeface="Times New Roman" panose="02020603050405020304" pitchFamily="18" charset="0"/>
              <a:ea typeface="Calibri" panose="020F0502020204030204" pitchFamily="34" charset="0"/>
            </a:endParaRPr>
          </a:p>
          <a:p>
            <a:r>
              <a:rPr lang="en-US" sz="1600" dirty="0">
                <a:solidFill>
                  <a:srgbClr val="000000"/>
                </a:solidFill>
                <a:latin typeface="Times New Roman" panose="02020603050405020304" pitchFamily="18" charset="0"/>
                <a:ea typeface="Calibri" panose="020F0502020204030204" pitchFamily="34" charset="0"/>
              </a:rPr>
              <a:t> </a:t>
            </a:r>
          </a:p>
          <a:p>
            <a:r>
              <a:rPr lang="en-US" dirty="0">
                <a:solidFill>
                  <a:srgbClr val="000000"/>
                </a:solidFill>
                <a:latin typeface="Times New Roman" panose="02020603050405020304" pitchFamily="18" charset="0"/>
                <a:ea typeface="Calibri" panose="020F0502020204030204" pitchFamily="34" charset="0"/>
              </a:rPr>
              <a:t> </a:t>
            </a:r>
            <a:r>
              <a:rPr lang="en-US" sz="1800" dirty="0">
                <a:solidFill>
                  <a:srgbClr val="00000A"/>
                </a:solidFill>
                <a:effectLst/>
                <a:latin typeface="Calibri" panose="020F0502020204030204" pitchFamily="34" charset="0"/>
                <a:ea typeface="Droid Sans Fallback"/>
                <a:sym typeface="Symbol" panose="05050102010706020507" pitchFamily="18" charset="2"/>
              </a:rPr>
              <a:t> </a:t>
            </a:r>
            <a:r>
              <a:rPr lang="en-US" u="sng" dirty="0">
                <a:solidFill>
                  <a:srgbClr val="000000"/>
                </a:solidFill>
                <a:latin typeface="Times New Roman" panose="02020603050405020304" pitchFamily="18" charset="0"/>
                <a:ea typeface="Calibri" panose="020F0502020204030204" pitchFamily="34" charset="0"/>
                <a:hlinkClick r:id="rId2"/>
              </a:rPr>
              <a:t>https://www.teriin.org/article/e-waste-management-india-challenges-and-opportunities</a:t>
            </a:r>
            <a:endParaRPr lang="en-US" u="sng" dirty="0">
              <a:solidFill>
                <a:srgbClr val="000000"/>
              </a:solidFill>
              <a:latin typeface="Times New Roman" panose="02020603050405020304" pitchFamily="18" charset="0"/>
              <a:ea typeface="Calibri" panose="020F0502020204030204" pitchFamily="34" charset="0"/>
            </a:endParaRPr>
          </a:p>
          <a:p>
            <a:endParaRPr lang="en-US" u="sng" dirty="0">
              <a:solidFill>
                <a:srgbClr val="000000"/>
              </a:solidFill>
              <a:latin typeface="Times New Roman" panose="02020603050405020304" pitchFamily="18" charset="0"/>
              <a:ea typeface="Calibri" panose="020F0502020204030204" pitchFamily="34" charset="0"/>
            </a:endParaRPr>
          </a:p>
          <a:p>
            <a:pPr>
              <a:lnSpc>
                <a:spcPct val="115000"/>
              </a:lnSpc>
              <a:spcAft>
                <a:spcPts val="1000"/>
              </a:spcAft>
            </a:pPr>
            <a:r>
              <a:rPr lang="en-US" sz="1800" dirty="0">
                <a:solidFill>
                  <a:srgbClr val="00000A"/>
                </a:solidFill>
                <a:effectLst/>
                <a:latin typeface="Calibri" panose="020F0502020204030204" pitchFamily="34" charset="0"/>
                <a:ea typeface="Droid Sans Fallback"/>
                <a:sym typeface="Symbol" panose="05050102010706020507" pitchFamily="18" charset="2"/>
              </a:rPr>
              <a:t></a:t>
            </a:r>
            <a:r>
              <a:rPr lang="en-US" sz="1800" dirty="0">
                <a:solidFill>
                  <a:srgbClr val="00000A"/>
                </a:solidFill>
                <a:effectLst/>
                <a:latin typeface="Calibri" panose="020F0502020204030204" pitchFamily="34" charset="0"/>
                <a:ea typeface="Droid Sans Fallback"/>
              </a:rPr>
              <a:t> </a:t>
            </a:r>
            <a:r>
              <a:rPr lang="en-US" sz="1800" u="sng" dirty="0">
                <a:solidFill>
                  <a:srgbClr val="00000A"/>
                </a:solidFill>
                <a:effectLst/>
                <a:latin typeface="Calibri" panose="020F0502020204030204" pitchFamily="34" charset="0"/>
                <a:ea typeface="Droid Sans Fallback"/>
                <a:hlinkClick r:id="rId3"/>
              </a:rPr>
              <a:t>http://wiki.org/e-waste-system/</a:t>
            </a:r>
            <a:r>
              <a:rPr lang="en-US" sz="1800" dirty="0">
                <a:solidFill>
                  <a:srgbClr val="00000A"/>
                </a:solidFill>
                <a:effectLst/>
                <a:latin typeface="Calibri" panose="020F0502020204030204" pitchFamily="34" charset="0"/>
                <a:ea typeface="Droid Sans Fallback"/>
              </a:rPr>
              <a:t> </a:t>
            </a:r>
            <a:endParaRPr lang="en-IN" sz="1800" dirty="0">
              <a:solidFill>
                <a:srgbClr val="00000A"/>
              </a:solidFill>
              <a:effectLst/>
              <a:latin typeface="Calibri" panose="020F0502020204030204" pitchFamily="34" charset="0"/>
              <a:ea typeface="Droid Sans Fallback"/>
            </a:endParaRPr>
          </a:p>
          <a:p>
            <a:pPr>
              <a:lnSpc>
                <a:spcPct val="115000"/>
              </a:lnSpc>
              <a:spcAft>
                <a:spcPts val="1000"/>
              </a:spcAft>
            </a:pPr>
            <a:r>
              <a:rPr lang="en-US" sz="1800" dirty="0">
                <a:solidFill>
                  <a:srgbClr val="00000A"/>
                </a:solidFill>
                <a:effectLst/>
                <a:latin typeface="Calibri" panose="020F0502020204030204" pitchFamily="34" charset="0"/>
                <a:ea typeface="Droid Sans Fallback"/>
                <a:sym typeface="Symbol" panose="05050102010706020507" pitchFamily="18" charset="2"/>
              </a:rPr>
              <a:t></a:t>
            </a:r>
            <a:r>
              <a:rPr lang="en-US" sz="1800" dirty="0">
                <a:solidFill>
                  <a:srgbClr val="00000A"/>
                </a:solidFill>
                <a:effectLst/>
                <a:latin typeface="Calibri" panose="020F0502020204030204" pitchFamily="34" charset="0"/>
                <a:ea typeface="Droid Sans Fallback"/>
              </a:rPr>
              <a:t> </a:t>
            </a:r>
            <a:r>
              <a:rPr lang="en-US" sz="1800" u="sng" dirty="0">
                <a:solidFill>
                  <a:srgbClr val="00000A"/>
                </a:solidFill>
                <a:effectLst/>
                <a:latin typeface="Calibri" panose="020F0502020204030204" pitchFamily="34" charset="0"/>
                <a:ea typeface="Droid Sans Fallback"/>
                <a:hlinkClick r:id="rId4"/>
              </a:rPr>
              <a:t>http://zerowaste.com/</a:t>
            </a:r>
            <a:endParaRPr lang="en-IN" sz="1800" dirty="0">
              <a:solidFill>
                <a:srgbClr val="00000A"/>
              </a:solidFill>
              <a:effectLst/>
              <a:latin typeface="Calibri" panose="020F0502020204030204" pitchFamily="34" charset="0"/>
              <a:ea typeface="Droid Sans Fallback"/>
            </a:endParaRPr>
          </a:p>
          <a:p>
            <a:pPr>
              <a:lnSpc>
                <a:spcPct val="115000"/>
              </a:lnSpc>
              <a:spcAft>
                <a:spcPts val="1000"/>
              </a:spcAft>
            </a:pPr>
            <a:r>
              <a:rPr lang="en-US" sz="1800" dirty="0">
                <a:solidFill>
                  <a:srgbClr val="00000A"/>
                </a:solidFill>
                <a:effectLst/>
                <a:latin typeface="Calibri" panose="020F0502020204030204" pitchFamily="34" charset="0"/>
                <a:ea typeface="Droid Sans Fallback"/>
              </a:rPr>
              <a:t> </a:t>
            </a:r>
            <a:r>
              <a:rPr lang="en-US" sz="1800" dirty="0">
                <a:solidFill>
                  <a:srgbClr val="00000A"/>
                </a:solidFill>
                <a:effectLst/>
                <a:latin typeface="Calibri" panose="020F0502020204030204" pitchFamily="34" charset="0"/>
                <a:ea typeface="Droid Sans Fallback"/>
                <a:sym typeface="Symbol" panose="05050102010706020507" pitchFamily="18" charset="2"/>
              </a:rPr>
              <a:t></a:t>
            </a:r>
            <a:r>
              <a:rPr lang="en-US" sz="1800" dirty="0">
                <a:solidFill>
                  <a:srgbClr val="00000A"/>
                </a:solidFill>
                <a:effectLst/>
                <a:latin typeface="Calibri" panose="020F0502020204030204" pitchFamily="34" charset="0"/>
                <a:ea typeface="Droid Sans Fallback"/>
              </a:rPr>
              <a:t> </a:t>
            </a:r>
            <a:r>
              <a:rPr lang="en-US" sz="1800" u="sng" dirty="0">
                <a:solidFill>
                  <a:srgbClr val="00000A"/>
                </a:solidFill>
                <a:effectLst/>
                <a:latin typeface="Calibri" panose="020F0502020204030204" pitchFamily="34" charset="0"/>
                <a:ea typeface="Droid Sans Fallback"/>
                <a:hlinkClick r:id="rId5"/>
              </a:rPr>
              <a:t>http://e-wasterecycling.com/</a:t>
            </a:r>
            <a:endParaRPr lang="en-IN" sz="1800" dirty="0">
              <a:solidFill>
                <a:srgbClr val="00000A"/>
              </a:solidFill>
              <a:effectLst/>
              <a:latin typeface="Calibri" panose="020F0502020204030204" pitchFamily="34" charset="0"/>
              <a:ea typeface="Droid Sans Fallback"/>
            </a:endParaRPr>
          </a:p>
          <a:p>
            <a:pPr>
              <a:lnSpc>
                <a:spcPct val="115000"/>
              </a:lnSpc>
              <a:spcAft>
                <a:spcPts val="1000"/>
              </a:spcAft>
            </a:pPr>
            <a:r>
              <a:rPr lang="en-US" sz="1800" dirty="0">
                <a:solidFill>
                  <a:srgbClr val="00000A"/>
                </a:solidFill>
                <a:effectLst/>
                <a:latin typeface="Calibri" panose="020F0502020204030204" pitchFamily="34" charset="0"/>
                <a:ea typeface="Droid Sans Fallback"/>
                <a:sym typeface="Symbol" panose="05050102010706020507" pitchFamily="18" charset="2"/>
              </a:rPr>
              <a:t></a:t>
            </a:r>
            <a:r>
              <a:rPr lang="en-US" sz="1800" dirty="0">
                <a:solidFill>
                  <a:srgbClr val="00000A"/>
                </a:solidFill>
                <a:effectLst/>
                <a:latin typeface="Calibri" panose="020F0502020204030204" pitchFamily="34" charset="0"/>
                <a:ea typeface="Droid Sans Fallback"/>
              </a:rPr>
              <a:t> http://wasterecycle.org</a:t>
            </a:r>
            <a:endParaRPr lang="en-IN" sz="1800" dirty="0">
              <a:solidFill>
                <a:srgbClr val="00000A"/>
              </a:solidFill>
              <a:effectLst/>
              <a:latin typeface="Calibri" panose="020F0502020204030204" pitchFamily="34" charset="0"/>
              <a:ea typeface="Droid Sans Fallback"/>
            </a:endParaRPr>
          </a:p>
          <a:p>
            <a:endParaRPr lang="en-US" u="sng" dirty="0">
              <a:solidFill>
                <a:srgbClr val="000000"/>
              </a:solidFill>
              <a:latin typeface="Times New Roman" panose="02020603050405020304" pitchFamily="18" charset="0"/>
              <a:ea typeface="Calibri" panose="020F0502020204030204" pitchFamily="34" charset="0"/>
            </a:endParaRPr>
          </a:p>
          <a:p>
            <a:endParaRPr lang="en-US" sz="1600" u="sng" dirty="0">
              <a:solidFill>
                <a:srgbClr val="000000"/>
              </a:solidFill>
              <a:latin typeface="Times New Roman" panose="02020603050405020304" pitchFamily="18" charset="0"/>
              <a:ea typeface="Calibri" panose="020F0502020204030204" pitchFamily="34" charset="0"/>
            </a:endParaRPr>
          </a:p>
          <a:p>
            <a:endParaRPr lang="en-US" sz="1600" dirty="0">
              <a:solidFill>
                <a:srgbClr val="000000"/>
              </a:solidFill>
              <a:latin typeface="Times New Roman" panose="02020603050405020304" pitchFamily="18" charset="0"/>
              <a:ea typeface="Calibri" panose="020F0502020204030204" pitchFamily="34" charset="0"/>
            </a:endParaRPr>
          </a:p>
          <a:p>
            <a:pPr>
              <a:lnSpc>
                <a:spcPct val="107000"/>
              </a:lnSpc>
              <a:spcAft>
                <a:spcPts val="800"/>
              </a:spcAft>
            </a:pPr>
            <a:r>
              <a:rPr lang="en-US" sz="1400" dirty="0">
                <a:latin typeface="Times New Roman" panose="02020603050405020304" pitchFamily="18" charset="0"/>
                <a:ea typeface="Calibri" panose="020F0502020204030204" pitchFamily="34"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310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5636" y="2321005"/>
            <a:ext cx="11628582" cy="1661993"/>
          </a:xfrm>
          <a:prstGeom prst="rect">
            <a:avLst/>
          </a:prstGeom>
        </p:spPr>
        <p:txBody>
          <a:bodyPr wrap="square">
            <a:spAutoFit/>
          </a:bodyPr>
          <a:lstStyle/>
          <a:p>
            <a:pPr algn="ctr"/>
            <a:r>
              <a:rPr lang="en-US" sz="3200" b="1" dirty="0">
                <a:solidFill>
                  <a:srgbClr val="000000"/>
                </a:solidFill>
                <a:latin typeface="Times New Roman" panose="02020603050405020304" pitchFamily="18" charset="0"/>
                <a:ea typeface="Calibri" panose="020F0502020204030204" pitchFamily="34" charset="0"/>
              </a:rPr>
              <a:t>Problem Statement</a:t>
            </a:r>
            <a:endParaRPr lang="en-US" sz="1600" dirty="0">
              <a:solidFill>
                <a:srgbClr val="000000"/>
              </a:solidFill>
              <a:latin typeface="Times New Roman" panose="02020603050405020304" pitchFamily="18" charset="0"/>
              <a:ea typeface="Calibri" panose="020F0502020204030204" pitchFamily="34" charset="0"/>
            </a:endParaRPr>
          </a:p>
          <a:p>
            <a:r>
              <a:rPr lang="en-US" sz="1600" dirty="0">
                <a:solidFill>
                  <a:srgbClr val="000000"/>
                </a:solidFill>
                <a:latin typeface="Times New Roman" panose="02020603050405020304" pitchFamily="18" charset="0"/>
                <a:ea typeface="Calibri" panose="020F0502020204030204" pitchFamily="34" charset="0"/>
              </a:rPr>
              <a:t> </a:t>
            </a:r>
          </a:p>
          <a:p>
            <a:r>
              <a:rPr lang="en-US" dirty="0">
                <a:solidFill>
                  <a:srgbClr val="000000"/>
                </a:solidFill>
                <a:latin typeface="Times New Roman" panose="02020603050405020304" pitchFamily="18" charset="0"/>
                <a:ea typeface="Calibri" panose="020F0502020204030204" pitchFamily="34" charset="0"/>
              </a:rPr>
              <a:t>Electronic waste(e-waste) is one of the fastest growing pollution problem world wide given the presence if a variety of toxic substance which can contaminate the environment and threatened human health, if disposal protocol are not meticulously managed.</a:t>
            </a:r>
            <a:endParaRPr lang="en-US" sz="16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203468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2254" y="125347"/>
            <a:ext cx="4128655" cy="779817"/>
          </a:xfrm>
        </p:spPr>
        <p:txBody>
          <a:bodyPr/>
          <a:lstStyle/>
          <a:p>
            <a:r>
              <a:rPr lang="en-US" dirty="0"/>
              <a:t>Project Snapshots</a:t>
            </a:r>
          </a:p>
        </p:txBody>
      </p:sp>
      <p:sp>
        <p:nvSpPr>
          <p:cNvPr id="3" name="TextBox 2"/>
          <p:cNvSpPr txBox="1"/>
          <p:nvPr/>
        </p:nvSpPr>
        <p:spPr>
          <a:xfrm>
            <a:off x="1533237" y="831273"/>
            <a:ext cx="3397084" cy="369332"/>
          </a:xfrm>
          <a:prstGeom prst="rect">
            <a:avLst/>
          </a:prstGeom>
          <a:noFill/>
        </p:spPr>
        <p:txBody>
          <a:bodyPr wrap="none" rtlCol="0">
            <a:spAutoFit/>
          </a:bodyPr>
          <a:lstStyle/>
          <a:p>
            <a:r>
              <a:rPr lang="en-US" dirty="0"/>
              <a:t>User Login with wrong details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0605"/>
            <a:ext cx="12192000" cy="5657395"/>
          </a:xfrm>
          <a:prstGeom prst="rect">
            <a:avLst/>
          </a:prstGeom>
        </p:spPr>
      </p:pic>
    </p:spTree>
    <p:extLst>
      <p:ext uri="{BB962C8B-B14F-4D97-AF65-F5344CB8AC3E}">
        <p14:creationId xmlns:p14="http://schemas.microsoft.com/office/powerpoint/2010/main" val="3978461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9382" y="203200"/>
            <a:ext cx="2089033" cy="369332"/>
          </a:xfrm>
          <a:prstGeom prst="rect">
            <a:avLst/>
          </a:prstGeom>
          <a:noFill/>
        </p:spPr>
        <p:txBody>
          <a:bodyPr wrap="none" rtlCol="0">
            <a:spAutoFit/>
          </a:bodyPr>
          <a:lstStyle/>
          <a:p>
            <a:r>
              <a:rPr lang="en-US" dirty="0"/>
              <a:t>Customer Signup</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4394" r="26061"/>
          <a:stretch/>
        </p:blipFill>
        <p:spPr>
          <a:xfrm>
            <a:off x="923636" y="1116827"/>
            <a:ext cx="9291782" cy="5741173"/>
          </a:xfrm>
          <a:prstGeom prst="rect">
            <a:avLst/>
          </a:prstGeom>
        </p:spPr>
      </p:pic>
    </p:spTree>
    <p:extLst>
      <p:ext uri="{BB962C8B-B14F-4D97-AF65-F5344CB8AC3E}">
        <p14:creationId xmlns:p14="http://schemas.microsoft.com/office/powerpoint/2010/main" val="2549794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691" y="304800"/>
            <a:ext cx="2821606" cy="369332"/>
          </a:xfrm>
          <a:prstGeom prst="rect">
            <a:avLst/>
          </a:prstGeom>
          <a:noFill/>
        </p:spPr>
        <p:txBody>
          <a:bodyPr wrap="none" rtlCol="0">
            <a:spAutoFit/>
          </a:bodyPr>
          <a:lstStyle/>
          <a:p>
            <a:r>
              <a:rPr lang="en-US" dirty="0"/>
              <a:t>User Verification by OTP</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182" r="13409"/>
          <a:stretch/>
        </p:blipFill>
        <p:spPr>
          <a:xfrm>
            <a:off x="1607127" y="674133"/>
            <a:ext cx="8950038" cy="31312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4145" y="3962399"/>
            <a:ext cx="8848438" cy="2895601"/>
          </a:xfrm>
          <a:prstGeom prst="rect">
            <a:avLst/>
          </a:prstGeom>
        </p:spPr>
      </p:pic>
    </p:spTree>
    <p:extLst>
      <p:ext uri="{BB962C8B-B14F-4D97-AF65-F5344CB8AC3E}">
        <p14:creationId xmlns:p14="http://schemas.microsoft.com/office/powerpoint/2010/main" val="1304310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927" y="286327"/>
            <a:ext cx="2007281" cy="369332"/>
          </a:xfrm>
          <a:prstGeom prst="rect">
            <a:avLst/>
          </a:prstGeom>
          <a:noFill/>
        </p:spPr>
        <p:txBody>
          <a:bodyPr wrap="none" rtlCol="0">
            <a:spAutoFit/>
          </a:bodyPr>
          <a:lstStyle/>
          <a:p>
            <a:r>
              <a:rPr lang="en-US" dirty="0"/>
              <a:t>Customer Home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5659"/>
            <a:ext cx="12192000" cy="5727316"/>
          </a:xfrm>
          <a:prstGeom prst="rect">
            <a:avLst/>
          </a:prstGeom>
        </p:spPr>
      </p:pic>
    </p:spTree>
    <p:extLst>
      <p:ext uri="{BB962C8B-B14F-4D97-AF65-F5344CB8AC3E}">
        <p14:creationId xmlns:p14="http://schemas.microsoft.com/office/powerpoint/2010/main" val="3538023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0218" y="350982"/>
            <a:ext cx="1601721" cy="369332"/>
          </a:xfrm>
          <a:prstGeom prst="rect">
            <a:avLst/>
          </a:prstGeom>
          <a:noFill/>
        </p:spPr>
        <p:txBody>
          <a:bodyPr wrap="none" rtlCol="0">
            <a:spAutoFit/>
          </a:bodyPr>
          <a:lstStyle/>
          <a:p>
            <a:r>
              <a:rPr lang="en-US" dirty="0"/>
              <a:t>Post E-Waste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0314"/>
            <a:ext cx="12192000" cy="6137686"/>
          </a:xfrm>
          <a:prstGeom prst="rect">
            <a:avLst/>
          </a:prstGeom>
        </p:spPr>
      </p:pic>
    </p:spTree>
    <p:extLst>
      <p:ext uri="{BB962C8B-B14F-4D97-AF65-F5344CB8AC3E}">
        <p14:creationId xmlns:p14="http://schemas.microsoft.com/office/powerpoint/2010/main" val="536848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328" y="203200"/>
            <a:ext cx="1877437" cy="369332"/>
          </a:xfrm>
          <a:prstGeom prst="rect">
            <a:avLst/>
          </a:prstGeom>
          <a:noFill/>
        </p:spPr>
        <p:txBody>
          <a:bodyPr wrap="none" rtlCol="0">
            <a:spAutoFit/>
          </a:bodyPr>
          <a:lstStyle/>
          <a:p>
            <a:r>
              <a:rPr lang="en-US" dirty="0"/>
              <a:t>Customer Posts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28" y="572531"/>
            <a:ext cx="11102108" cy="6114595"/>
          </a:xfrm>
          <a:prstGeom prst="rect">
            <a:avLst/>
          </a:prstGeom>
        </p:spPr>
      </p:pic>
    </p:spTree>
    <p:extLst>
      <p:ext uri="{BB962C8B-B14F-4D97-AF65-F5344CB8AC3E}">
        <p14:creationId xmlns:p14="http://schemas.microsoft.com/office/powerpoint/2010/main" val="9338829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5018" y="304800"/>
            <a:ext cx="2138727" cy="369332"/>
          </a:xfrm>
          <a:prstGeom prst="rect">
            <a:avLst/>
          </a:prstGeom>
          <a:noFill/>
        </p:spPr>
        <p:txBody>
          <a:bodyPr wrap="none" rtlCol="0">
            <a:spAutoFit/>
          </a:bodyPr>
          <a:lstStyle/>
          <a:p>
            <a:r>
              <a:rPr lang="en-US" dirty="0"/>
              <a:t>Company Signup</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8704"/>
            <a:ext cx="12192000" cy="5741173"/>
          </a:xfrm>
          <a:prstGeom prst="rect">
            <a:avLst/>
          </a:prstGeom>
        </p:spPr>
      </p:pic>
    </p:spTree>
    <p:extLst>
      <p:ext uri="{BB962C8B-B14F-4D97-AF65-F5344CB8AC3E}">
        <p14:creationId xmlns:p14="http://schemas.microsoft.com/office/powerpoint/2010/main" val="436647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7236" y="332509"/>
            <a:ext cx="2056973" cy="369332"/>
          </a:xfrm>
          <a:prstGeom prst="rect">
            <a:avLst/>
          </a:prstGeom>
          <a:noFill/>
        </p:spPr>
        <p:txBody>
          <a:bodyPr wrap="none" rtlCol="0">
            <a:spAutoFit/>
          </a:bodyPr>
          <a:lstStyle/>
          <a:p>
            <a:r>
              <a:rPr lang="en-US" dirty="0"/>
              <a:t>Company Home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55" y="1168977"/>
            <a:ext cx="12192000" cy="5499100"/>
          </a:xfrm>
          <a:prstGeom prst="rect">
            <a:avLst/>
          </a:prstGeom>
        </p:spPr>
      </p:pic>
    </p:spTree>
    <p:extLst>
      <p:ext uri="{BB962C8B-B14F-4D97-AF65-F5344CB8AC3E}">
        <p14:creationId xmlns:p14="http://schemas.microsoft.com/office/powerpoint/2010/main" val="2718557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51709" y="332509"/>
            <a:ext cx="2880917" cy="369332"/>
          </a:xfrm>
          <a:prstGeom prst="rect">
            <a:avLst/>
          </a:prstGeom>
          <a:noFill/>
        </p:spPr>
        <p:txBody>
          <a:bodyPr wrap="none" rtlCol="0">
            <a:spAutoFit/>
          </a:bodyPr>
          <a:lstStyle/>
          <a:p>
            <a:r>
              <a:rPr lang="en-US" dirty="0"/>
              <a:t>Company View Product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71550"/>
            <a:ext cx="12192000" cy="5886450"/>
          </a:xfrm>
          <a:prstGeom prst="rect">
            <a:avLst/>
          </a:prstGeom>
        </p:spPr>
      </p:pic>
    </p:spTree>
    <p:extLst>
      <p:ext uri="{BB962C8B-B14F-4D97-AF65-F5344CB8AC3E}">
        <p14:creationId xmlns:p14="http://schemas.microsoft.com/office/powerpoint/2010/main" val="1409336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818" y="434109"/>
            <a:ext cx="3736920" cy="369332"/>
          </a:xfrm>
          <a:prstGeom prst="rect">
            <a:avLst/>
          </a:prstGeom>
          <a:noFill/>
        </p:spPr>
        <p:txBody>
          <a:bodyPr wrap="none" rtlCol="0">
            <a:spAutoFit/>
          </a:bodyPr>
          <a:lstStyle/>
          <a:p>
            <a:r>
              <a:rPr lang="en-US" dirty="0"/>
              <a:t>Company </a:t>
            </a:r>
            <a:r>
              <a:rPr lang="en-US" dirty="0" err="1"/>
              <a:t>Remainig</a:t>
            </a:r>
            <a:r>
              <a:rPr lang="en-US" dirty="0"/>
              <a:t> Collections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0996"/>
            <a:ext cx="12192000" cy="5702300"/>
          </a:xfrm>
          <a:prstGeom prst="rect">
            <a:avLst/>
          </a:prstGeom>
        </p:spPr>
      </p:pic>
    </p:spTree>
    <p:extLst>
      <p:ext uri="{BB962C8B-B14F-4D97-AF65-F5344CB8AC3E}">
        <p14:creationId xmlns:p14="http://schemas.microsoft.com/office/powerpoint/2010/main" val="142431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927" y="857341"/>
            <a:ext cx="11619346" cy="4231479"/>
          </a:xfrm>
          <a:prstGeom prst="rect">
            <a:avLst/>
          </a:prstGeom>
        </p:spPr>
        <p:txBody>
          <a:bodyPr wrap="square">
            <a:spAutoFit/>
          </a:bodyPr>
          <a:lstStyle/>
          <a:p>
            <a:pPr algn="ctr">
              <a:lnSpc>
                <a:spcPct val="107000"/>
              </a:lnSpc>
            </a:pPr>
            <a:r>
              <a:rPr lang="en-US" sz="3200" b="1" dirty="0">
                <a:latin typeface="Times New Roman" panose="02020603050405020304" pitchFamily="18" charset="0"/>
                <a:ea typeface="Calibri" panose="020F0502020204030204" pitchFamily="34" charset="0"/>
                <a:cs typeface="Times New Roman" panose="02020603050405020304" pitchFamily="18" charset="0"/>
              </a:rPr>
              <a:t>Objectives</a:t>
            </a:r>
          </a:p>
          <a:p>
            <a:pPr algn="ctr">
              <a:lnSpc>
                <a:spcPct val="107000"/>
              </a:lnSpc>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The major purpose of project is to build capacity of practitioners and decision makers to</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guide and handhold them to plan, design and implement Online WEEE/E-waste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Collection System including policy, collection, transportation and treatment in a city/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geographical area and country.</a:t>
            </a:r>
          </a:p>
          <a:p>
            <a:pPr indent="457200">
              <a:lnSpc>
                <a:spcPct val="107000"/>
              </a:lnSpc>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Encourage and promote the development and progress of Online E-waste Collection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System towards achieving in the field of computer sciences and technology for Theater</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indent="457200">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applications both for recycling and deployment of electronic waste.</a:t>
            </a:r>
          </a:p>
          <a:p>
            <a:pPr indent="457200">
              <a:lnSpc>
                <a:spcPct val="107000"/>
              </a:lnSpc>
            </a:pP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4223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424873"/>
            <a:ext cx="3493264" cy="369332"/>
          </a:xfrm>
          <a:prstGeom prst="rect">
            <a:avLst/>
          </a:prstGeom>
          <a:noFill/>
        </p:spPr>
        <p:txBody>
          <a:bodyPr wrap="none" rtlCol="0">
            <a:spAutoFit/>
          </a:bodyPr>
          <a:lstStyle/>
          <a:p>
            <a:r>
              <a:rPr lang="en-US" dirty="0"/>
              <a:t>Company Received Products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89050"/>
            <a:ext cx="12192000" cy="5568950"/>
          </a:xfrm>
          <a:prstGeom prst="rect">
            <a:avLst/>
          </a:prstGeom>
        </p:spPr>
      </p:pic>
    </p:spTree>
    <p:extLst>
      <p:ext uri="{BB962C8B-B14F-4D97-AF65-F5344CB8AC3E}">
        <p14:creationId xmlns:p14="http://schemas.microsoft.com/office/powerpoint/2010/main" val="2191072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5855" y="295564"/>
            <a:ext cx="2331087" cy="369332"/>
          </a:xfrm>
          <a:prstGeom prst="rect">
            <a:avLst/>
          </a:prstGeom>
          <a:noFill/>
        </p:spPr>
        <p:txBody>
          <a:bodyPr wrap="none" rtlCol="0">
            <a:spAutoFit/>
          </a:bodyPr>
          <a:lstStyle/>
          <a:p>
            <a:r>
              <a:rPr lang="en-US" dirty="0"/>
              <a:t>User Logout Option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101" y="1763885"/>
            <a:ext cx="7597798" cy="3330229"/>
          </a:xfrm>
          <a:prstGeom prst="rect">
            <a:avLst/>
          </a:prstGeom>
        </p:spPr>
      </p:pic>
    </p:spTree>
    <p:extLst>
      <p:ext uri="{BB962C8B-B14F-4D97-AF65-F5344CB8AC3E}">
        <p14:creationId xmlns:p14="http://schemas.microsoft.com/office/powerpoint/2010/main" val="1054508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34473" y="378691"/>
            <a:ext cx="2961067" cy="369332"/>
          </a:xfrm>
          <a:prstGeom prst="rect">
            <a:avLst/>
          </a:prstGeom>
          <a:noFill/>
        </p:spPr>
        <p:txBody>
          <a:bodyPr wrap="none" rtlCol="0">
            <a:spAutoFit/>
          </a:bodyPr>
          <a:lstStyle/>
          <a:p>
            <a:r>
              <a:rPr lang="en-US" dirty="0"/>
              <a:t>Company Made request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9578"/>
            <a:ext cx="12192000" cy="5854700"/>
          </a:xfrm>
          <a:prstGeom prst="rect">
            <a:avLst/>
          </a:prstGeom>
        </p:spPr>
      </p:pic>
    </p:spTree>
    <p:extLst>
      <p:ext uri="{BB962C8B-B14F-4D97-AF65-F5344CB8AC3E}">
        <p14:creationId xmlns:p14="http://schemas.microsoft.com/office/powerpoint/2010/main" val="10264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364" y="221721"/>
            <a:ext cx="11591636" cy="2951193"/>
          </a:xfrm>
          <a:prstGeom prst="rect">
            <a:avLst/>
          </a:prstGeom>
        </p:spPr>
        <p:txBody>
          <a:bodyPr wrap="square">
            <a:spAutoFit/>
          </a:bodyPr>
          <a:lstStyle/>
          <a:p>
            <a:pPr algn="ctr"/>
            <a:r>
              <a:rPr lang="en-US" sz="3200" b="1" dirty="0">
                <a:solidFill>
                  <a:srgbClr val="000000"/>
                </a:solidFill>
                <a:latin typeface="Times New Roman" panose="02020603050405020304" pitchFamily="18" charset="0"/>
                <a:ea typeface="Calibri" panose="020F0502020204030204" pitchFamily="34" charset="0"/>
              </a:rPr>
              <a:t>Proposed Method </a:t>
            </a:r>
          </a:p>
          <a:p>
            <a:pPr algn="ctr"/>
            <a:endParaRPr lang="en-US" sz="3200" b="1" dirty="0">
              <a:solidFill>
                <a:srgbClr val="000000"/>
              </a:solidFill>
              <a:latin typeface="Times New Roman" panose="02020603050405020304" pitchFamily="18" charset="0"/>
              <a:ea typeface="Calibri" panose="020F0502020204030204" pitchFamily="34" charset="0"/>
            </a:endParaRPr>
          </a:p>
          <a:p>
            <a:pPr algn="ctr"/>
            <a:endParaRPr lang="en-US" sz="3200" b="1" dirty="0">
              <a:solidFill>
                <a:srgbClr val="000000"/>
              </a:solidFill>
              <a:latin typeface="Times New Roman" panose="02020603050405020304" pitchFamily="18" charset="0"/>
              <a:ea typeface="Calibri" panose="020F0502020204030204" pitchFamily="34" charset="0"/>
            </a:endParaRPr>
          </a:p>
          <a:p>
            <a:pPr algn="ctr"/>
            <a:endParaRPr lang="en-US" sz="1600" dirty="0">
              <a:solidFill>
                <a:srgbClr val="000000"/>
              </a:solidFill>
              <a:latin typeface="Times New Roman" panose="02020603050405020304" pitchFamily="18" charset="0"/>
              <a:ea typeface="Calibri" panose="020F0502020204030204" pitchFamily="34" charset="0"/>
            </a:endParaRPr>
          </a:p>
          <a:p>
            <a:r>
              <a:rPr lang="en-US" sz="1600" dirty="0">
                <a:solidFill>
                  <a:srgbClr val="000000"/>
                </a:solidFill>
                <a:latin typeface="Times New Roman" panose="02020603050405020304" pitchFamily="18" charset="0"/>
                <a:ea typeface="Calibri" panose="020F0502020204030204" pitchFamily="34" charset="0"/>
              </a:rPr>
              <a:t> </a:t>
            </a:r>
          </a:p>
          <a:p>
            <a:pPr>
              <a:lnSpc>
                <a:spcPct val="107000"/>
              </a:lnSpc>
            </a:pPr>
            <a:r>
              <a:rPr lang="en-US" dirty="0">
                <a:latin typeface="Times New Roman" panose="02020603050405020304" pitchFamily="18" charset="0"/>
                <a:ea typeface="Calibri" panose="020F0502020204030204" pitchFamily="34" charset="0"/>
                <a:cs typeface="Times New Roman" panose="02020603050405020304" pitchFamily="18" charset="0"/>
              </a:rPr>
              <a:t>To overcome this problem we are proposing this online e waste collection system which is used for collection of electronic waste materials from customer, local collectors, so on. The customer can define about which type of waste having. The customer can get money by giving their e waste materials. This system is for deplorers and recycling it in the company.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0153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4874" y="716399"/>
            <a:ext cx="11619344" cy="4967898"/>
          </a:xfrm>
          <a:prstGeom prst="rect">
            <a:avLst/>
          </a:prstGeom>
        </p:spPr>
        <p:txBody>
          <a:bodyPr wrap="square">
            <a:spAutoFit/>
          </a:bodyPr>
          <a:lstStyle/>
          <a:p>
            <a:pPr algn="ctr">
              <a:lnSpc>
                <a:spcPct val="107000"/>
              </a:lnSpc>
            </a:pPr>
            <a:r>
              <a:rPr lang="en-US" sz="3200" b="1" dirty="0">
                <a:latin typeface="Times New Roman" panose="02020603050405020304" pitchFamily="18" charset="0"/>
                <a:ea typeface="Calibri" panose="020F0502020204030204" pitchFamily="34" charset="0"/>
                <a:cs typeface="Times New Roman" panose="02020603050405020304" pitchFamily="18" charset="0"/>
              </a:rPr>
              <a:t>Scope</a:t>
            </a:r>
          </a:p>
          <a:p>
            <a:pPr algn="ctr">
              <a:lnSpc>
                <a:spcPct val="107000"/>
              </a:lnSpc>
            </a:pP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 The scope of the project is to provide approaches and strategies which have proved to be the suitable when assessing the e-waste system of the defined region. </a:t>
            </a:r>
          </a:p>
          <a:p>
            <a:pPr marL="285750" indent="-285750" algn="just">
              <a:lnSpc>
                <a:spcPct val="107000"/>
              </a:lnSpc>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This collection will reduce the e-waste from the household, company, industries, city, etc. The Environment pollution will reduce and the electronic waste will recycle or deployed. </a:t>
            </a:r>
          </a:p>
          <a:p>
            <a:pPr marL="285750" indent="-285750" algn="just">
              <a:lnSpc>
                <a:spcPct val="107000"/>
              </a:lnSpc>
              <a:buFont typeface="Arial" panose="020B0604020202020204" pitchFamily="34" charset="0"/>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This technique could eliminate waste disposal costs, reduce raw material costs and provide income from a salable waste. Waste can be recovered on-site, or at an off-site recovery facility, or through inter industry exchange</a:t>
            </a:r>
            <a:endParaRPr lang="en-US" sz="2800" dirty="0">
              <a:solidFill>
                <a:srgbClr val="000000"/>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772406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0983" y="361346"/>
            <a:ext cx="11841017" cy="6659195"/>
          </a:xfrm>
          <a:prstGeom prst="rect">
            <a:avLst/>
          </a:prstGeom>
        </p:spPr>
        <p:txBody>
          <a:bodyPr wrap="square">
            <a:spAutoFit/>
          </a:bodyPr>
          <a:lstStyle/>
          <a:p>
            <a:pPr algn="ctr">
              <a:lnSpc>
                <a:spcPct val="107000"/>
              </a:lnSpc>
            </a:pPr>
            <a:r>
              <a:rPr lang="en-US" sz="3200" b="1" dirty="0">
                <a:latin typeface="Times New Roman" panose="02020603050405020304" pitchFamily="18" charset="0"/>
                <a:ea typeface="Calibri" panose="020F0502020204030204" pitchFamily="34" charset="0"/>
                <a:cs typeface="Times New Roman" panose="02020603050405020304" pitchFamily="18" charset="0"/>
              </a:rPr>
              <a:t>Feasibility Study</a:t>
            </a:r>
          </a:p>
          <a:p>
            <a:pPr algn="ctr">
              <a:lnSpc>
                <a:spcPct val="107000"/>
              </a:lnSpc>
            </a:pPr>
            <a:endParaRPr lang="en-US" sz="3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Whenever we design a new system, normally the management will ask for a feasibility report of the new system. The arrangement wants to know the technicalities and cost involved in creation of new system. </a:t>
            </a:r>
          </a:p>
          <a:p>
            <a:pPr>
              <a:lnSpc>
                <a:spcPct val="107000"/>
              </a:lnSpc>
            </a:pP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Technical feasibility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Technical feasibility involves Collection of E-waste Collection to establish the technical capability of the system being created to accomplish all requirements to the</a:t>
            </a:r>
            <a:r>
              <a:rPr lang="en-US" sz="2400" dirty="0">
                <a:latin typeface="Calibri" panose="020F0502020204030204" pitchFamily="34" charset="0"/>
                <a:ea typeface="Calibri" panose="020F0502020204030204" pitchFamily="34" charset="0"/>
                <a:cs typeface="Times New Roman" panose="02020603050405020304" pitchFamily="18" charset="0"/>
              </a:rPr>
              <a:t> </a:t>
            </a:r>
            <a:r>
              <a:rPr lang="en-US" sz="2400" dirty="0">
                <a:solidFill>
                  <a:srgbClr val="000000"/>
                </a:solidFill>
                <a:latin typeface="Times New Roman" panose="02020603050405020304" pitchFamily="18" charset="0"/>
                <a:ea typeface="Calibri" panose="020F0502020204030204" pitchFamily="34" charset="0"/>
              </a:rPr>
              <a:t>user. The system should be capable of handling the proposed volume of data and provide users and operating environment to increase their efficiency. For </a:t>
            </a:r>
            <a:r>
              <a:rPr lang="en-US" sz="2400" dirty="0" err="1">
                <a:solidFill>
                  <a:srgbClr val="000000"/>
                </a:solidFill>
                <a:latin typeface="Times New Roman" panose="02020603050405020304" pitchFamily="18" charset="0"/>
                <a:ea typeface="Calibri" panose="020F0502020204030204" pitchFamily="34" charset="0"/>
              </a:rPr>
              <a:t>example,system</a:t>
            </a:r>
            <a:r>
              <a:rPr lang="en-US" sz="2400" dirty="0">
                <a:solidFill>
                  <a:srgbClr val="000000"/>
                </a:solidFill>
                <a:latin typeface="Times New Roman" panose="02020603050405020304" pitchFamily="18" charset="0"/>
                <a:ea typeface="Calibri" panose="020F0502020204030204" pitchFamily="34" charset="0"/>
              </a:rPr>
              <a:t> should be capable of handling the proposed volume of data and provide users.</a:t>
            </a: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Economic feasibility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Economic feasibility involves E-waste Collection to establish the cost benefit</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dirty="0">
                <a:latin typeface="Times New Roman" panose="02020603050405020304" pitchFamily="18" charset="0"/>
                <a:ea typeface="Calibri" panose="020F0502020204030204" pitchFamily="34" charset="0"/>
                <a:cs typeface="Times New Roman" panose="02020603050405020304" pitchFamily="18" charset="0"/>
              </a:rPr>
              <a:t>analysis. Money spent on the system must be recorded in the form of benefit .</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4000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05B5FE-0E8A-40CB-A78C-4F6CE0AFB7D3}"/>
              </a:ext>
            </a:extLst>
          </p:cNvPr>
          <p:cNvSpPr txBox="1"/>
          <p:nvPr/>
        </p:nvSpPr>
        <p:spPr>
          <a:xfrm>
            <a:off x="1054359" y="-9330"/>
            <a:ext cx="11137642" cy="6986528"/>
          </a:xfrm>
          <a:prstGeom prst="rect">
            <a:avLst/>
          </a:prstGeom>
          <a:noFill/>
        </p:spPr>
        <p:txBody>
          <a:bodyPr wrap="square">
            <a:spAutoFit/>
          </a:bodyPr>
          <a:lstStyle/>
          <a:p>
            <a:pPr algn="ctr"/>
            <a:r>
              <a:rPr lang="en-US" sz="2800" b="1" dirty="0">
                <a:latin typeface="-apple-system"/>
              </a:rPr>
              <a:t>Functional Requirement</a:t>
            </a:r>
            <a:endParaRPr lang="en-US" sz="2800" dirty="0">
              <a:latin typeface="-apple-system"/>
            </a:endParaRPr>
          </a:p>
          <a:p>
            <a:r>
              <a:rPr lang="en-US" sz="2000" b="1" dirty="0">
                <a:latin typeface="-apple-system"/>
              </a:rPr>
              <a:t>Customer</a:t>
            </a:r>
            <a:endParaRPr lang="en-US" dirty="0">
              <a:latin typeface="-apple-system"/>
            </a:endParaRPr>
          </a:p>
          <a:p>
            <a:pPr marL="285750" indent="-285750">
              <a:buFont typeface="Arial" panose="020B0604020202020204" pitchFamily="34" charset="0"/>
              <a:buChar char="•"/>
            </a:pPr>
            <a:r>
              <a:rPr lang="en-US" dirty="0">
                <a:latin typeface="-apple-system"/>
              </a:rPr>
              <a:t>Home Page :- It is index page of application from where user can navigate to other pages and he can also see 				   posts.</a:t>
            </a:r>
          </a:p>
          <a:p>
            <a:pPr marL="285750" indent="-285750">
              <a:buFont typeface="Arial" panose="020B0604020202020204" pitchFamily="34" charset="0"/>
              <a:buChar char="•"/>
            </a:pPr>
            <a:r>
              <a:rPr lang="en-US" dirty="0">
                <a:latin typeface="-apple-system"/>
              </a:rPr>
              <a:t>Customer Login:- Registered user will login and then he is able to make deals for e-wastes.</a:t>
            </a:r>
          </a:p>
          <a:p>
            <a:pPr marL="285750" indent="-285750">
              <a:buFont typeface="Arial" panose="020B0604020202020204" pitchFamily="34" charset="0"/>
              <a:buChar char="•"/>
            </a:pPr>
            <a:r>
              <a:rPr lang="en-US" dirty="0">
                <a:latin typeface="-apple-system"/>
              </a:rPr>
              <a:t>Customer Signup:- Registration of user will be done by this function.</a:t>
            </a:r>
          </a:p>
          <a:p>
            <a:pPr marL="285750" indent="-285750">
              <a:buFont typeface="Arial" panose="020B0604020202020204" pitchFamily="34" charset="0"/>
              <a:buChar char="•"/>
            </a:pPr>
            <a:r>
              <a:rPr lang="en-US" dirty="0">
                <a:latin typeface="-apple-system"/>
              </a:rPr>
              <a:t>Post for Sale:- Customer will make a post for selling his product.</a:t>
            </a:r>
          </a:p>
          <a:p>
            <a:pPr marL="285750" indent="-285750">
              <a:buFont typeface="Arial" panose="020B0604020202020204" pitchFamily="34" charset="0"/>
              <a:buChar char="•"/>
            </a:pPr>
            <a:r>
              <a:rPr lang="en-US" dirty="0">
                <a:latin typeface="-apple-system"/>
              </a:rPr>
              <a:t>Your Posts:- Customer can view his products posts and sold status.</a:t>
            </a:r>
          </a:p>
          <a:p>
            <a:pPr marL="285750" indent="-285750">
              <a:buFont typeface="Arial" panose="020B0604020202020204" pitchFamily="34" charset="0"/>
              <a:buChar char="•"/>
            </a:pPr>
            <a:r>
              <a:rPr lang="en-US" dirty="0">
                <a:latin typeface="-apple-system"/>
              </a:rPr>
              <a:t>Manage Account:-User can update ,view details ,logout and delete account.</a:t>
            </a:r>
          </a:p>
          <a:p>
            <a:pPr marL="285750" indent="-285750">
              <a:buFont typeface="Arial" panose="020B0604020202020204" pitchFamily="34" charset="0"/>
              <a:buChar char="•"/>
            </a:pPr>
            <a:r>
              <a:rPr lang="en-US" dirty="0">
                <a:latin typeface="-apple-system"/>
              </a:rPr>
              <a:t>Buying Request:- Customer see Buying requests for products.</a:t>
            </a:r>
          </a:p>
          <a:p>
            <a:pPr marL="285750" indent="-285750">
              <a:buFont typeface="Arial" panose="020B0604020202020204" pitchFamily="34" charset="0"/>
              <a:buChar char="•"/>
            </a:pPr>
            <a:r>
              <a:rPr lang="en-US" dirty="0">
                <a:latin typeface="-apple-system"/>
              </a:rPr>
              <a:t>Feedback:-Customer can give feedback to our platform.</a:t>
            </a:r>
          </a:p>
          <a:p>
            <a:r>
              <a:rPr lang="en-US" sz="2000" b="1" dirty="0">
                <a:latin typeface="-apple-system"/>
              </a:rPr>
              <a:t>Company</a:t>
            </a:r>
          </a:p>
          <a:p>
            <a:pPr marL="285750" indent="-285750">
              <a:buFont typeface="Arial" panose="020B0604020202020204" pitchFamily="34" charset="0"/>
              <a:buChar char="•"/>
            </a:pPr>
            <a:r>
              <a:rPr lang="en-US" dirty="0">
                <a:latin typeface="-apple-system"/>
              </a:rPr>
              <a:t>Home Page:-In this page recently posted e waste products are shown and Company can navigate to other	 					functions from this page.</a:t>
            </a:r>
          </a:p>
          <a:p>
            <a:pPr marL="285750" indent="-285750">
              <a:buFont typeface="Arial" panose="020B0604020202020204" pitchFamily="34" charset="0"/>
              <a:buChar char="•"/>
            </a:pPr>
            <a:r>
              <a:rPr lang="en-US" dirty="0">
                <a:latin typeface="-apple-system"/>
              </a:rPr>
              <a:t>Company Signup:-Registration of Company is done by this function.</a:t>
            </a:r>
          </a:p>
          <a:p>
            <a:pPr marL="285750" indent="-285750">
              <a:buFont typeface="Arial" panose="020B0604020202020204" pitchFamily="34" charset="0"/>
              <a:buChar char="•"/>
            </a:pPr>
            <a:r>
              <a:rPr lang="en-US" dirty="0">
                <a:latin typeface="-apple-system"/>
              </a:rPr>
              <a:t>Company Login:-Company will Login by this function.</a:t>
            </a:r>
          </a:p>
          <a:p>
            <a:pPr marL="285750" indent="-285750">
              <a:buFont typeface="Arial" panose="020B0604020202020204" pitchFamily="34" charset="0"/>
              <a:buChar char="•"/>
            </a:pPr>
            <a:r>
              <a:rPr lang="en-US" dirty="0">
                <a:latin typeface="-apple-system"/>
              </a:rPr>
              <a:t>Remaining Collections:- company can see no. of e-wastes collections remaining .</a:t>
            </a:r>
          </a:p>
          <a:p>
            <a:pPr marL="285750" indent="-285750">
              <a:buFont typeface="Arial" panose="020B0604020202020204" pitchFamily="34" charset="0"/>
              <a:buChar char="•"/>
            </a:pPr>
            <a:r>
              <a:rPr lang="en-US" dirty="0">
                <a:latin typeface="-apple-system"/>
              </a:rPr>
              <a:t>Received Product:- Employee can see collected e-waste products.</a:t>
            </a:r>
          </a:p>
          <a:p>
            <a:pPr marL="285750" indent="-285750">
              <a:buFont typeface="Arial" panose="020B0604020202020204" pitchFamily="34" charset="0"/>
              <a:buChar char="•"/>
            </a:pPr>
            <a:r>
              <a:rPr lang="en-US" dirty="0">
                <a:latin typeface="-apple-system"/>
              </a:rPr>
              <a:t>Buy Products:- company can make buy request to the customer by this function.</a:t>
            </a:r>
          </a:p>
          <a:p>
            <a:pPr marL="285750" indent="-285750">
              <a:buFont typeface="Arial" panose="020B0604020202020204" pitchFamily="34" charset="0"/>
              <a:buChar char="•"/>
            </a:pPr>
            <a:r>
              <a:rPr lang="en-US" dirty="0">
                <a:latin typeface="-apple-system"/>
              </a:rPr>
              <a:t>Manage Account:-User can update ,view details ,logout and delete account.</a:t>
            </a:r>
          </a:p>
          <a:p>
            <a:pPr marL="285750" indent="-285750">
              <a:buFont typeface="Arial" panose="020B0604020202020204" pitchFamily="34" charset="0"/>
              <a:buChar char="•"/>
            </a:pPr>
            <a:r>
              <a:rPr lang="en-US" dirty="0">
                <a:latin typeface="-apple-system"/>
              </a:rPr>
              <a:t>Feedback:-Companies can give feedback to our platform.</a:t>
            </a:r>
          </a:p>
          <a:p>
            <a:r>
              <a:rPr lang="en-US" sz="2000" b="1" dirty="0">
                <a:latin typeface="-apple-system"/>
              </a:rPr>
              <a:t>Admin</a:t>
            </a:r>
            <a:endParaRPr lang="en-US" b="1" dirty="0">
              <a:latin typeface="-apple-system"/>
            </a:endParaRPr>
          </a:p>
          <a:p>
            <a:pPr marL="285750" indent="-285750">
              <a:buFont typeface="Arial" panose="020B0604020202020204" pitchFamily="34" charset="0"/>
              <a:buChar char="•"/>
            </a:pPr>
            <a:r>
              <a:rPr lang="en-US" dirty="0">
                <a:latin typeface="-apple-system"/>
              </a:rPr>
              <a:t>Manage customer:- Admin can manage Customers .</a:t>
            </a:r>
          </a:p>
          <a:p>
            <a:pPr marL="285750" indent="-285750">
              <a:buFont typeface="Arial" panose="020B0604020202020204" pitchFamily="34" charset="0"/>
              <a:buChar char="•"/>
            </a:pPr>
            <a:r>
              <a:rPr lang="en-US" dirty="0">
                <a:latin typeface="-apple-system"/>
              </a:rPr>
              <a:t>Manage Companies:-Admin can manage companies who buys products from customers.</a:t>
            </a:r>
          </a:p>
        </p:txBody>
      </p:sp>
    </p:spTree>
    <p:extLst>
      <p:ext uri="{BB962C8B-B14F-4D97-AF65-F5344CB8AC3E}">
        <p14:creationId xmlns:p14="http://schemas.microsoft.com/office/powerpoint/2010/main" val="112639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8C57A9-B1BD-4963-9EEC-292EC24BD319}"/>
              </a:ext>
            </a:extLst>
          </p:cNvPr>
          <p:cNvSpPr txBox="1"/>
          <p:nvPr/>
        </p:nvSpPr>
        <p:spPr>
          <a:xfrm>
            <a:off x="895739" y="1368452"/>
            <a:ext cx="10515600" cy="4825745"/>
          </a:xfrm>
          <a:prstGeom prst="rect">
            <a:avLst/>
          </a:prstGeom>
          <a:noFill/>
        </p:spPr>
        <p:txBody>
          <a:bodyPr wrap="square">
            <a:spAutoFit/>
          </a:bodyPr>
          <a:lstStyle/>
          <a:p>
            <a:pPr algn="ctr">
              <a:lnSpc>
                <a:spcPct val="107000"/>
              </a:lnSpc>
              <a:spcAft>
                <a:spcPts val="800"/>
              </a:spcAft>
            </a:pPr>
            <a:r>
              <a:rPr lang="en-US" sz="3600" b="1" dirty="0">
                <a:latin typeface="Calibri" panose="020F0502020204030204" pitchFamily="34" charset="0"/>
                <a:ea typeface="Calibri" panose="020F0502020204030204" pitchFamily="34" charset="0"/>
                <a:cs typeface="Times New Roman" panose="02020603050405020304" pitchFamily="18" charset="0"/>
              </a:rPr>
              <a:t>Non-Functional requirements:-</a:t>
            </a:r>
          </a:p>
          <a:p>
            <a:pPr>
              <a:lnSpc>
                <a:spcPct val="107000"/>
              </a:lnSpc>
              <a:spcAft>
                <a:spcPts val="800"/>
              </a:spcAft>
            </a:pPr>
            <a:endParaRPr lang="en-US" sz="36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User authentication(verify user by One time Password System during signup)</a:t>
            </a:r>
          </a:p>
          <a:p>
            <a:pPr marL="342900" marR="0" lvl="0" indent="-342900">
              <a:lnSpc>
                <a:spcPct val="107000"/>
              </a:lnSpc>
              <a:spcBef>
                <a:spcPts val="0"/>
              </a:spcBef>
              <a:spcAft>
                <a:spcPts val="0"/>
              </a:spcAft>
              <a:buFont typeface="Symbol" panose="05050102010706020507" pitchFamily="18" charset="2"/>
              <a:buChar cha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Maintaining session(during user login)</a:t>
            </a:r>
          </a:p>
          <a:p>
            <a:pPr marL="342900" marR="0" lvl="0" indent="-342900">
              <a:lnSpc>
                <a:spcPct val="107000"/>
              </a:lnSpc>
              <a:spcBef>
                <a:spcPts val="0"/>
              </a:spcBef>
              <a:spcAft>
                <a:spcPts val="0"/>
              </a:spcAft>
              <a:buFont typeface="Symbol" panose="05050102010706020507" pitchFamily="18" charset="2"/>
              <a:buChar cha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Responsive User Interface (So that the application automatically adjust its elements with screen size).</a:t>
            </a:r>
          </a:p>
          <a:p>
            <a:pPr marL="342900" marR="0" lvl="0" indent="-342900">
              <a:lnSpc>
                <a:spcPct val="107000"/>
              </a:lnSpc>
              <a:spcBef>
                <a:spcPts val="0"/>
              </a:spcBef>
              <a:spcAft>
                <a:spcPts val="0"/>
              </a:spcAft>
              <a:buFont typeface="Symbol" panose="05050102010706020507" pitchFamily="18" charset="2"/>
              <a:buChar cha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Form Validations(So that nobody can enter wrong data).</a:t>
            </a:r>
          </a:p>
          <a:p>
            <a:pPr marL="342900" marR="0" lvl="0" indent="-342900">
              <a:lnSpc>
                <a:spcPct val="107000"/>
              </a:lnSpc>
              <a:spcBef>
                <a:spcPts val="0"/>
              </a:spcBef>
              <a:spcAft>
                <a:spcPts val="0"/>
              </a:spcAft>
              <a:buFont typeface="Symbol" panose="05050102010706020507" pitchFamily="18" charset="2"/>
              <a:buChar cha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Security(Validation on server site).</a:t>
            </a:r>
          </a:p>
          <a:p>
            <a:pPr marL="342900" marR="0" lvl="0" indent="-342900">
              <a:lnSpc>
                <a:spcPct val="107000"/>
              </a:lnSpc>
              <a:spcBef>
                <a:spcPts val="0"/>
              </a:spcBef>
              <a:spcAft>
                <a:spcPts val="800"/>
              </a:spcAft>
              <a:buFont typeface="Symbol" panose="05050102010706020507" pitchFamily="18" charset="2"/>
              <a:buChar char=""/>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Optimization(in this less execution time and greater memory efficiency).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2685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0971" y="163321"/>
            <a:ext cx="9611755" cy="6346353"/>
          </a:xfrm>
          <a:prstGeom prst="rect">
            <a:avLst/>
          </a:prstGeom>
        </p:spPr>
        <p:txBody>
          <a:bodyPr wrap="square">
            <a:spAutoFit/>
          </a:bodyPr>
          <a:lstStyle/>
          <a:p>
            <a:pPr marR="0" lvl="1" algn="ctr">
              <a:spcBef>
                <a:spcPts val="0"/>
              </a:spcBef>
              <a:spcAft>
                <a:spcPts val="0"/>
              </a:spcAft>
            </a:pPr>
            <a:r>
              <a:rPr lang="en-US" sz="2200" b="1" dirty="0">
                <a:solidFill>
                  <a:srgbClr val="000000"/>
                </a:solidFill>
                <a:latin typeface="Times New Roman" panose="02020603050405020304" pitchFamily="18" charset="0"/>
                <a:ea typeface="Calibri" panose="020F0502020204030204" pitchFamily="34" charset="0"/>
              </a:rPr>
              <a:t>Requirements </a:t>
            </a:r>
            <a:endParaRPr lang="en-US" sz="1200" dirty="0">
              <a:solidFill>
                <a:srgbClr val="000000"/>
              </a:solidFill>
              <a:latin typeface="Times New Roman" panose="02020603050405020304" pitchFamily="18" charset="0"/>
              <a:ea typeface="Calibri" panose="020F0502020204030204" pitchFamily="34" charset="0"/>
            </a:endParaRPr>
          </a:p>
          <a:p>
            <a:pPr marL="742950" marR="0" lvl="1" indent="-285750">
              <a:spcBef>
                <a:spcPts val="0"/>
              </a:spcBef>
              <a:spcAft>
                <a:spcPts val="0"/>
              </a:spcAft>
              <a:buFont typeface="+mj-lt"/>
              <a:buAutoNum type="arabicPeriod"/>
            </a:pPr>
            <a:r>
              <a:rPr lang="en-US" sz="1600" b="1" dirty="0">
                <a:solidFill>
                  <a:srgbClr val="000000"/>
                </a:solidFill>
                <a:latin typeface="Times New Roman" panose="02020603050405020304" pitchFamily="18" charset="0"/>
                <a:ea typeface="Calibri" panose="020F0502020204030204" pitchFamily="34" charset="0"/>
              </a:rPr>
              <a:t>Front End &amp; Back End</a:t>
            </a:r>
            <a:endParaRPr lang="en-US" sz="1200" dirty="0">
              <a:solidFill>
                <a:srgbClr val="000000"/>
              </a:solidFill>
              <a:latin typeface="Times New Roman" panose="02020603050405020304" pitchFamily="18" charset="0"/>
              <a:ea typeface="Calibri" panose="020F0502020204030204" pitchFamily="34" charset="0"/>
            </a:endParaRPr>
          </a:p>
          <a:p>
            <a:pPr>
              <a:lnSpc>
                <a:spcPct val="107000"/>
              </a:lnSpc>
            </a:pPr>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latin typeface="Times New Roman" panose="02020603050405020304" pitchFamily="18" charset="0"/>
                <a:ea typeface="Calibri" panose="020F0502020204030204" pitchFamily="34" charset="0"/>
                <a:cs typeface="Times New Roman" panose="02020603050405020304" pitchFamily="18" charset="0"/>
              </a:rPr>
              <a:t>Front End Tools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HTML5,</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CSS,</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JavaScript,</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Java</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400"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sz="1400" b="1" dirty="0">
                <a:latin typeface="Times New Roman" panose="02020603050405020304" pitchFamily="18" charset="0"/>
                <a:ea typeface="Calibri" panose="020F0502020204030204" pitchFamily="34" charset="0"/>
                <a:cs typeface="Times New Roman" panose="02020603050405020304" pitchFamily="18" charset="0"/>
              </a:rPr>
              <a:t>Back End Tools :</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MYSQL</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1600" b="1" dirty="0">
                <a:latin typeface="Times New Roman" panose="02020603050405020304" pitchFamily="18" charset="0"/>
                <a:ea typeface="Calibri" panose="020F0502020204030204" pitchFamily="34" charset="0"/>
                <a:cs typeface="Times New Roman" panose="02020603050405020304" pitchFamily="18" charset="0"/>
              </a:rPr>
              <a:t>Hardware Requirement</a:t>
            </a:r>
          </a:p>
          <a:p>
            <a:pPr>
              <a:lnSpc>
                <a:spcPct val="107000"/>
              </a:lnSpc>
            </a:pP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b="1" dirty="0">
                <a:latin typeface="Times New Roman" panose="02020603050405020304" pitchFamily="18" charset="0"/>
                <a:ea typeface="Calibri" panose="020F0502020204030204" pitchFamily="34" charset="0"/>
                <a:cs typeface="Times New Roman" panose="02020603050405020304" pitchFamily="18" charset="0"/>
              </a:rPr>
              <a:t>Client Side: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Windows XP, Win7, Win8</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RAM 512 MB</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Hard disk 1 GB</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Processor 1.0 GHz</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400" b="1"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sz="1400" b="1" dirty="0">
                <a:latin typeface="Times New Roman" panose="02020603050405020304" pitchFamily="18" charset="0"/>
                <a:ea typeface="Calibri" panose="020F0502020204030204" pitchFamily="34" charset="0"/>
                <a:cs typeface="Times New Roman" panose="02020603050405020304" pitchFamily="18" charset="0"/>
              </a:rPr>
              <a:t>Server Side:</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Windows XP, Win7, Win8</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RAM 1 GB</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Hard disk 3 GB</a:t>
            </a:r>
            <a:endParaRPr lang="en-US" sz="1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latin typeface="Times New Roman" panose="02020603050405020304" pitchFamily="18" charset="0"/>
                <a:ea typeface="Calibri" panose="020F0502020204030204" pitchFamily="34" charset="0"/>
                <a:cs typeface="Times New Roman" panose="02020603050405020304" pitchFamily="18" charset="0"/>
              </a:rPr>
              <a:t>Processor 2.0 GHz</a:t>
            </a:r>
            <a:endParaRPr lang="en-US" sz="1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6096000" y="1722783"/>
            <a:ext cx="6096000" cy="3958648"/>
          </a:xfrm>
          <a:prstGeom prst="rect">
            <a:avLst/>
          </a:prstGeom>
        </p:spPr>
        <p:txBody>
          <a:bodyPr>
            <a:spAutoFit/>
          </a:bodyPr>
          <a:lstStyle/>
          <a:p>
            <a:pPr>
              <a:lnSpc>
                <a:spcPct val="107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a:latin typeface="Times New Roman" panose="02020603050405020304" pitchFamily="18" charset="0"/>
                <a:ea typeface="Calibri" panose="020F0502020204030204" pitchFamily="34" charset="0"/>
                <a:cs typeface="Times New Roman" panose="02020603050405020304" pitchFamily="18" charset="0"/>
              </a:rPr>
              <a:t>Software Requirement</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pPr>
            <a:r>
              <a:rPr lang="en-US" b="1" dirty="0">
                <a:latin typeface="Times New Roman" panose="02020603050405020304" pitchFamily="18" charset="0"/>
                <a:ea typeface="Calibri" panose="020F0502020204030204" pitchFamily="34" charset="0"/>
                <a:cs typeface="Times New Roman" panose="02020603050405020304" pitchFamily="18" charset="0"/>
              </a:rPr>
              <a:t>Client Side: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Web Browser IE, IE8, Mozilla Firefox, Chrome, Opera</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Operating System Windows, Mac OS, Linux</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en-US" b="1"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pPr>
            <a:r>
              <a:rPr lang="en-US" b="1" dirty="0">
                <a:latin typeface="Times New Roman" panose="02020603050405020304" pitchFamily="18" charset="0"/>
                <a:ea typeface="Calibri" panose="020F0502020204030204" pitchFamily="34" charset="0"/>
                <a:cs typeface="Times New Roman" panose="02020603050405020304" pitchFamily="18" charset="0"/>
              </a:rPr>
              <a:t>Server Side:</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400" dirty="0">
                <a:latin typeface="Calibri" panose="020F0502020204030204" pitchFamily="34" charset="0"/>
                <a:ea typeface="Calibri" panose="020F0502020204030204" pitchFamily="34" charset="0"/>
                <a:cs typeface="Times New Roman" panose="02020603050405020304" pitchFamily="18" charset="0"/>
              </a:rPr>
              <a:t>Tomcat</a:t>
            </a:r>
          </a:p>
          <a:p>
            <a:pPr marL="342900" marR="0" lvl="0" indent="-342900">
              <a:lnSpc>
                <a:spcPct val="107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 MySQL</a:t>
            </a:r>
          </a:p>
          <a:p>
            <a:pPr marL="342900" marR="0" lvl="0" indent="-342900">
              <a:lnSpc>
                <a:spcPct val="107000"/>
              </a:lnSpc>
              <a:spcBef>
                <a:spcPts val="0"/>
              </a:spcBef>
              <a:spcAft>
                <a:spcPts val="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Web Brower IE, IE8, Mozilla Firefox, Chrome, Opera etc.</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anose="05050102010706020507" pitchFamily="18" charset="2"/>
              <a:buChar char=""/>
            </a:pPr>
            <a:r>
              <a:rPr lang="en-US" dirty="0">
                <a:solidFill>
                  <a:srgbClr val="000000"/>
                </a:solidFill>
                <a:latin typeface="Times New Roman" panose="02020603050405020304" pitchFamily="18" charset="0"/>
                <a:ea typeface="Calibri" panose="020F0502020204030204" pitchFamily="34" charset="0"/>
              </a:rPr>
              <a:t>Operating System Window Server 2007</a:t>
            </a:r>
            <a:endParaRPr lang="en-US" sz="1600" dirty="0">
              <a:solidFill>
                <a:srgbClr val="000000"/>
              </a:solidFill>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861460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161</TotalTime>
  <Words>1452</Words>
  <Application>Microsoft Office PowerPoint</Application>
  <PresentationFormat>Widescreen</PresentationFormat>
  <Paragraphs>173</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-apple-system</vt:lpstr>
      <vt:lpstr>Arial</vt:lpstr>
      <vt:lpstr>Arial Narrow</vt:lpstr>
      <vt:lpstr>Calibri</vt:lpstr>
      <vt:lpstr>Century Gothic</vt:lpstr>
      <vt:lpstr>Droid Sans Fallback</vt:lpstr>
      <vt:lpstr>Symbol</vt:lpstr>
      <vt:lpstr>Times New Roman</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Snapshots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Raghavendra Singh Goud</dc:creator>
  <cp:lastModifiedBy>Raghavendra Singh Goud</cp:lastModifiedBy>
  <cp:revision>23</cp:revision>
  <dcterms:created xsi:type="dcterms:W3CDTF">2021-09-07T15:08:27Z</dcterms:created>
  <dcterms:modified xsi:type="dcterms:W3CDTF">2022-03-12T16:12:56Z</dcterms:modified>
</cp:coreProperties>
</file>